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6858000" cx="9144000"/>
  <p:notesSz cx="6858000" cy="9144000"/>
  <p:embeddedFontLst>
    <p:embeddedFont>
      <p:font typeface="Amatic SC"/>
      <p:regular r:id="rId78"/>
      <p:bold r:id="rId79"/>
    </p:embeddedFont>
    <p:embeddedFont>
      <p:font typeface="Anonymous Pro"/>
      <p:regular r:id="rId80"/>
      <p:bold r:id="rId81"/>
      <p:italic r:id="rId82"/>
      <p:boldItalic r:id="rId83"/>
    </p:embeddedFont>
    <p:embeddedFont>
      <p:font typeface="Cabin"/>
      <p:regular r:id="rId84"/>
      <p:bold r:id="rId85"/>
      <p:italic r:id="rId86"/>
      <p:boldItalic r:id="rId87"/>
    </p:embeddedFont>
    <p:embeddedFont>
      <p:font typeface="Source Code Pro"/>
      <p:regular r:id="rId88"/>
      <p:bold r:id="rId89"/>
      <p:italic r:id="rId90"/>
      <p:boldItalic r:id="rId91"/>
    </p:embeddedFont>
    <p:embeddedFont>
      <p:font typeface="Ubuntu Mono"/>
      <p:regular r:id="rId92"/>
      <p:bold r:id="rId93"/>
      <p:italic r:id="rId94"/>
      <p:boldItalic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96" roundtripDataSignature="AMtx7mibOSFRloiGUqOqxa0YyaRy7kYg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Cabin-regular.fntdata"/><Relationship Id="rId83" Type="http://schemas.openxmlformats.org/officeDocument/2006/relationships/font" Target="fonts/AnonymousPro-boldItalic.fntdata"/><Relationship Id="rId42" Type="http://schemas.openxmlformats.org/officeDocument/2006/relationships/slide" Target="slides/slide37.xml"/><Relationship Id="rId86" Type="http://schemas.openxmlformats.org/officeDocument/2006/relationships/font" Target="fonts/Cabin-italic.fntdata"/><Relationship Id="rId41" Type="http://schemas.openxmlformats.org/officeDocument/2006/relationships/slide" Target="slides/slide36.xml"/><Relationship Id="rId85" Type="http://schemas.openxmlformats.org/officeDocument/2006/relationships/font" Target="fonts/Cabin-bold.fntdata"/><Relationship Id="rId44" Type="http://schemas.openxmlformats.org/officeDocument/2006/relationships/slide" Target="slides/slide39.xml"/><Relationship Id="rId88" Type="http://schemas.openxmlformats.org/officeDocument/2006/relationships/font" Target="fonts/SourceCodePro-regular.fntdata"/><Relationship Id="rId43" Type="http://schemas.openxmlformats.org/officeDocument/2006/relationships/slide" Target="slides/slide38.xml"/><Relationship Id="rId87" Type="http://schemas.openxmlformats.org/officeDocument/2006/relationships/font" Target="fonts/Cabin-bold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SourceCodePro-bold.fntdata"/><Relationship Id="rId80" Type="http://schemas.openxmlformats.org/officeDocument/2006/relationships/font" Target="fonts/AnonymousPro-regular.fntdata"/><Relationship Id="rId82" Type="http://schemas.openxmlformats.org/officeDocument/2006/relationships/font" Target="fonts/AnonymousPro-italic.fntdata"/><Relationship Id="rId81" Type="http://schemas.openxmlformats.org/officeDocument/2006/relationships/font" Target="fonts/Anonymous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AmaticSC-bold.fntdata"/><Relationship Id="rId34" Type="http://schemas.openxmlformats.org/officeDocument/2006/relationships/slide" Target="slides/slide29.xml"/><Relationship Id="rId78" Type="http://schemas.openxmlformats.org/officeDocument/2006/relationships/font" Target="fonts/AmaticSC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95" Type="http://schemas.openxmlformats.org/officeDocument/2006/relationships/font" Target="fonts/UbuntuMono-boldItalic.fntdata"/><Relationship Id="rId50" Type="http://schemas.openxmlformats.org/officeDocument/2006/relationships/slide" Target="slides/slide45.xml"/><Relationship Id="rId94" Type="http://schemas.openxmlformats.org/officeDocument/2006/relationships/font" Target="fonts/UbuntuMono-italic.fntdata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96" Type="http://customschemas.google.com/relationships/presentationmetadata" Target="metadata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font" Target="fonts/SourceCodePro-boldItalic.fntdata"/><Relationship Id="rId90" Type="http://schemas.openxmlformats.org/officeDocument/2006/relationships/font" Target="fonts/SourceCodePro-italic.fntdata"/><Relationship Id="rId93" Type="http://schemas.openxmlformats.org/officeDocument/2006/relationships/font" Target="fonts/UbuntuMono-bold.fntdata"/><Relationship Id="rId92" Type="http://schemas.openxmlformats.org/officeDocument/2006/relationships/font" Target="fonts/UbuntuMono-regular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Yes, if you instantiate the variables without the type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Yes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It gives space-separated values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If the variable is declared as part of the loop invocation, then its scope doesn’t extend beyond the loop.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Yes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Yes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No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Yes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No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Worth mentioning Go is also used in COS 418.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6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6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76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7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5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6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51" name="Google Shape;51;p8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7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7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77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8" name="Google Shape;18;p77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" name="Google Shape;19;p7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0" name="Google Shape;20;p7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3" name="Google Shape;23;p78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9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p7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1"/>
          <p:cNvSpPr txBox="1"/>
          <p:nvPr>
            <p:ph hasCustomPrompt="1"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81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3" name="Google Shape;33;p8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2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6" name="Google Shape;36;p82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8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3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0" name="Google Shape;40;p83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3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4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5" name="Google Shape;45;p8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5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75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7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o.dev/pla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go.dev/play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go.dev/play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go.dev/play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o.dev/play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go.dev/play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go.dev/play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go.dev/play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go.dev/play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://go.dev/play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://pkg.go.dev/st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://pkg.go.dev/std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pkg.go.dev" TargetMode="External"/><Relationship Id="rId4" Type="http://schemas.openxmlformats.org/officeDocument/2006/relationships/hyperlink" Target="http://go.dev/play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go.dev" TargetMode="External"/><Relationship Id="rId4" Type="http://schemas.openxmlformats.org/officeDocument/2006/relationships/hyperlink" Target="https://go.dev" TargetMode="External"/><Relationship Id="rId10" Type="http://schemas.openxmlformats.org/officeDocument/2006/relationships/hyperlink" Target="https://www.youtube.com/watch?v=YS4e4q9oBaU" TargetMode="External"/><Relationship Id="rId9" Type="http://schemas.openxmlformats.org/officeDocument/2006/relationships/hyperlink" Target="https://www.youtube.com/watch?v=YS4e4q9oBaU" TargetMode="External"/><Relationship Id="rId5" Type="http://schemas.openxmlformats.org/officeDocument/2006/relationships/hyperlink" Target="https://go.dev/doc/tutorial/getting-started" TargetMode="External"/><Relationship Id="rId6" Type="http://schemas.openxmlformats.org/officeDocument/2006/relationships/hyperlink" Target="http://go.dev/play" TargetMode="External"/><Relationship Id="rId7" Type="http://schemas.openxmlformats.org/officeDocument/2006/relationships/hyperlink" Target="https://gobyexample.com" TargetMode="External"/><Relationship Id="rId8" Type="http://schemas.openxmlformats.org/officeDocument/2006/relationships/hyperlink" Target="https://www.youtube.com/watch?v=YS4e4q9oBa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Let's get </a:t>
            </a:r>
            <a:r>
              <a:rPr i="1" lang="en"/>
              <a:t>Go</a:t>
            </a:r>
            <a:r>
              <a:rPr lang="en"/>
              <a:t>-ing</a:t>
            </a:r>
            <a:endParaRPr/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311700" y="5263400"/>
            <a:ext cx="85206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An introduction to Go</a:t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programming for COS 316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>
            <a:off x="-10665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Today's Agenda</a:t>
            </a:r>
            <a:endParaRPr sz="6000"/>
          </a:p>
        </p:txBody>
      </p:sp>
      <p:sp>
        <p:nvSpPr>
          <p:cNvPr id="63" name="Google Shape;63;p2"/>
          <p:cNvSpPr txBox="1"/>
          <p:nvPr>
            <p:ph idx="1" type="subTitle"/>
          </p:nvPr>
        </p:nvSpPr>
        <p:spPr>
          <a:xfrm>
            <a:off x="401700" y="3722175"/>
            <a:ext cx="37728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Just enough Go to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get started on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Assignment 1.</a:t>
            </a:r>
            <a:endParaRPr/>
          </a:p>
        </p:txBody>
      </p:sp>
      <p:sp>
        <p:nvSpPr>
          <p:cNvPr id="64" name="Google Shape;64;p2"/>
          <p:cNvSpPr txBox="1"/>
          <p:nvPr>
            <p:ph idx="2" type="body"/>
          </p:nvPr>
        </p:nvSpPr>
        <p:spPr>
          <a:xfrm>
            <a:off x="4939500" y="243600"/>
            <a:ext cx="4109700" cy="6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highlight>
                  <a:srgbClr val="FFFFFF"/>
                </a:highlight>
              </a:rPr>
              <a:t>What is Go?</a:t>
            </a:r>
            <a:endParaRPr sz="3000"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highlight>
                  <a:srgbClr val="FFFFFF"/>
                </a:highlight>
              </a:rPr>
              <a:t>Variables, loops, and functions in Go</a:t>
            </a:r>
            <a:endParaRPr sz="3000"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SzPts val="3000"/>
              <a:buChar char="●"/>
            </a:pPr>
            <a:r>
              <a:rPr lang="en" sz="3000">
                <a:highlight>
                  <a:srgbClr val="FFFFFF"/>
                </a:highlight>
              </a:rPr>
              <a:t>Navigating the standard library documentation</a:t>
            </a:r>
            <a:endParaRPr sz="3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1255525" y="2321525"/>
            <a:ext cx="6443400" cy="283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365750" spcFirstLastPara="1" rIns="365750" wrap="square" tIns="3657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Okay, looks good!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Let's run our code.</a:t>
            </a:r>
            <a:endParaRPr b="0" i="1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1255525" y="2321525"/>
            <a:ext cx="6443400" cy="283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65750" lIns="365750" spcFirstLastPara="1" rIns="365750" wrap="square" tIns="3657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Okay, looks good!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Let's run our code.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&gt; go run main.go</a:t>
            </a:r>
            <a:endParaRPr b="0" i="1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Shorthand for </a:t>
            </a:r>
            <a:r>
              <a:rPr b="0" i="0" lang="en" sz="32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var x = 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is </a:t>
            </a:r>
            <a:r>
              <a:rPr b="0" i="0" lang="en" sz="32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x :=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03" name="Google Shape;203;p22"/>
          <p:cNvGrpSpPr/>
          <p:nvPr/>
        </p:nvGrpSpPr>
        <p:grpSpPr>
          <a:xfrm>
            <a:off x="155250" y="1938900"/>
            <a:ext cx="8833500" cy="2980200"/>
            <a:chOff x="157925" y="1681525"/>
            <a:chExt cx="8833500" cy="2980200"/>
          </a:xfrm>
        </p:grpSpPr>
        <p:sp>
          <p:nvSpPr>
            <p:cNvPr id="204" name="Google Shape;204;p22"/>
            <p:cNvSpPr/>
            <p:nvPr/>
          </p:nvSpPr>
          <p:spPr>
            <a:xfrm>
              <a:off x="157925" y="1681525"/>
              <a:ext cx="8833500" cy="2980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406675" y="2534350"/>
              <a:ext cx="2582100" cy="19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371125" y="1859200"/>
              <a:ext cx="7707000" cy="48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" sz="3000" u="none" cap="none" strike="noStrike">
                  <a:solidFill>
                    <a:srgbClr val="FFFFFF"/>
                  </a:solidFill>
                  <a:latin typeface="Anonymous Pro"/>
                  <a:ea typeface="Anonymous Pro"/>
                  <a:cs typeface="Anonymous Pro"/>
                  <a:sym typeface="Anonymous Pro"/>
                </a:rPr>
                <a:t>Compiler says nope!</a:t>
              </a:r>
              <a:endParaRPr b="0" i="0" sz="3000" u="none" cap="none" strike="noStrike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8326275" y="1859200"/>
              <a:ext cx="439800" cy="48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000000"/>
                  </a:solidFill>
                  <a:latin typeface="Ubuntu Mono"/>
                  <a:ea typeface="Ubuntu Mono"/>
                  <a:cs typeface="Ubuntu Mono"/>
                  <a:sym typeface="Ubuntu Mono"/>
                </a:rPr>
                <a:t>X</a:t>
              </a:r>
              <a:endParaRPr b="1" i="0" sz="24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3278175" y="2560025"/>
              <a:ext cx="5512200" cy="182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91425" lIns="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./main.go:4:7: </a:t>
              </a:r>
              <a:r>
                <a:rPr b="1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 declared and not used</a:t>
              </a:r>
              <a:endParaRPr b="1" i="0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./main.go:5:7: </a:t>
              </a:r>
              <a:r>
                <a:rPr b="1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b declared and not used</a:t>
              </a:r>
              <a:endParaRPr b="1" i="0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./main.go:6:3: </a:t>
              </a:r>
              <a:r>
                <a:rPr b="1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 declared and not used</a:t>
              </a:r>
              <a:endParaRPr b="1" i="0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./main.go:7:7: </a:t>
              </a:r>
              <a:r>
                <a:rPr b="1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 declared and not used</a:t>
              </a:r>
              <a:endParaRPr b="1" i="0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./main.go:8:7: </a:t>
              </a:r>
              <a:r>
                <a:rPr b="1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 declared and not used</a:t>
              </a:r>
              <a:endParaRPr b="1" i="0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./main.go:8:10: </a:t>
              </a:r>
              <a:r>
                <a:rPr b="1" i="0" lang="en" sz="1800" u="none" cap="none" strike="noStrike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 declared and not used</a:t>
              </a:r>
              <a:endParaRPr b="1" i="0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" name="Google Shape;209;p22"/>
            <p:cNvPicPr preferRelativeResize="0"/>
            <p:nvPr/>
          </p:nvPicPr>
          <p:blipFill rotWithShape="1">
            <a:blip r:embed="rId3">
              <a:alphaModFix/>
            </a:blip>
            <a:srcRect b="6445" l="0" r="0" t="0"/>
            <a:stretch/>
          </p:blipFill>
          <p:spPr>
            <a:xfrm>
              <a:off x="504013" y="2558388"/>
              <a:ext cx="2387425" cy="1823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1255525" y="2321525"/>
            <a:ext cx="6443400" cy="283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65750" lIns="365750" spcFirstLastPara="1" rIns="365750" wrap="square" tIns="3657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Go prevents you from compiling code with unused variables, so let's print them out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000000"/>
                </a:highlight>
                <a:latin typeface="Cabin"/>
                <a:ea typeface="Cabin"/>
                <a:cs typeface="Cabin"/>
                <a:sym typeface="Cabin"/>
              </a:rPr>
              <a:t> 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fmt.Println(a, b, c)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a int = 3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b = 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c := 1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d int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var e, f int = -1, -2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fmt.Println(a, b, c)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fmt.Println(d, e, f)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come </a:t>
            </a:r>
            <a:r>
              <a:rPr b="0" i="1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after</a:t>
            </a: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variable names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Variable types can be omitted and inferred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shorthand for</a:t>
            </a:r>
            <a:b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'var c ='  is 'c :='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choose to accept default value (i.e., 0)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declare and init. multiple vars in 1 line</a:t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3">
            <a:alphaModFix/>
          </a:blip>
          <a:srcRect b="0" l="11278" r="47543" t="0"/>
          <a:stretch/>
        </p:blipFill>
        <p:spPr>
          <a:xfrm>
            <a:off x="3381624" y="1914575"/>
            <a:ext cx="23807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319800" y="5922275"/>
            <a:ext cx="85635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Let's see this in action!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548625" spcFirstLastPara="1" rIns="91425" wrap="square" tIns="548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8" name="Google Shape;258;p29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Play time!</a:t>
            </a:r>
            <a:endParaRPr sz="7200"/>
          </a:p>
        </p:txBody>
      </p:sp>
      <p:sp>
        <p:nvSpPr>
          <p:cNvPr id="259" name="Google Shape;259;p29"/>
          <p:cNvSpPr txBox="1"/>
          <p:nvPr>
            <p:ph idx="4294967295" type="subTitle"/>
          </p:nvPr>
        </p:nvSpPr>
        <p:spPr>
          <a:xfrm>
            <a:off x="5912200" y="3441456"/>
            <a:ext cx="3181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"Go"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try out some variable declarations.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311700" y="177675"/>
            <a:ext cx="8441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Why learn Go?</a:t>
            </a:r>
            <a:endParaRPr sz="7200"/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118450" y="1852800"/>
            <a:ext cx="9025500" cy="4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548625" spcFirstLastPara="1" rIns="91425" wrap="square" tIns="548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5" name="Google Shape;265;p30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Play time!</a:t>
            </a:r>
            <a:endParaRPr sz="7200"/>
          </a:p>
        </p:txBody>
      </p:sp>
      <p:sp>
        <p:nvSpPr>
          <p:cNvPr id="266" name="Google Shape;266;p30"/>
          <p:cNvSpPr txBox="1"/>
          <p:nvPr>
            <p:ph idx="4294967295" type="subTitle"/>
          </p:nvPr>
        </p:nvSpPr>
        <p:spPr>
          <a:xfrm>
            <a:off x="5912200" y="3441456"/>
            <a:ext cx="3181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"Go"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try out some variable declarations.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Here are some ideas.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548625" spcFirstLastPara="1" rIns="91425" wrap="square" tIns="5486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declare multiple variables with different types on the same line?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2" name="Google Shape;272;p31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Play time!</a:t>
            </a:r>
            <a:endParaRPr sz="7200"/>
          </a:p>
        </p:txBody>
      </p:sp>
      <p:sp>
        <p:nvSpPr>
          <p:cNvPr id="273" name="Google Shape;273;p31"/>
          <p:cNvSpPr txBox="1"/>
          <p:nvPr>
            <p:ph idx="4294967295" type="subTitle"/>
          </p:nvPr>
        </p:nvSpPr>
        <p:spPr>
          <a:xfrm>
            <a:off x="5912200" y="3441456"/>
            <a:ext cx="3181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"Go"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try out some variable declarations.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Here are some ideas.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548625" spcFirstLastPara="1" rIns="91425" wrap="square" tIns="5486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declare multiple variables with different types on the same line?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infer the types of variables when declaring more than one on a line?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9" name="Google Shape;279;p32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Play time!</a:t>
            </a:r>
            <a:endParaRPr sz="7200"/>
          </a:p>
        </p:txBody>
      </p:sp>
      <p:sp>
        <p:nvSpPr>
          <p:cNvPr id="280" name="Google Shape;280;p32"/>
          <p:cNvSpPr txBox="1"/>
          <p:nvPr>
            <p:ph idx="4294967295" type="subTitle"/>
          </p:nvPr>
        </p:nvSpPr>
        <p:spPr>
          <a:xfrm>
            <a:off x="5912200" y="3441456"/>
            <a:ext cx="3181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"Go"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try out some variable declarations.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Here are some ideas.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548625" spcFirstLastPara="1" rIns="91425" wrap="square" tIns="5486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declare multiple variables with different types on the same line?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infer the types of variables when declaring more than one on a line?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What does fmt.Println() print when it's given multiple arguments?</a:t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6" name="Google Shape;286;p33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Play time!</a:t>
            </a:r>
            <a:endParaRPr sz="7200"/>
          </a:p>
        </p:txBody>
      </p:sp>
      <p:sp>
        <p:nvSpPr>
          <p:cNvPr id="287" name="Google Shape;287;p33"/>
          <p:cNvSpPr txBox="1"/>
          <p:nvPr>
            <p:ph idx="4294967295" type="subTitle"/>
          </p:nvPr>
        </p:nvSpPr>
        <p:spPr>
          <a:xfrm>
            <a:off x="5912200" y="3441456"/>
            <a:ext cx="3181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"Go"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try out some variable declarations.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Here are some ideas.</a:t>
            </a:r>
            <a:endParaRPr b="0" i="0" sz="1800" u="none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3" name="Google Shape;293;p34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/>
          <p:nvPr/>
        </p:nvSpPr>
        <p:spPr>
          <a:xfrm>
            <a:off x="0" y="0"/>
            <a:ext cx="5448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274300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0" name="Google Shape;300;p35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/>
          <p:nvPr/>
        </p:nvSpPr>
        <p:spPr>
          <a:xfrm>
            <a:off x="0" y="0"/>
            <a:ext cx="5448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274300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:= 1; i &lt;= 3; i++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6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7" name="Google Shape;307;p36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/>
          <p:nvPr/>
        </p:nvSpPr>
        <p:spPr>
          <a:xfrm>
            <a:off x="0" y="0"/>
            <a:ext cx="5448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274300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:= 1; i &lt;= 3; i++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'for' loops work like in Java/C, but don't require ()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Must use { }, even for 1-line loops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/>
          <p:nvPr/>
        </p:nvSpPr>
        <p:spPr>
          <a:xfrm>
            <a:off x="0" y="0"/>
            <a:ext cx="5448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274300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:= 1; i &lt;= 3; i++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i := 4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&lt;= 10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i++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'for' loops work like in Java/C, but don't require ()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Must use { }, even for 1-line loops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/>
          <p:nvPr/>
        </p:nvSpPr>
        <p:spPr>
          <a:xfrm>
            <a:off x="0" y="0"/>
            <a:ext cx="5448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274300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:= 1; i &lt;= 3; i++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i := 4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&lt;= 10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i++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'for' loops work like in Java/C, but don't require ()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Must use { }, even for 1-line loops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No such thing as 'while' loops in Go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title"/>
          </p:nvPr>
        </p:nvSpPr>
        <p:spPr>
          <a:xfrm>
            <a:off x="311700" y="177675"/>
            <a:ext cx="8441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Why learn Go?</a:t>
            </a:r>
            <a:endParaRPr sz="7200"/>
          </a:p>
        </p:txBody>
      </p:sp>
      <p:sp>
        <p:nvSpPr>
          <p:cNvPr id="76" name="Google Shape;76;p4"/>
          <p:cNvSpPr txBox="1"/>
          <p:nvPr>
            <p:ph idx="1" type="body"/>
          </p:nvPr>
        </p:nvSpPr>
        <p:spPr>
          <a:xfrm>
            <a:off x="118450" y="1852800"/>
            <a:ext cx="9025500" cy="4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Go is a programming language designed for large, distributed systems.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"/>
          <p:cNvSpPr/>
          <p:nvPr/>
        </p:nvSpPr>
        <p:spPr>
          <a:xfrm>
            <a:off x="0" y="0"/>
            <a:ext cx="5448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274300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:= 1; i &lt;= 3; i++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i := 4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&lt;= 10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i++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fmt.Println("done!")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break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0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'for' loops work like in Java/C, but don't require ()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Must use { }, even for 1-line loops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No such thing as 'while' loops in Go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/>
          <p:nvPr/>
        </p:nvSpPr>
        <p:spPr>
          <a:xfrm>
            <a:off x="0" y="0"/>
            <a:ext cx="5448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274300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 "fmt"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:= 1; i &lt;= 3; i++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i := 4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i &lt;= 10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fmt.Println(i)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i++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for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fmt.Println("done!")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break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5448600" y="1042200"/>
            <a:ext cx="3695400" cy="581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'for' loops work like in Java/C, but don't require ()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Must use { }, even for 1-line loops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No such thing as 'while' loops in Go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Can use 'break' and 'continue'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5448600" y="0"/>
            <a:ext cx="36954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Loops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48" name="Google Shape;348;p42"/>
          <p:cNvPicPr preferRelativeResize="0"/>
          <p:nvPr/>
        </p:nvPicPr>
        <p:blipFill rotWithShape="1">
          <a:blip r:embed="rId3">
            <a:alphaModFix/>
          </a:blip>
          <a:srcRect b="0" l="11278" r="47543" t="0"/>
          <a:stretch/>
        </p:blipFill>
        <p:spPr>
          <a:xfrm>
            <a:off x="3381624" y="1914575"/>
            <a:ext cx="23807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2"/>
          <p:cNvSpPr txBox="1"/>
          <p:nvPr/>
        </p:nvSpPr>
        <p:spPr>
          <a:xfrm>
            <a:off x="319800" y="5922275"/>
            <a:ext cx="85635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Let's try it ourselves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457200" spcFirstLastPara="1" rIns="91425" wrap="square" tIns="36575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55" name="Google Shape;355;p43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Let's Get LoopY</a:t>
            </a:r>
            <a:endParaRPr sz="7200"/>
          </a:p>
        </p:txBody>
      </p:sp>
      <p:sp>
        <p:nvSpPr>
          <p:cNvPr id="356" name="Google Shape;356;p43"/>
          <p:cNvSpPr txBox="1"/>
          <p:nvPr>
            <p:ph idx="4294967295" type="subTitle"/>
          </p:nvPr>
        </p:nvSpPr>
        <p:spPr>
          <a:xfrm>
            <a:off x="6177850" y="3471250"/>
            <a:ext cx="26499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Navigate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write a few Go loops.</a:t>
            </a:r>
            <a:endParaRPr b="0" i="0" sz="1800" u="sng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57" name="Google Shape;357;p43"/>
          <p:cNvCxnSpPr/>
          <p:nvPr/>
        </p:nvCxnSpPr>
        <p:spPr>
          <a:xfrm>
            <a:off x="7240175" y="3429000"/>
            <a:ext cx="533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457200" spcFirstLastPara="1" rIns="91425" wrap="square" tIns="36575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Does the scoping of the index variable in a Go 'for' loop extend beyond the loop?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63" name="Google Shape;363;p44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Let's Get LoopY</a:t>
            </a:r>
            <a:endParaRPr sz="7200"/>
          </a:p>
        </p:txBody>
      </p:sp>
      <p:cxnSp>
        <p:nvCxnSpPr>
          <p:cNvPr id="364" name="Google Shape;364;p44"/>
          <p:cNvCxnSpPr/>
          <p:nvPr/>
        </p:nvCxnSpPr>
        <p:spPr>
          <a:xfrm>
            <a:off x="7240175" y="3429000"/>
            <a:ext cx="533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44"/>
          <p:cNvSpPr txBox="1"/>
          <p:nvPr>
            <p:ph idx="4294967295" type="subTitle"/>
          </p:nvPr>
        </p:nvSpPr>
        <p:spPr>
          <a:xfrm>
            <a:off x="6177850" y="3471250"/>
            <a:ext cx="26499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Navigate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write a few Go loops.</a:t>
            </a:r>
            <a:endParaRPr b="0" i="0" sz="1800" u="sng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457200" spcFirstLastPara="1" rIns="91425" wrap="square" tIns="36575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Does the scoping of the index variable in a Go 'for' loop extend beyond the loop?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skip the conditional part in a 'for' loop but still use the init and post statements?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1" name="Google Shape;371;p45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Let's Get LoopY</a:t>
            </a:r>
            <a:endParaRPr sz="7200"/>
          </a:p>
        </p:txBody>
      </p:sp>
      <p:cxnSp>
        <p:nvCxnSpPr>
          <p:cNvPr id="372" name="Google Shape;372;p45"/>
          <p:cNvCxnSpPr/>
          <p:nvPr/>
        </p:nvCxnSpPr>
        <p:spPr>
          <a:xfrm>
            <a:off x="7240175" y="3429000"/>
            <a:ext cx="533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45"/>
          <p:cNvSpPr txBox="1"/>
          <p:nvPr>
            <p:ph idx="4294967295" type="subTitle"/>
          </p:nvPr>
        </p:nvSpPr>
        <p:spPr>
          <a:xfrm>
            <a:off x="6177850" y="3471250"/>
            <a:ext cx="26499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Navigate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write a few Go loops.</a:t>
            </a:r>
            <a:endParaRPr b="0" i="0" sz="1800" u="sng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457200" spcFirstLastPara="1" rIns="91425" wrap="square" tIns="36575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Does the scoping of the index variable in a Go 'for' loop extend beyond the loop?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skip the conditional part in a 'for' loop but still use the init and post statements?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Does Go support 'labeled breaks' that let you choose which loop to leave?</a:t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9" name="Google Shape;379;p46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Let's Get LoopY</a:t>
            </a:r>
            <a:endParaRPr sz="7200"/>
          </a:p>
        </p:txBody>
      </p:sp>
      <p:cxnSp>
        <p:nvCxnSpPr>
          <p:cNvPr id="380" name="Google Shape;380;p46"/>
          <p:cNvCxnSpPr/>
          <p:nvPr/>
        </p:nvCxnSpPr>
        <p:spPr>
          <a:xfrm>
            <a:off x="7240175" y="3429000"/>
            <a:ext cx="533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" name="Google Shape;381;p46"/>
          <p:cNvSpPr txBox="1"/>
          <p:nvPr>
            <p:ph idx="4294967295" type="subTitle"/>
          </p:nvPr>
        </p:nvSpPr>
        <p:spPr>
          <a:xfrm>
            <a:off x="6177850" y="3471250"/>
            <a:ext cx="26499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Navigate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write a few Go loops.</a:t>
            </a:r>
            <a:endParaRPr b="0" i="0" sz="1800" u="sng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7" name="Google Shape;387;p47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8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4" name="Google Shape;394;p48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function's return type is listed after its args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311700" y="177675"/>
            <a:ext cx="8441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Why learn Go?</a:t>
            </a:r>
            <a:endParaRPr sz="7200"/>
          </a:p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118450" y="1852800"/>
            <a:ext cx="9025500" cy="4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Go is a programming language designed for large, distributed systems.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Widely used in industry.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g(a,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*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0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function's return type is listed after its args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8" name="Google Shape;408;p50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g(a,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*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1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function's return type is listed after its args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If args are same type, can specify type once at end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5" name="Google Shape;415;p51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g(a,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*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h(a, b int) (int,int)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f(a, b), g(a, b)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2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function's return type is listed after its args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If args are same type, can specify type once at end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g(a,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*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h(a, b int) (int,int)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f(a, b), g(a, b)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3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function's return type is listed after its args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If args are same type, can specify type once at end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Functions can return more than one result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9" name="Google Shape;429;p53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g(a,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*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h(a, b int) (int,int)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f(a, b), g(a, b)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a, b := h(1, 2)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_, c := h(3, 4)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4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function's return type is listed after its args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If args are same type, can specify type once at end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Functions can return more than one result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6" name="Google Shape;436;p54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/>
          <p:nvPr/>
        </p:nvSpPr>
        <p:spPr>
          <a:xfrm>
            <a:off x="0" y="889800"/>
            <a:ext cx="55434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75" lIns="9142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f(a int,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+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g(a, b int) int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a * b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h(a, b int) (int,int)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return f(a, b), g(a, b)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a, b := h(1, 2)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_, c := h(3, 4)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2" name="Google Shape;442;p55"/>
          <p:cNvSpPr/>
          <p:nvPr/>
        </p:nvSpPr>
        <p:spPr>
          <a:xfrm>
            <a:off x="5436650" y="0"/>
            <a:ext cx="3707400" cy="6858000"/>
          </a:xfrm>
          <a:prstGeom prst="rect">
            <a:avLst/>
          </a:prstGeom>
          <a:solidFill>
            <a:srgbClr val="4984A2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A function's return type is listed after its args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If args are same type, can specify type once at end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Functions can return more than one result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'_' throws away a return value</a:t>
            </a:r>
            <a:endParaRPr b="0" i="0" sz="3200" u="none" cap="none" strike="noStrike">
              <a:solidFill>
                <a:srgbClr val="000000"/>
              </a:solidFill>
              <a:highlight>
                <a:srgbClr val="FFFFFF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3" name="Google Shape;443;p55"/>
          <p:cNvSpPr/>
          <p:nvPr/>
        </p:nvSpPr>
        <p:spPr>
          <a:xfrm>
            <a:off x="0" y="0"/>
            <a:ext cx="5436600" cy="88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Functions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449" name="Google Shape;449;p56"/>
          <p:cNvPicPr preferRelativeResize="0"/>
          <p:nvPr/>
        </p:nvPicPr>
        <p:blipFill rotWithShape="1">
          <a:blip r:embed="rId3">
            <a:alphaModFix/>
          </a:blip>
          <a:srcRect b="0" l="11278" r="47543" t="0"/>
          <a:stretch/>
        </p:blipFill>
        <p:spPr>
          <a:xfrm>
            <a:off x="3381624" y="1914575"/>
            <a:ext cx="23807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6"/>
          <p:cNvSpPr txBox="1"/>
          <p:nvPr/>
        </p:nvSpPr>
        <p:spPr>
          <a:xfrm>
            <a:off x="319800" y="5922275"/>
            <a:ext cx="85635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Last programming exercise!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7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365750" spcFirstLastPara="1" rIns="91425" wrap="square" tIns="2743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Does Go allow you to use '_' to ignore all the return values of a function?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use recursion with a function that returns multiple values?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Does Go require a return value for each function?</a:t>
            </a:r>
            <a:endParaRPr b="0" i="0" sz="28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6" name="Google Shape;456;p57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Go Functions</a:t>
            </a:r>
            <a:endParaRPr sz="6000"/>
          </a:p>
        </p:txBody>
      </p:sp>
      <p:sp>
        <p:nvSpPr>
          <p:cNvPr id="457" name="Google Shape;457;p57"/>
          <p:cNvSpPr txBox="1"/>
          <p:nvPr>
            <p:ph idx="4294967295" type="subTitle"/>
          </p:nvPr>
        </p:nvSpPr>
        <p:spPr>
          <a:xfrm>
            <a:off x="6177850" y="3471250"/>
            <a:ext cx="26499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Let's get back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go.dev/play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and write a few programs using functions in Go.</a:t>
            </a:r>
            <a:endParaRPr b="0" i="0" sz="1800" u="sng" cap="none" strike="noStrike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/>
          <p:nvPr>
            <p:ph type="title"/>
          </p:nvPr>
        </p:nvSpPr>
        <p:spPr>
          <a:xfrm>
            <a:off x="311700" y="177675"/>
            <a:ext cx="8441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Go Standard Library</a:t>
            </a:r>
            <a:endParaRPr sz="7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 txBox="1"/>
          <p:nvPr>
            <p:ph type="title"/>
          </p:nvPr>
        </p:nvSpPr>
        <p:spPr>
          <a:xfrm>
            <a:off x="311700" y="177675"/>
            <a:ext cx="8441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Go Standard Library</a:t>
            </a:r>
            <a:endParaRPr sz="7200"/>
          </a:p>
        </p:txBody>
      </p:sp>
      <p:sp>
        <p:nvSpPr>
          <p:cNvPr id="468" name="Google Shape;468;p59"/>
          <p:cNvSpPr txBox="1"/>
          <p:nvPr>
            <p:ph idx="1" type="body"/>
          </p:nvPr>
        </p:nvSpPr>
        <p:spPr>
          <a:xfrm>
            <a:off x="118450" y="1852800"/>
            <a:ext cx="90255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All Go programs have access to to a massive standard library of packages. (See </a:t>
            </a:r>
            <a:r>
              <a:rPr lang="en" sz="3600" u="sng">
                <a:solidFill>
                  <a:schemeClr val="hlink"/>
                </a:solidFill>
                <a:highlight>
                  <a:schemeClr val="accent1"/>
                </a:highlight>
                <a:hlinkClick r:id="rId3"/>
              </a:rPr>
              <a:t>pkg.go.dev/std</a:t>
            </a: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)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311700" y="177675"/>
            <a:ext cx="8441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Why learn Go?</a:t>
            </a:r>
            <a:endParaRPr sz="7200"/>
          </a:p>
        </p:txBody>
      </p:sp>
      <p:sp>
        <p:nvSpPr>
          <p:cNvPr id="88" name="Google Shape;88;p6"/>
          <p:cNvSpPr txBox="1"/>
          <p:nvPr>
            <p:ph idx="1" type="body"/>
          </p:nvPr>
        </p:nvSpPr>
        <p:spPr>
          <a:xfrm>
            <a:off x="118450" y="1852800"/>
            <a:ext cx="9025500" cy="4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Go is a programming language designed for large, distributed systems.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Widely used in industry.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Features native, efficient concurrency primitives (i.e., </a:t>
            </a:r>
            <a:r>
              <a:rPr i="1" lang="en" sz="3600">
                <a:solidFill>
                  <a:srgbClr val="FFFFFF"/>
                </a:solidFill>
                <a:highlight>
                  <a:schemeClr val="accent1"/>
                </a:highlight>
              </a:rPr>
              <a:t>goroutines</a:t>
            </a: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 and </a:t>
            </a:r>
            <a:r>
              <a:rPr i="1" lang="en" sz="3600">
                <a:solidFill>
                  <a:srgbClr val="FFFFFF"/>
                </a:solidFill>
                <a:highlight>
                  <a:schemeClr val="accent1"/>
                </a:highlight>
              </a:rPr>
              <a:t>channels)</a:t>
            </a: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type="title"/>
          </p:nvPr>
        </p:nvSpPr>
        <p:spPr>
          <a:xfrm>
            <a:off x="311700" y="177675"/>
            <a:ext cx="84414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Go Standard Library</a:t>
            </a:r>
            <a:endParaRPr sz="7200"/>
          </a:p>
        </p:txBody>
      </p:sp>
      <p:sp>
        <p:nvSpPr>
          <p:cNvPr id="474" name="Google Shape;474;p60"/>
          <p:cNvSpPr txBox="1"/>
          <p:nvPr>
            <p:ph idx="1" type="body"/>
          </p:nvPr>
        </p:nvSpPr>
        <p:spPr>
          <a:xfrm>
            <a:off x="118450" y="1852800"/>
            <a:ext cx="9025500" cy="4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chemeClr val="lt1"/>
                </a:solidFill>
                <a:highlight>
                  <a:schemeClr val="accent1"/>
                </a:highlight>
              </a:rPr>
              <a:t>All Go programs have access to to a massive standard library of packages. (See </a:t>
            </a:r>
            <a: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pkg.go.dev/std</a:t>
            </a:r>
            <a:r>
              <a:rPr lang="en" sz="3600">
                <a:solidFill>
                  <a:schemeClr val="lt1"/>
                </a:solidFill>
                <a:highlight>
                  <a:schemeClr val="accent1"/>
                </a:highlight>
              </a:rPr>
              <a:t>)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This collection of officially supported packages is one of the reasons Go is a useful language for systems programmers.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1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Reading The Documentation</a:t>
            </a:r>
            <a:endParaRPr sz="7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2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Reading The Documentation</a:t>
            </a:r>
            <a:endParaRPr sz="7200"/>
          </a:p>
        </p:txBody>
      </p:sp>
      <p:sp>
        <p:nvSpPr>
          <p:cNvPr id="485" name="Google Shape;485;p62"/>
          <p:cNvSpPr txBox="1"/>
          <p:nvPr>
            <p:ph idx="1" type="body"/>
          </p:nvPr>
        </p:nvSpPr>
        <p:spPr>
          <a:xfrm>
            <a:off x="118450" y="1852800"/>
            <a:ext cx="90255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Navigating the documentation is hard.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3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Reading The Documentation</a:t>
            </a:r>
            <a:endParaRPr sz="7200"/>
          </a:p>
        </p:txBody>
      </p:sp>
      <p:sp>
        <p:nvSpPr>
          <p:cNvPr id="491" name="Google Shape;491;p63"/>
          <p:cNvSpPr txBox="1"/>
          <p:nvPr>
            <p:ph idx="1" type="body"/>
          </p:nvPr>
        </p:nvSpPr>
        <p:spPr>
          <a:xfrm>
            <a:off x="118450" y="1852800"/>
            <a:ext cx="90255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Navigating the documentation is hard.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There's a lot of it and you'll be learning about the language as you read it. 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Reading The Documentation</a:t>
            </a:r>
            <a:endParaRPr sz="7200"/>
          </a:p>
        </p:txBody>
      </p:sp>
      <p:sp>
        <p:nvSpPr>
          <p:cNvPr id="497" name="Google Shape;497;p64"/>
          <p:cNvSpPr txBox="1"/>
          <p:nvPr>
            <p:ph idx="1" type="body"/>
          </p:nvPr>
        </p:nvSpPr>
        <p:spPr>
          <a:xfrm>
            <a:off x="118450" y="1852800"/>
            <a:ext cx="90255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Navigating the documentation is hard.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There's a lot of it and you'll be learning about the language as you read it.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Expect to spend some time pouring over it. 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5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External Sources</a:t>
            </a:r>
            <a:endParaRPr sz="7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6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External Sources</a:t>
            </a:r>
            <a:endParaRPr sz="7200"/>
          </a:p>
        </p:txBody>
      </p:sp>
      <p:sp>
        <p:nvSpPr>
          <p:cNvPr id="508" name="Google Shape;508;p66"/>
          <p:cNvSpPr txBox="1"/>
          <p:nvPr>
            <p:ph idx="1" type="body"/>
          </p:nvPr>
        </p:nvSpPr>
        <p:spPr>
          <a:xfrm>
            <a:off x="118450" y="1852800"/>
            <a:ext cx="90255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Googling is allowed, even encouraged, in this course. You may use any online resource.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7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External Sources</a:t>
            </a:r>
            <a:endParaRPr sz="7200"/>
          </a:p>
        </p:txBody>
      </p:sp>
      <p:sp>
        <p:nvSpPr>
          <p:cNvPr id="514" name="Google Shape;514;p67"/>
          <p:cNvSpPr txBox="1"/>
          <p:nvPr>
            <p:ph idx="1" type="body"/>
          </p:nvPr>
        </p:nvSpPr>
        <p:spPr>
          <a:xfrm>
            <a:off x="118450" y="1852800"/>
            <a:ext cx="90255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Googling is allowed, even encouraged, in this course. You may use any online resource.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If you base a significant portion of your code on it, cite it in a comment in your code.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External Sources</a:t>
            </a:r>
            <a:endParaRPr sz="7200"/>
          </a:p>
        </p:txBody>
      </p:sp>
      <p:sp>
        <p:nvSpPr>
          <p:cNvPr id="520" name="Google Shape;520;p68"/>
          <p:cNvSpPr txBox="1"/>
          <p:nvPr>
            <p:ph idx="1" type="body"/>
          </p:nvPr>
        </p:nvSpPr>
        <p:spPr>
          <a:xfrm>
            <a:off x="118450" y="1852800"/>
            <a:ext cx="90255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Googling is allowed, even encouraged, in this course. You may use any online resource.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If you base a significant portion of your code on it, cite it in a comment in your code.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3600">
                <a:solidFill>
                  <a:srgbClr val="FFFFFF"/>
                </a:solidFill>
                <a:highlight>
                  <a:schemeClr val="accent1"/>
                </a:highlight>
              </a:rPr>
              <a:t>Search for “golang” instead.</a:t>
            </a:r>
            <a:endParaRPr sz="36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9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526" name="Google Shape;526;p69"/>
          <p:cNvPicPr preferRelativeResize="0"/>
          <p:nvPr/>
        </p:nvPicPr>
        <p:blipFill rotWithShape="1">
          <a:blip r:embed="rId3">
            <a:alphaModFix/>
          </a:blip>
          <a:srcRect b="0" l="11278" r="47543" t="0"/>
          <a:stretch/>
        </p:blipFill>
        <p:spPr>
          <a:xfrm>
            <a:off x="3381624" y="1914575"/>
            <a:ext cx="23807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9"/>
          <p:cNvSpPr txBox="1"/>
          <p:nvPr/>
        </p:nvSpPr>
        <p:spPr>
          <a:xfrm>
            <a:off x="319800" y="5922275"/>
            <a:ext cx="85635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Let's see the docs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 b="0" l="11278" r="47543" t="0"/>
          <a:stretch/>
        </p:blipFill>
        <p:spPr>
          <a:xfrm>
            <a:off x="3381624" y="1914575"/>
            <a:ext cx="23807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/>
        </p:nvSpPr>
        <p:spPr>
          <a:xfrm>
            <a:off x="319800" y="5922275"/>
            <a:ext cx="85635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Okay, let's write our first program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0"/>
          <p:cNvSpPr/>
          <p:nvPr/>
        </p:nvSpPr>
        <p:spPr>
          <a:xfrm>
            <a:off x="0" y="100"/>
            <a:ext cx="57921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365750" spcFirstLastPara="1" rIns="91425" wrap="square" tIns="2743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Find some “interesting” packages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FFFFFF"/>
              </a:buClr>
              <a:buSzPts val="2800"/>
              <a:buFont typeface="Source Code Pro"/>
              <a:buAutoNum type="arabicPeriod"/>
            </a:pPr>
            <a:r>
              <a:rPr b="0" i="0" lang="en" sz="28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Can you experiment using the provided examples?</a:t>
            </a:r>
            <a:endParaRPr b="0" i="0" sz="2800" u="none" cap="none" strike="noStrike">
              <a:solidFill>
                <a:srgbClr val="000000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33" name="Google Shape;533;p70"/>
          <p:cNvSpPr txBox="1"/>
          <p:nvPr>
            <p:ph idx="4294967295" type="title"/>
          </p:nvPr>
        </p:nvSpPr>
        <p:spPr>
          <a:xfrm>
            <a:off x="5912200" y="1084575"/>
            <a:ext cx="3181200" cy="24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/>
              <a:t>Doc Hunt</a:t>
            </a:r>
            <a:endParaRPr sz="7200"/>
          </a:p>
        </p:txBody>
      </p:sp>
      <p:sp>
        <p:nvSpPr>
          <p:cNvPr id="534" name="Google Shape;534;p70"/>
          <p:cNvSpPr txBox="1"/>
          <p:nvPr>
            <p:ph idx="4294967295" type="subTitle"/>
          </p:nvPr>
        </p:nvSpPr>
        <p:spPr>
          <a:xfrm>
            <a:off x="5832500" y="3471250"/>
            <a:ext cx="29952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Navigate to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pkg.go.dev</a:t>
            </a:r>
            <a:endParaRPr b="1" i="0" sz="1800" u="sng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</a:t>
            </a:r>
            <a:b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0" i="0" lang="en" sz="1800" u="sng" cap="none" strike="noStrike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go.dev/play</a:t>
            </a:r>
            <a:r>
              <a:rPr b="0" i="0" lang="en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b="1" i="0" sz="1800" u="sng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535" name="Google Shape;535;p70"/>
          <p:cNvCxnSpPr/>
          <p:nvPr/>
        </p:nvCxnSpPr>
        <p:spPr>
          <a:xfrm>
            <a:off x="7240175" y="3429000"/>
            <a:ext cx="533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1"/>
          <p:cNvSpPr txBox="1"/>
          <p:nvPr>
            <p:ph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541" name="Google Shape;541;p71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/>
              <a:t>Please don't hesitate to ask!</a:t>
            </a:r>
            <a:endParaRPr sz="24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2"/>
          <p:cNvSpPr txBox="1"/>
          <p:nvPr>
            <p:ph type="title"/>
          </p:nvPr>
        </p:nvSpPr>
        <p:spPr>
          <a:xfrm>
            <a:off x="311700" y="177675"/>
            <a:ext cx="90255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7200"/>
              <a:t>Additional Resources</a:t>
            </a:r>
            <a:endParaRPr sz="7200"/>
          </a:p>
        </p:txBody>
      </p:sp>
      <p:sp>
        <p:nvSpPr>
          <p:cNvPr id="547" name="Google Shape;547;p72"/>
          <p:cNvSpPr txBox="1"/>
          <p:nvPr>
            <p:ph idx="1" type="body"/>
          </p:nvPr>
        </p:nvSpPr>
        <p:spPr>
          <a:xfrm>
            <a:off x="118450" y="1929000"/>
            <a:ext cx="89307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●"/>
            </a:pPr>
            <a: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o.dev</a:t>
            </a:r>
            <a:endParaRPr sz="3600">
              <a:solidFill>
                <a:schemeClr val="accent5"/>
              </a:solidFill>
              <a:highlight>
                <a:schemeClr val="accent1"/>
              </a:highlight>
            </a:endParaRPr>
          </a:p>
          <a:p>
            <a:pPr indent="-4572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●"/>
            </a:pPr>
            <a:r>
              <a:rPr lang="en" sz="3600" u="sng">
                <a:solidFill>
                  <a:schemeClr val="hlink"/>
                </a:solidFill>
                <a:highlight>
                  <a:schemeClr val="accent1"/>
                </a:highlight>
                <a:hlinkClick r:id="rId5"/>
              </a:rPr>
              <a:t>Go Tutorial</a:t>
            </a:r>
            <a:endParaRPr sz="3600">
              <a:solidFill>
                <a:schemeClr val="accent5"/>
              </a:solidFill>
              <a:highlight>
                <a:schemeClr val="accent1"/>
              </a:highlight>
            </a:endParaRPr>
          </a:p>
          <a:p>
            <a:pPr indent="-457200" lvl="0" marL="457200" rtl="0" algn="l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●"/>
            </a:pPr>
            <a: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go.dev/play</a:t>
            </a:r>
            <a:endParaRPr sz="3600">
              <a:solidFill>
                <a:schemeClr val="accent5"/>
              </a:solidFill>
              <a:highlight>
                <a:schemeClr val="accent1"/>
              </a:highlight>
            </a:endParaRPr>
          </a:p>
          <a:p>
            <a:pPr indent="-457200" lvl="0" marL="457200" rtl="0" algn="l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●"/>
            </a:pPr>
            <a: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gobyexample.com</a:t>
            </a:r>
            <a:endParaRPr sz="3600">
              <a:solidFill>
                <a:schemeClr val="accent5"/>
              </a:solidFill>
              <a:highlight>
                <a:schemeClr val="accent1"/>
              </a:highlight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●"/>
            </a:pPr>
            <a: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"Learn Go Programming"</a:t>
            </a:r>
            <a:b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3600" u="sng">
                <a:solidFill>
                  <a:schemeClr val="accent5"/>
                </a:solidFill>
                <a:highlight>
                  <a:schemeClr val="accent1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(7 hour YouTube tutorial</a:t>
            </a:r>
            <a:r>
              <a:rPr lang="en" sz="3600">
                <a:solidFill>
                  <a:schemeClr val="accent5"/>
                </a:solidFill>
                <a:highlight>
                  <a:schemeClr val="accent1"/>
                </a:highlight>
              </a:rPr>
              <a:t>)</a:t>
            </a:r>
            <a:endParaRPr sz="3600">
              <a:solidFill>
                <a:schemeClr val="accent5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110825" y="1209500"/>
            <a:ext cx="54711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https://go.dev/play</a:t>
            </a:r>
            <a:endParaRPr b="0" i="0" sz="33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0" y="1042195"/>
            <a:ext cx="4939200" cy="58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00" lIns="274300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package main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func main() {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b="0" i="0" sz="2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0" y="0"/>
            <a:ext cx="4725900" cy="10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Variables</a:t>
            </a:r>
            <a:endParaRPr b="0" i="0" sz="60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4725975" y="0"/>
            <a:ext cx="4417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