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11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76" r:id="rId15"/>
    <p:sldId id="279" r:id="rId16"/>
    <p:sldId id="280" r:id="rId17"/>
    <p:sldId id="29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24"/>
    <p:restoredTop sz="70680"/>
  </p:normalViewPr>
  <p:slideViewPr>
    <p:cSldViewPr snapToGrid="0" snapToObjects="1">
      <p:cViewPr varScale="1">
        <p:scale>
          <a:sx n="64" d="100"/>
          <a:sy n="64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8D63FE7B-68BA-5C42-9F9E-AF9F37971535}" type="datetimeFigureOut">
              <a:rPr lang="en-US" smtClean="0"/>
              <a:pPr/>
              <a:t>12/4/24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22D9EC33-F542-DD43-AF0A-EDAA9939D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Naming•Systems</a:t>
            </a:r>
            <a:r>
              <a:rPr lang="en-US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use names to abstract complexity, abstract differences, isolate </a:t>
            </a:r>
            <a:r>
              <a:rPr lang="en-US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applications•Naming</a:t>
            </a:r>
            <a:r>
              <a:rPr lang="en-US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choices can dictate system trade-offs</a:t>
            </a:r>
          </a:p>
          <a:p>
            <a:endParaRPr lang="en-US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EC33-F542-DD43-AF0A-EDAA9939D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EC33-F542-DD43-AF0A-EDAA9939D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2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EC33-F542-DD43-AF0A-EDAA9939DF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EC33-F542-DD43-AF0A-EDAA9939DF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991D-32FC-764C-B4E9-59217B329D6F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CC55-3267-384E-A0DB-5D93B182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D50D991D-32FC-764C-B4E9-59217B329D6F}" type="datetimeFigureOut">
              <a:rPr lang="en-US" smtClean="0"/>
              <a:pPr/>
              <a:t>12/4/24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85DCC55-3267-384E-A0DB-5D93B182E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12192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Tying It All Together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18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u="sng" dirty="0">
                <a:latin typeface="Helvetica Neue Medium" panose="02000503000000020004" pitchFamily="2" charset="0"/>
              </a:rPr>
              <a:t>Wyatt Lloyd</a:t>
            </a:r>
            <a:r>
              <a:rPr lang="en-US" dirty="0">
                <a:latin typeface="Helvetica Neue Medium" panose="02000503000000020004" pitchFamily="2" charset="0"/>
              </a:rPr>
              <a:t> &amp; Rob Fish</a:t>
            </a:r>
            <a:endParaRPr lang="en-US" u="sng" dirty="0">
              <a:latin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6) Video processing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37686" cy="4351338"/>
          </a:xfrm>
        </p:spPr>
        <p:txBody>
          <a:bodyPr/>
          <a:lstStyle/>
          <a:p>
            <a:r>
              <a:rPr lang="en-US" dirty="0"/>
              <a:t>Many machines processing different segments of video in parallel</a:t>
            </a:r>
          </a:p>
          <a:p>
            <a:pPr lvl="1"/>
            <a:r>
              <a:rPr lang="en-US" dirty="0"/>
              <a:t>Concurrency!</a:t>
            </a:r>
          </a:p>
          <a:p>
            <a:pPr lvl="1"/>
            <a:endParaRPr lang="en-US" dirty="0"/>
          </a:p>
          <a:p>
            <a:r>
              <a:rPr lang="en-US" dirty="0"/>
              <a:t>Durably store resulting video segments</a:t>
            </a:r>
          </a:p>
        </p:txBody>
      </p:sp>
    </p:spTree>
    <p:extLst>
      <p:ext uri="{BB962C8B-B14F-4D97-AF65-F5344CB8AC3E}">
        <p14:creationId xmlns:p14="http://schemas.microsoft.com/office/powerpoint/2010/main" val="208354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7) Video now shareable with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 information about video segments to database</a:t>
            </a:r>
          </a:p>
          <a:p>
            <a:pPr lvl="1"/>
            <a:r>
              <a:rPr lang="en-US" dirty="0"/>
              <a:t>Assignment 4 </a:t>
            </a:r>
            <a:r>
              <a:rPr lang="mr-IN" dirty="0"/>
              <a:t>–</a:t>
            </a:r>
            <a:r>
              <a:rPr lang="en-US" dirty="0"/>
              <a:t> Object Relational Mapper</a:t>
            </a:r>
          </a:p>
          <a:p>
            <a:pPr lvl="1"/>
            <a:r>
              <a:rPr lang="en-US" dirty="0"/>
              <a:t>Assignment 5 – Connection pool</a:t>
            </a:r>
          </a:p>
          <a:p>
            <a:endParaRPr lang="en-US" dirty="0"/>
          </a:p>
          <a:p>
            <a:r>
              <a:rPr lang="en-US" dirty="0"/>
              <a:t>Push information about video to other indexing systems</a:t>
            </a:r>
          </a:p>
          <a:p>
            <a:pPr lvl="1"/>
            <a:r>
              <a:rPr lang="en-US" dirty="0"/>
              <a:t>e.g., newsfeed on Facebook</a:t>
            </a:r>
          </a:p>
          <a:p>
            <a:pPr lvl="1"/>
            <a:r>
              <a:rPr lang="en-US" dirty="0"/>
              <a:t>e.g., subscribers on YouTube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6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8) User’s app fetches file with metadata about video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Host name -&gt; IP address</a:t>
            </a:r>
          </a:p>
          <a:p>
            <a:r>
              <a:rPr lang="en-US" dirty="0"/>
              <a:t>Global IP routing</a:t>
            </a:r>
          </a:p>
          <a:p>
            <a:r>
              <a:rPr lang="en-US" dirty="0"/>
              <a:t>TCP connection</a:t>
            </a:r>
          </a:p>
          <a:p>
            <a:r>
              <a:rPr lang="en-US" dirty="0"/>
              <a:t>Sockets interface</a:t>
            </a:r>
          </a:p>
          <a:p>
            <a:r>
              <a:rPr lang="en-US" dirty="0"/>
              <a:t>Request routing to handler on web server</a:t>
            </a:r>
          </a:p>
          <a:p>
            <a:endParaRPr lang="en-US" dirty="0"/>
          </a:p>
          <a:p>
            <a:r>
              <a:rPr lang="en-US" dirty="0"/>
              <a:t>Is user authorized to view video?</a:t>
            </a:r>
          </a:p>
          <a:p>
            <a:endParaRPr lang="en-US" dirty="0"/>
          </a:p>
          <a:p>
            <a:r>
              <a:rPr lang="en-US" dirty="0"/>
              <a:t>Web server sends request to in-memory cache for video segment metadata</a:t>
            </a:r>
          </a:p>
          <a:p>
            <a:pPr lvl="1"/>
            <a:r>
              <a:rPr lang="en-US" dirty="0"/>
              <a:t>Assignment 3 </a:t>
            </a:r>
            <a:r>
              <a:rPr lang="mr-IN" dirty="0"/>
              <a:t>–</a:t>
            </a:r>
            <a:r>
              <a:rPr lang="en-US" dirty="0"/>
              <a:t> Caching!</a:t>
            </a:r>
          </a:p>
        </p:txBody>
      </p:sp>
    </p:spTree>
    <p:extLst>
      <p:ext uri="{BB962C8B-B14F-4D97-AF65-F5344CB8AC3E}">
        <p14:creationId xmlns:p14="http://schemas.microsoft.com/office/powerpoint/2010/main" val="131804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9) User’s app runs ABR algorithm to download video segments via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</a:t>
            </a:r>
            <a:r>
              <a:rPr lang="en-US" dirty="0" err="1"/>
              <a:t>BitRate</a:t>
            </a:r>
            <a:r>
              <a:rPr lang="en-US" dirty="0"/>
              <a:t> (ABR) algorithm request video segments</a:t>
            </a:r>
          </a:p>
          <a:p>
            <a:endParaRPr lang="en-US" dirty="0"/>
          </a:p>
          <a:p>
            <a:r>
              <a:rPr lang="en-US" dirty="0"/>
              <a:t>Video segment requests via Content Distribution Network</a:t>
            </a:r>
          </a:p>
          <a:p>
            <a:endParaRPr lang="en-US" dirty="0"/>
          </a:p>
          <a:p>
            <a:r>
              <a:rPr lang="en-US" dirty="0"/>
              <a:t>CDNs cache popular video segments</a:t>
            </a:r>
          </a:p>
        </p:txBody>
      </p:sp>
    </p:spTree>
    <p:extLst>
      <p:ext uri="{BB962C8B-B14F-4D97-AF65-F5344CB8AC3E}">
        <p14:creationId xmlns:p14="http://schemas.microsoft.com/office/powerpoint/2010/main" val="55530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abstract underlying resources</a:t>
            </a:r>
          </a:p>
          <a:p>
            <a:endParaRPr lang="en-US" dirty="0"/>
          </a:p>
          <a:p>
            <a:r>
              <a:rPr lang="en-US" dirty="0"/>
              <a:t>Systems are </a:t>
            </a:r>
            <a:r>
              <a:rPr lang="en-US" b="1" dirty="0"/>
              <a:t>everywhere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Systems are challenging and interesting and cool</a:t>
            </a:r>
          </a:p>
          <a:p>
            <a:endParaRPr lang="en-US" dirty="0"/>
          </a:p>
          <a:p>
            <a:r>
              <a:rPr lang="en-US" dirty="0"/>
              <a:t>This class was about systems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698276" y="499241"/>
            <a:ext cx="4126931" cy="2925884"/>
            <a:chOff x="415942" y="1690688"/>
            <a:chExt cx="5582742" cy="3958014"/>
          </a:xfrm>
        </p:grpSpPr>
        <p:grpSp>
          <p:nvGrpSpPr>
            <p:cNvPr id="31" name="Group 30"/>
            <p:cNvGrpSpPr/>
            <p:nvPr/>
          </p:nvGrpSpPr>
          <p:grpSpPr>
            <a:xfrm>
              <a:off x="415942" y="1690688"/>
              <a:ext cx="5582742" cy="3958014"/>
              <a:chOff x="492142" y="2566997"/>
              <a:chExt cx="4346716" cy="308170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92144" y="2566997"/>
                <a:ext cx="4346714" cy="632992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Helvetica Neue Medium" panose="02000503000000020004" pitchFamily="2" charset="0"/>
                  </a:rPr>
                  <a:t>Application</a:t>
                </a:r>
                <a:endParaRPr lang="en-US" sz="12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92145" y="3192096"/>
                <a:ext cx="4346713" cy="763671"/>
              </a:xfrm>
              <a:prstGeom prst="rect">
                <a:avLst/>
              </a:prstGeom>
              <a:solidFill>
                <a:schemeClr val="accent1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Helvetica Neue Medium" panose="02000503000000020004" pitchFamily="2" charset="0"/>
                  </a:rPr>
                  <a:t>Distributed Systems</a:t>
                </a:r>
                <a:endParaRPr lang="en-US" sz="1200" dirty="0">
                  <a:latin typeface="Helvetica Neue Medium" panose="02000503000000020004" pitchFamily="2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498189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12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1200" dirty="0">
                    <a:latin typeface="Helvetica Neue Medium" panose="02000503000000020004" pitchFamily="2" charset="0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870326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12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1200" dirty="0">
                    <a:latin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492142" y="2582493"/>
                <a:ext cx="325359" cy="3066209"/>
              </a:xfrm>
              <a:prstGeom prst="rect">
                <a:avLst/>
              </a:prstGeom>
              <a:solidFill>
                <a:srgbClr val="C00000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0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78108" y="3961709"/>
                <a:ext cx="325359" cy="1686992"/>
              </a:xfrm>
              <a:prstGeom prst="rect">
                <a:avLst/>
              </a:prstGeom>
              <a:solidFill>
                <a:srgbClr val="C00000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0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4197264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Helvetica Neue Medium" panose="02000503000000020004" pitchFamily="2" charset="0"/>
                </a:rPr>
                <a:t>OS</a:t>
              </a:r>
              <a:endParaRPr lang="en-US" sz="12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45540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Helvetica Neue Medium" panose="02000503000000020004" pitchFamily="2" charset="0"/>
                </a:rPr>
                <a:t>OS</a:t>
              </a:r>
              <a:endParaRPr lang="en-US" sz="1200"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You Can Learn More About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294782" y="1825625"/>
            <a:ext cx="5059018" cy="4351338"/>
          </a:xfrm>
        </p:spPr>
        <p:txBody>
          <a:bodyPr>
            <a:normAutofit/>
          </a:bodyPr>
          <a:lstStyle/>
          <a:p>
            <a:r>
              <a:rPr lang="en-US" dirty="0"/>
              <a:t>Application</a:t>
            </a:r>
          </a:p>
          <a:p>
            <a:r>
              <a:rPr lang="en-US" dirty="0">
                <a:solidFill>
                  <a:schemeClr val="accent1"/>
                </a:solidFill>
              </a:rPr>
              <a:t>Distributed Systems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Networking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Operating Systems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Security</a:t>
            </a:r>
          </a:p>
          <a:p>
            <a:r>
              <a:rPr lang="en-US" dirty="0">
                <a:solidFill>
                  <a:srgbClr val="7030A0"/>
                </a:solidFill>
              </a:rPr>
              <a:t>Hardware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942" y="1690688"/>
            <a:ext cx="5582742" cy="3958014"/>
            <a:chOff x="415942" y="1690688"/>
            <a:chExt cx="5582742" cy="3958014"/>
          </a:xfrm>
        </p:grpSpPr>
        <p:grpSp>
          <p:nvGrpSpPr>
            <p:cNvPr id="3" name="Group 2"/>
            <p:cNvGrpSpPr/>
            <p:nvPr/>
          </p:nvGrpSpPr>
          <p:grpSpPr>
            <a:xfrm>
              <a:off x="415942" y="1690688"/>
              <a:ext cx="5582742" cy="3958014"/>
              <a:chOff x="492142" y="2566997"/>
              <a:chExt cx="4346716" cy="308170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92144" y="2566997"/>
                <a:ext cx="4346714" cy="632992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Application</a:t>
                </a:r>
                <a:endParaRPr lang="en-US" sz="16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92145" y="3192096"/>
                <a:ext cx="4346713" cy="763671"/>
              </a:xfrm>
              <a:prstGeom prst="rect">
                <a:avLst/>
              </a:prstGeom>
              <a:solidFill>
                <a:schemeClr val="accent1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Distributed Systems</a:t>
                </a:r>
                <a:endParaRPr lang="en-US" sz="1600" dirty="0">
                  <a:latin typeface="Helvetica Neue Medium" panose="02000503000000020004" pitchFamily="2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498189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rgbClr val="7030A0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2870326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rgbClr val="7030A0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492142" y="2582493"/>
                <a:ext cx="325359" cy="3066209"/>
              </a:xfrm>
              <a:prstGeom prst="rect">
                <a:avLst/>
              </a:prstGeom>
              <a:solidFill>
                <a:srgbClr val="C00000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78108" y="3961709"/>
                <a:ext cx="325359" cy="1686992"/>
              </a:xfrm>
              <a:prstGeom prst="rect">
                <a:avLst/>
              </a:prstGeom>
              <a:solidFill>
                <a:srgbClr val="C00000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4222401" y="4182858"/>
              <a:ext cx="6896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Helvetica Neue Medium" panose="02000503000000020004" pitchFamily="2" charset="0"/>
                </a:rPr>
                <a:t>OS</a:t>
              </a:r>
              <a:endParaRPr lang="en-US" sz="16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170676" y="4182858"/>
              <a:ext cx="6896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Helvetica Neue Medium" panose="02000503000000020004" pitchFamily="2" charset="0"/>
                </a:rPr>
                <a:t>OS</a:t>
              </a:r>
              <a:endParaRPr lang="en-US" sz="1600"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99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You Can Learn More About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24589" y="1825625"/>
            <a:ext cx="11967411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			COS 333 (Every semester)</a:t>
            </a:r>
          </a:p>
          <a:p>
            <a:r>
              <a:rPr lang="en-US" dirty="0">
                <a:solidFill>
                  <a:schemeClr val="accent1"/>
                </a:solidFill>
              </a:rPr>
              <a:t>Distributed Systems		COS 418 (Spring ‘25 </a:t>
            </a:r>
            <a:r>
              <a:rPr lang="mr-IN" dirty="0">
                <a:solidFill>
                  <a:schemeClr val="accent1"/>
                </a:solidFill>
              </a:rPr>
              <a:t>–</a:t>
            </a:r>
            <a:r>
              <a:rPr lang="en-US" dirty="0">
                <a:solidFill>
                  <a:schemeClr val="accent1"/>
                </a:solidFill>
              </a:rPr>
              <a:t> not offer AY25-26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)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Networking			COS 461 (Will be offered AY25-26)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Operating Systems		COS 417 (Spring ’25, likely also next year)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Security				COS 432 (Spring ’25, Spring generally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Hardware	 (Processors)	COS/ELE 375 (Fall)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	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76370" y="528301"/>
            <a:ext cx="1409376" cy="999210"/>
            <a:chOff x="415942" y="1690688"/>
            <a:chExt cx="5582742" cy="3958014"/>
          </a:xfrm>
        </p:grpSpPr>
        <p:grpSp>
          <p:nvGrpSpPr>
            <p:cNvPr id="3" name="Group 2"/>
            <p:cNvGrpSpPr/>
            <p:nvPr/>
          </p:nvGrpSpPr>
          <p:grpSpPr>
            <a:xfrm>
              <a:off x="415942" y="1690688"/>
              <a:ext cx="5582742" cy="3958014"/>
              <a:chOff x="492142" y="2566997"/>
              <a:chExt cx="4346716" cy="308170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92144" y="2566997"/>
                <a:ext cx="4346714" cy="63299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Helvetica Neue Medium" panose="02000503000000020004" pitchFamily="2" charset="0"/>
                  </a:rPr>
                  <a:t>Application</a:t>
                </a:r>
                <a:endParaRPr lang="en-US" sz="5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92145" y="3192096"/>
                <a:ext cx="4346713" cy="763671"/>
              </a:xfrm>
              <a:prstGeom prst="rect">
                <a:avLst/>
              </a:prstGeom>
              <a:solidFill>
                <a:schemeClr val="accent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Helvetica Neue Medium" panose="02000503000000020004" pitchFamily="2" charset="0"/>
                  </a:rPr>
                  <a:t>Distributed Systems</a:t>
                </a:r>
                <a:endParaRPr lang="en-US" sz="500" dirty="0">
                  <a:latin typeface="Helvetica Neue Medium" panose="02000503000000020004" pitchFamily="2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498189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rgbClr val="7030A0"/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5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400" dirty="0">
                    <a:latin typeface="Helvetica Neue Medium" panose="02000503000000020004" pitchFamily="2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2870326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rgbClr val="7030A0"/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5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400" dirty="0">
                    <a:latin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492142" y="2582493"/>
                <a:ext cx="325359" cy="3066209"/>
              </a:xfrm>
              <a:prstGeom prst="rect">
                <a:avLst/>
              </a:prstGeom>
              <a:solidFill>
                <a:srgbClr val="C00000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6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78108" y="3961709"/>
                <a:ext cx="325359" cy="1686992"/>
              </a:xfrm>
              <a:prstGeom prst="rect">
                <a:avLst/>
              </a:prstGeom>
              <a:solidFill>
                <a:srgbClr val="C00000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6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4082817" y="4088788"/>
              <a:ext cx="1156924" cy="731488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latin typeface="Helvetica Neue Medium" panose="02000503000000020004" pitchFamily="2" charset="0"/>
                </a:rPr>
                <a:t>OS</a:t>
              </a:r>
              <a:endParaRPr lang="en-US" sz="5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31092" y="4088788"/>
              <a:ext cx="1156924" cy="731488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latin typeface="Helvetica Neue Medium" panose="02000503000000020004" pitchFamily="2" charset="0"/>
                </a:rPr>
                <a:t>OS</a:t>
              </a:r>
              <a:endParaRPr lang="en-US" sz="500"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Time: Ask Me Anything!</a:t>
            </a:r>
          </a:p>
        </p:txBody>
      </p:sp>
    </p:spTree>
    <p:extLst>
      <p:ext uri="{BB962C8B-B14F-4D97-AF65-F5344CB8AC3E}">
        <p14:creationId xmlns:p14="http://schemas.microsoft.com/office/powerpoint/2010/main" val="127833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Caching</a:t>
            </a:r>
          </a:p>
          <a:p>
            <a:r>
              <a:rPr lang="en-US" dirty="0"/>
              <a:t>Layering</a:t>
            </a:r>
          </a:p>
          <a:p>
            <a:r>
              <a:rPr lang="en-US" dirty="0"/>
              <a:t>Concurrency</a:t>
            </a:r>
          </a:p>
          <a:p>
            <a:r>
              <a:rPr lang="en-US" dirty="0"/>
              <a:t>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99457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Systems We Covered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294782" y="1825625"/>
            <a:ext cx="5059018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Distributed Systems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Networking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Operating Systems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Security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942" y="1690688"/>
            <a:ext cx="5582742" cy="3958014"/>
            <a:chOff x="415942" y="1690688"/>
            <a:chExt cx="5582742" cy="3958014"/>
          </a:xfrm>
        </p:grpSpPr>
        <p:grpSp>
          <p:nvGrpSpPr>
            <p:cNvPr id="3" name="Group 2"/>
            <p:cNvGrpSpPr/>
            <p:nvPr/>
          </p:nvGrpSpPr>
          <p:grpSpPr>
            <a:xfrm>
              <a:off x="415942" y="1690688"/>
              <a:ext cx="5582742" cy="3958014"/>
              <a:chOff x="492142" y="2566997"/>
              <a:chExt cx="4346716" cy="308170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92144" y="2566997"/>
                <a:ext cx="4346714" cy="632992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Application</a:t>
                </a:r>
                <a:endParaRPr lang="en-US" sz="16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92145" y="3192096"/>
                <a:ext cx="4346713" cy="763671"/>
              </a:xfrm>
              <a:prstGeom prst="rect">
                <a:avLst/>
              </a:prstGeom>
              <a:solidFill>
                <a:schemeClr val="accent1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Distributed Systems</a:t>
                </a:r>
                <a:endParaRPr lang="en-US" sz="1600" dirty="0">
                  <a:latin typeface="Helvetica Neue Medium" panose="02000503000000020004" pitchFamily="2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498189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2870326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        Hardware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chemeClr val="accent2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chemeClr val="accent6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Helvetica Neue Medium" panose="02000503000000020004" pitchFamily="2" charset="0"/>
                    </a:rPr>
                    <a:t>Network</a:t>
                  </a:r>
                  <a:endParaRPr lang="en-US" sz="1600" dirty="0">
                    <a:latin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492142" y="2582493"/>
                <a:ext cx="325359" cy="3066209"/>
              </a:xfrm>
              <a:prstGeom prst="rect">
                <a:avLst/>
              </a:prstGeom>
              <a:solidFill>
                <a:srgbClr val="C00000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78108" y="3961709"/>
                <a:ext cx="325359" cy="1686992"/>
              </a:xfrm>
              <a:prstGeom prst="rect">
                <a:avLst/>
              </a:prstGeom>
              <a:solidFill>
                <a:srgbClr val="C00000"/>
              </a:solidFill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800" dirty="0">
                    <a:latin typeface="Helvetica Neue Medium" panose="02000503000000020004" pitchFamily="2" charset="0"/>
                  </a:rPr>
                  <a:t>Security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4222401" y="4182858"/>
              <a:ext cx="6896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Helvetica Neue Medium" panose="02000503000000020004" pitchFamily="2" charset="0"/>
                </a:rPr>
                <a:t>OS</a:t>
              </a:r>
              <a:endParaRPr lang="en-US" sz="16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170676" y="4182858"/>
              <a:ext cx="6896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Helvetica Neue Medium" panose="02000503000000020004" pitchFamily="2" charset="0"/>
                </a:rPr>
                <a:t>OS</a:t>
              </a:r>
              <a:endParaRPr lang="en-US" sz="1600"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7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“Simple” Example </a:t>
            </a:r>
            <a:r>
              <a:rPr lang="mr-IN" dirty="0"/>
              <a:t>–</a:t>
            </a:r>
            <a:r>
              <a:rPr lang="en-US" dirty="0"/>
              <a:t> Streaming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Record video on 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Video sent over Internet to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 server receives video segments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 server forwards segments to distributed file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 server initiates video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Video processing produces </a:t>
            </a:r>
            <a:r>
              <a:rPr lang="en-US" dirty="0" err="1"/>
              <a:t>streamable</a:t>
            </a:r>
            <a:r>
              <a:rPr lang="en-US" dirty="0"/>
              <a:t> versions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Video now </a:t>
            </a:r>
            <a:r>
              <a:rPr lang="en-US" dirty="0" err="1"/>
              <a:t>streamable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shared w/ other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User’s app fetches file with metadata about video segments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User’s app runs ABR algorithm to download video segments via CDN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6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Record video on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app have access to video device?</a:t>
            </a:r>
          </a:p>
          <a:p>
            <a:r>
              <a:rPr lang="en-US" dirty="0"/>
              <a:t>Interface to video device via OS</a:t>
            </a:r>
          </a:p>
          <a:p>
            <a:r>
              <a:rPr lang="en-US" dirty="0"/>
              <a:t>Interface to storage via OS</a:t>
            </a:r>
          </a:p>
        </p:txBody>
      </p:sp>
    </p:spTree>
    <p:extLst>
      <p:ext uri="{BB962C8B-B14F-4D97-AF65-F5344CB8AC3E}">
        <p14:creationId xmlns:p14="http://schemas.microsoft.com/office/powerpoint/2010/main" val="192338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69914" cy="1325563"/>
          </a:xfrm>
        </p:spPr>
        <p:txBody>
          <a:bodyPr/>
          <a:lstStyle/>
          <a:p>
            <a:r>
              <a:rPr lang="en-US" dirty="0"/>
              <a:t>2) Video sent over Internet to the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name -&gt; IP address (e.g., </a:t>
            </a:r>
            <a:r>
              <a:rPr lang="en-US" dirty="0" err="1"/>
              <a:t>youtube.com</a:t>
            </a:r>
            <a:r>
              <a:rPr lang="en-US" dirty="0"/>
              <a:t> -&gt; </a:t>
            </a:r>
            <a:r>
              <a:rPr lang="nb-NO" dirty="0"/>
              <a:t>172.217.10.14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Naming!</a:t>
            </a:r>
          </a:p>
          <a:p>
            <a:r>
              <a:rPr lang="en-US" dirty="0"/>
              <a:t>Global IP routing to 172.217.10.14</a:t>
            </a:r>
          </a:p>
          <a:p>
            <a:pPr lvl="1"/>
            <a:r>
              <a:rPr lang="en-US" dirty="0"/>
              <a:t>Layering!</a:t>
            </a:r>
          </a:p>
          <a:p>
            <a:r>
              <a:rPr lang="en-US" dirty="0"/>
              <a:t>Sent over a TCP connection to a remote web server</a:t>
            </a:r>
          </a:p>
          <a:p>
            <a:pPr lvl="1"/>
            <a:r>
              <a:rPr lang="en-US" dirty="0"/>
              <a:t>Send whole video, error detection, congestion control, flow control</a:t>
            </a:r>
          </a:p>
          <a:p>
            <a:r>
              <a:rPr lang="en-US" dirty="0"/>
              <a:t>Applications use socket interface</a:t>
            </a:r>
          </a:p>
          <a:p>
            <a:pPr lvl="1"/>
            <a:r>
              <a:rPr lang="en-US" dirty="0"/>
              <a:t>Assignment 1!</a:t>
            </a:r>
          </a:p>
        </p:txBody>
      </p:sp>
    </p:spTree>
    <p:extLst>
      <p:ext uri="{BB962C8B-B14F-4D97-AF65-F5344CB8AC3E}">
        <p14:creationId xmlns:p14="http://schemas.microsoft.com/office/powerpoint/2010/main" val="90375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Web server receives video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request routing logic to run handler for video segments</a:t>
            </a:r>
          </a:p>
          <a:p>
            <a:pPr lvl="1"/>
            <a:r>
              <a:rPr lang="en-US" dirty="0"/>
              <a:t>Assignment 2</a:t>
            </a:r>
          </a:p>
          <a:p>
            <a:pPr lvl="1"/>
            <a:endParaRPr lang="en-US" dirty="0"/>
          </a:p>
          <a:p>
            <a:r>
              <a:rPr lang="en-US" dirty="0"/>
              <a:t>Is user authorized to create new videos?</a:t>
            </a:r>
          </a:p>
        </p:txBody>
      </p:sp>
    </p:spTree>
    <p:extLst>
      <p:ext uri="{BB962C8B-B14F-4D97-AF65-F5344CB8AC3E}">
        <p14:creationId xmlns:p14="http://schemas.microsoft.com/office/powerpoint/2010/main" val="176087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Web server forwards segments to distributed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Durability of video segments</a:t>
            </a:r>
          </a:p>
          <a:p>
            <a:endParaRPr lang="en-US" dirty="0"/>
          </a:p>
          <a:p>
            <a:r>
              <a:rPr lang="en-US" dirty="0"/>
              <a:t>Distributed file system </a:t>
            </a:r>
            <a:r>
              <a:rPr lang="mr-IN" dirty="0"/>
              <a:t>–</a:t>
            </a:r>
            <a:r>
              <a:rPr lang="en-US" dirty="0"/>
              <a:t> looks (</a:t>
            </a:r>
            <a:r>
              <a:rPr lang="en-US" dirty="0" err="1"/>
              <a:t>kinda</a:t>
            </a:r>
            <a:r>
              <a:rPr lang="en-US" dirty="0"/>
              <a:t>) like a </a:t>
            </a:r>
            <a:r>
              <a:rPr lang="en-US" dirty="0" err="1"/>
              <a:t>unix</a:t>
            </a:r>
            <a:r>
              <a:rPr lang="en-US" dirty="0"/>
              <a:t> file system</a:t>
            </a:r>
          </a:p>
          <a:p>
            <a:pPr lvl="1"/>
            <a:r>
              <a:rPr lang="en-US" dirty="0"/>
              <a:t>On different machines, accessed over network, running on top of local </a:t>
            </a:r>
            <a:r>
              <a:rPr lang="en-US" dirty="0" err="1"/>
              <a:t>unix</a:t>
            </a:r>
            <a:r>
              <a:rPr lang="en-US" dirty="0"/>
              <a:t> file system</a:t>
            </a:r>
          </a:p>
          <a:p>
            <a:endParaRPr lang="en-US" dirty="0"/>
          </a:p>
          <a:p>
            <a:r>
              <a:rPr lang="en-US" dirty="0"/>
              <a:t>Aside: video segment metadata</a:t>
            </a:r>
          </a:p>
          <a:p>
            <a:pPr lvl="1"/>
            <a:r>
              <a:rPr lang="en-US" dirty="0"/>
              <a:t>Bug: eventual consistency vs. </a:t>
            </a:r>
            <a:r>
              <a:rPr lang="en-US" dirty="0" err="1"/>
              <a:t>linearizability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Web server initiates video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video, fix audio alignment,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Produce many different bitrates</a:t>
            </a:r>
          </a:p>
          <a:p>
            <a:r>
              <a:rPr lang="en-US" dirty="0"/>
              <a:t>Compress video segments</a:t>
            </a:r>
          </a:p>
          <a:p>
            <a:r>
              <a:rPr lang="en-US" dirty="0"/>
              <a:t>Generate thumbnails</a:t>
            </a:r>
          </a:p>
          <a:p>
            <a:r>
              <a:rPr lang="mr-IN" dirty="0"/>
              <a:t>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Processing done by a distributed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117" y="2148882"/>
            <a:ext cx="2277032" cy="32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8453</TotalTime>
  <Words>677</Words>
  <Application>Microsoft Macintosh PowerPoint</Application>
  <PresentationFormat>Widescreen</PresentationFormat>
  <Paragraphs>162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Helvetica Neue Medium</vt:lpstr>
      <vt:lpstr>Helvetica Neue Medium</vt:lpstr>
      <vt:lpstr>Office Theme</vt:lpstr>
      <vt:lpstr>PowerPoint Presentation</vt:lpstr>
      <vt:lpstr>High Level Topics Covered</vt:lpstr>
      <vt:lpstr>Types of Systems We Covered</vt:lpstr>
      <vt:lpstr>A “Simple” Example – Streaming Video</vt:lpstr>
      <vt:lpstr>1) Record video on phone</vt:lpstr>
      <vt:lpstr>2) Video sent over Internet to the service</vt:lpstr>
      <vt:lpstr>3) Web server receives video segments</vt:lpstr>
      <vt:lpstr>4) Web server forwards segments to distributed file system</vt:lpstr>
      <vt:lpstr>5) Web server initiates video processing</vt:lpstr>
      <vt:lpstr>6) Video processing in action</vt:lpstr>
      <vt:lpstr>7) Video now shareable with others</vt:lpstr>
      <vt:lpstr>8) User’s app fetches file with metadata about video segments</vt:lpstr>
      <vt:lpstr>9) User’s app runs ABR algorithm to download video segments via CDN</vt:lpstr>
      <vt:lpstr>Systems!</vt:lpstr>
      <vt:lpstr>Systems You Can Learn More About</vt:lpstr>
      <vt:lpstr>Systems You Can Learn More About</vt:lpstr>
      <vt:lpstr>Remaining Time: Ask Me Anything!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31</cp:revision>
  <cp:lastPrinted>2020-11-18T02:19:47Z</cp:lastPrinted>
  <dcterms:created xsi:type="dcterms:W3CDTF">2020-08-26T13:47:20Z</dcterms:created>
  <dcterms:modified xsi:type="dcterms:W3CDTF">2024-12-04T18:41:38Z</dcterms:modified>
</cp:coreProperties>
</file>