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8" r:id="rId2"/>
    <p:sldId id="379" r:id="rId3"/>
    <p:sldId id="380" r:id="rId4"/>
    <p:sldId id="381" r:id="rId5"/>
    <p:sldId id="383" r:id="rId6"/>
    <p:sldId id="384" r:id="rId7"/>
    <p:sldId id="385" r:id="rId8"/>
    <p:sldId id="386" r:id="rId9"/>
    <p:sldId id="387" r:id="rId10"/>
    <p:sldId id="389" r:id="rId11"/>
    <p:sldId id="388" r:id="rId12"/>
    <p:sldId id="390" r:id="rId13"/>
    <p:sldId id="391" r:id="rId14"/>
    <p:sldId id="392" r:id="rId15"/>
    <p:sldId id="393" r:id="rId16"/>
    <p:sldId id="280" r:id="rId17"/>
    <p:sldId id="394" r:id="rId18"/>
    <p:sldId id="397" r:id="rId19"/>
    <p:sldId id="396" r:id="rId20"/>
    <p:sldId id="395" r:id="rId21"/>
    <p:sldId id="398" r:id="rId22"/>
    <p:sldId id="399" r:id="rId23"/>
    <p:sldId id="401" r:id="rId24"/>
    <p:sldId id="402" r:id="rId25"/>
    <p:sldId id="403" r:id="rId26"/>
    <p:sldId id="405" r:id="rId27"/>
    <p:sldId id="4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47"/>
    <p:restoredTop sz="67755"/>
  </p:normalViewPr>
  <p:slideViewPr>
    <p:cSldViewPr snapToGrid="0" snapToObjects="1">
      <p:cViewPr>
        <p:scale>
          <a:sx n="59" d="100"/>
          <a:sy n="59" d="100"/>
        </p:scale>
        <p:origin x="73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w/ classmates for a few minutes.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Bad idea because:</a:t>
            </a:r>
            <a:br>
              <a:rPr lang="en-US" dirty="0"/>
            </a:br>
            <a:r>
              <a:rPr lang="en-US" dirty="0"/>
              <a:t>Hard to author / write correctly</a:t>
            </a:r>
          </a:p>
          <a:p>
            <a:r>
              <a:rPr lang="en-US" dirty="0"/>
              <a:t>Hard to understand : who has access to a user’s </a:t>
            </a:r>
            <a:r>
              <a:rPr lang="en-US" dirty="0" err="1"/>
              <a:t>fullname</a:t>
            </a:r>
            <a:r>
              <a:rPr lang="en-US" dirty="0"/>
              <a:t>?</a:t>
            </a:r>
          </a:p>
          <a:p>
            <a:r>
              <a:rPr lang="en-US" dirty="0"/>
              <a:t>Hard to audit / verify it is doing what it is supposed to do</a:t>
            </a:r>
          </a:p>
          <a:p>
            <a:r>
              <a:rPr lang="en-US" dirty="0"/>
              <a:t>Hard to maintain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3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believe normalizing is common to speed up access control checks, but I a) need to confirm, and b) don’t think we need to get into this detail this semester so skipping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Access Control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14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Helvetica Neue Medium" panose="02000503000000020004" pitchFamily="2" charset="0"/>
              </a:rPr>
              <a:t>Wyatt Lloyd</a:t>
            </a:r>
            <a:r>
              <a:rPr lang="en-US" dirty="0">
                <a:latin typeface="Helvetica Neue Medium" panose="02000503000000020004" pitchFamily="2" charset="0"/>
              </a:rPr>
              <a:t> &amp; Rob Fish</a:t>
            </a:r>
            <a:endParaRPr lang="en-US" u="sng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5A25-A121-5543-880C-2F409337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7" dirty="0"/>
              <a:t>Enforcing</a:t>
            </a:r>
            <a:r>
              <a:rPr lang="en-US" spc="-220" dirty="0"/>
              <a:t> </a:t>
            </a:r>
            <a:r>
              <a:rPr lang="en-US" dirty="0"/>
              <a:t>the</a:t>
            </a:r>
            <a:r>
              <a:rPr lang="en-US" spc="-220" dirty="0"/>
              <a:t> </a:t>
            </a:r>
            <a:r>
              <a:rPr lang="en-US" spc="160" dirty="0"/>
              <a:t>Guard</a:t>
            </a:r>
            <a:r>
              <a:rPr lang="en-US" spc="-220" dirty="0"/>
              <a:t> </a:t>
            </a:r>
            <a:r>
              <a:rPr lang="en-US" spc="87" dirty="0"/>
              <a:t>Through</a:t>
            </a:r>
            <a:r>
              <a:rPr lang="en-US" spc="-213" dirty="0"/>
              <a:t> </a:t>
            </a:r>
            <a:r>
              <a:rPr lang="en-US" spc="-13" dirty="0"/>
              <a:t>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A8C5-0AD1-664B-9D8C-A068BBAE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idea, either:</a:t>
            </a:r>
          </a:p>
          <a:p>
            <a:pPr lvl="1"/>
            <a:r>
              <a:rPr lang="en-US" dirty="0"/>
              <a:t>Don't “connect” resources directly to applications, only to guard</a:t>
            </a:r>
          </a:p>
          <a:p>
            <a:pPr lvl="1"/>
            <a:r>
              <a:rPr lang="en-US" dirty="0"/>
              <a:t>Ensure (somehow) resources access embed guard rules</a:t>
            </a:r>
          </a:p>
          <a:p>
            <a:pPr lvl="1"/>
            <a:r>
              <a:rPr lang="en-US" dirty="0"/>
              <a:t>Some combination</a:t>
            </a:r>
          </a:p>
          <a:p>
            <a:endParaRPr lang="en-US" dirty="0"/>
          </a:p>
          <a:p>
            <a:r>
              <a:rPr lang="en-US" dirty="0"/>
              <a:t>There are three basic kinds of isolation:</a:t>
            </a:r>
          </a:p>
          <a:p>
            <a:pPr lvl="1"/>
            <a:r>
              <a:rPr lang="en-US" dirty="0"/>
              <a:t>Hardware enforced:</a:t>
            </a:r>
          </a:p>
          <a:p>
            <a:pPr lvl="2"/>
            <a:r>
              <a:rPr lang="en-US" dirty="0"/>
              <a:t>memory protection</a:t>
            </a:r>
          </a:p>
          <a:p>
            <a:pPr lvl="2"/>
            <a:r>
              <a:rPr lang="en-US" dirty="0"/>
              <a:t>put the guard and resources on different machines</a:t>
            </a:r>
          </a:p>
          <a:p>
            <a:pPr lvl="1"/>
            <a:r>
              <a:rPr lang="en-US" dirty="0"/>
              <a:t>Language-based isolation: use restrictive language to express applications</a:t>
            </a:r>
          </a:p>
          <a:p>
            <a:pPr lvl="2"/>
            <a:r>
              <a:rPr lang="en-US" dirty="0"/>
              <a:t>SQL, IP packets, type-safe languages</a:t>
            </a:r>
          </a:p>
          <a:p>
            <a:pPr lvl="1"/>
            <a:r>
              <a:rPr lang="en-US" dirty="0"/>
              <a:t>Static validation: symbolic execution, software fault isolation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5A25-A121-5543-880C-2F409337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7" dirty="0"/>
              <a:t>Enforcing</a:t>
            </a:r>
            <a:r>
              <a:rPr lang="en-US" spc="-220" dirty="0"/>
              <a:t> </a:t>
            </a:r>
            <a:r>
              <a:rPr lang="en-US" dirty="0"/>
              <a:t>the</a:t>
            </a:r>
            <a:r>
              <a:rPr lang="en-US" spc="-220" dirty="0"/>
              <a:t> </a:t>
            </a:r>
            <a:r>
              <a:rPr lang="en-US" spc="160" dirty="0"/>
              <a:t>Guard</a:t>
            </a:r>
            <a:r>
              <a:rPr lang="en-US" spc="-220" dirty="0"/>
              <a:t> </a:t>
            </a:r>
            <a:r>
              <a:rPr lang="en-US" spc="87" dirty="0"/>
              <a:t>Through</a:t>
            </a:r>
            <a:r>
              <a:rPr lang="en-US" spc="-213" dirty="0"/>
              <a:t> </a:t>
            </a:r>
            <a:r>
              <a:rPr lang="en-US" spc="-13" dirty="0"/>
              <a:t>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8A8C5-0AD1-664B-9D8C-A068BBAE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idea, either:</a:t>
            </a:r>
          </a:p>
          <a:p>
            <a:pPr lvl="1"/>
            <a:r>
              <a:rPr lang="en-US" dirty="0"/>
              <a:t>Don't “connect” resources directly to applications, only to guard</a:t>
            </a:r>
          </a:p>
          <a:p>
            <a:pPr lvl="1"/>
            <a:r>
              <a:rPr lang="en-US" dirty="0"/>
              <a:t>Ensure (somehow) resources access embed guard rules</a:t>
            </a:r>
          </a:p>
          <a:p>
            <a:pPr lvl="1"/>
            <a:r>
              <a:rPr lang="en-US" dirty="0"/>
              <a:t>Some combination</a:t>
            </a:r>
          </a:p>
          <a:p>
            <a:endParaRPr lang="en-US" dirty="0"/>
          </a:p>
          <a:p>
            <a:r>
              <a:rPr lang="en-US" dirty="0"/>
              <a:t>There are three basic kinds of isolation:</a:t>
            </a:r>
          </a:p>
          <a:p>
            <a:pPr lvl="1"/>
            <a:r>
              <a:rPr lang="en-US" dirty="0"/>
              <a:t>Hardware enforced:</a:t>
            </a:r>
          </a:p>
          <a:p>
            <a:pPr lvl="2"/>
            <a:r>
              <a:rPr lang="en-US" dirty="0"/>
              <a:t>memory protection</a:t>
            </a:r>
          </a:p>
          <a:p>
            <a:pPr lvl="2"/>
            <a:r>
              <a:rPr lang="en-US" dirty="0"/>
              <a:t>put the guard and resources on different machines</a:t>
            </a:r>
          </a:p>
          <a:p>
            <a:pPr lvl="1"/>
            <a:r>
              <a:rPr lang="en-US" dirty="0"/>
              <a:t>Language-based isolation: use restrictive language to express applications</a:t>
            </a:r>
          </a:p>
          <a:p>
            <a:pPr lvl="2"/>
            <a:r>
              <a:rPr lang="en-US" dirty="0"/>
              <a:t>type-safe languages</a:t>
            </a:r>
          </a:p>
          <a:p>
            <a:pPr lvl="1"/>
            <a:r>
              <a:rPr lang="en-US" dirty="0"/>
              <a:t>Static validation: symbolic execution, software fault isolation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4004-061E-D344-8DE9-FF4FB7B3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0" dirty="0"/>
              <a:t>What</a:t>
            </a:r>
            <a:r>
              <a:rPr lang="en-US" spc="-200" dirty="0"/>
              <a:t> </a:t>
            </a:r>
            <a:r>
              <a:rPr lang="en-US" spc="73" dirty="0"/>
              <a:t>kinds</a:t>
            </a:r>
            <a:r>
              <a:rPr lang="en-US" spc="-200" dirty="0"/>
              <a:t> </a:t>
            </a:r>
            <a:r>
              <a:rPr lang="en-US" dirty="0"/>
              <a:t>of</a:t>
            </a:r>
            <a:r>
              <a:rPr lang="en-US" spc="-280" dirty="0"/>
              <a:t> </a:t>
            </a:r>
            <a:r>
              <a:rPr lang="en-US" spc="73" dirty="0"/>
              <a:t>rules?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0E7C-AA3F-CF4D-BFC0-17A78953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76538" cy="4351338"/>
          </a:xfrm>
        </p:spPr>
        <p:txBody>
          <a:bodyPr>
            <a:normAutofit/>
          </a:bodyPr>
          <a:lstStyle/>
          <a:p>
            <a:r>
              <a:rPr lang="en-US" dirty="0"/>
              <a:t>There are many “policy languages”</a:t>
            </a:r>
          </a:p>
          <a:p>
            <a:pPr lvl="1"/>
            <a:r>
              <a:rPr lang="en-US" dirty="0"/>
              <a:t>Access control lists: which subjects can read/write which resources</a:t>
            </a:r>
          </a:p>
          <a:p>
            <a:pPr lvl="1"/>
            <a:r>
              <a:rPr lang="en-US" dirty="0"/>
              <a:t>Capabilities: unforgeable tokens that encode specific rules on resources</a:t>
            </a:r>
          </a:p>
          <a:p>
            <a:pPr lvl="2"/>
            <a:r>
              <a:rPr lang="en-US" dirty="0"/>
              <a:t>Subjects unnamed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Information flow: the relationship between data sources and data sinks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Neither subjects nor resources named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9193-5AAA-7746-A8B8-A707F012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00" dirty="0"/>
              <a:t>Access</a:t>
            </a:r>
            <a:r>
              <a:rPr lang="en-US" sz="4400" spc="-280" dirty="0"/>
              <a:t> </a:t>
            </a:r>
            <a:r>
              <a:rPr lang="en-US" sz="4400" spc="73" dirty="0"/>
              <a:t>Control</a:t>
            </a:r>
            <a:r>
              <a:rPr lang="en-US" sz="4400" spc="-393" dirty="0"/>
              <a:t> </a:t>
            </a:r>
            <a:r>
              <a:rPr lang="en-US" sz="4400" spc="87" dirty="0"/>
              <a:t>Lists</a:t>
            </a:r>
            <a:r>
              <a:rPr lang="en-US" sz="4400" spc="-280" dirty="0"/>
              <a:t> </a:t>
            </a:r>
            <a:r>
              <a:rPr lang="en-US" sz="4400" spc="-13" dirty="0"/>
              <a:t>(ACLs)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0EC7-5F30-4643-B3C3-F9B246BA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C0B6-1724-8249-893A-E78EE453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33" dirty="0"/>
              <a:t>Let’s</a:t>
            </a:r>
            <a:r>
              <a:rPr lang="en-US" spc="-193" dirty="0"/>
              <a:t> </a:t>
            </a:r>
            <a:r>
              <a:rPr lang="en-US" dirty="0"/>
              <a:t>Start</a:t>
            </a:r>
            <a:r>
              <a:rPr lang="en-US" spc="-300" dirty="0"/>
              <a:t> </a:t>
            </a:r>
            <a:r>
              <a:rPr lang="en-US" dirty="0"/>
              <a:t>with</a:t>
            </a:r>
            <a:r>
              <a:rPr lang="en-US" spc="-187" dirty="0"/>
              <a:t> </a:t>
            </a:r>
            <a:r>
              <a:rPr lang="en-US" spc="93" dirty="0"/>
              <a:t>User</a:t>
            </a:r>
            <a:r>
              <a:rPr lang="en-US" spc="-280" dirty="0"/>
              <a:t> </a:t>
            </a:r>
            <a:r>
              <a:rPr lang="en-US" spc="67" dirty="0"/>
              <a:t>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9033-A8FE-3143-B301-EA9DBEE7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 a list of (user, permissions) with each resource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C6E9122-3558-2D42-8287-4FD64BB21F3C}"/>
              </a:ext>
            </a:extLst>
          </p:cNvPr>
          <p:cNvGrpSpPr/>
          <p:nvPr/>
        </p:nvGrpSpPr>
        <p:grpSpPr>
          <a:xfrm>
            <a:off x="601949" y="2524916"/>
            <a:ext cx="11236960" cy="4094480"/>
            <a:chOff x="451462" y="1893687"/>
            <a:chExt cx="8427720" cy="307086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F238826-91EA-4043-B8BB-3DB62328E773}"/>
                </a:ext>
              </a:extLst>
            </p:cNvPr>
            <p:cNvSpPr/>
            <p:nvPr/>
          </p:nvSpPr>
          <p:spPr>
            <a:xfrm>
              <a:off x="456225" y="1898450"/>
              <a:ext cx="8418195" cy="3061335"/>
            </a:xfrm>
            <a:custGeom>
              <a:avLst/>
              <a:gdLst/>
              <a:ahLst/>
              <a:cxnLst/>
              <a:rect l="l" t="t" r="r" b="b"/>
              <a:pathLst>
                <a:path w="8418195" h="3061335">
                  <a:moveTo>
                    <a:pt x="8417974" y="510183"/>
                  </a:moveTo>
                  <a:lnTo>
                    <a:pt x="8417263" y="519660"/>
                  </a:lnTo>
                  <a:lnTo>
                    <a:pt x="8415136" y="529096"/>
                  </a:lnTo>
                  <a:lnTo>
                    <a:pt x="8392723" y="566388"/>
                  </a:lnTo>
                  <a:lnTo>
                    <a:pt x="8361658" y="593845"/>
                  </a:lnTo>
                  <a:lnTo>
                    <a:pt x="8318741" y="620817"/>
                  </a:lnTo>
                  <a:lnTo>
                    <a:pt x="8283709" y="638510"/>
                  </a:lnTo>
                  <a:lnTo>
                    <a:pt x="8243657" y="655957"/>
                  </a:lnTo>
                  <a:lnTo>
                    <a:pt x="8198681" y="673147"/>
                  </a:lnTo>
                  <a:lnTo>
                    <a:pt x="8148881" y="690069"/>
                  </a:lnTo>
                  <a:lnTo>
                    <a:pt x="8094355" y="706709"/>
                  </a:lnTo>
                  <a:lnTo>
                    <a:pt x="8035200" y="723057"/>
                  </a:lnTo>
                  <a:lnTo>
                    <a:pt x="7971516" y="739101"/>
                  </a:lnTo>
                  <a:lnTo>
                    <a:pt x="7903401" y="754827"/>
                  </a:lnTo>
                  <a:lnTo>
                    <a:pt x="7830953" y="770225"/>
                  </a:lnTo>
                  <a:lnTo>
                    <a:pt x="7793135" y="777797"/>
                  </a:lnTo>
                  <a:lnTo>
                    <a:pt x="7754270" y="785283"/>
                  </a:lnTo>
                  <a:lnTo>
                    <a:pt x="7714372" y="792680"/>
                  </a:lnTo>
                  <a:lnTo>
                    <a:pt x="7673451" y="799988"/>
                  </a:lnTo>
                  <a:lnTo>
                    <a:pt x="7631521" y="807205"/>
                  </a:lnTo>
                  <a:lnTo>
                    <a:pt x="7588594" y="814329"/>
                  </a:lnTo>
                  <a:lnTo>
                    <a:pt x="7544682" y="821359"/>
                  </a:lnTo>
                  <a:lnTo>
                    <a:pt x="7499798" y="828294"/>
                  </a:lnTo>
                  <a:lnTo>
                    <a:pt x="7453953" y="835131"/>
                  </a:lnTo>
                  <a:lnTo>
                    <a:pt x="7407160" y="841870"/>
                  </a:lnTo>
                  <a:lnTo>
                    <a:pt x="7359432" y="848509"/>
                  </a:lnTo>
                  <a:lnTo>
                    <a:pt x="7310780" y="855047"/>
                  </a:lnTo>
                  <a:lnTo>
                    <a:pt x="7261217" y="861481"/>
                  </a:lnTo>
                  <a:lnTo>
                    <a:pt x="7210755" y="867811"/>
                  </a:lnTo>
                  <a:lnTo>
                    <a:pt x="7159406" y="874036"/>
                  </a:lnTo>
                  <a:lnTo>
                    <a:pt x="7107183" y="880152"/>
                  </a:lnTo>
                  <a:lnTo>
                    <a:pt x="7054099" y="886160"/>
                  </a:lnTo>
                  <a:lnTo>
                    <a:pt x="7000164" y="892057"/>
                  </a:lnTo>
                  <a:lnTo>
                    <a:pt x="6945393" y="897842"/>
                  </a:lnTo>
                  <a:lnTo>
                    <a:pt x="6889796" y="903514"/>
                  </a:lnTo>
                  <a:lnTo>
                    <a:pt x="6833386" y="909071"/>
                  </a:lnTo>
                  <a:lnTo>
                    <a:pt x="6776176" y="914512"/>
                  </a:lnTo>
                  <a:lnTo>
                    <a:pt x="6718178" y="919835"/>
                  </a:lnTo>
                  <a:lnTo>
                    <a:pt x="6659403" y="925038"/>
                  </a:lnTo>
                  <a:lnTo>
                    <a:pt x="6599865" y="930120"/>
                  </a:lnTo>
                  <a:lnTo>
                    <a:pt x="6539576" y="935080"/>
                  </a:lnTo>
                  <a:lnTo>
                    <a:pt x="6478548" y="939917"/>
                  </a:lnTo>
                  <a:lnTo>
                    <a:pt x="6416793" y="944627"/>
                  </a:lnTo>
                  <a:lnTo>
                    <a:pt x="6354323" y="949212"/>
                  </a:lnTo>
                  <a:lnTo>
                    <a:pt x="6291152" y="953667"/>
                  </a:lnTo>
                  <a:lnTo>
                    <a:pt x="6227290" y="957993"/>
                  </a:lnTo>
                  <a:lnTo>
                    <a:pt x="6162751" y="962188"/>
                  </a:lnTo>
                  <a:lnTo>
                    <a:pt x="6097547" y="966250"/>
                  </a:lnTo>
                  <a:lnTo>
                    <a:pt x="6031689" y="970177"/>
                  </a:lnTo>
                  <a:lnTo>
                    <a:pt x="5965191" y="973969"/>
                  </a:lnTo>
                  <a:lnTo>
                    <a:pt x="5898065" y="977623"/>
                  </a:lnTo>
                  <a:lnTo>
                    <a:pt x="5830322" y="981139"/>
                  </a:lnTo>
                  <a:lnTo>
                    <a:pt x="5761976" y="984515"/>
                  </a:lnTo>
                  <a:lnTo>
                    <a:pt x="5693038" y="987749"/>
                  </a:lnTo>
                  <a:lnTo>
                    <a:pt x="5623520" y="990839"/>
                  </a:lnTo>
                  <a:lnTo>
                    <a:pt x="5553436" y="993785"/>
                  </a:lnTo>
                  <a:lnTo>
                    <a:pt x="5482798" y="996585"/>
                  </a:lnTo>
                  <a:lnTo>
                    <a:pt x="5411616" y="999237"/>
                  </a:lnTo>
                  <a:lnTo>
                    <a:pt x="5339905" y="1001739"/>
                  </a:lnTo>
                  <a:lnTo>
                    <a:pt x="5267676" y="1004091"/>
                  </a:lnTo>
                  <a:lnTo>
                    <a:pt x="5194942" y="1006291"/>
                  </a:lnTo>
                  <a:lnTo>
                    <a:pt x="5121714" y="1008338"/>
                  </a:lnTo>
                  <a:lnTo>
                    <a:pt x="5048005" y="1010229"/>
                  </a:lnTo>
                  <a:lnTo>
                    <a:pt x="4973828" y="1011963"/>
                  </a:lnTo>
                  <a:lnTo>
                    <a:pt x="4899195" y="1013540"/>
                  </a:lnTo>
                  <a:lnTo>
                    <a:pt x="4824117" y="1014957"/>
                  </a:lnTo>
                  <a:lnTo>
                    <a:pt x="4748608" y="1016212"/>
                  </a:lnTo>
                  <a:lnTo>
                    <a:pt x="4672679" y="1017305"/>
                  </a:lnTo>
                  <a:lnTo>
                    <a:pt x="4596343" y="1018234"/>
                  </a:lnTo>
                  <a:lnTo>
                    <a:pt x="4519612" y="1018998"/>
                  </a:lnTo>
                  <a:lnTo>
                    <a:pt x="4442499" y="1019594"/>
                  </a:lnTo>
                  <a:lnTo>
                    <a:pt x="4365016" y="1020022"/>
                  </a:lnTo>
                  <a:lnTo>
                    <a:pt x="4287174" y="1020280"/>
                  </a:lnTo>
                  <a:lnTo>
                    <a:pt x="4208987" y="1020366"/>
                  </a:lnTo>
                  <a:lnTo>
                    <a:pt x="4130800" y="1020280"/>
                  </a:lnTo>
                  <a:lnTo>
                    <a:pt x="4052958" y="1020022"/>
                  </a:lnTo>
                  <a:lnTo>
                    <a:pt x="3975475" y="1019594"/>
                  </a:lnTo>
                  <a:lnTo>
                    <a:pt x="3898361" y="1018998"/>
                  </a:lnTo>
                  <a:lnTo>
                    <a:pt x="3821631" y="1018234"/>
                  </a:lnTo>
                  <a:lnTo>
                    <a:pt x="3745295" y="1017305"/>
                  </a:lnTo>
                  <a:lnTo>
                    <a:pt x="3669366" y="1016212"/>
                  </a:lnTo>
                  <a:lnTo>
                    <a:pt x="3593857" y="1014957"/>
                  </a:lnTo>
                  <a:lnTo>
                    <a:pt x="3518779" y="1013540"/>
                  </a:lnTo>
                  <a:lnTo>
                    <a:pt x="3444146" y="1011963"/>
                  </a:lnTo>
                  <a:lnTo>
                    <a:pt x="3369969" y="1010229"/>
                  </a:lnTo>
                  <a:lnTo>
                    <a:pt x="3296260" y="1008338"/>
                  </a:lnTo>
                  <a:lnTo>
                    <a:pt x="3223032" y="1006291"/>
                  </a:lnTo>
                  <a:lnTo>
                    <a:pt x="3150298" y="1004091"/>
                  </a:lnTo>
                  <a:lnTo>
                    <a:pt x="3078069" y="1001739"/>
                  </a:lnTo>
                  <a:lnTo>
                    <a:pt x="3006358" y="999237"/>
                  </a:lnTo>
                  <a:lnTo>
                    <a:pt x="2935176" y="996585"/>
                  </a:lnTo>
                  <a:lnTo>
                    <a:pt x="2864538" y="993785"/>
                  </a:lnTo>
                  <a:lnTo>
                    <a:pt x="2794454" y="990839"/>
                  </a:lnTo>
                  <a:lnTo>
                    <a:pt x="2724936" y="987749"/>
                  </a:lnTo>
                  <a:lnTo>
                    <a:pt x="2655998" y="984515"/>
                  </a:lnTo>
                  <a:lnTo>
                    <a:pt x="2587652" y="981139"/>
                  </a:lnTo>
                  <a:lnTo>
                    <a:pt x="2519909" y="977623"/>
                  </a:lnTo>
                  <a:lnTo>
                    <a:pt x="2452783" y="973969"/>
                  </a:lnTo>
                  <a:lnTo>
                    <a:pt x="2386285" y="970177"/>
                  </a:lnTo>
                  <a:lnTo>
                    <a:pt x="2320427" y="966250"/>
                  </a:lnTo>
                  <a:lnTo>
                    <a:pt x="2255223" y="962188"/>
                  </a:lnTo>
                  <a:lnTo>
                    <a:pt x="2190684" y="957993"/>
                  </a:lnTo>
                  <a:lnTo>
                    <a:pt x="2126822" y="953667"/>
                  </a:lnTo>
                  <a:lnTo>
                    <a:pt x="2063651" y="949212"/>
                  </a:lnTo>
                  <a:lnTo>
                    <a:pt x="2001181" y="944627"/>
                  </a:lnTo>
                  <a:lnTo>
                    <a:pt x="1939426" y="939917"/>
                  </a:lnTo>
                  <a:lnTo>
                    <a:pt x="1878398" y="935080"/>
                  </a:lnTo>
                  <a:lnTo>
                    <a:pt x="1818109" y="930120"/>
                  </a:lnTo>
                  <a:lnTo>
                    <a:pt x="1758571" y="925038"/>
                  </a:lnTo>
                  <a:lnTo>
                    <a:pt x="1699796" y="919835"/>
                  </a:lnTo>
                  <a:lnTo>
                    <a:pt x="1641798" y="914512"/>
                  </a:lnTo>
                  <a:lnTo>
                    <a:pt x="1584588" y="909071"/>
                  </a:lnTo>
                  <a:lnTo>
                    <a:pt x="1528178" y="903514"/>
                  </a:lnTo>
                  <a:lnTo>
                    <a:pt x="1472581" y="897842"/>
                  </a:lnTo>
                  <a:lnTo>
                    <a:pt x="1417810" y="892057"/>
                  </a:lnTo>
                  <a:lnTo>
                    <a:pt x="1363875" y="886160"/>
                  </a:lnTo>
                  <a:lnTo>
                    <a:pt x="1310790" y="880152"/>
                  </a:lnTo>
                  <a:lnTo>
                    <a:pt x="1258568" y="874036"/>
                  </a:lnTo>
                  <a:lnTo>
                    <a:pt x="1207219" y="867811"/>
                  </a:lnTo>
                  <a:lnTo>
                    <a:pt x="1156757" y="861481"/>
                  </a:lnTo>
                  <a:lnTo>
                    <a:pt x="1107194" y="855047"/>
                  </a:lnTo>
                  <a:lnTo>
                    <a:pt x="1058542" y="848509"/>
                  </a:lnTo>
                  <a:lnTo>
                    <a:pt x="1010814" y="841870"/>
                  </a:lnTo>
                  <a:lnTo>
                    <a:pt x="964021" y="835131"/>
                  </a:lnTo>
                  <a:lnTo>
                    <a:pt x="918176" y="828294"/>
                  </a:lnTo>
                  <a:lnTo>
                    <a:pt x="873292" y="821359"/>
                  </a:lnTo>
                  <a:lnTo>
                    <a:pt x="829380" y="814329"/>
                  </a:lnTo>
                  <a:lnTo>
                    <a:pt x="786453" y="807205"/>
                  </a:lnTo>
                  <a:lnTo>
                    <a:pt x="744523" y="799988"/>
                  </a:lnTo>
                  <a:lnTo>
                    <a:pt x="703602" y="792680"/>
                  </a:lnTo>
                  <a:lnTo>
                    <a:pt x="663704" y="785283"/>
                  </a:lnTo>
                  <a:lnTo>
                    <a:pt x="624839" y="777797"/>
                  </a:lnTo>
                  <a:lnTo>
                    <a:pt x="587021" y="770225"/>
                  </a:lnTo>
                  <a:lnTo>
                    <a:pt x="514573" y="754827"/>
                  </a:lnTo>
                  <a:lnTo>
                    <a:pt x="446458" y="739101"/>
                  </a:lnTo>
                  <a:lnTo>
                    <a:pt x="382774" y="723057"/>
                  </a:lnTo>
                  <a:lnTo>
                    <a:pt x="323619" y="706709"/>
                  </a:lnTo>
                  <a:lnTo>
                    <a:pt x="269093" y="690069"/>
                  </a:lnTo>
                  <a:lnTo>
                    <a:pt x="219293" y="673147"/>
                  </a:lnTo>
                  <a:lnTo>
                    <a:pt x="174317" y="655957"/>
                  </a:lnTo>
                  <a:lnTo>
                    <a:pt x="134265" y="638510"/>
                  </a:lnTo>
                  <a:lnTo>
                    <a:pt x="99233" y="620817"/>
                  </a:lnTo>
                  <a:lnTo>
                    <a:pt x="56316" y="593845"/>
                  </a:lnTo>
                  <a:lnTo>
                    <a:pt x="25250" y="566388"/>
                  </a:lnTo>
                  <a:lnTo>
                    <a:pt x="2838" y="529096"/>
                  </a:lnTo>
                  <a:lnTo>
                    <a:pt x="711" y="519660"/>
                  </a:lnTo>
                  <a:lnTo>
                    <a:pt x="0" y="510183"/>
                  </a:lnTo>
                </a:path>
                <a:path w="8418195" h="3061335">
                  <a:moveTo>
                    <a:pt x="0" y="510183"/>
                  </a:moveTo>
                  <a:lnTo>
                    <a:pt x="711" y="500706"/>
                  </a:lnTo>
                  <a:lnTo>
                    <a:pt x="2838" y="491270"/>
                  </a:lnTo>
                  <a:lnTo>
                    <a:pt x="25250" y="453977"/>
                  </a:lnTo>
                  <a:lnTo>
                    <a:pt x="56316" y="426521"/>
                  </a:lnTo>
                  <a:lnTo>
                    <a:pt x="99233" y="399549"/>
                  </a:lnTo>
                  <a:lnTo>
                    <a:pt x="134265" y="381856"/>
                  </a:lnTo>
                  <a:lnTo>
                    <a:pt x="174317" y="364409"/>
                  </a:lnTo>
                  <a:lnTo>
                    <a:pt x="219293" y="347218"/>
                  </a:lnTo>
                  <a:lnTo>
                    <a:pt x="269093" y="330297"/>
                  </a:lnTo>
                  <a:lnTo>
                    <a:pt x="323619" y="313656"/>
                  </a:lnTo>
                  <a:lnTo>
                    <a:pt x="382774" y="297308"/>
                  </a:lnTo>
                  <a:lnTo>
                    <a:pt x="446458" y="281265"/>
                  </a:lnTo>
                  <a:lnTo>
                    <a:pt x="514573" y="265539"/>
                  </a:lnTo>
                  <a:lnTo>
                    <a:pt x="587021" y="250140"/>
                  </a:lnTo>
                  <a:lnTo>
                    <a:pt x="624839" y="242568"/>
                  </a:lnTo>
                  <a:lnTo>
                    <a:pt x="663704" y="235083"/>
                  </a:lnTo>
                  <a:lnTo>
                    <a:pt x="703602" y="227685"/>
                  </a:lnTo>
                  <a:lnTo>
                    <a:pt x="744523" y="220378"/>
                  </a:lnTo>
                  <a:lnTo>
                    <a:pt x="786453" y="213161"/>
                  </a:lnTo>
                  <a:lnTo>
                    <a:pt x="829380" y="206037"/>
                  </a:lnTo>
                  <a:lnTo>
                    <a:pt x="873292" y="199007"/>
                  </a:lnTo>
                  <a:lnTo>
                    <a:pt x="918176" y="192072"/>
                  </a:lnTo>
                  <a:lnTo>
                    <a:pt x="964021" y="185234"/>
                  </a:lnTo>
                  <a:lnTo>
                    <a:pt x="1010814" y="178495"/>
                  </a:lnTo>
                  <a:lnTo>
                    <a:pt x="1058542" y="171856"/>
                  </a:lnTo>
                  <a:lnTo>
                    <a:pt x="1107194" y="165319"/>
                  </a:lnTo>
                  <a:lnTo>
                    <a:pt x="1156757" y="158884"/>
                  </a:lnTo>
                  <a:lnTo>
                    <a:pt x="1207219" y="152554"/>
                  </a:lnTo>
                  <a:lnTo>
                    <a:pt x="1258568" y="146330"/>
                  </a:lnTo>
                  <a:lnTo>
                    <a:pt x="1310790" y="140213"/>
                  </a:lnTo>
                  <a:lnTo>
                    <a:pt x="1363875" y="134206"/>
                  </a:lnTo>
                  <a:lnTo>
                    <a:pt x="1417810" y="128308"/>
                  </a:lnTo>
                  <a:lnTo>
                    <a:pt x="1472581" y="122523"/>
                  </a:lnTo>
                  <a:lnTo>
                    <a:pt x="1528178" y="116851"/>
                  </a:lnTo>
                  <a:lnTo>
                    <a:pt x="1584588" y="111294"/>
                  </a:lnTo>
                  <a:lnTo>
                    <a:pt x="1641798" y="105854"/>
                  </a:lnTo>
                  <a:lnTo>
                    <a:pt x="1699796" y="100531"/>
                  </a:lnTo>
                  <a:lnTo>
                    <a:pt x="1758571" y="95328"/>
                  </a:lnTo>
                  <a:lnTo>
                    <a:pt x="1818109" y="90245"/>
                  </a:lnTo>
                  <a:lnTo>
                    <a:pt x="1878398" y="85285"/>
                  </a:lnTo>
                  <a:lnTo>
                    <a:pt x="1939426" y="80449"/>
                  </a:lnTo>
                  <a:lnTo>
                    <a:pt x="2001181" y="75738"/>
                  </a:lnTo>
                  <a:lnTo>
                    <a:pt x="2063651" y="71154"/>
                  </a:lnTo>
                  <a:lnTo>
                    <a:pt x="2126822" y="66698"/>
                  </a:lnTo>
                  <a:lnTo>
                    <a:pt x="2190684" y="62372"/>
                  </a:lnTo>
                  <a:lnTo>
                    <a:pt x="2255223" y="58178"/>
                  </a:lnTo>
                  <a:lnTo>
                    <a:pt x="2320427" y="54116"/>
                  </a:lnTo>
                  <a:lnTo>
                    <a:pt x="2386285" y="50188"/>
                  </a:lnTo>
                  <a:lnTo>
                    <a:pt x="2452783" y="46397"/>
                  </a:lnTo>
                  <a:lnTo>
                    <a:pt x="2519909" y="42742"/>
                  </a:lnTo>
                  <a:lnTo>
                    <a:pt x="2587652" y="39226"/>
                  </a:lnTo>
                  <a:lnTo>
                    <a:pt x="2655998" y="35851"/>
                  </a:lnTo>
                  <a:lnTo>
                    <a:pt x="2724936" y="32617"/>
                  </a:lnTo>
                  <a:lnTo>
                    <a:pt x="2794454" y="29527"/>
                  </a:lnTo>
                  <a:lnTo>
                    <a:pt x="2864538" y="26581"/>
                  </a:lnTo>
                  <a:lnTo>
                    <a:pt x="2935176" y="23781"/>
                  </a:lnTo>
                  <a:lnTo>
                    <a:pt x="3006358" y="21129"/>
                  </a:lnTo>
                  <a:lnTo>
                    <a:pt x="3078069" y="18626"/>
                  </a:lnTo>
                  <a:lnTo>
                    <a:pt x="3150298" y="16274"/>
                  </a:lnTo>
                  <a:lnTo>
                    <a:pt x="3223032" y="14074"/>
                  </a:lnTo>
                  <a:lnTo>
                    <a:pt x="3296260" y="12028"/>
                  </a:lnTo>
                  <a:lnTo>
                    <a:pt x="3369969" y="10137"/>
                  </a:lnTo>
                  <a:lnTo>
                    <a:pt x="3444146" y="8402"/>
                  </a:lnTo>
                  <a:lnTo>
                    <a:pt x="3518779" y="6826"/>
                  </a:lnTo>
                  <a:lnTo>
                    <a:pt x="3593857" y="5409"/>
                  </a:lnTo>
                  <a:lnTo>
                    <a:pt x="3669366" y="4153"/>
                  </a:lnTo>
                  <a:lnTo>
                    <a:pt x="3745295" y="3060"/>
                  </a:lnTo>
                  <a:lnTo>
                    <a:pt x="3821631" y="2131"/>
                  </a:lnTo>
                  <a:lnTo>
                    <a:pt x="3898361" y="1368"/>
                  </a:lnTo>
                  <a:lnTo>
                    <a:pt x="3975475" y="771"/>
                  </a:lnTo>
                  <a:lnTo>
                    <a:pt x="4052958" y="344"/>
                  </a:lnTo>
                  <a:lnTo>
                    <a:pt x="4130800" y="86"/>
                  </a:lnTo>
                  <a:lnTo>
                    <a:pt x="4208987" y="0"/>
                  </a:lnTo>
                  <a:lnTo>
                    <a:pt x="4287174" y="86"/>
                  </a:lnTo>
                  <a:lnTo>
                    <a:pt x="4365016" y="344"/>
                  </a:lnTo>
                  <a:lnTo>
                    <a:pt x="4442499" y="771"/>
                  </a:lnTo>
                  <a:lnTo>
                    <a:pt x="4519612" y="1368"/>
                  </a:lnTo>
                  <a:lnTo>
                    <a:pt x="4596343" y="2131"/>
                  </a:lnTo>
                  <a:lnTo>
                    <a:pt x="4672679" y="3060"/>
                  </a:lnTo>
                  <a:lnTo>
                    <a:pt x="4748608" y="4153"/>
                  </a:lnTo>
                  <a:lnTo>
                    <a:pt x="4824117" y="5409"/>
                  </a:lnTo>
                  <a:lnTo>
                    <a:pt x="4899195" y="6826"/>
                  </a:lnTo>
                  <a:lnTo>
                    <a:pt x="4973828" y="8402"/>
                  </a:lnTo>
                  <a:lnTo>
                    <a:pt x="5048005" y="10137"/>
                  </a:lnTo>
                  <a:lnTo>
                    <a:pt x="5121714" y="12028"/>
                  </a:lnTo>
                  <a:lnTo>
                    <a:pt x="5194942" y="14074"/>
                  </a:lnTo>
                  <a:lnTo>
                    <a:pt x="5267676" y="16274"/>
                  </a:lnTo>
                  <a:lnTo>
                    <a:pt x="5339905" y="18626"/>
                  </a:lnTo>
                  <a:lnTo>
                    <a:pt x="5411616" y="21129"/>
                  </a:lnTo>
                  <a:lnTo>
                    <a:pt x="5482798" y="23781"/>
                  </a:lnTo>
                  <a:lnTo>
                    <a:pt x="5553436" y="26581"/>
                  </a:lnTo>
                  <a:lnTo>
                    <a:pt x="5623520" y="29527"/>
                  </a:lnTo>
                  <a:lnTo>
                    <a:pt x="5693038" y="32617"/>
                  </a:lnTo>
                  <a:lnTo>
                    <a:pt x="5761976" y="35851"/>
                  </a:lnTo>
                  <a:lnTo>
                    <a:pt x="5830322" y="39226"/>
                  </a:lnTo>
                  <a:lnTo>
                    <a:pt x="5898065" y="42742"/>
                  </a:lnTo>
                  <a:lnTo>
                    <a:pt x="5965191" y="46397"/>
                  </a:lnTo>
                  <a:lnTo>
                    <a:pt x="6031689" y="50188"/>
                  </a:lnTo>
                  <a:lnTo>
                    <a:pt x="6097547" y="54116"/>
                  </a:lnTo>
                  <a:lnTo>
                    <a:pt x="6162751" y="58178"/>
                  </a:lnTo>
                  <a:lnTo>
                    <a:pt x="6227290" y="62372"/>
                  </a:lnTo>
                  <a:lnTo>
                    <a:pt x="6291152" y="66698"/>
                  </a:lnTo>
                  <a:lnTo>
                    <a:pt x="6354323" y="71154"/>
                  </a:lnTo>
                  <a:lnTo>
                    <a:pt x="6416793" y="75738"/>
                  </a:lnTo>
                  <a:lnTo>
                    <a:pt x="6478548" y="80449"/>
                  </a:lnTo>
                  <a:lnTo>
                    <a:pt x="6539576" y="85285"/>
                  </a:lnTo>
                  <a:lnTo>
                    <a:pt x="6599865" y="90245"/>
                  </a:lnTo>
                  <a:lnTo>
                    <a:pt x="6659403" y="95328"/>
                  </a:lnTo>
                  <a:lnTo>
                    <a:pt x="6718178" y="100531"/>
                  </a:lnTo>
                  <a:lnTo>
                    <a:pt x="6776176" y="105854"/>
                  </a:lnTo>
                  <a:lnTo>
                    <a:pt x="6833386" y="111294"/>
                  </a:lnTo>
                  <a:lnTo>
                    <a:pt x="6889796" y="116851"/>
                  </a:lnTo>
                  <a:lnTo>
                    <a:pt x="6945393" y="122523"/>
                  </a:lnTo>
                  <a:lnTo>
                    <a:pt x="7000164" y="128308"/>
                  </a:lnTo>
                  <a:lnTo>
                    <a:pt x="7054099" y="134206"/>
                  </a:lnTo>
                  <a:lnTo>
                    <a:pt x="7107183" y="140213"/>
                  </a:lnTo>
                  <a:lnTo>
                    <a:pt x="7159406" y="146330"/>
                  </a:lnTo>
                  <a:lnTo>
                    <a:pt x="7210755" y="152554"/>
                  </a:lnTo>
                  <a:lnTo>
                    <a:pt x="7261217" y="158884"/>
                  </a:lnTo>
                  <a:lnTo>
                    <a:pt x="7310780" y="165319"/>
                  </a:lnTo>
                  <a:lnTo>
                    <a:pt x="7359432" y="171856"/>
                  </a:lnTo>
                  <a:lnTo>
                    <a:pt x="7407160" y="178495"/>
                  </a:lnTo>
                  <a:lnTo>
                    <a:pt x="7453953" y="185234"/>
                  </a:lnTo>
                  <a:lnTo>
                    <a:pt x="7499798" y="192072"/>
                  </a:lnTo>
                  <a:lnTo>
                    <a:pt x="7544682" y="199007"/>
                  </a:lnTo>
                  <a:lnTo>
                    <a:pt x="7588594" y="206037"/>
                  </a:lnTo>
                  <a:lnTo>
                    <a:pt x="7631521" y="213161"/>
                  </a:lnTo>
                  <a:lnTo>
                    <a:pt x="7673451" y="220378"/>
                  </a:lnTo>
                  <a:lnTo>
                    <a:pt x="7714372" y="227685"/>
                  </a:lnTo>
                  <a:lnTo>
                    <a:pt x="7754270" y="235083"/>
                  </a:lnTo>
                  <a:lnTo>
                    <a:pt x="7793135" y="242568"/>
                  </a:lnTo>
                  <a:lnTo>
                    <a:pt x="7830953" y="250140"/>
                  </a:lnTo>
                  <a:lnTo>
                    <a:pt x="7903401" y="265539"/>
                  </a:lnTo>
                  <a:lnTo>
                    <a:pt x="7971516" y="281265"/>
                  </a:lnTo>
                  <a:lnTo>
                    <a:pt x="8035200" y="297308"/>
                  </a:lnTo>
                  <a:lnTo>
                    <a:pt x="8094355" y="313656"/>
                  </a:lnTo>
                  <a:lnTo>
                    <a:pt x="8148881" y="330297"/>
                  </a:lnTo>
                  <a:lnTo>
                    <a:pt x="8198681" y="347218"/>
                  </a:lnTo>
                  <a:lnTo>
                    <a:pt x="8243657" y="364409"/>
                  </a:lnTo>
                  <a:lnTo>
                    <a:pt x="8283709" y="381856"/>
                  </a:lnTo>
                  <a:lnTo>
                    <a:pt x="8318741" y="399549"/>
                  </a:lnTo>
                  <a:lnTo>
                    <a:pt x="8361658" y="426521"/>
                  </a:lnTo>
                  <a:lnTo>
                    <a:pt x="8392723" y="453977"/>
                  </a:lnTo>
                  <a:lnTo>
                    <a:pt x="8415136" y="491270"/>
                  </a:lnTo>
                  <a:lnTo>
                    <a:pt x="8417974" y="510183"/>
                  </a:lnTo>
                  <a:lnTo>
                    <a:pt x="8417974" y="2550916"/>
                  </a:lnTo>
                  <a:lnTo>
                    <a:pt x="8406686" y="2588568"/>
                  </a:lnTo>
                  <a:lnTo>
                    <a:pt x="8373346" y="2625478"/>
                  </a:lnTo>
                  <a:lnTo>
                    <a:pt x="8334343" y="2652616"/>
                  </a:lnTo>
                  <a:lnTo>
                    <a:pt x="8283709" y="2679243"/>
                  </a:lnTo>
                  <a:lnTo>
                    <a:pt x="8243657" y="2696690"/>
                  </a:lnTo>
                  <a:lnTo>
                    <a:pt x="8198681" y="2713881"/>
                  </a:lnTo>
                  <a:lnTo>
                    <a:pt x="8148881" y="2730802"/>
                  </a:lnTo>
                  <a:lnTo>
                    <a:pt x="8094355" y="2747443"/>
                  </a:lnTo>
                  <a:lnTo>
                    <a:pt x="8035200" y="2763791"/>
                  </a:lnTo>
                  <a:lnTo>
                    <a:pt x="7971516" y="2779834"/>
                  </a:lnTo>
                  <a:lnTo>
                    <a:pt x="7903401" y="2795560"/>
                  </a:lnTo>
                  <a:lnTo>
                    <a:pt x="7830953" y="2810959"/>
                  </a:lnTo>
                  <a:lnTo>
                    <a:pt x="7793135" y="2818531"/>
                  </a:lnTo>
                  <a:lnTo>
                    <a:pt x="7754270" y="2826016"/>
                  </a:lnTo>
                  <a:lnTo>
                    <a:pt x="7714372" y="2833414"/>
                  </a:lnTo>
                  <a:lnTo>
                    <a:pt x="7673451" y="2840721"/>
                  </a:lnTo>
                  <a:lnTo>
                    <a:pt x="7631521" y="2847938"/>
                  </a:lnTo>
                  <a:lnTo>
                    <a:pt x="7588594" y="2855062"/>
                  </a:lnTo>
                  <a:lnTo>
                    <a:pt x="7544682" y="2862092"/>
                  </a:lnTo>
                  <a:lnTo>
                    <a:pt x="7499798" y="2869027"/>
                  </a:lnTo>
                  <a:lnTo>
                    <a:pt x="7453953" y="2875865"/>
                  </a:lnTo>
                  <a:lnTo>
                    <a:pt x="7407160" y="2882604"/>
                  </a:lnTo>
                  <a:lnTo>
                    <a:pt x="7359432" y="2889243"/>
                  </a:lnTo>
                  <a:lnTo>
                    <a:pt x="7310780" y="2895780"/>
                  </a:lnTo>
                  <a:lnTo>
                    <a:pt x="7261217" y="2902215"/>
                  </a:lnTo>
                  <a:lnTo>
                    <a:pt x="7210755" y="2908545"/>
                  </a:lnTo>
                  <a:lnTo>
                    <a:pt x="7159406" y="2914769"/>
                  </a:lnTo>
                  <a:lnTo>
                    <a:pt x="7107183" y="2920886"/>
                  </a:lnTo>
                  <a:lnTo>
                    <a:pt x="7054099" y="2926893"/>
                  </a:lnTo>
                  <a:lnTo>
                    <a:pt x="7000164" y="2932791"/>
                  </a:lnTo>
                  <a:lnTo>
                    <a:pt x="6945393" y="2938576"/>
                  </a:lnTo>
                  <a:lnTo>
                    <a:pt x="6889796" y="2944248"/>
                  </a:lnTo>
                  <a:lnTo>
                    <a:pt x="6833386" y="2949805"/>
                  </a:lnTo>
                  <a:lnTo>
                    <a:pt x="6776176" y="2955245"/>
                  </a:lnTo>
                  <a:lnTo>
                    <a:pt x="6718178" y="2960568"/>
                  </a:lnTo>
                  <a:lnTo>
                    <a:pt x="6659403" y="2965771"/>
                  </a:lnTo>
                  <a:lnTo>
                    <a:pt x="6599865" y="2970854"/>
                  </a:lnTo>
                  <a:lnTo>
                    <a:pt x="6539576" y="2975814"/>
                  </a:lnTo>
                  <a:lnTo>
                    <a:pt x="6478548" y="2980650"/>
                  </a:lnTo>
                  <a:lnTo>
                    <a:pt x="6416793" y="2985361"/>
                  </a:lnTo>
                  <a:lnTo>
                    <a:pt x="6354323" y="2989945"/>
                  </a:lnTo>
                  <a:lnTo>
                    <a:pt x="6291152" y="2994401"/>
                  </a:lnTo>
                  <a:lnTo>
                    <a:pt x="6227290" y="2998727"/>
                  </a:lnTo>
                  <a:lnTo>
                    <a:pt x="6162751" y="3002921"/>
                  </a:lnTo>
                  <a:lnTo>
                    <a:pt x="6097547" y="3006983"/>
                  </a:lnTo>
                  <a:lnTo>
                    <a:pt x="6031689" y="3010911"/>
                  </a:lnTo>
                  <a:lnTo>
                    <a:pt x="5965191" y="3014702"/>
                  </a:lnTo>
                  <a:lnTo>
                    <a:pt x="5898065" y="3018357"/>
                  </a:lnTo>
                  <a:lnTo>
                    <a:pt x="5830322" y="3021873"/>
                  </a:lnTo>
                  <a:lnTo>
                    <a:pt x="5761976" y="3025248"/>
                  </a:lnTo>
                  <a:lnTo>
                    <a:pt x="5693038" y="3028482"/>
                  </a:lnTo>
                  <a:lnTo>
                    <a:pt x="5623520" y="3031572"/>
                  </a:lnTo>
                  <a:lnTo>
                    <a:pt x="5553436" y="3034518"/>
                  </a:lnTo>
                  <a:lnTo>
                    <a:pt x="5482798" y="3037318"/>
                  </a:lnTo>
                  <a:lnTo>
                    <a:pt x="5411616" y="3039970"/>
                  </a:lnTo>
                  <a:lnTo>
                    <a:pt x="5339905" y="3042473"/>
                  </a:lnTo>
                  <a:lnTo>
                    <a:pt x="5267676" y="3044825"/>
                  </a:lnTo>
                  <a:lnTo>
                    <a:pt x="5194942" y="3047025"/>
                  </a:lnTo>
                  <a:lnTo>
                    <a:pt x="5121714" y="3049071"/>
                  </a:lnTo>
                  <a:lnTo>
                    <a:pt x="5048005" y="3050962"/>
                  </a:lnTo>
                  <a:lnTo>
                    <a:pt x="4973828" y="3052697"/>
                  </a:lnTo>
                  <a:lnTo>
                    <a:pt x="4899195" y="3054273"/>
                  </a:lnTo>
                  <a:lnTo>
                    <a:pt x="4824117" y="3055690"/>
                  </a:lnTo>
                  <a:lnTo>
                    <a:pt x="4748608" y="3056946"/>
                  </a:lnTo>
                  <a:lnTo>
                    <a:pt x="4672679" y="3058039"/>
                  </a:lnTo>
                  <a:lnTo>
                    <a:pt x="4596343" y="3058968"/>
                  </a:lnTo>
                  <a:lnTo>
                    <a:pt x="4519612" y="3059731"/>
                  </a:lnTo>
                  <a:lnTo>
                    <a:pt x="4442499" y="3060328"/>
                  </a:lnTo>
                  <a:lnTo>
                    <a:pt x="4365016" y="3060755"/>
                  </a:lnTo>
                  <a:lnTo>
                    <a:pt x="4287174" y="3061013"/>
                  </a:lnTo>
                  <a:lnTo>
                    <a:pt x="4208987" y="3061099"/>
                  </a:lnTo>
                  <a:lnTo>
                    <a:pt x="4130800" y="3061013"/>
                  </a:lnTo>
                  <a:lnTo>
                    <a:pt x="4052958" y="3060755"/>
                  </a:lnTo>
                  <a:lnTo>
                    <a:pt x="3975475" y="3060328"/>
                  </a:lnTo>
                  <a:lnTo>
                    <a:pt x="3898361" y="3059731"/>
                  </a:lnTo>
                  <a:lnTo>
                    <a:pt x="3821631" y="3058968"/>
                  </a:lnTo>
                  <a:lnTo>
                    <a:pt x="3745295" y="3058039"/>
                  </a:lnTo>
                  <a:lnTo>
                    <a:pt x="3669366" y="3056946"/>
                  </a:lnTo>
                  <a:lnTo>
                    <a:pt x="3593857" y="3055690"/>
                  </a:lnTo>
                  <a:lnTo>
                    <a:pt x="3518779" y="3054273"/>
                  </a:lnTo>
                  <a:lnTo>
                    <a:pt x="3444146" y="3052697"/>
                  </a:lnTo>
                  <a:lnTo>
                    <a:pt x="3369969" y="3050962"/>
                  </a:lnTo>
                  <a:lnTo>
                    <a:pt x="3296260" y="3049071"/>
                  </a:lnTo>
                  <a:lnTo>
                    <a:pt x="3223032" y="3047025"/>
                  </a:lnTo>
                  <a:lnTo>
                    <a:pt x="3150298" y="3044825"/>
                  </a:lnTo>
                  <a:lnTo>
                    <a:pt x="3078069" y="3042473"/>
                  </a:lnTo>
                  <a:lnTo>
                    <a:pt x="3006358" y="3039970"/>
                  </a:lnTo>
                  <a:lnTo>
                    <a:pt x="2935176" y="3037318"/>
                  </a:lnTo>
                  <a:lnTo>
                    <a:pt x="2864538" y="3034518"/>
                  </a:lnTo>
                  <a:lnTo>
                    <a:pt x="2794454" y="3031572"/>
                  </a:lnTo>
                  <a:lnTo>
                    <a:pt x="2724936" y="3028482"/>
                  </a:lnTo>
                  <a:lnTo>
                    <a:pt x="2655998" y="3025248"/>
                  </a:lnTo>
                  <a:lnTo>
                    <a:pt x="2587652" y="3021873"/>
                  </a:lnTo>
                  <a:lnTo>
                    <a:pt x="2519909" y="3018357"/>
                  </a:lnTo>
                  <a:lnTo>
                    <a:pt x="2452783" y="3014702"/>
                  </a:lnTo>
                  <a:lnTo>
                    <a:pt x="2386285" y="3010911"/>
                  </a:lnTo>
                  <a:lnTo>
                    <a:pt x="2320427" y="3006983"/>
                  </a:lnTo>
                  <a:lnTo>
                    <a:pt x="2255223" y="3002921"/>
                  </a:lnTo>
                  <a:lnTo>
                    <a:pt x="2190684" y="2998727"/>
                  </a:lnTo>
                  <a:lnTo>
                    <a:pt x="2126822" y="2994401"/>
                  </a:lnTo>
                  <a:lnTo>
                    <a:pt x="2063651" y="2989945"/>
                  </a:lnTo>
                  <a:lnTo>
                    <a:pt x="2001181" y="2985361"/>
                  </a:lnTo>
                  <a:lnTo>
                    <a:pt x="1939426" y="2980650"/>
                  </a:lnTo>
                  <a:lnTo>
                    <a:pt x="1878398" y="2975814"/>
                  </a:lnTo>
                  <a:lnTo>
                    <a:pt x="1818109" y="2970854"/>
                  </a:lnTo>
                  <a:lnTo>
                    <a:pt x="1758571" y="2965771"/>
                  </a:lnTo>
                  <a:lnTo>
                    <a:pt x="1699796" y="2960568"/>
                  </a:lnTo>
                  <a:lnTo>
                    <a:pt x="1641798" y="2955245"/>
                  </a:lnTo>
                  <a:lnTo>
                    <a:pt x="1584588" y="2949805"/>
                  </a:lnTo>
                  <a:lnTo>
                    <a:pt x="1528178" y="2944248"/>
                  </a:lnTo>
                  <a:lnTo>
                    <a:pt x="1472581" y="2938576"/>
                  </a:lnTo>
                  <a:lnTo>
                    <a:pt x="1417810" y="2932791"/>
                  </a:lnTo>
                  <a:lnTo>
                    <a:pt x="1363875" y="2926893"/>
                  </a:lnTo>
                  <a:lnTo>
                    <a:pt x="1310790" y="2920886"/>
                  </a:lnTo>
                  <a:lnTo>
                    <a:pt x="1258568" y="2914769"/>
                  </a:lnTo>
                  <a:lnTo>
                    <a:pt x="1207219" y="2908545"/>
                  </a:lnTo>
                  <a:lnTo>
                    <a:pt x="1156757" y="2902215"/>
                  </a:lnTo>
                  <a:lnTo>
                    <a:pt x="1107194" y="2895780"/>
                  </a:lnTo>
                  <a:lnTo>
                    <a:pt x="1058542" y="2889243"/>
                  </a:lnTo>
                  <a:lnTo>
                    <a:pt x="1010814" y="2882604"/>
                  </a:lnTo>
                  <a:lnTo>
                    <a:pt x="964021" y="2875865"/>
                  </a:lnTo>
                  <a:lnTo>
                    <a:pt x="918176" y="2869027"/>
                  </a:lnTo>
                  <a:lnTo>
                    <a:pt x="873292" y="2862092"/>
                  </a:lnTo>
                  <a:lnTo>
                    <a:pt x="829380" y="2855062"/>
                  </a:lnTo>
                  <a:lnTo>
                    <a:pt x="786453" y="2847938"/>
                  </a:lnTo>
                  <a:lnTo>
                    <a:pt x="744523" y="2840721"/>
                  </a:lnTo>
                  <a:lnTo>
                    <a:pt x="703602" y="2833414"/>
                  </a:lnTo>
                  <a:lnTo>
                    <a:pt x="663704" y="2826016"/>
                  </a:lnTo>
                  <a:lnTo>
                    <a:pt x="624839" y="2818531"/>
                  </a:lnTo>
                  <a:lnTo>
                    <a:pt x="587021" y="2810959"/>
                  </a:lnTo>
                  <a:lnTo>
                    <a:pt x="514573" y="2795560"/>
                  </a:lnTo>
                  <a:lnTo>
                    <a:pt x="446458" y="2779834"/>
                  </a:lnTo>
                  <a:lnTo>
                    <a:pt x="382774" y="2763791"/>
                  </a:lnTo>
                  <a:lnTo>
                    <a:pt x="323619" y="2747443"/>
                  </a:lnTo>
                  <a:lnTo>
                    <a:pt x="269093" y="2730802"/>
                  </a:lnTo>
                  <a:lnTo>
                    <a:pt x="219293" y="2713881"/>
                  </a:lnTo>
                  <a:lnTo>
                    <a:pt x="174317" y="2696690"/>
                  </a:lnTo>
                  <a:lnTo>
                    <a:pt x="134265" y="2679243"/>
                  </a:lnTo>
                  <a:lnTo>
                    <a:pt x="99233" y="2661550"/>
                  </a:lnTo>
                  <a:lnTo>
                    <a:pt x="56316" y="2634578"/>
                  </a:lnTo>
                  <a:lnTo>
                    <a:pt x="25250" y="2607122"/>
                  </a:lnTo>
                  <a:lnTo>
                    <a:pt x="2838" y="2569829"/>
                  </a:lnTo>
                  <a:lnTo>
                    <a:pt x="0" y="2550916"/>
                  </a:lnTo>
                  <a:lnTo>
                    <a:pt x="0" y="51018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5CCAFED-AE94-2642-899D-EE2351F6E6F2}"/>
                </a:ext>
              </a:extLst>
            </p:cNvPr>
            <p:cNvSpPr/>
            <p:nvPr/>
          </p:nvSpPr>
          <p:spPr>
            <a:xfrm>
              <a:off x="3006949" y="4188449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5788499" y="494399"/>
                  </a:moveTo>
                  <a:lnTo>
                    <a:pt x="0" y="494399"/>
                  </a:lnTo>
                  <a:lnTo>
                    <a:pt x="0" y="0"/>
                  </a:lnTo>
                  <a:lnTo>
                    <a:pt x="5788499" y="0"/>
                  </a:lnTo>
                  <a:lnTo>
                    <a:pt x="5788499" y="49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3899C73-BC2C-A54D-AA83-A957D3445FC8}"/>
                </a:ext>
              </a:extLst>
            </p:cNvPr>
            <p:cNvSpPr/>
            <p:nvPr/>
          </p:nvSpPr>
          <p:spPr>
            <a:xfrm>
              <a:off x="3006949" y="4188449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0" y="0"/>
                  </a:moveTo>
                  <a:lnTo>
                    <a:pt x="5788499" y="0"/>
                  </a:lnTo>
                  <a:lnTo>
                    <a:pt x="5788499" y="494399"/>
                  </a:lnTo>
                  <a:lnTo>
                    <a:pt x="0" y="494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BD27AAB-1137-3847-80E2-A0A0A28FC9C1}"/>
              </a:ext>
            </a:extLst>
          </p:cNvPr>
          <p:cNvSpPr txBox="1"/>
          <p:nvPr/>
        </p:nvSpPr>
        <p:spPr>
          <a:xfrm>
            <a:off x="4123565" y="5694023"/>
            <a:ext cx="7193280" cy="244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3"/>
              </a:lnSpc>
            </a:pPr>
            <a:r>
              <a:rPr sz="1600" dirty="0">
                <a:latin typeface="Courier New"/>
                <a:cs typeface="Courier New"/>
              </a:rPr>
              <a:t>[(aalevy,</a:t>
            </a:r>
            <a:r>
              <a:rPr sz="1600" spc="-10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[PUSH,PULL]),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(kap,</a:t>
            </a:r>
            <a:r>
              <a:rPr sz="1600" spc="-10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[PUSH,PULL]),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(will,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[PULL])]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371B2BE4-F3A7-1641-96BD-DF491D9A3013}"/>
              </a:ext>
            </a:extLst>
          </p:cNvPr>
          <p:cNvGrpSpPr/>
          <p:nvPr/>
        </p:nvGrpSpPr>
        <p:grpSpPr>
          <a:xfrm>
            <a:off x="817784" y="3639116"/>
            <a:ext cx="4849705" cy="1849120"/>
            <a:chOff x="613337" y="2729337"/>
            <a:chExt cx="3637279" cy="13868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962898A-A558-7A43-8753-94DF11FBFCAB}"/>
                </a:ext>
              </a:extLst>
            </p:cNvPr>
            <p:cNvSpPr/>
            <p:nvPr/>
          </p:nvSpPr>
          <p:spPr>
            <a:xfrm>
              <a:off x="618100" y="27340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4845AA0-DC21-F048-B92F-955A3A82E4FF}"/>
                </a:ext>
              </a:extLst>
            </p:cNvPr>
            <p:cNvSpPr/>
            <p:nvPr/>
          </p:nvSpPr>
          <p:spPr>
            <a:xfrm>
              <a:off x="618100" y="27340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92E7D17-E059-864B-AEC8-7589D46A4885}"/>
                </a:ext>
              </a:extLst>
            </p:cNvPr>
            <p:cNvSpPr/>
            <p:nvPr/>
          </p:nvSpPr>
          <p:spPr>
            <a:xfrm>
              <a:off x="842960" y="28864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BB175D3-3946-C84E-974B-A282FF8545CE}"/>
                </a:ext>
              </a:extLst>
            </p:cNvPr>
            <p:cNvSpPr/>
            <p:nvPr/>
          </p:nvSpPr>
          <p:spPr>
            <a:xfrm>
              <a:off x="842960" y="28864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3F50779-CD15-B146-B076-BB1930B2D384}"/>
                </a:ext>
              </a:extLst>
            </p:cNvPr>
            <p:cNvSpPr/>
            <p:nvPr/>
          </p:nvSpPr>
          <p:spPr>
            <a:xfrm>
              <a:off x="1067819" y="30388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AD246DB-4F80-F044-941A-C12138E845D1}"/>
                </a:ext>
              </a:extLst>
            </p:cNvPr>
            <p:cNvSpPr/>
            <p:nvPr/>
          </p:nvSpPr>
          <p:spPr>
            <a:xfrm>
              <a:off x="1067819" y="30388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63C1848-F963-C14F-8D78-B18217D729F5}"/>
                </a:ext>
              </a:extLst>
            </p:cNvPr>
            <p:cNvSpPr/>
            <p:nvPr/>
          </p:nvSpPr>
          <p:spPr>
            <a:xfrm>
              <a:off x="1292680" y="31912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67EF24A-7152-4446-A45B-2DC22FA7E7BB}"/>
                </a:ext>
              </a:extLst>
            </p:cNvPr>
            <p:cNvSpPr/>
            <p:nvPr/>
          </p:nvSpPr>
          <p:spPr>
            <a:xfrm>
              <a:off x="1292680" y="31912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BEDB820-51AC-A04E-81F7-DD1FED97451E}"/>
              </a:ext>
            </a:extLst>
          </p:cNvPr>
          <p:cNvSpPr txBox="1"/>
          <p:nvPr/>
        </p:nvSpPr>
        <p:spPr>
          <a:xfrm>
            <a:off x="1820940" y="4722556"/>
            <a:ext cx="344762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.git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A4F55031-2863-EA4E-92D1-53F02C832A7D}"/>
              </a:ext>
            </a:extLst>
          </p:cNvPr>
          <p:cNvGrpSpPr/>
          <p:nvPr/>
        </p:nvGrpSpPr>
        <p:grpSpPr>
          <a:xfrm>
            <a:off x="4095241" y="5676958"/>
            <a:ext cx="7756313" cy="697653"/>
            <a:chOff x="3071430" y="4257718"/>
            <a:chExt cx="5817235" cy="523240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6F92ED5-5415-E548-8BDA-D6F25EB35786}"/>
                </a:ext>
              </a:extLst>
            </p:cNvPr>
            <p:cNvSpPr/>
            <p:nvPr/>
          </p:nvSpPr>
          <p:spPr>
            <a:xfrm>
              <a:off x="3085717" y="4272006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5788500" y="494399"/>
                  </a:moveTo>
                  <a:lnTo>
                    <a:pt x="0" y="494399"/>
                  </a:lnTo>
                  <a:lnTo>
                    <a:pt x="0" y="0"/>
                  </a:lnTo>
                  <a:lnTo>
                    <a:pt x="5788500" y="0"/>
                  </a:lnTo>
                  <a:lnTo>
                    <a:pt x="5788500" y="49439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020EA786-ED41-F44E-BD86-A59892E61192}"/>
                </a:ext>
              </a:extLst>
            </p:cNvPr>
            <p:cNvSpPr/>
            <p:nvPr/>
          </p:nvSpPr>
          <p:spPr>
            <a:xfrm>
              <a:off x="3085717" y="4272006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0" y="0"/>
                  </a:moveTo>
                  <a:lnTo>
                    <a:pt x="5788500" y="0"/>
                  </a:lnTo>
                  <a:lnTo>
                    <a:pt x="5788500" y="494399"/>
                  </a:lnTo>
                  <a:lnTo>
                    <a:pt x="0" y="49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E9337575-B2D1-C047-9B87-3B01AC80A802}"/>
              </a:ext>
            </a:extLst>
          </p:cNvPr>
          <p:cNvSpPr txBox="1"/>
          <p:nvPr/>
        </p:nvSpPr>
        <p:spPr>
          <a:xfrm>
            <a:off x="4114289" y="5696009"/>
            <a:ext cx="7613227" cy="353088"/>
          </a:xfrm>
          <a:prstGeom prst="rect">
            <a:avLst/>
          </a:prstGeom>
          <a:noFill/>
          <a:ln w="28574">
            <a:noFill/>
          </a:ln>
        </p:spPr>
        <p:txBody>
          <a:bodyPr vert="horz" wrap="square" lIns="0" tIns="105833" rIns="0" bIns="0" rtlCol="0">
            <a:spAutoFit/>
          </a:bodyPr>
          <a:lstStyle/>
          <a:p>
            <a:pPr marL="114297">
              <a:spcBef>
                <a:spcPts val="833"/>
              </a:spcBef>
            </a:pP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[PUSH,PULL]),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rfish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[PUSH,PULL]),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alan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[PULL])]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DEF3D8B8-C65B-6443-84BA-84A16D97EF5D}"/>
              </a:ext>
            </a:extLst>
          </p:cNvPr>
          <p:cNvGrpSpPr/>
          <p:nvPr/>
        </p:nvGrpSpPr>
        <p:grpSpPr>
          <a:xfrm>
            <a:off x="3676840" y="5462558"/>
            <a:ext cx="401320" cy="625687"/>
            <a:chOff x="2757630" y="4096918"/>
            <a:chExt cx="300990" cy="46926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56500E4-2496-1347-BE46-3CF414C8FD44}"/>
                </a:ext>
              </a:extLst>
            </p:cNvPr>
            <p:cNvSpPr/>
            <p:nvPr/>
          </p:nvSpPr>
          <p:spPr>
            <a:xfrm>
              <a:off x="2771917" y="4111206"/>
              <a:ext cx="215900" cy="408305"/>
            </a:xfrm>
            <a:custGeom>
              <a:avLst/>
              <a:gdLst/>
              <a:ahLst/>
              <a:cxnLst/>
              <a:rect l="l" t="t" r="r" b="b"/>
              <a:pathLst>
                <a:path w="215900" h="408304">
                  <a:moveTo>
                    <a:pt x="0" y="0"/>
                  </a:moveTo>
                  <a:lnTo>
                    <a:pt x="0" y="407999"/>
                  </a:lnTo>
                  <a:lnTo>
                    <a:pt x="215871" y="40799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B57743E6-2ACA-EB49-9CE9-E1C0CA79A3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66" y="4472783"/>
              <a:ext cx="116865" cy="92845"/>
            </a:xfrm>
            <a:prstGeom prst="rect">
              <a:avLst/>
            </a:prstGeom>
          </p:spPr>
        </p:pic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25FEFBAC-9E85-C249-B7BD-3764494B3583}"/>
              </a:ext>
            </a:extLst>
          </p:cNvPr>
          <p:cNvSpPr txBox="1"/>
          <p:nvPr/>
        </p:nvSpPr>
        <p:spPr>
          <a:xfrm>
            <a:off x="1987371" y="3207351"/>
            <a:ext cx="1708518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Repositories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5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991-363F-6445-80B6-8F9D8C27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5326" cy="1325563"/>
          </a:xfrm>
        </p:spPr>
        <p:txBody>
          <a:bodyPr/>
          <a:lstStyle/>
          <a:p>
            <a:r>
              <a:rPr lang="en-US" spc="120" dirty="0"/>
              <a:t>Implementing</a:t>
            </a:r>
            <a:r>
              <a:rPr lang="en-US" spc="-305" dirty="0"/>
              <a:t> </a:t>
            </a:r>
            <a:r>
              <a:rPr lang="en-US" dirty="0"/>
              <a:t>ACLs:</a:t>
            </a:r>
            <a:r>
              <a:rPr lang="en-US" spc="-160" dirty="0"/>
              <a:t> </a:t>
            </a:r>
            <a:r>
              <a:rPr lang="en-US" dirty="0"/>
              <a:t>Inline</a:t>
            </a:r>
            <a:r>
              <a:rPr lang="en-US" spc="-280" dirty="0"/>
              <a:t> </a:t>
            </a:r>
            <a:r>
              <a:rPr lang="en-US" dirty="0"/>
              <a:t>with</a:t>
            </a:r>
            <a:r>
              <a:rPr lang="en-US" spc="-167" dirty="0"/>
              <a:t> </a:t>
            </a:r>
            <a:r>
              <a:rPr lang="en-US" spc="-13" dirty="0"/>
              <a:t>Resource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9D6480E-A113-3049-9507-0F45CBBDD52C}"/>
              </a:ext>
            </a:extLst>
          </p:cNvPr>
          <p:cNvSpPr/>
          <p:nvPr/>
        </p:nvSpPr>
        <p:spPr>
          <a:xfrm>
            <a:off x="720400" y="1978167"/>
            <a:ext cx="11155326" cy="2629747"/>
          </a:xfrm>
          <a:custGeom>
            <a:avLst/>
            <a:gdLst/>
            <a:ahLst/>
            <a:cxnLst/>
            <a:rect l="l" t="t" r="r" b="b"/>
            <a:pathLst>
              <a:path w="7944484" h="1972310">
                <a:moveTo>
                  <a:pt x="0" y="0"/>
                </a:moveTo>
                <a:lnTo>
                  <a:pt x="7944299" y="0"/>
                </a:lnTo>
                <a:lnTo>
                  <a:pt x="7944299" y="1971899"/>
                </a:lnTo>
                <a:lnTo>
                  <a:pt x="0" y="1971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BF8F77-9797-064A-9432-EFA8B51CB11C}"/>
              </a:ext>
            </a:extLst>
          </p:cNvPr>
          <p:cNvSpPr txBox="1"/>
          <p:nvPr/>
        </p:nvSpPr>
        <p:spPr>
          <a:xfrm>
            <a:off x="817767" y="2067406"/>
            <a:ext cx="371170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>
                <a:latin typeface="Consolas" panose="020B0609020204030204" pitchFamily="49" charset="0"/>
                <a:cs typeface="Consolas" panose="020B0609020204030204" pitchFamily="49" charset="0"/>
              </a:rPr>
              <a:t>Repository</a:t>
            </a:r>
            <a:r>
              <a:rPr spc="-10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-13" dirty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064AAF-381E-6E48-ADAC-ED46B7EC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42067"/>
              </p:ext>
            </p:extLst>
          </p:nvPr>
        </p:nvGraphicFramePr>
        <p:xfrm>
          <a:off x="816517" y="2480350"/>
          <a:ext cx="10943092" cy="195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language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acl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5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cos316/assignment4-</a:t>
                      </a: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aalevy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Golang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“[(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wlloyd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[PUSH,PULL]),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rfish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[PUSH,PULL]),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...]”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5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tock/tock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Rust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78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120" dirty="0"/>
              <a:t>Implementing</a:t>
            </a:r>
            <a:r>
              <a:rPr spc="-280" dirty="0"/>
              <a:t> </a:t>
            </a:r>
            <a:r>
              <a:rPr dirty="0"/>
              <a:t>ACLs:</a:t>
            </a:r>
            <a:r>
              <a:rPr spc="-133" dirty="0"/>
              <a:t> </a:t>
            </a:r>
            <a:r>
              <a:rPr spc="-13" dirty="0"/>
              <a:t>Normalize</a:t>
            </a:r>
          </a:p>
        </p:txBody>
      </p:sp>
      <p:sp>
        <p:nvSpPr>
          <p:cNvPr id="3" name="object 3"/>
          <p:cNvSpPr/>
          <p:nvPr/>
        </p:nvSpPr>
        <p:spPr>
          <a:xfrm>
            <a:off x="5027499" y="3211600"/>
            <a:ext cx="4950460" cy="2629747"/>
          </a:xfrm>
          <a:custGeom>
            <a:avLst/>
            <a:gdLst/>
            <a:ahLst/>
            <a:cxnLst/>
            <a:rect l="l" t="t" r="r" b="b"/>
            <a:pathLst>
              <a:path w="3712845" h="1972310">
                <a:moveTo>
                  <a:pt x="0" y="0"/>
                </a:moveTo>
                <a:lnTo>
                  <a:pt x="3712799" y="0"/>
                </a:lnTo>
                <a:lnTo>
                  <a:pt x="3712799" y="1971899"/>
                </a:lnTo>
                <a:lnTo>
                  <a:pt x="0" y="1971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124867" y="3300840"/>
            <a:ext cx="19845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ourier New"/>
                <a:cs typeface="Courier New"/>
              </a:rPr>
              <a:t>Repository</a:t>
            </a:r>
            <a:r>
              <a:rPr sz="1600" spc="-107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Table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23616" y="3713783"/>
          <a:ext cx="4607559" cy="195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5" dirty="0">
                          <a:latin typeface="Courier New"/>
                          <a:cs typeface="Courier New"/>
                        </a:rPr>
                        <a:t>id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0" dirty="0">
                          <a:latin typeface="Courier New"/>
                          <a:cs typeface="Courier New"/>
                        </a:rPr>
                        <a:t>name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language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dirty="0">
                          <a:latin typeface="Courier New"/>
                          <a:cs typeface="Courier New"/>
                        </a:rPr>
                        <a:t>cos316/assignment4-</a:t>
                      </a: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Golang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tock/tock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Rust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97899" y="1723066"/>
            <a:ext cx="3521287" cy="4586393"/>
          </a:xfrm>
          <a:custGeom>
            <a:avLst/>
            <a:gdLst/>
            <a:ahLst/>
            <a:cxnLst/>
            <a:rect l="l" t="t" r="r" b="b"/>
            <a:pathLst>
              <a:path w="2640965" h="3439795">
                <a:moveTo>
                  <a:pt x="0" y="0"/>
                </a:moveTo>
                <a:lnTo>
                  <a:pt x="2640599" y="0"/>
                </a:lnTo>
                <a:lnTo>
                  <a:pt x="2640599" y="3439199"/>
                </a:lnTo>
                <a:lnTo>
                  <a:pt x="0" y="3439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95267" y="1812306"/>
            <a:ext cx="11311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ourier New"/>
                <a:cs typeface="Courier New"/>
              </a:rPr>
              <a:t>ACL</a:t>
            </a:r>
            <a:r>
              <a:rPr sz="1600" spc="-4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Table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4017" y="2225249"/>
          <a:ext cx="3243580" cy="391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repo_id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0" dirty="0">
                          <a:latin typeface="Courier New"/>
                          <a:cs typeface="Courier New"/>
                        </a:rPr>
                        <a:t>user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permission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kap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kap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will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54266" y="1734265"/>
            <a:ext cx="6819053" cy="107871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5147" rIns="0" bIns="0" rtlCol="0">
            <a:spAutoFit/>
          </a:bodyPr>
          <a:lstStyle/>
          <a:p>
            <a:pPr marL="357284" marR="2426486" indent="-243834">
              <a:lnSpc>
                <a:spcPts val="1907"/>
              </a:lnSpc>
              <a:spcBef>
                <a:spcPts val="907"/>
              </a:spcBef>
            </a:pPr>
            <a:r>
              <a:rPr sz="1600" dirty="0">
                <a:latin typeface="Courier New"/>
                <a:cs typeface="Courier New"/>
              </a:rPr>
              <a:t>select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(acls.user,</a:t>
            </a:r>
            <a:r>
              <a:rPr sz="1600" spc="-87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acls.permission) </a:t>
            </a:r>
            <a:r>
              <a:rPr sz="1600" dirty="0">
                <a:latin typeface="Courier New"/>
                <a:cs typeface="Courier New"/>
              </a:rPr>
              <a:t>from</a:t>
            </a:r>
            <a:r>
              <a:rPr sz="1600" spc="-8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repositories,</a:t>
            </a:r>
            <a:r>
              <a:rPr sz="1600" spc="-7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acls</a:t>
            </a:r>
            <a:r>
              <a:rPr sz="1600" spc="-73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where</a:t>
            </a:r>
            <a:endParaRPr sz="1600">
              <a:latin typeface="Courier New"/>
              <a:cs typeface="Courier New"/>
            </a:endParaRPr>
          </a:p>
          <a:p>
            <a:pPr marL="601118">
              <a:lnSpc>
                <a:spcPts val="1820"/>
              </a:lnSpc>
            </a:pPr>
            <a:r>
              <a:rPr sz="1600" dirty="0">
                <a:latin typeface="Courier New"/>
                <a:cs typeface="Courier New"/>
              </a:rPr>
              <a:t>repositories.name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‘cos316/assignment4-aalevy’</a:t>
            </a:r>
            <a:endParaRPr sz="1600">
              <a:latin typeface="Courier New"/>
              <a:cs typeface="Courier New"/>
            </a:endParaRPr>
          </a:p>
          <a:p>
            <a:pPr marL="601118">
              <a:lnSpc>
                <a:spcPts val="1913"/>
              </a:lnSpc>
            </a:pPr>
            <a:r>
              <a:rPr sz="1600" dirty="0">
                <a:latin typeface="Courier New"/>
                <a:cs typeface="Courier New"/>
              </a:rPr>
              <a:t>and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acls.repo_id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repositories.id;</a:t>
            </a:r>
            <a:endParaRPr sz="16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116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8020687" y="2871251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30E81809-AD09-4C4C-BE0D-81C2715D3E04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03955C0-52E3-3E48-B30D-57C778FE3172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B17CD07D-8CAD-B04F-818C-02A7AFDD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624736BF-8580-2647-8B55-9B36AC5FA6D4}"/>
              </a:ext>
            </a:extLst>
          </p:cNvPr>
          <p:cNvSpPr txBox="1"/>
          <p:nvPr/>
        </p:nvSpPr>
        <p:spPr>
          <a:xfrm>
            <a:off x="2628716" y="2659251"/>
            <a:ext cx="3355129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9F8C1B-8D11-A140-AF05-D0E33161E7F3}"/>
              </a:ext>
            </a:extLst>
          </p:cNvPr>
          <p:cNvGrpSpPr/>
          <p:nvPr/>
        </p:nvGrpSpPr>
        <p:grpSpPr>
          <a:xfrm>
            <a:off x="1457216" y="2954838"/>
            <a:ext cx="6343227" cy="3360420"/>
            <a:chOff x="1457216" y="2954838"/>
            <a:chExt cx="6343227" cy="3360420"/>
          </a:xfrm>
        </p:grpSpPr>
        <p:grpSp>
          <p:nvGrpSpPr>
            <p:cNvPr id="20" name="object 19">
              <a:extLst>
                <a:ext uri="{FF2B5EF4-FFF2-40B4-BE49-F238E27FC236}">
                  <a16:creationId xmlns:a16="http://schemas.microsoft.com/office/drawing/2014/main" id="{996CE365-2AB7-DB43-8C61-E50E73AF9BD8}"/>
                </a:ext>
              </a:extLst>
            </p:cNvPr>
            <p:cNvGrpSpPr/>
            <p:nvPr/>
          </p:nvGrpSpPr>
          <p:grpSpPr>
            <a:xfrm>
              <a:off x="1457216" y="2954838"/>
              <a:ext cx="6343227" cy="3360420"/>
              <a:chOff x="1092912" y="2216128"/>
              <a:chExt cx="4757420" cy="2520315"/>
            </a:xfrm>
          </p:grpSpPr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BFDD9F81-DC0E-1748-9B10-3377726DB5E9}"/>
                  </a:ext>
                </a:extLst>
              </p:cNvPr>
              <p:cNvSpPr/>
              <p:nvPr/>
            </p:nvSpPr>
            <p:spPr>
              <a:xfrm>
                <a:off x="5334724" y="2278025"/>
                <a:ext cx="421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1639">
                    <a:moveTo>
                      <a:pt x="0" y="0"/>
                    </a:moveTo>
                    <a:lnTo>
                      <a:pt x="421427" y="0"/>
                    </a:lnTo>
                  </a:path>
                </a:pathLst>
              </a:custGeom>
              <a:ln w="38099">
                <a:solidFill>
                  <a:srgbClr val="00FF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id="{89516EF3-67C6-C74C-92D4-69B780D1743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94256" y="2216128"/>
                <a:ext cx="155820" cy="123793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6422B33-1FF2-2440-9A53-E8805C943A27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3359249" y="431928"/>
                    </a:move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close/>
                  </a:path>
                  <a:path w="4031615" h="1858010">
                    <a:moveTo>
                      <a:pt x="3793499" y="1857528"/>
                    </a:move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619928"/>
                    </a:ln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AB412DB2-2575-8A4E-AAE9-5F4F38DAC8C5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4031099" y="1619928"/>
                    </a:move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lnTo>
                      <a:pt x="3359249" y="1857528"/>
                    </a:lnTo>
                    <a:lnTo>
                      <a:pt x="2351474" y="1857528"/>
                    </a:ln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1025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025928"/>
                    </a:lnTo>
                    <a:lnTo>
                      <a:pt x="4031099" y="1619928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A4AEBA9-7F55-2549-AC22-470BB08F4016}"/>
                </a:ext>
              </a:extLst>
            </p:cNvPr>
            <p:cNvSpPr txBox="1"/>
            <p:nvPr/>
          </p:nvSpPr>
          <p:spPr>
            <a:xfrm>
              <a:off x="1552567" y="4647983"/>
              <a:ext cx="5223933" cy="720048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Does subject have Push access to resource?</a:t>
              </a: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subject: 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wlloyd</a:t>
              </a:r>
              <a:endPara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ACL: (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wlloyd</a:t>
              </a: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, [PUSH, PULL], …)</a:t>
              </a:r>
              <a:endPara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7456A0F-317D-6146-9CD0-249697132A9D}"/>
              </a:ext>
            </a:extLst>
          </p:cNvPr>
          <p:cNvSpPr txBox="1"/>
          <p:nvPr/>
        </p:nvSpPr>
        <p:spPr>
          <a:xfrm rot="20340000">
            <a:off x="3706735" y="3866467"/>
            <a:ext cx="11908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 Allowed?</a:t>
            </a:r>
            <a:endParaRPr sz="3600" baseline="154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652396" y="3622966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8020687" y="2871251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30E81809-AD09-4C4C-BE0D-81C2715D3E04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03955C0-52E3-3E48-B30D-57C778FE3172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B17CD07D-8CAD-B04F-818C-02A7AFDD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624736BF-8580-2647-8B55-9B36AC5FA6D4}"/>
              </a:ext>
            </a:extLst>
          </p:cNvPr>
          <p:cNvSpPr txBox="1"/>
          <p:nvPr/>
        </p:nvSpPr>
        <p:spPr>
          <a:xfrm>
            <a:off x="2628716" y="2659251"/>
            <a:ext cx="3355129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8F6C56-D1AB-CF45-BF61-430C09372371}"/>
              </a:ext>
            </a:extLst>
          </p:cNvPr>
          <p:cNvGrpSpPr/>
          <p:nvPr/>
        </p:nvGrpSpPr>
        <p:grpSpPr>
          <a:xfrm>
            <a:off x="1463565" y="3831861"/>
            <a:ext cx="5375487" cy="2477346"/>
            <a:chOff x="1463565" y="3831861"/>
            <a:chExt cx="5375487" cy="2477346"/>
          </a:xfrm>
        </p:grpSpPr>
        <p:grpSp>
          <p:nvGrpSpPr>
            <p:cNvPr id="20" name="object 19">
              <a:extLst>
                <a:ext uri="{FF2B5EF4-FFF2-40B4-BE49-F238E27FC236}">
                  <a16:creationId xmlns:a16="http://schemas.microsoft.com/office/drawing/2014/main" id="{996CE365-2AB7-DB43-8C61-E50E73AF9BD8}"/>
                </a:ext>
              </a:extLst>
            </p:cNvPr>
            <p:cNvGrpSpPr/>
            <p:nvPr/>
          </p:nvGrpSpPr>
          <p:grpSpPr>
            <a:xfrm>
              <a:off x="1463565" y="3831861"/>
              <a:ext cx="5375487" cy="2477346"/>
              <a:chOff x="1097674" y="2873896"/>
              <a:chExt cx="4031615" cy="1858010"/>
            </a:xfrm>
          </p:grpSpPr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6422B33-1FF2-2440-9A53-E8805C943A27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3359249" y="431928"/>
                    </a:move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close/>
                  </a:path>
                  <a:path w="4031615" h="1858010">
                    <a:moveTo>
                      <a:pt x="3793499" y="1857528"/>
                    </a:move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619928"/>
                    </a:ln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AB412DB2-2575-8A4E-AAE9-5F4F38DAC8C5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4031099" y="1619928"/>
                    </a:move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lnTo>
                      <a:pt x="3359249" y="1857528"/>
                    </a:lnTo>
                    <a:lnTo>
                      <a:pt x="2351474" y="1857528"/>
                    </a:ln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1025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025928"/>
                    </a:lnTo>
                    <a:lnTo>
                      <a:pt x="4031099" y="1619928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A4AEBA9-7F55-2549-AC22-470BB08F4016}"/>
                </a:ext>
              </a:extLst>
            </p:cNvPr>
            <p:cNvSpPr txBox="1"/>
            <p:nvPr/>
          </p:nvSpPr>
          <p:spPr>
            <a:xfrm>
              <a:off x="1552567" y="4647983"/>
              <a:ext cx="5223933" cy="720048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Does subject have Push access to resource?</a:t>
              </a: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subject: 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alan</a:t>
              </a:r>
              <a:endPara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ACL: (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alan</a:t>
              </a: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, [PULL], …)</a:t>
              </a:r>
              <a:endPara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77456A0F-317D-6146-9CD0-249697132A9D}"/>
                </a:ext>
              </a:extLst>
            </p:cNvPr>
            <p:cNvSpPr txBox="1"/>
            <p:nvPr/>
          </p:nvSpPr>
          <p:spPr>
            <a:xfrm rot="20340000">
              <a:off x="3706735" y="3866467"/>
              <a:ext cx="119084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spc="-19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Access Allowed?</a:t>
              </a:r>
              <a:endParaRPr sz="3600" baseline="1543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652396" y="3622966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424F0B-25D8-6940-BEBD-6570E5E877DE}"/>
              </a:ext>
            </a:extLst>
          </p:cNvPr>
          <p:cNvGrpSpPr/>
          <p:nvPr/>
        </p:nvGrpSpPr>
        <p:grpSpPr>
          <a:xfrm>
            <a:off x="-1712472" y="3199731"/>
            <a:ext cx="7430949" cy="527262"/>
            <a:chOff x="-1587979" y="3092600"/>
            <a:chExt cx="7430949" cy="527262"/>
          </a:xfrm>
        </p:grpSpPr>
        <p:grpSp>
          <p:nvGrpSpPr>
            <p:cNvPr id="31" name="object 28">
              <a:extLst>
                <a:ext uri="{FF2B5EF4-FFF2-40B4-BE49-F238E27FC236}">
                  <a16:creationId xmlns:a16="http://schemas.microsoft.com/office/drawing/2014/main" id="{6F922FE2-A5A4-C84C-A647-7C7258A7E37C}"/>
                </a:ext>
              </a:extLst>
            </p:cNvPr>
            <p:cNvGrpSpPr/>
            <p:nvPr/>
          </p:nvGrpSpPr>
          <p:grpSpPr>
            <a:xfrm>
              <a:off x="2631563" y="3092600"/>
              <a:ext cx="3211407" cy="204893"/>
              <a:chOff x="1973672" y="2319450"/>
              <a:chExt cx="2408555" cy="153670"/>
            </a:xfrm>
          </p:grpSpPr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896E718A-8064-4244-83C8-625BF19383B5}"/>
                  </a:ext>
                </a:extLst>
              </p:cNvPr>
              <p:cNvSpPr/>
              <p:nvPr/>
            </p:nvSpPr>
            <p:spPr>
              <a:xfrm>
                <a:off x="2043592" y="2361201"/>
                <a:ext cx="232410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97155">
                    <a:moveTo>
                      <a:pt x="2323881" y="1398"/>
                    </a:moveTo>
                    <a:lnTo>
                      <a:pt x="2265180" y="5773"/>
                    </a:lnTo>
                    <a:lnTo>
                      <a:pt x="2191859" y="11845"/>
                    </a:lnTo>
                    <a:lnTo>
                      <a:pt x="2150344" y="15414"/>
                    </a:lnTo>
                    <a:lnTo>
                      <a:pt x="2105928" y="19284"/>
                    </a:lnTo>
                    <a:lnTo>
                      <a:pt x="2058863" y="23414"/>
                    </a:lnTo>
                    <a:lnTo>
                      <a:pt x="2009400" y="27762"/>
                    </a:lnTo>
                    <a:lnTo>
                      <a:pt x="1957790" y="32286"/>
                    </a:lnTo>
                    <a:lnTo>
                      <a:pt x="1904285" y="36947"/>
                    </a:lnTo>
                    <a:lnTo>
                      <a:pt x="1849135" y="41702"/>
                    </a:lnTo>
                    <a:lnTo>
                      <a:pt x="1792594" y="46510"/>
                    </a:lnTo>
                    <a:lnTo>
                      <a:pt x="1734911" y="51330"/>
                    </a:lnTo>
                    <a:lnTo>
                      <a:pt x="1676339" y="56122"/>
                    </a:lnTo>
                    <a:lnTo>
                      <a:pt x="1617129" y="60842"/>
                    </a:lnTo>
                    <a:lnTo>
                      <a:pt x="1557532" y="65451"/>
                    </a:lnTo>
                    <a:lnTo>
                      <a:pt x="1497799" y="69908"/>
                    </a:lnTo>
                    <a:lnTo>
                      <a:pt x="1438183" y="74170"/>
                    </a:lnTo>
                    <a:lnTo>
                      <a:pt x="1378933" y="78197"/>
                    </a:lnTo>
                    <a:lnTo>
                      <a:pt x="1320303" y="81947"/>
                    </a:lnTo>
                    <a:lnTo>
                      <a:pt x="1262543" y="85380"/>
                    </a:lnTo>
                    <a:lnTo>
                      <a:pt x="1205904" y="88454"/>
                    </a:lnTo>
                    <a:lnTo>
                      <a:pt x="1150639" y="91127"/>
                    </a:lnTo>
                    <a:lnTo>
                      <a:pt x="1096998" y="93359"/>
                    </a:lnTo>
                    <a:lnTo>
                      <a:pt x="1045233" y="95108"/>
                    </a:lnTo>
                    <a:lnTo>
                      <a:pt x="995595" y="96334"/>
                    </a:lnTo>
                    <a:lnTo>
                      <a:pt x="948336" y="96994"/>
                    </a:lnTo>
                    <a:lnTo>
                      <a:pt x="903706" y="97048"/>
                    </a:lnTo>
                    <a:lnTo>
                      <a:pt x="853152" y="96299"/>
                    </a:lnTo>
                    <a:lnTo>
                      <a:pt x="802442" y="94712"/>
                    </a:lnTo>
                    <a:lnTo>
                      <a:pt x="751704" y="92355"/>
                    </a:lnTo>
                    <a:lnTo>
                      <a:pt x="701063" y="89298"/>
                    </a:lnTo>
                    <a:lnTo>
                      <a:pt x="650645" y="85607"/>
                    </a:lnTo>
                    <a:lnTo>
                      <a:pt x="600578" y="81354"/>
                    </a:lnTo>
                    <a:lnTo>
                      <a:pt x="550987" y="76605"/>
                    </a:lnTo>
                    <a:lnTo>
                      <a:pt x="501997" y="71430"/>
                    </a:lnTo>
                    <a:lnTo>
                      <a:pt x="453736" y="65897"/>
                    </a:lnTo>
                    <a:lnTo>
                      <a:pt x="406329" y="60075"/>
                    </a:lnTo>
                    <a:lnTo>
                      <a:pt x="359903" y="54033"/>
                    </a:lnTo>
                    <a:lnTo>
                      <a:pt x="314583" y="47839"/>
                    </a:lnTo>
                    <a:lnTo>
                      <a:pt x="261838" y="40302"/>
                    </a:lnTo>
                    <a:lnTo>
                      <a:pt x="211086" y="32765"/>
                    </a:lnTo>
                    <a:lnTo>
                      <a:pt x="162545" y="25346"/>
                    </a:lnTo>
                    <a:lnTo>
                      <a:pt x="116433" y="18163"/>
                    </a:lnTo>
                    <a:lnTo>
                      <a:pt x="72968" y="11335"/>
                    </a:lnTo>
                    <a:lnTo>
                      <a:pt x="59963" y="9293"/>
                    </a:lnTo>
                    <a:lnTo>
                      <a:pt x="47244" y="7300"/>
                    </a:lnTo>
                    <a:lnTo>
                      <a:pt x="34818" y="5362"/>
                    </a:lnTo>
                    <a:lnTo>
                      <a:pt x="22692" y="3480"/>
                    </a:lnTo>
                    <a:lnTo>
                      <a:pt x="0" y="0"/>
                    </a:lnTo>
                  </a:path>
                </a:pathLst>
              </a:custGeom>
              <a:ln w="2857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34" name="object 30">
                <a:extLst>
                  <a:ext uri="{FF2B5EF4-FFF2-40B4-BE49-F238E27FC236}">
                    <a16:creationId xmlns:a16="http://schemas.microsoft.com/office/drawing/2014/main" id="{B07E22E1-9E87-0D47-9AE1-998A39E54A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3672" y="2319450"/>
                <a:ext cx="120416" cy="9224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6BCA4-7194-FF4B-89A4-4FF7E693F5CA}"/>
                </a:ext>
              </a:extLst>
            </p:cNvPr>
            <p:cNvSpPr txBox="1"/>
            <p:nvPr/>
          </p:nvSpPr>
          <p:spPr>
            <a:xfrm>
              <a:off x="-1587979" y="3250530"/>
              <a:ext cx="6103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r">
                <a:spcBef>
                  <a:spcPts val="133"/>
                </a:spcBef>
              </a:pPr>
              <a:r>
                <a:rPr lang="en-US" sz="1800" spc="-1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Error!</a:t>
              </a:r>
              <a:endParaRPr lang="en-US" sz="1800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0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7996733" y="2891818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FA350A-E52A-EF48-B445-4D9C199C4360}"/>
              </a:ext>
            </a:extLst>
          </p:cNvPr>
          <p:cNvGrpSpPr/>
          <p:nvPr/>
        </p:nvGrpSpPr>
        <p:grpSpPr>
          <a:xfrm>
            <a:off x="2547917" y="2659251"/>
            <a:ext cx="3435928" cy="460387"/>
            <a:chOff x="2547917" y="2659251"/>
            <a:chExt cx="3435928" cy="460387"/>
          </a:xfrm>
        </p:grpSpPr>
        <p:grpSp>
          <p:nvGrpSpPr>
            <p:cNvPr id="16" name="object 15">
              <a:extLst>
                <a:ext uri="{FF2B5EF4-FFF2-40B4-BE49-F238E27FC236}">
                  <a16:creationId xmlns:a16="http://schemas.microsoft.com/office/drawing/2014/main" id="{30E81809-AD09-4C4C-BE0D-81C2715D3E04}"/>
                </a:ext>
              </a:extLst>
            </p:cNvPr>
            <p:cNvGrpSpPr/>
            <p:nvPr/>
          </p:nvGrpSpPr>
          <p:grpSpPr>
            <a:xfrm>
              <a:off x="2547917" y="2955386"/>
              <a:ext cx="3267287" cy="164252"/>
              <a:chOff x="1910937" y="2216539"/>
              <a:chExt cx="2450465" cy="123189"/>
            </a:xfrm>
          </p:grpSpPr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103955C0-52E3-3E48-B30D-57C778FE3172}"/>
                  </a:ext>
                </a:extLst>
              </p:cNvPr>
              <p:cNvSpPr/>
              <p:nvPr/>
            </p:nvSpPr>
            <p:spPr>
              <a:xfrm>
                <a:off x="1925224" y="2278025"/>
                <a:ext cx="2292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92350">
                    <a:moveTo>
                      <a:pt x="0" y="0"/>
                    </a:moveTo>
                    <a:lnTo>
                      <a:pt x="2292149" y="0"/>
                    </a:lnTo>
                  </a:path>
                </a:pathLst>
              </a:custGeom>
              <a:ln w="2857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18" name="object 17">
                <a:extLst>
                  <a:ext uri="{FF2B5EF4-FFF2-40B4-BE49-F238E27FC236}">
                    <a16:creationId xmlns:a16="http://schemas.microsoft.com/office/drawing/2014/main" id="{B17CD07D-8CAD-B04F-818C-02A7AFDD9F8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03087" y="2216539"/>
                <a:ext cx="158251" cy="122971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624736BF-8580-2647-8B55-9B36AC5FA6D4}"/>
                </a:ext>
              </a:extLst>
            </p:cNvPr>
            <p:cNvSpPr txBox="1"/>
            <p:nvPr/>
          </p:nvSpPr>
          <p:spPr>
            <a:xfrm>
              <a:off x="2628716" y="2659251"/>
              <a:ext cx="3355129" cy="30442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867" spc="-13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Push(</a:t>
              </a:r>
              <a:r>
                <a:rPr sz="12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cos316/assignment4-</a:t>
              </a:r>
              <a:r>
                <a:rPr lang="en-US" sz="12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wlloyd</a:t>
              </a:r>
              <a:r>
                <a:rPr sz="1867" spc="-13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)</a:t>
              </a:r>
              <a:endParaRPr sz="1867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996CE365-2AB7-DB43-8C61-E50E73AF9BD8}"/>
              </a:ext>
            </a:extLst>
          </p:cNvPr>
          <p:cNvGrpSpPr/>
          <p:nvPr/>
        </p:nvGrpSpPr>
        <p:grpSpPr>
          <a:xfrm>
            <a:off x="1463565" y="3831862"/>
            <a:ext cx="5375487" cy="2477347"/>
            <a:chOff x="1097674" y="2873896"/>
            <a:chExt cx="4031615" cy="1858010"/>
          </a:xfrm>
        </p:grpSpPr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6422B33-1FF2-2440-9A53-E8805C943A27}"/>
                </a:ext>
              </a:extLst>
            </p:cNvPr>
            <p:cNvSpPr/>
            <p:nvPr/>
          </p:nvSpPr>
          <p:spPr>
            <a:xfrm>
              <a:off x="1097674" y="2873896"/>
              <a:ext cx="4031615" cy="1858010"/>
            </a:xfrm>
            <a:custGeom>
              <a:avLst/>
              <a:gdLst/>
              <a:ahLst/>
              <a:cxnLst/>
              <a:rect l="l" t="t" r="r" b="b"/>
              <a:pathLst>
                <a:path w="4031615" h="1858010">
                  <a:moveTo>
                    <a:pt x="3359249" y="431928"/>
                  </a:moveTo>
                  <a:lnTo>
                    <a:pt x="2351474" y="431928"/>
                  </a:lnTo>
                  <a:lnTo>
                    <a:pt x="3594128" y="0"/>
                  </a:lnTo>
                  <a:lnTo>
                    <a:pt x="3359249" y="431928"/>
                  </a:lnTo>
                  <a:close/>
                </a:path>
                <a:path w="4031615" h="1858010">
                  <a:moveTo>
                    <a:pt x="3793499" y="1857528"/>
                  </a:moveTo>
                  <a:lnTo>
                    <a:pt x="237599" y="1857528"/>
                  </a:lnTo>
                  <a:lnTo>
                    <a:pt x="191030" y="1852920"/>
                  </a:lnTo>
                  <a:lnTo>
                    <a:pt x="146674" y="1839442"/>
                  </a:lnTo>
                  <a:lnTo>
                    <a:pt x="105779" y="1817608"/>
                  </a:lnTo>
                  <a:lnTo>
                    <a:pt x="69591" y="1787936"/>
                  </a:lnTo>
                  <a:lnTo>
                    <a:pt x="39919" y="1751748"/>
                  </a:lnTo>
                  <a:lnTo>
                    <a:pt x="18086" y="1710853"/>
                  </a:lnTo>
                  <a:lnTo>
                    <a:pt x="4607" y="1666498"/>
                  </a:lnTo>
                  <a:lnTo>
                    <a:pt x="0" y="1619928"/>
                  </a:lnTo>
                  <a:lnTo>
                    <a:pt x="0" y="669528"/>
                  </a:lnTo>
                  <a:lnTo>
                    <a:pt x="4827" y="621643"/>
                  </a:lnTo>
                  <a:lnTo>
                    <a:pt x="18671" y="577043"/>
                  </a:lnTo>
                  <a:lnTo>
                    <a:pt x="40578" y="536683"/>
                  </a:lnTo>
                  <a:lnTo>
                    <a:pt x="69591" y="501519"/>
                  </a:lnTo>
                  <a:lnTo>
                    <a:pt x="104755" y="472506"/>
                  </a:lnTo>
                  <a:lnTo>
                    <a:pt x="145115" y="450600"/>
                  </a:lnTo>
                  <a:lnTo>
                    <a:pt x="189715" y="436755"/>
                  </a:lnTo>
                  <a:lnTo>
                    <a:pt x="237599" y="431928"/>
                  </a:lnTo>
                  <a:lnTo>
                    <a:pt x="3793499" y="431928"/>
                  </a:lnTo>
                  <a:lnTo>
                    <a:pt x="3841384" y="436755"/>
                  </a:lnTo>
                  <a:lnTo>
                    <a:pt x="3885984" y="450600"/>
                  </a:lnTo>
                  <a:lnTo>
                    <a:pt x="3926344" y="472506"/>
                  </a:lnTo>
                  <a:lnTo>
                    <a:pt x="3961508" y="501519"/>
                  </a:lnTo>
                  <a:lnTo>
                    <a:pt x="3990521" y="536683"/>
                  </a:lnTo>
                  <a:lnTo>
                    <a:pt x="4012428" y="577043"/>
                  </a:lnTo>
                  <a:lnTo>
                    <a:pt x="4026272" y="621643"/>
                  </a:lnTo>
                  <a:lnTo>
                    <a:pt x="4031099" y="669528"/>
                  </a:lnTo>
                  <a:lnTo>
                    <a:pt x="4031099" y="1619928"/>
                  </a:lnTo>
                  <a:lnTo>
                    <a:pt x="4026272" y="1667812"/>
                  </a:lnTo>
                  <a:lnTo>
                    <a:pt x="4012428" y="1712412"/>
                  </a:lnTo>
                  <a:lnTo>
                    <a:pt x="3990521" y="1752772"/>
                  </a:lnTo>
                  <a:lnTo>
                    <a:pt x="3961508" y="1787936"/>
                  </a:lnTo>
                  <a:lnTo>
                    <a:pt x="3926344" y="1816949"/>
                  </a:lnTo>
                  <a:lnTo>
                    <a:pt x="3885984" y="1838856"/>
                  </a:lnTo>
                  <a:lnTo>
                    <a:pt x="3841384" y="1852701"/>
                  </a:lnTo>
                  <a:lnTo>
                    <a:pt x="3793499" y="1857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AB412DB2-2575-8A4E-AAE9-5F4F38DAC8C5}"/>
                </a:ext>
              </a:extLst>
            </p:cNvPr>
            <p:cNvSpPr/>
            <p:nvPr/>
          </p:nvSpPr>
          <p:spPr>
            <a:xfrm>
              <a:off x="1097674" y="2873896"/>
              <a:ext cx="4031615" cy="1858010"/>
            </a:xfrm>
            <a:custGeom>
              <a:avLst/>
              <a:gdLst/>
              <a:ahLst/>
              <a:cxnLst/>
              <a:rect l="l" t="t" r="r" b="b"/>
              <a:pathLst>
                <a:path w="4031615" h="1858010">
                  <a:moveTo>
                    <a:pt x="4031099" y="1619928"/>
                  </a:moveTo>
                  <a:lnTo>
                    <a:pt x="4026272" y="1667812"/>
                  </a:lnTo>
                  <a:lnTo>
                    <a:pt x="4012428" y="1712412"/>
                  </a:lnTo>
                  <a:lnTo>
                    <a:pt x="3990521" y="1752772"/>
                  </a:lnTo>
                  <a:lnTo>
                    <a:pt x="3961508" y="1787936"/>
                  </a:lnTo>
                  <a:lnTo>
                    <a:pt x="3926344" y="1816949"/>
                  </a:lnTo>
                  <a:lnTo>
                    <a:pt x="3885984" y="1838856"/>
                  </a:lnTo>
                  <a:lnTo>
                    <a:pt x="3841384" y="1852701"/>
                  </a:lnTo>
                  <a:lnTo>
                    <a:pt x="3793499" y="1857528"/>
                  </a:lnTo>
                  <a:lnTo>
                    <a:pt x="3359249" y="1857528"/>
                  </a:lnTo>
                  <a:lnTo>
                    <a:pt x="2351474" y="1857528"/>
                  </a:lnTo>
                  <a:lnTo>
                    <a:pt x="237599" y="1857528"/>
                  </a:lnTo>
                  <a:lnTo>
                    <a:pt x="191030" y="1852920"/>
                  </a:lnTo>
                  <a:lnTo>
                    <a:pt x="146674" y="1839442"/>
                  </a:lnTo>
                  <a:lnTo>
                    <a:pt x="105779" y="1817608"/>
                  </a:lnTo>
                  <a:lnTo>
                    <a:pt x="69591" y="1787936"/>
                  </a:lnTo>
                  <a:lnTo>
                    <a:pt x="39919" y="1751748"/>
                  </a:lnTo>
                  <a:lnTo>
                    <a:pt x="18086" y="1710853"/>
                  </a:lnTo>
                  <a:lnTo>
                    <a:pt x="4607" y="1666498"/>
                  </a:lnTo>
                  <a:lnTo>
                    <a:pt x="0" y="1619928"/>
                  </a:lnTo>
                  <a:lnTo>
                    <a:pt x="0" y="1025928"/>
                  </a:lnTo>
                  <a:lnTo>
                    <a:pt x="0" y="669528"/>
                  </a:lnTo>
                  <a:lnTo>
                    <a:pt x="4827" y="621643"/>
                  </a:lnTo>
                  <a:lnTo>
                    <a:pt x="18671" y="577043"/>
                  </a:lnTo>
                  <a:lnTo>
                    <a:pt x="40578" y="536683"/>
                  </a:lnTo>
                  <a:lnTo>
                    <a:pt x="69591" y="501519"/>
                  </a:lnTo>
                  <a:lnTo>
                    <a:pt x="104755" y="472506"/>
                  </a:lnTo>
                  <a:lnTo>
                    <a:pt x="145115" y="450600"/>
                  </a:lnTo>
                  <a:lnTo>
                    <a:pt x="189715" y="436755"/>
                  </a:lnTo>
                  <a:lnTo>
                    <a:pt x="237599" y="431928"/>
                  </a:lnTo>
                  <a:lnTo>
                    <a:pt x="2351474" y="431928"/>
                  </a:lnTo>
                  <a:lnTo>
                    <a:pt x="3594128" y="0"/>
                  </a:lnTo>
                  <a:lnTo>
                    <a:pt x="3359249" y="431928"/>
                  </a:lnTo>
                  <a:lnTo>
                    <a:pt x="3793499" y="431928"/>
                  </a:lnTo>
                  <a:lnTo>
                    <a:pt x="3841384" y="436755"/>
                  </a:lnTo>
                  <a:lnTo>
                    <a:pt x="3885984" y="450600"/>
                  </a:lnTo>
                  <a:lnTo>
                    <a:pt x="3926344" y="472506"/>
                  </a:lnTo>
                  <a:lnTo>
                    <a:pt x="3961508" y="501519"/>
                  </a:lnTo>
                  <a:lnTo>
                    <a:pt x="3990521" y="536683"/>
                  </a:lnTo>
                  <a:lnTo>
                    <a:pt x="4012428" y="577043"/>
                  </a:lnTo>
                  <a:lnTo>
                    <a:pt x="4026272" y="621643"/>
                  </a:lnTo>
                  <a:lnTo>
                    <a:pt x="4031099" y="669528"/>
                  </a:lnTo>
                  <a:lnTo>
                    <a:pt x="4031099" y="1025928"/>
                  </a:lnTo>
                  <a:lnTo>
                    <a:pt x="4031099" y="161992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4">
            <a:extLst>
              <a:ext uri="{FF2B5EF4-FFF2-40B4-BE49-F238E27FC236}">
                <a16:creationId xmlns:a16="http://schemas.microsoft.com/office/drawing/2014/main" id="{1A4AEBA9-7F55-2549-AC22-470BB08F4016}"/>
              </a:ext>
            </a:extLst>
          </p:cNvPr>
          <p:cNvSpPr txBox="1"/>
          <p:nvPr/>
        </p:nvSpPr>
        <p:spPr>
          <a:xfrm>
            <a:off x="1552567" y="4647983"/>
            <a:ext cx="5223933" cy="9586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Does subject have write access Push access to resource?</a:t>
            </a: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subject: 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endParaRPr lang="en-US"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ACL: (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[PUSH, PULL], … )</a:t>
            </a: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	(no 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7456A0F-317D-6146-9CD0-249697132A9D}"/>
              </a:ext>
            </a:extLst>
          </p:cNvPr>
          <p:cNvSpPr txBox="1"/>
          <p:nvPr/>
        </p:nvSpPr>
        <p:spPr>
          <a:xfrm rot="20340000">
            <a:off x="3706735" y="3866467"/>
            <a:ext cx="11908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 Allowed?</a:t>
            </a:r>
            <a:endParaRPr sz="3600" baseline="154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553506" y="3622123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9962DD-65FE-294D-87FE-389A688D9E95}"/>
              </a:ext>
            </a:extLst>
          </p:cNvPr>
          <p:cNvGrpSpPr/>
          <p:nvPr/>
        </p:nvGrpSpPr>
        <p:grpSpPr>
          <a:xfrm>
            <a:off x="-1636253" y="3173133"/>
            <a:ext cx="7430949" cy="527262"/>
            <a:chOff x="-1587979" y="3092600"/>
            <a:chExt cx="7430949" cy="527262"/>
          </a:xfrm>
        </p:grpSpPr>
        <p:grpSp>
          <p:nvGrpSpPr>
            <p:cNvPr id="29" name="object 28">
              <a:extLst>
                <a:ext uri="{FF2B5EF4-FFF2-40B4-BE49-F238E27FC236}">
                  <a16:creationId xmlns:a16="http://schemas.microsoft.com/office/drawing/2014/main" id="{46EFD8E2-D4F6-1D4E-B464-C57AC7613E91}"/>
                </a:ext>
              </a:extLst>
            </p:cNvPr>
            <p:cNvGrpSpPr/>
            <p:nvPr/>
          </p:nvGrpSpPr>
          <p:grpSpPr>
            <a:xfrm>
              <a:off x="2631563" y="3092600"/>
              <a:ext cx="3211407" cy="204893"/>
              <a:chOff x="1973672" y="2319450"/>
              <a:chExt cx="2408555" cy="153670"/>
            </a:xfrm>
          </p:grpSpPr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B902C7-23DD-694F-A7A3-4F96A4144BBB}"/>
                  </a:ext>
                </a:extLst>
              </p:cNvPr>
              <p:cNvSpPr/>
              <p:nvPr/>
            </p:nvSpPr>
            <p:spPr>
              <a:xfrm>
                <a:off x="2043592" y="2361201"/>
                <a:ext cx="232410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97155">
                    <a:moveTo>
                      <a:pt x="2323881" y="1398"/>
                    </a:moveTo>
                    <a:lnTo>
                      <a:pt x="2265180" y="5773"/>
                    </a:lnTo>
                    <a:lnTo>
                      <a:pt x="2191859" y="11845"/>
                    </a:lnTo>
                    <a:lnTo>
                      <a:pt x="2150344" y="15414"/>
                    </a:lnTo>
                    <a:lnTo>
                      <a:pt x="2105928" y="19284"/>
                    </a:lnTo>
                    <a:lnTo>
                      <a:pt x="2058863" y="23414"/>
                    </a:lnTo>
                    <a:lnTo>
                      <a:pt x="2009400" y="27762"/>
                    </a:lnTo>
                    <a:lnTo>
                      <a:pt x="1957790" y="32286"/>
                    </a:lnTo>
                    <a:lnTo>
                      <a:pt x="1904285" y="36947"/>
                    </a:lnTo>
                    <a:lnTo>
                      <a:pt x="1849135" y="41702"/>
                    </a:lnTo>
                    <a:lnTo>
                      <a:pt x="1792594" y="46510"/>
                    </a:lnTo>
                    <a:lnTo>
                      <a:pt x="1734911" y="51330"/>
                    </a:lnTo>
                    <a:lnTo>
                      <a:pt x="1676339" y="56122"/>
                    </a:lnTo>
                    <a:lnTo>
                      <a:pt x="1617129" y="60842"/>
                    </a:lnTo>
                    <a:lnTo>
                      <a:pt x="1557532" y="65451"/>
                    </a:lnTo>
                    <a:lnTo>
                      <a:pt x="1497799" y="69908"/>
                    </a:lnTo>
                    <a:lnTo>
                      <a:pt x="1438183" y="74170"/>
                    </a:lnTo>
                    <a:lnTo>
                      <a:pt x="1378933" y="78197"/>
                    </a:lnTo>
                    <a:lnTo>
                      <a:pt x="1320303" y="81947"/>
                    </a:lnTo>
                    <a:lnTo>
                      <a:pt x="1262543" y="85380"/>
                    </a:lnTo>
                    <a:lnTo>
                      <a:pt x="1205904" y="88454"/>
                    </a:lnTo>
                    <a:lnTo>
                      <a:pt x="1150639" y="91127"/>
                    </a:lnTo>
                    <a:lnTo>
                      <a:pt x="1096998" y="93359"/>
                    </a:lnTo>
                    <a:lnTo>
                      <a:pt x="1045233" y="95108"/>
                    </a:lnTo>
                    <a:lnTo>
                      <a:pt x="995595" y="96334"/>
                    </a:lnTo>
                    <a:lnTo>
                      <a:pt x="948336" y="96994"/>
                    </a:lnTo>
                    <a:lnTo>
                      <a:pt x="903706" y="97048"/>
                    </a:lnTo>
                    <a:lnTo>
                      <a:pt x="853152" y="96299"/>
                    </a:lnTo>
                    <a:lnTo>
                      <a:pt x="802442" y="94712"/>
                    </a:lnTo>
                    <a:lnTo>
                      <a:pt x="751704" y="92355"/>
                    </a:lnTo>
                    <a:lnTo>
                      <a:pt x="701063" y="89298"/>
                    </a:lnTo>
                    <a:lnTo>
                      <a:pt x="650645" y="85607"/>
                    </a:lnTo>
                    <a:lnTo>
                      <a:pt x="600578" y="81354"/>
                    </a:lnTo>
                    <a:lnTo>
                      <a:pt x="550987" y="76605"/>
                    </a:lnTo>
                    <a:lnTo>
                      <a:pt x="501997" y="71430"/>
                    </a:lnTo>
                    <a:lnTo>
                      <a:pt x="453736" y="65897"/>
                    </a:lnTo>
                    <a:lnTo>
                      <a:pt x="406329" y="60075"/>
                    </a:lnTo>
                    <a:lnTo>
                      <a:pt x="359903" y="54033"/>
                    </a:lnTo>
                    <a:lnTo>
                      <a:pt x="314583" y="47839"/>
                    </a:lnTo>
                    <a:lnTo>
                      <a:pt x="261838" y="40302"/>
                    </a:lnTo>
                    <a:lnTo>
                      <a:pt x="211086" y="32765"/>
                    </a:lnTo>
                    <a:lnTo>
                      <a:pt x="162545" y="25346"/>
                    </a:lnTo>
                    <a:lnTo>
                      <a:pt x="116433" y="18163"/>
                    </a:lnTo>
                    <a:lnTo>
                      <a:pt x="72968" y="11335"/>
                    </a:lnTo>
                    <a:lnTo>
                      <a:pt x="59963" y="9293"/>
                    </a:lnTo>
                    <a:lnTo>
                      <a:pt x="47244" y="7300"/>
                    </a:lnTo>
                    <a:lnTo>
                      <a:pt x="34818" y="5362"/>
                    </a:lnTo>
                    <a:lnTo>
                      <a:pt x="22692" y="3480"/>
                    </a:lnTo>
                    <a:lnTo>
                      <a:pt x="0" y="0"/>
                    </a:lnTo>
                  </a:path>
                </a:pathLst>
              </a:custGeom>
              <a:ln w="2857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31" name="object 30">
                <a:extLst>
                  <a:ext uri="{FF2B5EF4-FFF2-40B4-BE49-F238E27FC236}">
                    <a16:creationId xmlns:a16="http://schemas.microsoft.com/office/drawing/2014/main" id="{82EE29FE-2A25-014D-A230-879078BA867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3672" y="2319450"/>
                <a:ext cx="120416" cy="9224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B2986-9767-6046-B0DF-EE67627F0CB0}"/>
                </a:ext>
              </a:extLst>
            </p:cNvPr>
            <p:cNvSpPr txBox="1"/>
            <p:nvPr/>
          </p:nvSpPr>
          <p:spPr>
            <a:xfrm>
              <a:off x="-1587979" y="3250530"/>
              <a:ext cx="6103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r">
                <a:spcBef>
                  <a:spcPts val="133"/>
                </a:spcBef>
              </a:pPr>
              <a:r>
                <a:rPr lang="en-US" sz="1800" spc="-1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Error!</a:t>
              </a:r>
              <a:endParaRPr lang="en-US" sz="1800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5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ED4F-3BAD-614B-A886-7DAB8CD6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38B-61EF-9944-8C92-622743AA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 access to resources based on the principle trying to access them</a:t>
            </a:r>
          </a:p>
          <a:p>
            <a:pPr lvl="1"/>
            <a:r>
              <a:rPr lang="en-US" dirty="0"/>
              <a:t>Canvas:</a:t>
            </a:r>
          </a:p>
          <a:p>
            <a:pPr lvl="2"/>
            <a:r>
              <a:rPr lang="en-US" dirty="0"/>
              <a:t>Only Wyatt &amp; Rob can update grades</a:t>
            </a:r>
          </a:p>
          <a:p>
            <a:pPr lvl="2"/>
            <a:r>
              <a:rPr lang="en-US" dirty="0"/>
              <a:t>Only you and course staff can see your grades</a:t>
            </a:r>
          </a:p>
          <a:p>
            <a:pPr lvl="1"/>
            <a:r>
              <a:rPr lang="en-US" dirty="0"/>
              <a:t>File system on my laptop:</a:t>
            </a:r>
          </a:p>
          <a:p>
            <a:pPr lvl="2"/>
            <a:r>
              <a:rPr lang="en-US" dirty="0"/>
              <a:t>Only Wyatt can update or read /Users/</a:t>
            </a:r>
            <a:r>
              <a:rPr lang="en-US" dirty="0" err="1"/>
              <a:t>wlloyd</a:t>
            </a:r>
            <a:r>
              <a:rPr lang="en-US" dirty="0"/>
              <a:t>/.</a:t>
            </a:r>
            <a:r>
              <a:rPr lang="en-US" dirty="0" err="1"/>
              <a:t>ssh</a:t>
            </a:r>
            <a:endParaRPr lang="en-US" dirty="0"/>
          </a:p>
          <a:p>
            <a:pPr lvl="2"/>
            <a:r>
              <a:rPr lang="en-US" dirty="0"/>
              <a:t>Everyone can read /</a:t>
            </a:r>
            <a:r>
              <a:rPr lang="en-US" dirty="0" err="1"/>
              <a:t>usr</a:t>
            </a:r>
            <a:r>
              <a:rPr lang="en-US" dirty="0"/>
              <a:t>/bin/</a:t>
            </a:r>
          </a:p>
          <a:p>
            <a:pPr lvl="1"/>
            <a:r>
              <a:rPr lang="en-US" dirty="0"/>
              <a:t>Facebook:</a:t>
            </a:r>
          </a:p>
          <a:p>
            <a:pPr lvl="2"/>
            <a:r>
              <a:rPr lang="en-US" dirty="0"/>
              <a:t>Only I can create posts as me</a:t>
            </a:r>
          </a:p>
          <a:p>
            <a:pPr lvl="2"/>
            <a:r>
              <a:rPr lang="en-US" dirty="0"/>
              <a:t>Only the selected audience (global, friends, …) can read the posts</a:t>
            </a:r>
          </a:p>
        </p:txBody>
      </p:sp>
    </p:spTree>
    <p:extLst>
      <p:ext uri="{BB962C8B-B14F-4D97-AF65-F5344CB8AC3E}">
        <p14:creationId xmlns:p14="http://schemas.microsoft.com/office/powerpoint/2010/main" val="52720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6A47-677E-164C-9EDC-683AFA9A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ACLs in Action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7982-172B-B544-AE8B-FF9FD9F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subject?</a:t>
            </a:r>
          </a:p>
          <a:p>
            <a:pPr lvl="1"/>
            <a:r>
              <a:rPr lang="en-US" dirty="0"/>
              <a:t>Authenticate use username/password, </a:t>
            </a:r>
            <a:r>
              <a:rPr lang="en-US" dirty="0" err="1"/>
              <a:t>ssh</a:t>
            </a:r>
            <a:r>
              <a:rPr lang="en-US" dirty="0"/>
              <a:t> key,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37CF-F8E3-6A4E-999C-088A25BF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73" dirty="0"/>
              <a:t>Extending</a:t>
            </a:r>
            <a:r>
              <a:rPr lang="en-US" spc="-300" dirty="0"/>
              <a:t> </a:t>
            </a:r>
            <a:r>
              <a:rPr lang="en-US" spc="167" dirty="0"/>
              <a:t>ACLs</a:t>
            </a:r>
            <a:r>
              <a:rPr lang="en-US" spc="-160" dirty="0"/>
              <a:t> </a:t>
            </a:r>
            <a:r>
              <a:rPr lang="en-US" dirty="0"/>
              <a:t>to</a:t>
            </a:r>
            <a:r>
              <a:rPr lang="en-US" spc="-293" dirty="0"/>
              <a:t> </a:t>
            </a:r>
            <a:r>
              <a:rPr lang="en-US" dirty="0"/>
              <a:t>Apps:</a:t>
            </a:r>
            <a:r>
              <a:rPr lang="en-US" spc="-160" dirty="0"/>
              <a:t> </a:t>
            </a:r>
            <a:r>
              <a:rPr lang="en-US" spc="140" dirty="0"/>
              <a:t>a-</a:t>
            </a:r>
            <a:r>
              <a:rPr lang="en-US" spc="127" dirty="0"/>
              <a:t>la</a:t>
            </a:r>
            <a:r>
              <a:rPr lang="en-US" spc="-160" dirty="0"/>
              <a:t> </a:t>
            </a:r>
            <a:r>
              <a:rPr lang="en-US" spc="173" dirty="0"/>
              <a:t>UNIX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7A780-37F4-2B45-90B9-33886130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act on behalf of users</a:t>
            </a:r>
          </a:p>
          <a:p>
            <a:r>
              <a:rPr lang="en-US" dirty="0"/>
              <a:t>When an application makes a request, it uses a particular user’s credentials</a:t>
            </a:r>
          </a:p>
          <a:p>
            <a:pPr lvl="1"/>
            <a:r>
              <a:rPr lang="en-US" dirty="0"/>
              <a:t>Either one user per application</a:t>
            </a:r>
          </a:p>
          <a:p>
            <a:pPr lvl="1"/>
            <a:r>
              <a:rPr lang="en-US" dirty="0"/>
              <a:t>Or different users for different requests</a:t>
            </a:r>
          </a:p>
          <a:p>
            <a:r>
              <a:rPr lang="en-US" dirty="0"/>
              <a:t>Works great for:</a:t>
            </a:r>
          </a:p>
          <a:p>
            <a:pPr lvl="1"/>
            <a:r>
              <a:rPr lang="en-US" dirty="0"/>
              <a:t>Alternative UIs, e.g., the `git` client vs. the GitHub Web UI both act on behalf of users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3B46-2346-D941-8426-C7B3D643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01894" cy="1325563"/>
          </a:xfrm>
        </p:spPr>
        <p:txBody>
          <a:bodyPr>
            <a:normAutofit/>
          </a:bodyPr>
          <a:lstStyle/>
          <a:p>
            <a:r>
              <a:rPr lang="en-US" sz="4000" spc="73" dirty="0"/>
              <a:t>Extending</a:t>
            </a:r>
            <a:r>
              <a:rPr lang="en-US" sz="4000" spc="-300" dirty="0"/>
              <a:t> </a:t>
            </a:r>
            <a:r>
              <a:rPr lang="en-US" sz="4000" spc="167" dirty="0"/>
              <a:t>ACLs</a:t>
            </a:r>
            <a:r>
              <a:rPr lang="en-US" sz="4000" spc="-167" dirty="0"/>
              <a:t> </a:t>
            </a:r>
            <a:r>
              <a:rPr lang="en-US" sz="4000" dirty="0"/>
              <a:t>to</a:t>
            </a:r>
            <a:r>
              <a:rPr lang="en-US" sz="4000" spc="-293" dirty="0"/>
              <a:t> </a:t>
            </a:r>
            <a:r>
              <a:rPr lang="en-US" sz="4000" dirty="0"/>
              <a:t>Apps:</a:t>
            </a:r>
            <a:r>
              <a:rPr lang="en-US" sz="4000" spc="-160" dirty="0"/>
              <a:t> </a:t>
            </a:r>
            <a:r>
              <a:rPr lang="en-US" sz="4000" spc="133" dirty="0"/>
              <a:t>Special</a:t>
            </a:r>
            <a:r>
              <a:rPr lang="en-US" sz="4000" spc="-280" dirty="0"/>
              <a:t> </a:t>
            </a:r>
            <a:r>
              <a:rPr lang="en-US" sz="4000" spc="-13" dirty="0"/>
              <a:t>Principles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4CC3-650F-F04C-AA00-3508D0D7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825625"/>
            <a:ext cx="11963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unique principles for each app</a:t>
            </a:r>
          </a:p>
          <a:p>
            <a:pPr lvl="1"/>
            <a:r>
              <a:rPr lang="en-US" dirty="0"/>
              <a:t>E.g., the “</a:t>
            </a:r>
            <a:r>
              <a:rPr lang="en-US" dirty="0" err="1"/>
              <a:t>autograder</a:t>
            </a:r>
            <a:r>
              <a:rPr lang="en-US" dirty="0"/>
              <a:t>” principle</a:t>
            </a:r>
          </a:p>
          <a:p>
            <a:pPr lvl="1"/>
            <a:r>
              <a:rPr lang="en-US" dirty="0"/>
              <a:t>Acts just like a regular user</a:t>
            </a:r>
          </a:p>
          <a:p>
            <a:r>
              <a:rPr lang="en-US" dirty="0"/>
              <a:t>When applications make request, they use their own, unique, credentials</a:t>
            </a:r>
          </a:p>
          <a:p>
            <a:r>
              <a:rPr lang="en-US" dirty="0"/>
              <a:t>Add application principles to resource ACLs as desired</a:t>
            </a:r>
          </a:p>
          <a:p>
            <a:endParaRPr lang="en-US" dirty="0"/>
          </a:p>
          <a:p>
            <a:r>
              <a:rPr lang="en-US" dirty="0"/>
              <a:t>Works when</a:t>
            </a:r>
          </a:p>
          <a:p>
            <a:pPr lvl="1"/>
            <a:r>
              <a:rPr lang="en-US" dirty="0"/>
              <a:t>Applications need to operate with more than one user's access</a:t>
            </a:r>
          </a:p>
          <a:p>
            <a:pPr lvl="2"/>
            <a:r>
              <a:rPr lang="en-US" dirty="0"/>
              <a:t>e.g., the </a:t>
            </a:r>
            <a:r>
              <a:rPr lang="en-US" dirty="0" err="1"/>
              <a:t>autograder</a:t>
            </a:r>
            <a:r>
              <a:rPr lang="en-US" dirty="0"/>
              <a:t> needs to access private repositories owned by different students</a:t>
            </a:r>
          </a:p>
          <a:p>
            <a:pPr lvl="1"/>
            <a:r>
              <a:rPr lang="en-US" dirty="0"/>
              <a:t>and less than any one user's access (e.g., less than mine)</a:t>
            </a:r>
          </a:p>
          <a:p>
            <a:pPr lvl="2"/>
            <a:r>
              <a:rPr lang="en-US" dirty="0"/>
              <a:t>E.g. the </a:t>
            </a:r>
            <a:r>
              <a:rPr lang="en-US" dirty="0" err="1"/>
              <a:t>autograder</a:t>
            </a:r>
            <a:r>
              <a:rPr lang="en-US" dirty="0"/>
              <a:t> shouldn't be able to access non COS316 repositories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2D6-B35A-3447-9296-263617A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Access</a:t>
            </a:r>
            <a:r>
              <a:rPr lang="en-US" dirty="0"/>
              <a:t> Control</a:t>
            </a:r>
            <a:r>
              <a:rPr lang="en-US" spc="-133" dirty="0"/>
              <a:t> </a:t>
            </a:r>
            <a:r>
              <a:rPr lang="en-US" spc="53" dirty="0"/>
              <a:t>Lists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89C2-A2DD-F044-BC37-37E7B127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C653-F64F-564A-B049-993DB0E5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3962" indent="-447029">
              <a:spcBef>
                <a:spcPts val="493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implement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360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administer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360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Easy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revoke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F5C7-953C-AE4F-84B8-DB6B14C9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2C9-C040-0049-933C-20EF773E8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800" spc="-7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Tradeoff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granularity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simplicity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granular permissions require more complex rules in the guard</a:t>
            </a:r>
          </a:p>
          <a:p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Doesn't scale well</a:t>
            </a:r>
          </a:p>
          <a:p>
            <a:pPr lvl="1"/>
            <a:r>
              <a:rPr lang="en-US" dirty="0">
                <a:cs typeface="Helvetica Neue Medium" panose="02000503000000020004" pitchFamily="2" charset="0"/>
              </a:rPr>
              <a:t>e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.g., need up to Users * Repos * Access Right entries in ACL table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Centralized access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 servers cooperation to delegate access</a:t>
            </a: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2D6-B35A-3447-9296-263617A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Access</a:t>
            </a:r>
            <a:r>
              <a:rPr lang="en-US" dirty="0"/>
              <a:t> Control</a:t>
            </a:r>
            <a:r>
              <a:rPr lang="en-US" spc="-133" dirty="0"/>
              <a:t> </a:t>
            </a:r>
            <a:r>
              <a:rPr lang="en-US" spc="53" dirty="0"/>
              <a:t>Lists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89C2-A2DD-F044-BC37-37E7B127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C653-F64F-564A-B049-993DB0E5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implement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59833" indent="-342900">
              <a:spcBef>
                <a:spcPts val="360"/>
              </a:spcBef>
              <a:tabLst>
                <a:tab pos="463962" algn="l"/>
              </a:tabLst>
            </a:pP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administer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59833" indent="-342900">
              <a:spcBef>
                <a:spcPts val="360"/>
              </a:spcBef>
              <a:tabLst>
                <a:tab pos="463962" algn="l"/>
              </a:tabLst>
            </a:pPr>
            <a:r>
              <a:rPr lang="en-US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Easy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5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revoke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F5C7-953C-AE4F-84B8-DB6B14C9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2C9-C040-0049-933C-20EF773E8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800" spc="-7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Tradeoff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granularity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simplicity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granular permissions require more complex rules in the guard</a:t>
            </a:r>
          </a:p>
          <a:p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Doesn't scale well</a:t>
            </a:r>
          </a:p>
          <a:p>
            <a:pPr lvl="1"/>
            <a:r>
              <a:rPr lang="en-US" dirty="0">
                <a:cs typeface="Helvetica Neue Medium" panose="02000503000000020004" pitchFamily="2" charset="0"/>
              </a:rPr>
              <a:t>e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.g., need up to Users * Repos * Access Right entries in ACL table</a:t>
            </a: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8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4BC1-805C-3A46-B34D-640C3CA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9169-3738-7748-83EE-ED6E6CB9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Access control is a reflection of some real-world policy</a:t>
            </a:r>
          </a:p>
          <a:p>
            <a:pPr lvl="1"/>
            <a:r>
              <a:rPr lang="en-US" dirty="0"/>
              <a:t>Design with care</a:t>
            </a:r>
          </a:p>
          <a:p>
            <a:r>
              <a:rPr lang="en-US" dirty="0"/>
              <a:t>Ad-hoc access control is very common, but problematic, so prefer systems</a:t>
            </a:r>
          </a:p>
          <a:p>
            <a:r>
              <a:rPr lang="en-US" dirty="0"/>
              <a:t>The guard model helps separate security enforcement from other functionality</a:t>
            </a:r>
          </a:p>
          <a:p>
            <a:r>
              <a:rPr lang="en-US" dirty="0"/>
              <a:t>Behavior of a security system is determined by:</a:t>
            </a:r>
          </a:p>
          <a:p>
            <a:pPr lvl="1"/>
            <a:r>
              <a:rPr lang="en-US" dirty="0"/>
              <a:t>Isolation mechanism</a:t>
            </a:r>
          </a:p>
          <a:p>
            <a:pPr lvl="1"/>
            <a:r>
              <a:rPr lang="en-US" dirty="0"/>
              <a:t>Policy rules</a:t>
            </a:r>
          </a:p>
          <a:p>
            <a:pPr lvl="1"/>
            <a:r>
              <a:rPr lang="en-US" dirty="0"/>
              <a:t>Granularity of subjects/resources</a:t>
            </a:r>
          </a:p>
          <a:p>
            <a:pPr lvl="1"/>
            <a:r>
              <a:rPr lang="en-US" dirty="0"/>
              <a:t>Mandatory vs. Discretionary</a:t>
            </a:r>
          </a:p>
          <a:p>
            <a:pPr lvl="1"/>
            <a:r>
              <a:rPr lang="en-US" dirty="0"/>
              <a:t>Centralized vs. Decentralized Principals</a:t>
            </a:r>
          </a:p>
          <a:p>
            <a:endParaRPr lang="en-US" dirty="0"/>
          </a:p>
          <a:p>
            <a:r>
              <a:rPr lang="en-US" dirty="0"/>
              <a:t>Access Control Lists:</a:t>
            </a:r>
          </a:p>
          <a:p>
            <a:pPr lvl="1"/>
            <a:r>
              <a:rPr lang="en-US" dirty="0"/>
              <a:t>Common, but some limitations…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28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4BC1-805C-3A46-B34D-640C3CA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9169-3738-7748-83EE-ED6E6CB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Access control is a reflection of some real-world policy</a:t>
            </a:r>
          </a:p>
          <a:p>
            <a:pPr lvl="1"/>
            <a:r>
              <a:rPr lang="en-US" sz="2000" dirty="0"/>
              <a:t>Design with care</a:t>
            </a:r>
          </a:p>
          <a:p>
            <a:r>
              <a:rPr lang="en-US" sz="2400" dirty="0"/>
              <a:t>Ad-hoc access control is very common, but problematic, so prefer systems</a:t>
            </a:r>
          </a:p>
          <a:p>
            <a:r>
              <a:rPr lang="en-US" sz="2400" dirty="0"/>
              <a:t>The guard model separates security enforcement from other functionality</a:t>
            </a:r>
          </a:p>
          <a:p>
            <a:r>
              <a:rPr lang="en-US" sz="2400" dirty="0"/>
              <a:t>Behavior of a security system is determined by:</a:t>
            </a:r>
          </a:p>
          <a:p>
            <a:pPr lvl="1"/>
            <a:r>
              <a:rPr lang="en-US" sz="2000" dirty="0"/>
              <a:t>Isolation mechanism</a:t>
            </a:r>
          </a:p>
          <a:p>
            <a:pPr lvl="1"/>
            <a:r>
              <a:rPr lang="en-US" sz="2000" dirty="0"/>
              <a:t>Policy rules</a:t>
            </a:r>
          </a:p>
          <a:p>
            <a:pPr lvl="1"/>
            <a:r>
              <a:rPr lang="en-US" sz="2000" dirty="0"/>
              <a:t>Granularity of subjects/resources</a:t>
            </a:r>
          </a:p>
          <a:p>
            <a:r>
              <a:rPr lang="en-US" sz="2400" dirty="0"/>
              <a:t>Access Control Lists:</a:t>
            </a:r>
          </a:p>
          <a:p>
            <a:pPr lvl="1"/>
            <a:r>
              <a:rPr lang="en-US" sz="2000" dirty="0"/>
              <a:t>Common, but some limitations…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325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462E-92C5-3E42-9DA7-3C915227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78A6-4F70-3245-B6D2-A87782E8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EA6F-019E-7C4F-816E-6423BA34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47" dirty="0"/>
              <a:t>A</a:t>
            </a:r>
            <a:r>
              <a:rPr lang="en-US" spc="-193" dirty="0"/>
              <a:t> </a:t>
            </a:r>
            <a:r>
              <a:rPr lang="en-US" dirty="0"/>
              <a:t>(Slightly)</a:t>
            </a:r>
            <a:r>
              <a:rPr lang="en-US" spc="-40" dirty="0"/>
              <a:t> F</a:t>
            </a:r>
            <a:r>
              <a:rPr lang="en-US" dirty="0"/>
              <a:t>ormal</a:t>
            </a:r>
            <a:r>
              <a:rPr lang="en-US" spc="-160" dirty="0"/>
              <a:t> </a:t>
            </a:r>
            <a:r>
              <a:rPr lang="en-US" spc="133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128D-2284-FD46-A279-BC2C807D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7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resources: the things being accessed</a:t>
            </a:r>
          </a:p>
          <a:p>
            <a:pPr lvl="1"/>
            <a:r>
              <a:rPr lang="en-US" dirty="0"/>
              <a:t>A file, network socket, satellite imagery of “nuclear facilities,” missile launcher...</a:t>
            </a:r>
          </a:p>
          <a:p>
            <a:r>
              <a:rPr lang="en-US" dirty="0"/>
              <a:t>Subjects: an entity that requests access to an resource</a:t>
            </a:r>
          </a:p>
          <a:p>
            <a:pPr lvl="1"/>
            <a:r>
              <a:rPr lang="en-US" dirty="0"/>
              <a:t>A process, network endpoint, …</a:t>
            </a:r>
          </a:p>
          <a:p>
            <a:pPr lvl="1"/>
            <a:r>
              <a:rPr lang="en-US" dirty="0">
                <a:solidFill>
                  <a:srgbClr val="E77500"/>
                </a:solidFill>
              </a:rPr>
              <a:t>Principal</a:t>
            </a:r>
            <a:r>
              <a:rPr lang="en-US" dirty="0"/>
              <a:t>: some unique a account or role, such as a user</a:t>
            </a:r>
          </a:p>
          <a:p>
            <a:r>
              <a:rPr lang="en-US" dirty="0"/>
              <a:t>Authentication: a proof that a subject speaks for some principal</a:t>
            </a:r>
          </a:p>
          <a:p>
            <a:pPr lvl="1"/>
            <a:r>
              <a:rPr lang="en-US" dirty="0"/>
              <a:t>E.g. logging in with a username &amp; password</a:t>
            </a:r>
          </a:p>
          <a:p>
            <a:r>
              <a:rPr lang="en-US" dirty="0"/>
              <a:t>Authorization: the particular rules that govern subjects' access to resources</a:t>
            </a:r>
          </a:p>
          <a:p>
            <a:r>
              <a:rPr lang="en-US" dirty="0"/>
              <a:t>Secrecy: who might learn the contents of an resource</a:t>
            </a:r>
          </a:p>
          <a:p>
            <a:r>
              <a:rPr lang="en-US" dirty="0"/>
              <a:t>Integrity: who may have influenced the contents of an resource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7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EA6F-019E-7C4F-816E-6423BA34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47" dirty="0"/>
              <a:t>A</a:t>
            </a:r>
            <a:r>
              <a:rPr lang="en-US" spc="-193" dirty="0"/>
              <a:t> </a:t>
            </a:r>
            <a:r>
              <a:rPr lang="en-US" dirty="0"/>
              <a:t>(Slightly)</a:t>
            </a:r>
            <a:r>
              <a:rPr lang="en-US" spc="-40" dirty="0"/>
              <a:t> F</a:t>
            </a:r>
            <a:r>
              <a:rPr lang="en-US" dirty="0"/>
              <a:t>ormal</a:t>
            </a:r>
            <a:r>
              <a:rPr lang="en-US" spc="-160" dirty="0"/>
              <a:t> </a:t>
            </a:r>
            <a:r>
              <a:rPr lang="en-US" spc="133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128D-2284-FD46-A279-BC2C807D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7120" cy="2228215"/>
          </a:xfrm>
        </p:spPr>
        <p:txBody>
          <a:bodyPr>
            <a:normAutofit fontScale="92500"/>
          </a:bodyPr>
          <a:lstStyle/>
          <a:p>
            <a:r>
              <a:rPr lang="en-US" dirty="0"/>
              <a:t>Resources: the things being accessed</a:t>
            </a:r>
          </a:p>
          <a:p>
            <a:pPr lvl="1"/>
            <a:r>
              <a:rPr lang="en-US" dirty="0"/>
              <a:t>A file, network socket, satellite imagery of “nuclear facilities,” missile launcher...</a:t>
            </a:r>
          </a:p>
          <a:p>
            <a:r>
              <a:rPr lang="en-US" dirty="0"/>
              <a:t>Subjects: an entity that requests access to an resource</a:t>
            </a:r>
          </a:p>
          <a:p>
            <a:pPr lvl="1"/>
            <a:r>
              <a:rPr lang="en-US" dirty="0"/>
              <a:t>A process, network endpoint, …</a:t>
            </a:r>
          </a:p>
          <a:p>
            <a:pPr lvl="1"/>
            <a:r>
              <a:rPr lang="en-US" dirty="0">
                <a:solidFill>
                  <a:srgbClr val="E77500"/>
                </a:solidFill>
              </a:rPr>
              <a:t>Principal</a:t>
            </a:r>
            <a:r>
              <a:rPr lang="en-US" dirty="0"/>
              <a:t>: some unique a account or role, such as a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9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1ADE-9246-A140-9F2D-FD5389E3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Ad-</a:t>
            </a:r>
            <a:r>
              <a:rPr lang="en-US" spc="173" dirty="0"/>
              <a:t>hoc</a:t>
            </a:r>
            <a:r>
              <a:rPr lang="en-US" spc="-220" dirty="0"/>
              <a:t> </a:t>
            </a:r>
            <a:r>
              <a:rPr lang="en-US" spc="173" dirty="0"/>
              <a:t>Access</a:t>
            </a:r>
            <a:r>
              <a:rPr lang="en-US" spc="-213" dirty="0"/>
              <a:t> </a:t>
            </a:r>
            <a:r>
              <a:rPr lang="en-US" spc="-13" dirty="0"/>
              <a:t>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78CE4-8C58-9445-9183-A296208D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800" spc="-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policy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enforcement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lang="en-US" sz="2800" spc="-19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scattered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throughout</a:t>
            </a:r>
            <a:r>
              <a:rPr lang="en-US" sz="28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endParaRPr lang="en-US" sz="2800" spc="-1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endParaRPr lang="en-US" sz="2800" spc="-1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endParaRPr lang="en-US" sz="2800" spc="-1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spc="-13" dirty="0">
              <a:cs typeface="Helvetica Neue Medium" panose="02000503000000020004" pitchFamily="2" charset="0"/>
            </a:endParaRPr>
          </a:p>
          <a:p>
            <a:r>
              <a:rPr lang="en-US" sz="2800" i="1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Why is this a bad idea?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E5DE91-6EC9-C246-A431-06F6B1B0F4DE}"/>
              </a:ext>
            </a:extLst>
          </p:cNvPr>
          <p:cNvGrpSpPr/>
          <p:nvPr/>
        </p:nvGrpSpPr>
        <p:grpSpPr>
          <a:xfrm>
            <a:off x="601196" y="2555476"/>
            <a:ext cx="6173893" cy="2161540"/>
            <a:chOff x="653950" y="2995091"/>
            <a:chExt cx="6173893" cy="2161540"/>
          </a:xfrm>
        </p:grpSpPr>
        <p:grpSp>
          <p:nvGrpSpPr>
            <p:cNvPr id="4" name="object 5">
              <a:extLst>
                <a:ext uri="{FF2B5EF4-FFF2-40B4-BE49-F238E27FC236}">
                  <a16:creationId xmlns:a16="http://schemas.microsoft.com/office/drawing/2014/main" id="{6A81305A-CAD4-6647-AE45-6CF55EC59840}"/>
                </a:ext>
              </a:extLst>
            </p:cNvPr>
            <p:cNvGrpSpPr/>
            <p:nvPr/>
          </p:nvGrpSpPr>
          <p:grpSpPr>
            <a:xfrm>
              <a:off x="653950" y="2995091"/>
              <a:ext cx="6173893" cy="2161540"/>
              <a:chOff x="319012" y="1658237"/>
              <a:chExt cx="4630420" cy="1621155"/>
            </a:xfrm>
          </p:grpSpPr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91EF38C4-1376-CB4E-BCC4-F8CB3102D904}"/>
                  </a:ext>
                </a:extLst>
              </p:cNvPr>
              <p:cNvSpPr/>
              <p:nvPr/>
            </p:nvSpPr>
            <p:spPr>
              <a:xfrm>
                <a:off x="323775" y="1663000"/>
                <a:ext cx="4620895" cy="1611630"/>
              </a:xfrm>
              <a:custGeom>
                <a:avLst/>
                <a:gdLst/>
                <a:ahLst/>
                <a:cxnLst/>
                <a:rect l="l" t="t" r="r" b="b"/>
                <a:pathLst>
                  <a:path w="4620895" h="1611629">
                    <a:moveTo>
                      <a:pt x="0" y="0"/>
                    </a:moveTo>
                    <a:lnTo>
                      <a:pt x="4620899" y="0"/>
                    </a:lnTo>
                    <a:lnTo>
                      <a:pt x="4620899" y="1611599"/>
                    </a:lnTo>
                    <a:lnTo>
                      <a:pt x="0" y="161159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B63E0116-5875-1245-867B-59198A5BA892}"/>
                  </a:ext>
                </a:extLst>
              </p:cNvPr>
              <p:cNvSpPr/>
              <p:nvPr/>
            </p:nvSpPr>
            <p:spPr>
              <a:xfrm>
                <a:off x="592378" y="1929701"/>
                <a:ext cx="3200400" cy="363855"/>
              </a:xfrm>
              <a:custGeom>
                <a:avLst/>
                <a:gdLst/>
                <a:ahLst/>
                <a:cxnLst/>
                <a:rect l="l" t="t" r="r" b="b"/>
                <a:pathLst>
                  <a:path w="3200400" h="363855">
                    <a:moveTo>
                      <a:pt x="3200400" y="180975"/>
                    </a:moveTo>
                    <a:lnTo>
                      <a:pt x="1828800" y="180975"/>
                    </a:lnTo>
                    <a:lnTo>
                      <a:pt x="1828800" y="0"/>
                    </a:lnTo>
                    <a:lnTo>
                      <a:pt x="0" y="0"/>
                    </a:lnTo>
                    <a:lnTo>
                      <a:pt x="0" y="182880"/>
                    </a:lnTo>
                    <a:lnTo>
                      <a:pt x="274320" y="182880"/>
                    </a:lnTo>
                    <a:lnTo>
                      <a:pt x="274320" y="363855"/>
                    </a:lnTo>
                    <a:lnTo>
                      <a:pt x="3200400" y="363855"/>
                    </a:lnTo>
                    <a:lnTo>
                      <a:pt x="3200400" y="18097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9AC99ADA-3347-A04D-9468-C51F083056E8}"/>
                </a:ext>
              </a:extLst>
            </p:cNvPr>
            <p:cNvSpPr txBox="1"/>
            <p:nvPr/>
          </p:nvSpPr>
          <p:spPr>
            <a:xfrm>
              <a:off x="757667" y="3090680"/>
              <a:ext cx="5886027" cy="9955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lnSpc>
                  <a:spcPts val="1907"/>
                </a:lnSpc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fn</a:t>
              </a:r>
              <a:r>
                <a:rPr sz="1600" spc="-9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(profile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*Profile)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viewProfile(user)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(HTML)</a:t>
              </a:r>
              <a:r>
                <a:rPr sz="1600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626518" marR="1348706" indent="-365751">
                <a:lnSpc>
                  <a:spcPts val="1907"/>
                </a:lnSpc>
                <a:spcBef>
                  <a:spcPts val="60"/>
                </a:spcBef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if</a:t>
              </a:r>
              <a:r>
                <a:rPr sz="1600" i="1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profile.public</a:t>
              </a:r>
              <a:r>
                <a:rPr sz="1600" i="1" spc="-8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|| </a:t>
              </a:r>
              <a:r>
                <a:rPr sz="1600" i="1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profile.friends.contains(user)</a:t>
              </a:r>
              <a:r>
                <a:rPr sz="1600" i="1" spc="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504601">
                <a:lnSpc>
                  <a:spcPts val="1833"/>
                </a:lnSpc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profile.HTML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E64A5E5B-34AB-674D-848F-6C78333798CE}"/>
                </a:ext>
              </a:extLst>
            </p:cNvPr>
            <p:cNvSpPr txBox="1"/>
            <p:nvPr/>
          </p:nvSpPr>
          <p:spPr>
            <a:xfrm>
              <a:off x="1001507" y="4055881"/>
              <a:ext cx="100922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else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04D1A01-9B44-AC40-B1B2-8F83FFB64AEB}"/>
                </a:ext>
              </a:extLst>
            </p:cNvPr>
            <p:cNvSpPr txBox="1"/>
            <p:nvPr/>
          </p:nvSpPr>
          <p:spPr>
            <a:xfrm>
              <a:off x="1245348" y="4297181"/>
              <a:ext cx="259418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HTML.Forbidden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42584A23-B26E-4D4B-939C-99A26242AE5E}"/>
                </a:ext>
              </a:extLst>
            </p:cNvPr>
            <p:cNvSpPr txBox="1"/>
            <p:nvPr/>
          </p:nvSpPr>
          <p:spPr>
            <a:xfrm>
              <a:off x="1001508" y="4538481"/>
              <a:ext cx="15578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4C1F3528-DDCB-D842-BA02-E6BEF5E54A67}"/>
                </a:ext>
              </a:extLst>
            </p:cNvPr>
            <p:cNvSpPr txBox="1"/>
            <p:nvPr/>
          </p:nvSpPr>
          <p:spPr>
            <a:xfrm>
              <a:off x="757668" y="4779781"/>
              <a:ext cx="155785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1A5025-3454-9B43-B555-A0FBEC397595}"/>
              </a:ext>
            </a:extLst>
          </p:cNvPr>
          <p:cNvGrpSpPr/>
          <p:nvPr/>
        </p:nvGrpSpPr>
        <p:grpSpPr>
          <a:xfrm>
            <a:off x="4699463" y="3484710"/>
            <a:ext cx="6442287" cy="2161540"/>
            <a:chOff x="4752217" y="3924325"/>
            <a:chExt cx="6442287" cy="2161540"/>
          </a:xfrm>
        </p:grpSpPr>
        <p:grpSp>
          <p:nvGrpSpPr>
            <p:cNvPr id="12" name="object 13">
              <a:extLst>
                <a:ext uri="{FF2B5EF4-FFF2-40B4-BE49-F238E27FC236}">
                  <a16:creationId xmlns:a16="http://schemas.microsoft.com/office/drawing/2014/main" id="{CED4DB67-D2CA-EE48-9310-F1D0077426A3}"/>
                </a:ext>
              </a:extLst>
            </p:cNvPr>
            <p:cNvGrpSpPr/>
            <p:nvPr/>
          </p:nvGrpSpPr>
          <p:grpSpPr>
            <a:xfrm>
              <a:off x="4752217" y="3924325"/>
              <a:ext cx="6442287" cy="2161540"/>
              <a:chOff x="3392712" y="2355162"/>
              <a:chExt cx="4831715" cy="1621155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93D2EA9C-8DFD-AD43-AB2D-E50041603DC5}"/>
                  </a:ext>
                </a:extLst>
              </p:cNvPr>
              <p:cNvSpPr/>
              <p:nvPr/>
            </p:nvSpPr>
            <p:spPr>
              <a:xfrm>
                <a:off x="3397475" y="2359924"/>
                <a:ext cx="4822190" cy="1611630"/>
              </a:xfrm>
              <a:custGeom>
                <a:avLst/>
                <a:gdLst/>
                <a:ahLst/>
                <a:cxnLst/>
                <a:rect l="l" t="t" r="r" b="b"/>
                <a:pathLst>
                  <a:path w="4822190" h="1611629">
                    <a:moveTo>
                      <a:pt x="4821899" y="1611599"/>
                    </a:moveTo>
                    <a:lnTo>
                      <a:pt x="0" y="1611599"/>
                    </a:lnTo>
                    <a:lnTo>
                      <a:pt x="0" y="0"/>
                    </a:lnTo>
                    <a:lnTo>
                      <a:pt x="4821899" y="0"/>
                    </a:lnTo>
                    <a:lnTo>
                      <a:pt x="4821899" y="1611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4" name="object 15">
                <a:extLst>
                  <a:ext uri="{FF2B5EF4-FFF2-40B4-BE49-F238E27FC236}">
                    <a16:creationId xmlns:a16="http://schemas.microsoft.com/office/drawing/2014/main" id="{B383CBE3-702E-1049-9645-1216965F6F6E}"/>
                  </a:ext>
                </a:extLst>
              </p:cNvPr>
              <p:cNvSpPr/>
              <p:nvPr/>
            </p:nvSpPr>
            <p:spPr>
              <a:xfrm>
                <a:off x="3397475" y="2359924"/>
                <a:ext cx="4822190" cy="1611630"/>
              </a:xfrm>
              <a:custGeom>
                <a:avLst/>
                <a:gdLst/>
                <a:ahLst/>
                <a:cxnLst/>
                <a:rect l="l" t="t" r="r" b="b"/>
                <a:pathLst>
                  <a:path w="4822190" h="1611629">
                    <a:moveTo>
                      <a:pt x="0" y="0"/>
                    </a:moveTo>
                    <a:lnTo>
                      <a:pt x="4821899" y="0"/>
                    </a:lnTo>
                    <a:lnTo>
                      <a:pt x="4821899" y="1611599"/>
                    </a:lnTo>
                    <a:lnTo>
                      <a:pt x="0" y="161159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6FD49E2F-32E4-144D-A131-6BD6F1D69E5A}"/>
                </a:ext>
              </a:extLst>
            </p:cNvPr>
            <p:cNvSpPr txBox="1"/>
            <p:nvPr/>
          </p:nvSpPr>
          <p:spPr>
            <a:xfrm>
              <a:off x="6928573" y="4019913"/>
              <a:ext cx="393530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ile)</a:t>
              </a:r>
              <a:r>
                <a:rPr sz="1600" spc="-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viewFullName(user)</a:t>
              </a:r>
              <a:r>
                <a:rPr sz="1600" spc="-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(HTML)</a:t>
              </a:r>
              <a:r>
                <a:rPr sz="1600" spc="-9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5A6C41D4-1C45-A44F-8CB3-1DBEE83C2D3F}"/>
                </a:ext>
              </a:extLst>
            </p:cNvPr>
            <p:cNvSpPr/>
            <p:nvPr/>
          </p:nvSpPr>
          <p:spPr>
            <a:xfrm>
              <a:off x="5116707" y="4286273"/>
              <a:ext cx="4268047" cy="243840"/>
            </a:xfrm>
            <a:custGeom>
              <a:avLst/>
              <a:gdLst/>
              <a:ahLst/>
              <a:cxnLst/>
              <a:rect l="l" t="t" r="r" b="b"/>
              <a:pathLst>
                <a:path w="3201034" h="182880">
                  <a:moveTo>
                    <a:pt x="3200408" y="182880"/>
                  </a:moveTo>
                  <a:lnTo>
                    <a:pt x="0" y="182880"/>
                  </a:lnTo>
                  <a:lnTo>
                    <a:pt x="0" y="0"/>
                  </a:lnTo>
                  <a:lnTo>
                    <a:pt x="3200408" y="0"/>
                  </a:lnTo>
                  <a:lnTo>
                    <a:pt x="3200408" y="1828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4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822B0A31-B0B4-8544-A447-190A1DFF36A2}"/>
                </a:ext>
              </a:extLst>
            </p:cNvPr>
            <p:cNvSpPr txBox="1"/>
            <p:nvPr/>
          </p:nvSpPr>
          <p:spPr>
            <a:xfrm>
              <a:off x="6928573" y="4261213"/>
              <a:ext cx="247226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ic</a:t>
              </a:r>
              <a:r>
                <a:rPr sz="1600" i="1" spc="-6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||</a:t>
              </a:r>
              <a:r>
                <a:rPr sz="1600" i="1" spc="-5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user.handle</a:t>
              </a:r>
              <a:r>
                <a:rPr sz="1600" i="1" spc="-5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==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A02A35A1-FF4B-5D46-8921-9F2BB3C1ADEC}"/>
                </a:ext>
              </a:extLst>
            </p:cNvPr>
            <p:cNvSpPr/>
            <p:nvPr/>
          </p:nvSpPr>
          <p:spPr>
            <a:xfrm>
              <a:off x="4872867" y="4527573"/>
              <a:ext cx="4999567" cy="243840"/>
            </a:xfrm>
            <a:custGeom>
              <a:avLst/>
              <a:gdLst/>
              <a:ahLst/>
              <a:cxnLst/>
              <a:rect l="l" t="t" r="r" b="b"/>
              <a:pathLst>
                <a:path w="3749675" h="182880">
                  <a:moveTo>
                    <a:pt x="3749050" y="182880"/>
                  </a:moveTo>
                  <a:lnTo>
                    <a:pt x="0" y="182880"/>
                  </a:lnTo>
                  <a:lnTo>
                    <a:pt x="0" y="0"/>
                  </a:lnTo>
                  <a:lnTo>
                    <a:pt x="3749050" y="0"/>
                  </a:lnTo>
                  <a:lnTo>
                    <a:pt x="3749050" y="1828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4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3132F5B0-8D52-774B-ADCA-7E3232E9439D}"/>
                </a:ext>
              </a:extLst>
            </p:cNvPr>
            <p:cNvSpPr txBox="1"/>
            <p:nvPr/>
          </p:nvSpPr>
          <p:spPr>
            <a:xfrm>
              <a:off x="7903933" y="4502513"/>
              <a:ext cx="198458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“NSA_Backdoor”</a:t>
              </a:r>
              <a:r>
                <a:rPr sz="1600" i="1" spc="-14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FB3423D7-FC79-5149-992F-6E5368FAE12C}"/>
                </a:ext>
              </a:extLst>
            </p:cNvPr>
            <p:cNvSpPr txBox="1"/>
            <p:nvPr/>
          </p:nvSpPr>
          <p:spPr>
            <a:xfrm>
              <a:off x="6759464" y="4762759"/>
              <a:ext cx="1862667" cy="2633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e.FullName.HTML</a:t>
              </a:r>
              <a:endParaRPr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57BDBF8F-5E7D-BD43-A52E-031A5C3A38CF}"/>
                </a:ext>
              </a:extLst>
            </p:cNvPr>
            <p:cNvSpPr txBox="1"/>
            <p:nvPr/>
          </p:nvSpPr>
          <p:spPr>
            <a:xfrm>
              <a:off x="4764916" y="4019912"/>
              <a:ext cx="2181013" cy="125141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algn="r">
                <a:lnSpc>
                  <a:spcPts val="1907"/>
                </a:lnSpc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fn</a:t>
              </a:r>
              <a:r>
                <a:rPr sz="1600" spc="-6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(profile</a:t>
              </a:r>
              <a:r>
                <a:rPr sz="1600" spc="-5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*Prof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r">
                <a:lnSpc>
                  <a:spcPts val="1913"/>
                </a:lnSpc>
              </a:pPr>
              <a:r>
                <a:rPr sz="1600" i="1" dirty="0">
                  <a:latin typeface="Consolas" panose="020B0609020204030204" pitchFamily="49" charset="0"/>
                  <a:cs typeface="Consolas" panose="020B0609020204030204" pitchFamily="49" charset="0"/>
                </a:rPr>
                <a:t>if</a:t>
              </a:r>
              <a:r>
                <a:rPr sz="1600" i="1" spc="-2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i="1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profile.publ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67"/>
                </a:spcBef>
              </a:pP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595192">
                <a:lnSpc>
                  <a:spcPts val="1907"/>
                </a:lnSpc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27" dirty="0">
                  <a:latin typeface="Consolas" panose="020B0609020204030204" pitchFamily="49" charset="0"/>
                  <a:cs typeface="Consolas" panose="020B0609020204030204" pitchFamily="49" charset="0"/>
                </a:rPr>
                <a:t>profil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351358">
                <a:lnSpc>
                  <a:spcPts val="1913"/>
                </a:lnSpc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else</a:t>
              </a:r>
              <a:r>
                <a:rPr sz="1600" spc="-33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A4D6941-BE63-CA49-AD5D-32FE83E6D2FE}"/>
                </a:ext>
              </a:extLst>
            </p:cNvPr>
            <p:cNvSpPr txBox="1"/>
            <p:nvPr/>
          </p:nvSpPr>
          <p:spPr>
            <a:xfrm>
              <a:off x="4855933" y="5226413"/>
              <a:ext cx="3081867" cy="74870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504601">
                <a:lnSpc>
                  <a:spcPts val="1913"/>
                </a:lnSpc>
                <a:spcBef>
                  <a:spcPts val="133"/>
                </a:spcBef>
              </a:pPr>
              <a:r>
                <a:rPr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sz="16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HTML.Forbidden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260767">
                <a:lnSpc>
                  <a:spcPts val="1900"/>
                </a:lnSpc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16933">
                <a:lnSpc>
                  <a:spcPts val="1913"/>
                </a:lnSpc>
              </a:pPr>
              <a:r>
                <a:rPr sz="1600" spc="-67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sz="1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9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FC10-64A8-784B-9E56-DD727DFE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180" dirty="0"/>
              <a:t> </a:t>
            </a:r>
            <a:r>
              <a:rPr lang="en-US" spc="100" dirty="0"/>
              <a:t>Guard</a:t>
            </a:r>
            <a:r>
              <a:rPr lang="en-US" spc="-173" dirty="0"/>
              <a:t> </a:t>
            </a:r>
            <a:r>
              <a:rPr lang="en-US" spc="167" dirty="0"/>
              <a:t>Model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C801233-35FA-9746-B91A-D04DE21A7C84}"/>
              </a:ext>
            </a:extLst>
          </p:cNvPr>
          <p:cNvGrpSpPr/>
          <p:nvPr/>
        </p:nvGrpSpPr>
        <p:grpSpPr>
          <a:xfrm>
            <a:off x="1236550" y="2224150"/>
            <a:ext cx="9468273" cy="2509519"/>
            <a:chOff x="927412" y="1668112"/>
            <a:chExt cx="7101205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B0C5A7AA-11DA-8C48-BE3A-E9E7DAAA9F08}"/>
                </a:ext>
              </a:extLst>
            </p:cNvPr>
            <p:cNvSpPr/>
            <p:nvPr/>
          </p:nvSpPr>
          <p:spPr>
            <a:xfrm>
              <a:off x="1190788" y="2427958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4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4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324E21E-6783-FB4F-8A19-38A10200E6E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025" y="2423196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949F1B8D-5C1A-F849-B0A7-A73B8B4F540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974" y="2423196"/>
              <a:ext cx="103149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34B9EC3-7630-C84E-BCE0-93F3A433E038}"/>
                </a:ext>
              </a:extLst>
            </p:cNvPr>
            <p:cNvSpPr/>
            <p:nvPr/>
          </p:nvSpPr>
          <p:spPr>
            <a:xfrm>
              <a:off x="932174" y="1672875"/>
              <a:ext cx="7091680" cy="1872614"/>
            </a:xfrm>
            <a:custGeom>
              <a:avLst/>
              <a:gdLst/>
              <a:ahLst/>
              <a:cxnLst/>
              <a:rect l="l" t="t" r="r" b="b"/>
              <a:pathLst>
                <a:path w="7091680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091680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091680" h="1872614">
                  <a:moveTo>
                    <a:pt x="3162649" y="312099"/>
                  </a:moveTo>
                  <a:lnTo>
                    <a:pt x="3166033" y="265980"/>
                  </a:lnTo>
                  <a:lnTo>
                    <a:pt x="3175864" y="221961"/>
                  </a:lnTo>
                  <a:lnTo>
                    <a:pt x="3191657" y="180526"/>
                  </a:lnTo>
                  <a:lnTo>
                    <a:pt x="3212931" y="142158"/>
                  </a:lnTo>
                  <a:lnTo>
                    <a:pt x="3239202" y="107339"/>
                  </a:lnTo>
                  <a:lnTo>
                    <a:pt x="3269989" y="76552"/>
                  </a:lnTo>
                  <a:lnTo>
                    <a:pt x="3304808" y="50281"/>
                  </a:lnTo>
                  <a:lnTo>
                    <a:pt x="3343176" y="29007"/>
                  </a:lnTo>
                  <a:lnTo>
                    <a:pt x="3384611" y="13213"/>
                  </a:lnTo>
                  <a:lnTo>
                    <a:pt x="3428630" y="3383"/>
                  </a:lnTo>
                  <a:lnTo>
                    <a:pt x="3474749" y="0"/>
                  </a:lnTo>
                  <a:lnTo>
                    <a:pt x="6779049" y="0"/>
                  </a:lnTo>
                  <a:lnTo>
                    <a:pt x="6828167" y="3887"/>
                  </a:lnTo>
                  <a:lnTo>
                    <a:pt x="6875633" y="15320"/>
                  </a:lnTo>
                  <a:lnTo>
                    <a:pt x="6920609" y="33949"/>
                  </a:lnTo>
                  <a:lnTo>
                    <a:pt x="6962257" y="59429"/>
                  </a:lnTo>
                  <a:lnTo>
                    <a:pt x="6999738" y="91411"/>
                  </a:lnTo>
                  <a:lnTo>
                    <a:pt x="7031720" y="128892"/>
                  </a:lnTo>
                  <a:lnTo>
                    <a:pt x="7057200" y="170540"/>
                  </a:lnTo>
                  <a:lnTo>
                    <a:pt x="7075829" y="215516"/>
                  </a:lnTo>
                  <a:lnTo>
                    <a:pt x="7087262" y="262982"/>
                  </a:lnTo>
                  <a:lnTo>
                    <a:pt x="7091149" y="312099"/>
                  </a:lnTo>
                  <a:lnTo>
                    <a:pt x="7091149" y="1560499"/>
                  </a:lnTo>
                  <a:lnTo>
                    <a:pt x="7087766" y="1606619"/>
                  </a:lnTo>
                  <a:lnTo>
                    <a:pt x="7077935" y="1650638"/>
                  </a:lnTo>
                  <a:lnTo>
                    <a:pt x="7062142" y="1692073"/>
                  </a:lnTo>
                  <a:lnTo>
                    <a:pt x="7040868" y="1730441"/>
                  </a:lnTo>
                  <a:lnTo>
                    <a:pt x="7014597" y="1765260"/>
                  </a:lnTo>
                  <a:lnTo>
                    <a:pt x="6983810" y="1796047"/>
                  </a:lnTo>
                  <a:lnTo>
                    <a:pt x="6948991" y="1822318"/>
                  </a:lnTo>
                  <a:lnTo>
                    <a:pt x="6910623" y="1843592"/>
                  </a:lnTo>
                  <a:lnTo>
                    <a:pt x="6869188" y="1859385"/>
                  </a:lnTo>
                  <a:lnTo>
                    <a:pt x="6825169" y="1869216"/>
                  </a:lnTo>
                  <a:lnTo>
                    <a:pt x="6779049" y="1872599"/>
                  </a:lnTo>
                  <a:lnTo>
                    <a:pt x="3474749" y="1872599"/>
                  </a:lnTo>
                  <a:lnTo>
                    <a:pt x="3428630" y="1869216"/>
                  </a:lnTo>
                  <a:lnTo>
                    <a:pt x="3384611" y="1859385"/>
                  </a:lnTo>
                  <a:lnTo>
                    <a:pt x="3343176" y="1843592"/>
                  </a:lnTo>
                  <a:lnTo>
                    <a:pt x="3304808" y="1822318"/>
                  </a:lnTo>
                  <a:lnTo>
                    <a:pt x="3269989" y="1796047"/>
                  </a:lnTo>
                  <a:lnTo>
                    <a:pt x="3239202" y="1765260"/>
                  </a:lnTo>
                  <a:lnTo>
                    <a:pt x="3212931" y="1730441"/>
                  </a:lnTo>
                  <a:lnTo>
                    <a:pt x="3191657" y="1692073"/>
                  </a:lnTo>
                  <a:lnTo>
                    <a:pt x="3175864" y="1650638"/>
                  </a:lnTo>
                  <a:lnTo>
                    <a:pt x="3166033" y="1606619"/>
                  </a:lnTo>
                  <a:lnTo>
                    <a:pt x="3162649" y="1560499"/>
                  </a:lnTo>
                  <a:lnTo>
                    <a:pt x="316264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F5C5F53-DCAF-BB4C-95BC-CA998F6F98AF}"/>
                </a:ext>
              </a:extLst>
            </p:cNvPr>
            <p:cNvSpPr/>
            <p:nvPr/>
          </p:nvSpPr>
          <p:spPr>
            <a:xfrm>
              <a:off x="4294574" y="1839350"/>
              <a:ext cx="1182370" cy="1539875"/>
            </a:xfrm>
            <a:custGeom>
              <a:avLst/>
              <a:gdLst/>
              <a:ahLst/>
              <a:cxnLst/>
              <a:rect l="l" t="t" r="r" b="b"/>
              <a:pathLst>
                <a:path w="1182370" h="1539875">
                  <a:moveTo>
                    <a:pt x="984999" y="1539599"/>
                  </a:moveTo>
                  <a:lnTo>
                    <a:pt x="196999" y="1539599"/>
                  </a:lnTo>
                  <a:lnTo>
                    <a:pt x="151829" y="1534397"/>
                  </a:lnTo>
                  <a:lnTo>
                    <a:pt x="110364" y="1519576"/>
                  </a:lnTo>
                  <a:lnTo>
                    <a:pt x="73786" y="1496321"/>
                  </a:lnTo>
                  <a:lnTo>
                    <a:pt x="43278" y="1465813"/>
                  </a:lnTo>
                  <a:lnTo>
                    <a:pt x="20023" y="1429235"/>
                  </a:lnTo>
                  <a:lnTo>
                    <a:pt x="5202" y="1387770"/>
                  </a:lnTo>
                  <a:lnTo>
                    <a:pt x="0" y="1342599"/>
                  </a:lnTo>
                  <a:lnTo>
                    <a:pt x="0" y="196999"/>
                  </a:lnTo>
                  <a:lnTo>
                    <a:pt x="5202" y="151829"/>
                  </a:lnTo>
                  <a:lnTo>
                    <a:pt x="20023" y="110364"/>
                  </a:lnTo>
                  <a:lnTo>
                    <a:pt x="43278" y="73786"/>
                  </a:lnTo>
                  <a:lnTo>
                    <a:pt x="73786" y="43278"/>
                  </a:lnTo>
                  <a:lnTo>
                    <a:pt x="110364" y="20023"/>
                  </a:lnTo>
                  <a:lnTo>
                    <a:pt x="151829" y="5202"/>
                  </a:lnTo>
                  <a:lnTo>
                    <a:pt x="196999" y="0"/>
                  </a:lnTo>
                  <a:lnTo>
                    <a:pt x="984999" y="0"/>
                  </a:lnTo>
                  <a:lnTo>
                    <a:pt x="1023612" y="3820"/>
                  </a:lnTo>
                  <a:lnTo>
                    <a:pt x="1060388" y="14995"/>
                  </a:lnTo>
                  <a:lnTo>
                    <a:pt x="1094295" y="33098"/>
                  </a:lnTo>
                  <a:lnTo>
                    <a:pt x="1124299" y="57699"/>
                  </a:lnTo>
                  <a:lnTo>
                    <a:pt x="1148901" y="87704"/>
                  </a:lnTo>
                  <a:lnTo>
                    <a:pt x="1167004" y="121611"/>
                  </a:lnTo>
                  <a:lnTo>
                    <a:pt x="1178179" y="158387"/>
                  </a:lnTo>
                  <a:lnTo>
                    <a:pt x="1181999" y="196999"/>
                  </a:lnTo>
                  <a:lnTo>
                    <a:pt x="1181999" y="1342599"/>
                  </a:lnTo>
                  <a:lnTo>
                    <a:pt x="1176797" y="1387770"/>
                  </a:lnTo>
                  <a:lnTo>
                    <a:pt x="1161976" y="1429235"/>
                  </a:lnTo>
                  <a:lnTo>
                    <a:pt x="1138721" y="1465813"/>
                  </a:lnTo>
                  <a:lnTo>
                    <a:pt x="1108213" y="1496321"/>
                  </a:lnTo>
                  <a:lnTo>
                    <a:pt x="1071635" y="1519576"/>
                  </a:lnTo>
                  <a:lnTo>
                    <a:pt x="1030170" y="1534397"/>
                  </a:lnTo>
                  <a:lnTo>
                    <a:pt x="98499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1B34B644-2E3D-1A43-AD16-9E89C79E361A}"/>
                </a:ext>
              </a:extLst>
            </p:cNvPr>
            <p:cNvSpPr/>
            <p:nvPr/>
          </p:nvSpPr>
          <p:spPr>
            <a:xfrm>
              <a:off x="4294574" y="1839350"/>
              <a:ext cx="1182370" cy="1539875"/>
            </a:xfrm>
            <a:custGeom>
              <a:avLst/>
              <a:gdLst/>
              <a:ahLst/>
              <a:cxnLst/>
              <a:rect l="l" t="t" r="r" b="b"/>
              <a:pathLst>
                <a:path w="1182370" h="1539875">
                  <a:moveTo>
                    <a:pt x="0" y="196999"/>
                  </a:moveTo>
                  <a:lnTo>
                    <a:pt x="5202" y="151829"/>
                  </a:lnTo>
                  <a:lnTo>
                    <a:pt x="20023" y="110364"/>
                  </a:lnTo>
                  <a:lnTo>
                    <a:pt x="43278" y="73786"/>
                  </a:lnTo>
                  <a:lnTo>
                    <a:pt x="73786" y="43278"/>
                  </a:lnTo>
                  <a:lnTo>
                    <a:pt x="110364" y="20023"/>
                  </a:lnTo>
                  <a:lnTo>
                    <a:pt x="151829" y="5202"/>
                  </a:lnTo>
                  <a:lnTo>
                    <a:pt x="196999" y="0"/>
                  </a:lnTo>
                  <a:lnTo>
                    <a:pt x="984999" y="0"/>
                  </a:lnTo>
                  <a:lnTo>
                    <a:pt x="1023612" y="3820"/>
                  </a:lnTo>
                  <a:lnTo>
                    <a:pt x="1060388" y="14995"/>
                  </a:lnTo>
                  <a:lnTo>
                    <a:pt x="1094295" y="33098"/>
                  </a:lnTo>
                  <a:lnTo>
                    <a:pt x="1124299" y="57699"/>
                  </a:lnTo>
                  <a:lnTo>
                    <a:pt x="1148901" y="87704"/>
                  </a:lnTo>
                  <a:lnTo>
                    <a:pt x="1167004" y="121611"/>
                  </a:lnTo>
                  <a:lnTo>
                    <a:pt x="1178179" y="158387"/>
                  </a:lnTo>
                  <a:lnTo>
                    <a:pt x="1181999" y="196999"/>
                  </a:lnTo>
                  <a:lnTo>
                    <a:pt x="1181999" y="1342599"/>
                  </a:lnTo>
                  <a:lnTo>
                    <a:pt x="1176797" y="1387770"/>
                  </a:lnTo>
                  <a:lnTo>
                    <a:pt x="1161976" y="1429235"/>
                  </a:lnTo>
                  <a:lnTo>
                    <a:pt x="1138721" y="1465813"/>
                  </a:lnTo>
                  <a:lnTo>
                    <a:pt x="1108213" y="1496321"/>
                  </a:lnTo>
                  <a:lnTo>
                    <a:pt x="1071635" y="1519576"/>
                  </a:lnTo>
                  <a:lnTo>
                    <a:pt x="1030170" y="1534397"/>
                  </a:lnTo>
                  <a:lnTo>
                    <a:pt x="984999" y="1539599"/>
                  </a:lnTo>
                  <a:lnTo>
                    <a:pt x="196999" y="1539599"/>
                  </a:lnTo>
                  <a:lnTo>
                    <a:pt x="151829" y="1534397"/>
                  </a:lnTo>
                  <a:lnTo>
                    <a:pt x="110364" y="1519576"/>
                  </a:lnTo>
                  <a:lnTo>
                    <a:pt x="73786" y="1496321"/>
                  </a:lnTo>
                  <a:lnTo>
                    <a:pt x="43278" y="1465813"/>
                  </a:lnTo>
                  <a:lnTo>
                    <a:pt x="20023" y="1429235"/>
                  </a:lnTo>
                  <a:lnTo>
                    <a:pt x="5202" y="1387770"/>
                  </a:lnTo>
                  <a:lnTo>
                    <a:pt x="0" y="1342599"/>
                  </a:lnTo>
                  <a:lnTo>
                    <a:pt x="0" y="1969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54F2F77-536E-E546-AB20-99F0CEC01655}"/>
                </a:ext>
              </a:extLst>
            </p:cNvPr>
            <p:cNvSpPr/>
            <p:nvPr/>
          </p:nvSpPr>
          <p:spPr>
            <a:xfrm>
              <a:off x="5712049" y="18019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51E86C29-663B-A144-8BCB-BB49D29207C5}"/>
                </a:ext>
              </a:extLst>
            </p:cNvPr>
            <p:cNvSpPr/>
            <p:nvPr/>
          </p:nvSpPr>
          <p:spPr>
            <a:xfrm>
              <a:off x="5712049" y="18019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2">
            <a:extLst>
              <a:ext uri="{FF2B5EF4-FFF2-40B4-BE49-F238E27FC236}">
                <a16:creationId xmlns:a16="http://schemas.microsoft.com/office/drawing/2014/main" id="{90226CB8-0870-5B4A-8D19-08E9A287C3D0}"/>
              </a:ext>
            </a:extLst>
          </p:cNvPr>
          <p:cNvSpPr txBox="1"/>
          <p:nvPr/>
        </p:nvSpPr>
        <p:spPr>
          <a:xfrm>
            <a:off x="7842766" y="2652085"/>
            <a:ext cx="121009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94266711-596D-4046-96A6-793C83CA6C50}"/>
              </a:ext>
            </a:extLst>
          </p:cNvPr>
          <p:cNvGrpSpPr/>
          <p:nvPr/>
        </p:nvGrpSpPr>
        <p:grpSpPr>
          <a:xfrm>
            <a:off x="7524383" y="3422650"/>
            <a:ext cx="1397000" cy="844127"/>
            <a:chOff x="5643287" y="2566987"/>
            <a:chExt cx="1047750" cy="633095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71380E94-433F-E84B-92CA-50C7DDA4E943}"/>
                </a:ext>
              </a:extLst>
            </p:cNvPr>
            <p:cNvSpPr/>
            <p:nvPr/>
          </p:nvSpPr>
          <p:spPr>
            <a:xfrm>
              <a:off x="5648049" y="25717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8579A37C-02D8-E648-A56D-A633F7EC74B4}"/>
                </a:ext>
              </a:extLst>
            </p:cNvPr>
            <p:cNvSpPr/>
            <p:nvPr/>
          </p:nvSpPr>
          <p:spPr>
            <a:xfrm>
              <a:off x="5648049" y="25717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E3E23897-1481-AD4C-B534-4CE300606458}"/>
              </a:ext>
            </a:extLst>
          </p:cNvPr>
          <p:cNvSpPr txBox="1"/>
          <p:nvPr/>
        </p:nvSpPr>
        <p:spPr>
          <a:xfrm>
            <a:off x="6071153" y="3231496"/>
            <a:ext cx="4189719" cy="750761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16933">
              <a:spcBef>
                <a:spcPts val="773"/>
              </a:spcBef>
            </a:pPr>
            <a:r>
              <a:rPr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702604">
              <a:spcBef>
                <a:spcPts val="640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D679ACCC-C960-A748-9850-21FAB3C09EC9}"/>
              </a:ext>
            </a:extLst>
          </p:cNvPr>
          <p:cNvGrpSpPr/>
          <p:nvPr/>
        </p:nvGrpSpPr>
        <p:grpSpPr>
          <a:xfrm>
            <a:off x="9103616" y="2591450"/>
            <a:ext cx="1397000" cy="844127"/>
            <a:chOff x="6827712" y="1943587"/>
            <a:chExt cx="1047750" cy="633095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53C2EE14-E81B-C64A-96B3-2405EEEE50D4}"/>
                </a:ext>
              </a:extLst>
            </p:cNvPr>
            <p:cNvSpPr/>
            <p:nvPr/>
          </p:nvSpPr>
          <p:spPr>
            <a:xfrm>
              <a:off x="6832475" y="19483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D65AD7D2-E83E-C146-AE39-D0FF39F1B4E0}"/>
                </a:ext>
              </a:extLst>
            </p:cNvPr>
            <p:cNvSpPr/>
            <p:nvPr/>
          </p:nvSpPr>
          <p:spPr>
            <a:xfrm>
              <a:off x="6832475" y="19483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69">
                  <a:moveTo>
                    <a:pt x="0" y="103899"/>
                  </a:move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CEB391A1-BC34-864C-A8B4-C32D472E31FD}"/>
              </a:ext>
            </a:extLst>
          </p:cNvPr>
          <p:cNvSpPr txBox="1"/>
          <p:nvPr/>
        </p:nvSpPr>
        <p:spPr>
          <a:xfrm>
            <a:off x="9336666" y="2847285"/>
            <a:ext cx="121009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D02CB27D-D67E-1940-B76B-CF1BB5B24A79}"/>
              </a:ext>
            </a:extLst>
          </p:cNvPr>
          <p:cNvGrpSpPr/>
          <p:nvPr/>
        </p:nvGrpSpPr>
        <p:grpSpPr>
          <a:xfrm>
            <a:off x="8993316" y="3667717"/>
            <a:ext cx="1397000" cy="844127"/>
            <a:chOff x="6744987" y="2750787"/>
            <a:chExt cx="1047750" cy="633095"/>
          </a:xfrm>
        </p:grpSpPr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F93DB84-F796-5F43-8DAE-1BB2A4DB019F}"/>
                </a:ext>
              </a:extLst>
            </p:cNvPr>
            <p:cNvSpPr/>
            <p:nvPr/>
          </p:nvSpPr>
          <p:spPr>
            <a:xfrm>
              <a:off x="6749750" y="27555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70">
                  <a:moveTo>
                    <a:pt x="9337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2027DBC7-5D2A-6740-B127-2F09B099325B}"/>
                </a:ext>
              </a:extLst>
            </p:cNvPr>
            <p:cNvSpPr/>
            <p:nvPr/>
          </p:nvSpPr>
          <p:spPr>
            <a:xfrm>
              <a:off x="6749750" y="2755550"/>
              <a:ext cx="1038225" cy="623570"/>
            </a:xfrm>
            <a:custGeom>
              <a:avLst/>
              <a:gdLst/>
              <a:ahLst/>
              <a:cxnLst/>
              <a:rect l="l" t="t" r="r" b="b"/>
              <a:pathLst>
                <a:path w="1038225" h="623570">
                  <a:moveTo>
                    <a:pt x="0" y="103899"/>
                  </a:moveTo>
                  <a:lnTo>
                    <a:pt x="8165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933799" y="0"/>
                  </a:lnTo>
                  <a:lnTo>
                    <a:pt x="973560" y="7908"/>
                  </a:lnTo>
                  <a:lnTo>
                    <a:pt x="1007268" y="30431"/>
                  </a:lnTo>
                  <a:lnTo>
                    <a:pt x="1029790" y="64139"/>
                  </a:lnTo>
                  <a:lnTo>
                    <a:pt x="1037699" y="103899"/>
                  </a:lnTo>
                  <a:lnTo>
                    <a:pt x="1037699" y="519499"/>
                  </a:lnTo>
                  <a:lnTo>
                    <a:pt x="1029534" y="559942"/>
                  </a:lnTo>
                  <a:lnTo>
                    <a:pt x="1007268" y="592968"/>
                  </a:lnTo>
                  <a:lnTo>
                    <a:pt x="974242" y="615235"/>
                  </a:lnTo>
                  <a:lnTo>
                    <a:pt x="9337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5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4">
            <a:extLst>
              <a:ext uri="{FF2B5EF4-FFF2-40B4-BE49-F238E27FC236}">
                <a16:creationId xmlns:a16="http://schemas.microsoft.com/office/drawing/2014/main" id="{FEAA54DF-364F-7D44-977D-68A56150FD3E}"/>
              </a:ext>
            </a:extLst>
          </p:cNvPr>
          <p:cNvSpPr txBox="1"/>
          <p:nvPr/>
        </p:nvSpPr>
        <p:spPr>
          <a:xfrm>
            <a:off x="9226366" y="3923551"/>
            <a:ext cx="121009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6CD2D5E6-C76A-234D-B39F-3BFF6DB00781}"/>
              </a:ext>
            </a:extLst>
          </p:cNvPr>
          <p:cNvGrpSpPr/>
          <p:nvPr/>
        </p:nvGrpSpPr>
        <p:grpSpPr>
          <a:xfrm>
            <a:off x="2422250" y="3396886"/>
            <a:ext cx="3267287" cy="164252"/>
            <a:chOff x="1816687" y="2547664"/>
            <a:chExt cx="2450465" cy="123189"/>
          </a:xfrm>
        </p:grpSpPr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3E713E1E-219A-AD4B-9CAE-069C6D3157A4}"/>
                </a:ext>
              </a:extLst>
            </p:cNvPr>
            <p:cNvSpPr/>
            <p:nvPr/>
          </p:nvSpPr>
          <p:spPr>
            <a:xfrm>
              <a:off x="1830975" y="2609150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30593E80-C54A-954F-9A7D-887E99A368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8837" y="2547664"/>
              <a:ext cx="158251" cy="122971"/>
            </a:xfrm>
            <a:prstGeom prst="rect">
              <a:avLst/>
            </a:prstGeom>
          </p:spPr>
        </p:pic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A5FDA715-88BB-174C-8A33-516C00B0264A}"/>
              </a:ext>
            </a:extLst>
          </p:cNvPr>
          <p:cNvSpPr txBox="1"/>
          <p:nvPr/>
        </p:nvSpPr>
        <p:spPr>
          <a:xfrm>
            <a:off x="3254921" y="3100751"/>
            <a:ext cx="14793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object 29">
            <a:extLst>
              <a:ext uri="{FF2B5EF4-FFF2-40B4-BE49-F238E27FC236}">
                <a16:creationId xmlns:a16="http://schemas.microsoft.com/office/drawing/2014/main" id="{267EC06E-69EA-B644-8319-CF1A1339A9FC}"/>
              </a:ext>
            </a:extLst>
          </p:cNvPr>
          <p:cNvGrpSpPr/>
          <p:nvPr/>
        </p:nvGrpSpPr>
        <p:grpSpPr>
          <a:xfrm>
            <a:off x="3178517" y="2828485"/>
            <a:ext cx="5920740" cy="3403600"/>
            <a:chOff x="2383887" y="2121364"/>
            <a:chExt cx="4440555" cy="2552700"/>
          </a:xfrm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31D1DBDA-A33E-EC4C-9C5C-0CBA5D7BC71F}"/>
                </a:ext>
              </a:extLst>
            </p:cNvPr>
            <p:cNvSpPr/>
            <p:nvPr/>
          </p:nvSpPr>
          <p:spPr>
            <a:xfrm>
              <a:off x="5476575" y="2165168"/>
              <a:ext cx="211454" cy="444500"/>
            </a:xfrm>
            <a:custGeom>
              <a:avLst/>
              <a:gdLst/>
              <a:ahLst/>
              <a:cxnLst/>
              <a:rect l="l" t="t" r="r" b="b"/>
              <a:pathLst>
                <a:path w="211454" h="444500">
                  <a:moveTo>
                    <a:pt x="0" y="443981"/>
                  </a:moveTo>
                  <a:lnTo>
                    <a:pt x="210971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C4DD1AC8-CED7-9B41-B734-061FF76701C5}"/>
                </a:ext>
              </a:extLst>
            </p:cNvPr>
            <p:cNvSpPr/>
            <p:nvPr/>
          </p:nvSpPr>
          <p:spPr>
            <a:xfrm>
              <a:off x="5673336" y="2126127"/>
              <a:ext cx="33020" cy="46355"/>
            </a:xfrm>
            <a:custGeom>
              <a:avLst/>
              <a:gdLst/>
              <a:ahLst/>
              <a:cxnLst/>
              <a:rect l="l" t="t" r="r" b="b"/>
              <a:pathLst>
                <a:path w="33020" h="46355">
                  <a:moveTo>
                    <a:pt x="28419" y="45793"/>
                  </a:moveTo>
                  <a:lnTo>
                    <a:pt x="0" y="32289"/>
                  </a:lnTo>
                  <a:lnTo>
                    <a:pt x="32761" y="0"/>
                  </a:lnTo>
                  <a:lnTo>
                    <a:pt x="28419" y="45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AEE89D39-2D86-D244-AE2F-47D5DB3FEE25}"/>
                </a:ext>
              </a:extLst>
            </p:cNvPr>
            <p:cNvSpPr/>
            <p:nvPr/>
          </p:nvSpPr>
          <p:spPr>
            <a:xfrm>
              <a:off x="5673336" y="2126127"/>
              <a:ext cx="33020" cy="46355"/>
            </a:xfrm>
            <a:custGeom>
              <a:avLst/>
              <a:gdLst/>
              <a:ahLst/>
              <a:cxnLst/>
              <a:rect l="l" t="t" r="r" b="b"/>
              <a:pathLst>
                <a:path w="33020" h="46355">
                  <a:moveTo>
                    <a:pt x="28419" y="45793"/>
                  </a:moveTo>
                  <a:lnTo>
                    <a:pt x="32761" y="0"/>
                  </a:lnTo>
                  <a:lnTo>
                    <a:pt x="0" y="32289"/>
                  </a:lnTo>
                  <a:lnTo>
                    <a:pt x="28419" y="4579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BAEE9978-D59B-1C4B-9E98-37062D3F91B0}"/>
                </a:ext>
              </a:extLst>
            </p:cNvPr>
            <p:cNvSpPr/>
            <p:nvPr/>
          </p:nvSpPr>
          <p:spPr>
            <a:xfrm>
              <a:off x="5476575" y="2274202"/>
              <a:ext cx="1301115" cy="335280"/>
            </a:xfrm>
            <a:custGeom>
              <a:avLst/>
              <a:gdLst/>
              <a:ahLst/>
              <a:cxnLst/>
              <a:rect l="l" t="t" r="r" b="b"/>
              <a:pathLst>
                <a:path w="1301115" h="335280">
                  <a:moveTo>
                    <a:pt x="0" y="334947"/>
                  </a:moveTo>
                  <a:lnTo>
                    <a:pt x="130065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4C81C491-B2DC-A24F-9817-43EDDA4093AB}"/>
                </a:ext>
              </a:extLst>
            </p:cNvPr>
            <p:cNvSpPr/>
            <p:nvPr/>
          </p:nvSpPr>
          <p:spPr>
            <a:xfrm>
              <a:off x="6773307" y="2258966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7846" y="30471"/>
                  </a:moveTo>
                  <a:lnTo>
                    <a:pt x="0" y="0"/>
                  </a:lnTo>
                  <a:lnTo>
                    <a:pt x="45783" y="4455"/>
                  </a:lnTo>
                  <a:lnTo>
                    <a:pt x="7846" y="30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>
              <a:extLst>
                <a:ext uri="{FF2B5EF4-FFF2-40B4-BE49-F238E27FC236}">
                  <a16:creationId xmlns:a16="http://schemas.microsoft.com/office/drawing/2014/main" id="{9264E573-86DE-5A44-818B-628859EB5A9E}"/>
                </a:ext>
              </a:extLst>
            </p:cNvPr>
            <p:cNvSpPr/>
            <p:nvPr/>
          </p:nvSpPr>
          <p:spPr>
            <a:xfrm>
              <a:off x="6773307" y="2258966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7846" y="30471"/>
                  </a:moveTo>
                  <a:lnTo>
                    <a:pt x="45783" y="4455"/>
                  </a:lnTo>
                  <a:lnTo>
                    <a:pt x="0" y="0"/>
                  </a:lnTo>
                  <a:lnTo>
                    <a:pt x="7846" y="304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8F1EDF17-8E7D-4244-BDFC-0F74D677D9D5}"/>
                </a:ext>
              </a:extLst>
            </p:cNvPr>
            <p:cNvSpPr/>
            <p:nvPr/>
          </p:nvSpPr>
          <p:spPr>
            <a:xfrm>
              <a:off x="5476550" y="2609149"/>
              <a:ext cx="1219835" cy="438784"/>
            </a:xfrm>
            <a:custGeom>
              <a:avLst/>
              <a:gdLst/>
              <a:ahLst/>
              <a:cxnLst/>
              <a:rect l="l" t="t" r="r" b="b"/>
              <a:pathLst>
                <a:path w="1219834" h="438785">
                  <a:moveTo>
                    <a:pt x="0" y="0"/>
                  </a:moveTo>
                  <a:lnTo>
                    <a:pt x="1219424" y="43875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97D85309-E9AC-C44E-BC4A-C3F687D47E2A}"/>
                </a:ext>
              </a:extLst>
            </p:cNvPr>
            <p:cNvSpPr/>
            <p:nvPr/>
          </p:nvSpPr>
          <p:spPr>
            <a:xfrm>
              <a:off x="6690648" y="3033097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607"/>
                  </a:moveTo>
                  <a:lnTo>
                    <a:pt x="10652" y="0"/>
                  </a:lnTo>
                  <a:lnTo>
                    <a:pt x="45998" y="29437"/>
                  </a:lnTo>
                  <a:lnTo>
                    <a:pt x="0" y="296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184D8126-F214-8744-A744-C0976572383A}"/>
                </a:ext>
              </a:extLst>
            </p:cNvPr>
            <p:cNvSpPr/>
            <p:nvPr/>
          </p:nvSpPr>
          <p:spPr>
            <a:xfrm>
              <a:off x="6690648" y="3033097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0" y="29607"/>
                  </a:moveTo>
                  <a:lnTo>
                    <a:pt x="45998" y="29437"/>
                  </a:lnTo>
                  <a:lnTo>
                    <a:pt x="10652" y="0"/>
                  </a:lnTo>
                  <a:lnTo>
                    <a:pt x="0" y="2960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45AAC141-B75E-7141-A206-17B8C8556F5C}"/>
                </a:ext>
              </a:extLst>
            </p:cNvPr>
            <p:cNvSpPr/>
            <p:nvPr/>
          </p:nvSpPr>
          <p:spPr>
            <a:xfrm>
              <a:off x="2388649" y="3312479"/>
              <a:ext cx="2147570" cy="1356995"/>
            </a:xfrm>
            <a:custGeom>
              <a:avLst/>
              <a:gdLst/>
              <a:ahLst/>
              <a:cxnLst/>
              <a:rect l="l" t="t" r="r" b="b"/>
              <a:pathLst>
                <a:path w="2147570" h="1356995">
                  <a:moveTo>
                    <a:pt x="1733999" y="324594"/>
                  </a:moveTo>
                  <a:lnTo>
                    <a:pt x="1213799" y="324594"/>
                  </a:lnTo>
                  <a:lnTo>
                    <a:pt x="2147281" y="0"/>
                  </a:lnTo>
                  <a:lnTo>
                    <a:pt x="1733999" y="324594"/>
                  </a:lnTo>
                  <a:close/>
                </a:path>
                <a:path w="2147570" h="1356995">
                  <a:moveTo>
                    <a:pt x="1908799" y="1356594"/>
                  </a:moveTo>
                  <a:lnTo>
                    <a:pt x="171999" y="1356594"/>
                  </a:lnTo>
                  <a:lnTo>
                    <a:pt x="138287" y="1353259"/>
                  </a:lnTo>
                  <a:lnTo>
                    <a:pt x="76574" y="1327696"/>
                  </a:lnTo>
                  <a:lnTo>
                    <a:pt x="28897" y="1280020"/>
                  </a:lnTo>
                  <a:lnTo>
                    <a:pt x="3335" y="1218307"/>
                  </a:lnTo>
                  <a:lnTo>
                    <a:pt x="0" y="1184594"/>
                  </a:lnTo>
                  <a:lnTo>
                    <a:pt x="0" y="496594"/>
                  </a:lnTo>
                  <a:lnTo>
                    <a:pt x="6144" y="450870"/>
                  </a:lnTo>
                  <a:lnTo>
                    <a:pt x="23483" y="409783"/>
                  </a:lnTo>
                  <a:lnTo>
                    <a:pt x="50377" y="374972"/>
                  </a:lnTo>
                  <a:lnTo>
                    <a:pt x="85188" y="348078"/>
                  </a:lnTo>
                  <a:lnTo>
                    <a:pt x="126275" y="330739"/>
                  </a:lnTo>
                  <a:lnTo>
                    <a:pt x="171999" y="324594"/>
                  </a:lnTo>
                  <a:lnTo>
                    <a:pt x="1908799" y="324594"/>
                  </a:lnTo>
                  <a:lnTo>
                    <a:pt x="1954524" y="330739"/>
                  </a:lnTo>
                  <a:lnTo>
                    <a:pt x="1995611" y="348078"/>
                  </a:lnTo>
                  <a:lnTo>
                    <a:pt x="2030422" y="374972"/>
                  </a:lnTo>
                  <a:lnTo>
                    <a:pt x="2057316" y="409783"/>
                  </a:lnTo>
                  <a:lnTo>
                    <a:pt x="2074655" y="450870"/>
                  </a:lnTo>
                  <a:lnTo>
                    <a:pt x="2080799" y="496594"/>
                  </a:lnTo>
                  <a:lnTo>
                    <a:pt x="2080799" y="1184594"/>
                  </a:lnTo>
                  <a:lnTo>
                    <a:pt x="2074655" y="1230319"/>
                  </a:lnTo>
                  <a:lnTo>
                    <a:pt x="2057316" y="1271406"/>
                  </a:lnTo>
                  <a:lnTo>
                    <a:pt x="2030422" y="1306217"/>
                  </a:lnTo>
                  <a:lnTo>
                    <a:pt x="1995611" y="1333111"/>
                  </a:lnTo>
                  <a:lnTo>
                    <a:pt x="1954524" y="1350450"/>
                  </a:lnTo>
                  <a:lnTo>
                    <a:pt x="1908799" y="1356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DB93C061-3795-8942-A559-C88FF4B7D6EB}"/>
                </a:ext>
              </a:extLst>
            </p:cNvPr>
            <p:cNvSpPr/>
            <p:nvPr/>
          </p:nvSpPr>
          <p:spPr>
            <a:xfrm>
              <a:off x="2388649" y="3312479"/>
              <a:ext cx="2147570" cy="1356995"/>
            </a:xfrm>
            <a:custGeom>
              <a:avLst/>
              <a:gdLst/>
              <a:ahLst/>
              <a:cxnLst/>
              <a:rect l="l" t="t" r="r" b="b"/>
              <a:pathLst>
                <a:path w="2147570" h="1356995">
                  <a:moveTo>
                    <a:pt x="2080799" y="1184594"/>
                  </a:moveTo>
                  <a:lnTo>
                    <a:pt x="2074655" y="1230319"/>
                  </a:lnTo>
                  <a:lnTo>
                    <a:pt x="2057316" y="1271406"/>
                  </a:lnTo>
                  <a:lnTo>
                    <a:pt x="2030422" y="1306217"/>
                  </a:lnTo>
                  <a:lnTo>
                    <a:pt x="1995611" y="1333111"/>
                  </a:lnTo>
                  <a:lnTo>
                    <a:pt x="1954524" y="1350450"/>
                  </a:lnTo>
                  <a:lnTo>
                    <a:pt x="1908799" y="1356594"/>
                  </a:lnTo>
                  <a:lnTo>
                    <a:pt x="1733999" y="1356594"/>
                  </a:lnTo>
                  <a:lnTo>
                    <a:pt x="1213799" y="1356594"/>
                  </a:lnTo>
                  <a:lnTo>
                    <a:pt x="171999" y="1356594"/>
                  </a:lnTo>
                  <a:lnTo>
                    <a:pt x="138287" y="1353259"/>
                  </a:lnTo>
                  <a:lnTo>
                    <a:pt x="76574" y="1327696"/>
                  </a:lnTo>
                  <a:lnTo>
                    <a:pt x="28897" y="1280020"/>
                  </a:lnTo>
                  <a:lnTo>
                    <a:pt x="3335" y="1218307"/>
                  </a:lnTo>
                  <a:lnTo>
                    <a:pt x="0" y="1184594"/>
                  </a:lnTo>
                  <a:lnTo>
                    <a:pt x="0" y="754594"/>
                  </a:lnTo>
                  <a:lnTo>
                    <a:pt x="0" y="496594"/>
                  </a:lnTo>
                  <a:lnTo>
                    <a:pt x="6144" y="450870"/>
                  </a:lnTo>
                  <a:lnTo>
                    <a:pt x="23483" y="409783"/>
                  </a:lnTo>
                  <a:lnTo>
                    <a:pt x="50377" y="374972"/>
                  </a:lnTo>
                  <a:lnTo>
                    <a:pt x="85188" y="348078"/>
                  </a:lnTo>
                  <a:lnTo>
                    <a:pt x="126275" y="330739"/>
                  </a:lnTo>
                  <a:lnTo>
                    <a:pt x="171999" y="324594"/>
                  </a:lnTo>
                  <a:lnTo>
                    <a:pt x="1213799" y="324594"/>
                  </a:lnTo>
                  <a:lnTo>
                    <a:pt x="2147281" y="0"/>
                  </a:lnTo>
                  <a:lnTo>
                    <a:pt x="1733999" y="324594"/>
                  </a:lnTo>
                  <a:lnTo>
                    <a:pt x="1908799" y="324594"/>
                  </a:lnTo>
                  <a:lnTo>
                    <a:pt x="1954524" y="330739"/>
                  </a:lnTo>
                  <a:lnTo>
                    <a:pt x="1995611" y="348078"/>
                  </a:lnTo>
                  <a:lnTo>
                    <a:pt x="2030422" y="374972"/>
                  </a:lnTo>
                  <a:lnTo>
                    <a:pt x="2057316" y="409783"/>
                  </a:lnTo>
                  <a:lnTo>
                    <a:pt x="2074655" y="450870"/>
                  </a:lnTo>
                  <a:lnTo>
                    <a:pt x="2080799" y="496594"/>
                  </a:lnTo>
                  <a:lnTo>
                    <a:pt x="2080799" y="754594"/>
                  </a:lnTo>
                  <a:lnTo>
                    <a:pt x="2080799" y="11845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1">
            <a:extLst>
              <a:ext uri="{FF2B5EF4-FFF2-40B4-BE49-F238E27FC236}">
                <a16:creationId xmlns:a16="http://schemas.microsoft.com/office/drawing/2014/main" id="{E55ABAF4-27D4-424D-814C-9A8E23EC674E}"/>
              </a:ext>
            </a:extLst>
          </p:cNvPr>
          <p:cNvSpPr txBox="1"/>
          <p:nvPr/>
        </p:nvSpPr>
        <p:spPr>
          <a:xfrm>
            <a:off x="3404299" y="5209485"/>
            <a:ext cx="2321799" cy="57490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>
              <a:lnSpc>
                <a:spcPts val="2200"/>
              </a:lnSpc>
              <a:spcBef>
                <a:spcPts val="240"/>
              </a:spcBef>
            </a:pP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 subject allowed to access resources?</a:t>
            </a: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D6F09F57-0DA2-1D42-A5E8-8D019532C6C8}"/>
              </a:ext>
            </a:extLst>
          </p:cNvPr>
          <p:cNvSpPr txBox="1"/>
          <p:nvPr/>
        </p:nvSpPr>
        <p:spPr>
          <a:xfrm>
            <a:off x="1451047" y="4165983"/>
            <a:ext cx="138361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6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1F90-93A7-C94B-B522-095E65B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Guard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FA50-D55B-9B43-9549-3A7E1363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</a:t>
            </a:r>
          </a:p>
          <a:p>
            <a:pPr lvl="1"/>
            <a:r>
              <a:rPr lang="en-US" dirty="0"/>
              <a:t>File system permissions: as long as resources modeled as files, access checks are centralized</a:t>
            </a:r>
          </a:p>
          <a:p>
            <a:pPr lvl="1"/>
            <a:r>
              <a:rPr lang="en-US" dirty="0"/>
              <a:t>Reference monitor</a:t>
            </a:r>
          </a:p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Firewall</a:t>
            </a:r>
          </a:p>
          <a:p>
            <a:pPr lvl="1"/>
            <a:r>
              <a:rPr lang="en-US" dirty="0"/>
              <a:t>Apache HTTP Server's .</a:t>
            </a:r>
            <a:r>
              <a:rPr lang="en-US" dirty="0" err="1"/>
              <a:t>htaccess</a:t>
            </a:r>
            <a:r>
              <a:rPr lang="en-US" dirty="0"/>
              <a:t> rules</a:t>
            </a:r>
          </a:p>
          <a:p>
            <a:r>
              <a:rPr lang="en-US" dirty="0"/>
              <a:t>Databases</a:t>
            </a:r>
          </a:p>
          <a:p>
            <a:pPr lvl="1"/>
            <a:r>
              <a:rPr lang="en-US" dirty="0"/>
              <a:t>Table/database visibility</a:t>
            </a:r>
          </a:p>
          <a:p>
            <a:pPr lvl="1"/>
            <a:r>
              <a:rPr lang="en-US" dirty="0"/>
              <a:t>Limit ability to ALTER, UPDATE, DROP,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6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1F90-93A7-C94B-B522-095E65B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Guard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FA50-D55B-9B43-9549-3A7E1363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</a:t>
            </a:r>
          </a:p>
          <a:p>
            <a:pPr lvl="1"/>
            <a:r>
              <a:rPr lang="en-US" dirty="0"/>
              <a:t>File system permissions: as long as resources modeled as files, access checks are centralized</a:t>
            </a:r>
          </a:p>
          <a:p>
            <a:pPr lvl="1"/>
            <a:r>
              <a:rPr lang="en-US" dirty="0"/>
              <a:t>Reference monitor</a:t>
            </a:r>
          </a:p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Firewall</a:t>
            </a:r>
          </a:p>
          <a:p>
            <a:pPr lvl="1"/>
            <a:r>
              <a:rPr lang="en-US" dirty="0"/>
              <a:t>Apache HTTP Server's .</a:t>
            </a:r>
            <a:r>
              <a:rPr lang="en-US" dirty="0" err="1"/>
              <a:t>htaccess</a:t>
            </a:r>
            <a:r>
              <a:rPr lang="en-US" dirty="0"/>
              <a:t> rules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5401-A075-A540-BB0F-593521DC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180" dirty="0"/>
              <a:t> </a:t>
            </a:r>
            <a:r>
              <a:rPr lang="en-US" spc="100" dirty="0"/>
              <a:t>Guard</a:t>
            </a:r>
            <a:r>
              <a:rPr lang="en-US" spc="-173" dirty="0"/>
              <a:t> </a:t>
            </a:r>
            <a:r>
              <a:rPr lang="en-US" spc="167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160F-53AE-594B-8A4E-0AE0F699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mechanism, leaves us with many questions:</a:t>
            </a:r>
          </a:p>
          <a:p>
            <a:pPr lvl="1"/>
            <a:r>
              <a:rPr lang="en-US" dirty="0"/>
              <a:t>How do we ensure applications only interact via the guard?</a:t>
            </a:r>
          </a:p>
          <a:p>
            <a:pPr lvl="1"/>
            <a:r>
              <a:rPr lang="en-US" dirty="0"/>
              <a:t>What kinds of rules does the guard enforce?</a:t>
            </a:r>
          </a:p>
          <a:p>
            <a:pPr lvl="1"/>
            <a:r>
              <a:rPr lang="en-US" dirty="0"/>
              <a:t>Who gets to set or change the rules?</a:t>
            </a:r>
          </a:p>
          <a:p>
            <a:pPr lvl="1"/>
            <a:r>
              <a:rPr lang="en-US" dirty="0"/>
              <a:t>What is the granularity of subjects and resources?</a:t>
            </a:r>
          </a:p>
          <a:p>
            <a:pPr lvl="1"/>
            <a:r>
              <a:rPr lang="en-US" dirty="0"/>
              <a:t>Who gets to create new principles?</a:t>
            </a:r>
          </a:p>
          <a:p>
            <a:endParaRPr lang="en-US" dirty="0"/>
          </a:p>
          <a:p>
            <a:r>
              <a:rPr lang="en-US" dirty="0"/>
              <a:t>Answers to these questions help determine the expressivity, performance, and security of the system.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1619</Words>
  <Application>Microsoft Macintosh PowerPoint</Application>
  <PresentationFormat>Widescreen</PresentationFormat>
  <Paragraphs>306</Paragraphs>
  <Slides>27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MT</vt:lpstr>
      <vt:lpstr>Calibri</vt:lpstr>
      <vt:lpstr>Consolas</vt:lpstr>
      <vt:lpstr>Courier New</vt:lpstr>
      <vt:lpstr>Helvetica Neue Medium</vt:lpstr>
      <vt:lpstr>Helvetica Neue Medium</vt:lpstr>
      <vt:lpstr>Office Theme</vt:lpstr>
      <vt:lpstr>PowerPoint Presentation</vt:lpstr>
      <vt:lpstr>Access Control</vt:lpstr>
      <vt:lpstr>A (Slightly) Formal Model</vt:lpstr>
      <vt:lpstr>A (Slightly) Formal Model</vt:lpstr>
      <vt:lpstr>Ad-hoc Access Control</vt:lpstr>
      <vt:lpstr>The Guard Model</vt:lpstr>
      <vt:lpstr>Examples of the Guard Model</vt:lpstr>
      <vt:lpstr>Examples of the Guard Model</vt:lpstr>
      <vt:lpstr>The Guard Model</vt:lpstr>
      <vt:lpstr>Enforcing the Guard Through Isolation</vt:lpstr>
      <vt:lpstr>Enforcing the Guard Through Isolation</vt:lpstr>
      <vt:lpstr>What kinds of rules?</vt:lpstr>
      <vt:lpstr>Access Control Lists (ACLs)</vt:lpstr>
      <vt:lpstr>Let’s Start with User Permissions</vt:lpstr>
      <vt:lpstr>Implementing ACLs: Inline with Resource</vt:lpstr>
      <vt:lpstr>Implementing ACLs: Normalize</vt:lpstr>
      <vt:lpstr>ACLs in Action</vt:lpstr>
      <vt:lpstr>ACLs in Action</vt:lpstr>
      <vt:lpstr>ACLs in Action</vt:lpstr>
      <vt:lpstr>ACLs in Action Q &amp; A</vt:lpstr>
      <vt:lpstr>Extending ACLs to Apps: a-la UNIX</vt:lpstr>
      <vt:lpstr>Extending ACLs to Apps: Special Principles</vt:lpstr>
      <vt:lpstr>Access Control Lists</vt:lpstr>
      <vt:lpstr>Access Control Lists</vt:lpstr>
      <vt:lpstr>Summary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72</cp:revision>
  <cp:lastPrinted>2020-10-19T03:10:03Z</cp:lastPrinted>
  <dcterms:created xsi:type="dcterms:W3CDTF">2020-09-14T18:00:01Z</dcterms:created>
  <dcterms:modified xsi:type="dcterms:W3CDTF">2024-11-14T03:48:12Z</dcterms:modified>
</cp:coreProperties>
</file>