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3" r:id="rId2"/>
    <p:sldId id="322" r:id="rId3"/>
    <p:sldId id="323" r:id="rId4"/>
    <p:sldId id="325" r:id="rId5"/>
    <p:sldId id="326" r:id="rId6"/>
    <p:sldId id="287" r:id="rId7"/>
    <p:sldId id="328" r:id="rId8"/>
    <p:sldId id="288" r:id="rId9"/>
    <p:sldId id="327" r:id="rId10"/>
    <p:sldId id="329" r:id="rId11"/>
    <p:sldId id="330" r:id="rId12"/>
    <p:sldId id="331" r:id="rId13"/>
    <p:sldId id="314" r:id="rId14"/>
    <p:sldId id="333" r:id="rId15"/>
    <p:sldId id="334" r:id="rId16"/>
    <p:sldId id="335" r:id="rId17"/>
    <p:sldId id="336" r:id="rId18"/>
    <p:sldId id="332" r:id="rId19"/>
    <p:sldId id="316" r:id="rId20"/>
    <p:sldId id="337" r:id="rId21"/>
    <p:sldId id="315" r:id="rId22"/>
    <p:sldId id="338" r:id="rId23"/>
    <p:sldId id="339" r:id="rId24"/>
    <p:sldId id="340" r:id="rId25"/>
    <p:sldId id="344" r:id="rId26"/>
    <p:sldId id="306" r:id="rId27"/>
    <p:sldId id="347" r:id="rId28"/>
    <p:sldId id="348" r:id="rId29"/>
    <p:sldId id="349" r:id="rId30"/>
    <p:sldId id="350" r:id="rId31"/>
    <p:sldId id="341" r:id="rId32"/>
    <p:sldId id="352" r:id="rId3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0"/>
    <p:restoredTop sz="72993"/>
  </p:normalViewPr>
  <p:slideViewPr>
    <p:cSldViewPr snapToGrid="0" snapToObjects="1">
      <p:cViewPr varScale="1">
        <p:scale>
          <a:sx n="91" d="100"/>
          <a:sy n="91" d="100"/>
        </p:scale>
        <p:origin x="1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69E2-1215-7845-B679-A21A384269C8}" type="datetimeFigureOut">
              <a:rPr lang="en-US" smtClean="0">
                <a:latin typeface="Helvetica Neue Medium" panose="02000503000000020004" pitchFamily="2" charset="0"/>
              </a:rPr>
              <a:t>11/6/24</a:t>
            </a:fld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80775-E6B9-3940-B0BE-F04620EB3067}" type="slidenum">
              <a:rPr lang="en-US" smtClean="0">
                <a:latin typeface="Helvetica Neue Medium" panose="02000503000000020004" pitchFamily="2" charset="0"/>
              </a:rPr>
              <a:t>‹#›</a:t>
            </a:fld>
            <a:endParaRPr lang="en-US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2CCF038-F1E9-B440-9576-BDD46320791A}" type="datetimeFigureOut">
              <a:rPr lang="en-US" smtClean="0"/>
              <a:pPr/>
              <a:t>11/6/24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E83991B3-0090-3B43-BDFB-EE5B49EB4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1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Hammer home point about</a:t>
            </a:r>
            <a:r>
              <a:rPr lang="en-US" baseline="0" dirty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4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sz="8000" dirty="0">
                <a:ea typeface="Helvetica Neue Medium" charset="0"/>
                <a:cs typeface="Helvetica Neue Medium" charset="0"/>
              </a:rPr>
              <a:t>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4171" y="4137260"/>
            <a:ext cx="7583658" cy="18634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r>
              <a:rPr lang="en-US" sz="2000" dirty="0">
                <a:latin typeface="Helvetica Neue Medium" panose="02000503000000020004" pitchFamily="2" charset="0"/>
              </a:rPr>
              <a:t>Lecture 12</a:t>
            </a:r>
          </a:p>
          <a:p>
            <a:endParaRPr lang="en-US" sz="2000" dirty="0">
              <a:latin typeface="Helvetica Neue Medium" panose="02000503000000020004" pitchFamily="2" charset="0"/>
            </a:endParaRPr>
          </a:p>
          <a:p>
            <a:r>
              <a:rPr lang="en-US" sz="2000" u="sng" dirty="0">
                <a:latin typeface="Helvetica Neue Medium" panose="02000503000000020004" pitchFamily="2" charset="0"/>
              </a:rPr>
              <a:t>Wyatt Lloyd</a:t>
            </a:r>
            <a:r>
              <a:rPr lang="en-US" sz="2000" dirty="0">
                <a:latin typeface="Helvetica Neue Medium" panose="02000503000000020004" pitchFamily="2" charset="0"/>
              </a:rPr>
              <a:t> &amp; Rob Fish</a:t>
            </a:r>
            <a:endParaRPr lang="en-US" sz="2000" u="sng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19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Linearizability</a:t>
            </a:r>
            <a:r>
              <a:rPr lang="en-US" sz="4000" dirty="0"/>
              <a:t> == </a:t>
            </a:r>
            <a:br>
              <a:rPr lang="en-US" sz="4000" dirty="0"/>
            </a:br>
            <a:r>
              <a:rPr lang="en-US" sz="4000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723"/>
            <a:ext cx="8855676" cy="46941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External client submitting requests and getting responses from the system can’t tell this is not a single machine!</a:t>
            </a:r>
          </a:p>
          <a:p>
            <a:endParaRPr lang="en-US" dirty="0"/>
          </a:p>
          <a:p>
            <a:r>
              <a:rPr lang="en-US" dirty="0"/>
              <a:t>There is some </a:t>
            </a:r>
            <a:r>
              <a:rPr lang="en-US" dirty="0">
                <a:solidFill>
                  <a:srgbClr val="FF8F00"/>
                </a:solidFill>
              </a:rPr>
              <a:t>total order</a:t>
            </a:r>
            <a:r>
              <a:rPr lang="en-US" dirty="0"/>
              <a:t> over all operations</a:t>
            </a:r>
          </a:p>
          <a:p>
            <a:pPr lvl="1"/>
            <a:r>
              <a:rPr lang="en-US" dirty="0"/>
              <a:t>Processes all requests one by one</a:t>
            </a:r>
          </a:p>
          <a:p>
            <a:endParaRPr lang="en-US" dirty="0"/>
          </a:p>
          <a:p>
            <a:r>
              <a:rPr lang="en-US" dirty="0"/>
              <a:t>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</a:t>
            </a:r>
            <a:br>
              <a:rPr lang="en-US" dirty="0"/>
            </a:br>
            <a:r>
              <a:rPr lang="en-US" dirty="0"/>
              <a:t>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47038" y="2565518"/>
            <a:ext cx="239676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288580" y="2050534"/>
              <a:ext cx="4369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7019" y="521776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Mythical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Single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84684" y="5693726"/>
            <a:ext cx="6237116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64100" y="2183338"/>
            <a:ext cx="777031" cy="3510389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603922" y="2197638"/>
            <a:ext cx="345511" cy="3481788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47038" y="2963452"/>
            <a:ext cx="2003063" cy="2730274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275704" y="2992054"/>
            <a:ext cx="268097" cy="2701672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Ordering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78540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78540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47038" y="2565518"/>
            <a:ext cx="239676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288580" y="2050534"/>
              <a:ext cx="4369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256551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361121" y="3282629"/>
            <a:ext cx="2283642" cy="405416"/>
            <a:chOff x="914400" y="2028751"/>
            <a:chExt cx="1185333" cy="405416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544575" y="2028751"/>
              <a:ext cx="4548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342205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7019" y="5217760"/>
            <a:ext cx="108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Mythical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Single</a:t>
            </a:r>
          </a:p>
          <a:p>
            <a:pPr algn="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084684" y="5693726"/>
            <a:ext cx="6237116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64100" y="2183338"/>
            <a:ext cx="777031" cy="351038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603922" y="2197638"/>
            <a:ext cx="345511" cy="348178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47038" y="2963452"/>
            <a:ext cx="2003063" cy="273027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275704" y="2992054"/>
            <a:ext cx="268097" cy="270167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70017" y="3702346"/>
            <a:ext cx="449293" cy="1962778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896058" y="3702347"/>
            <a:ext cx="1780053" cy="1948477"/>
          </a:xfrm>
          <a:prstGeom prst="straightConnector1">
            <a:avLst/>
          </a:prstGeom>
          <a:ln w="19050">
            <a:solidFill>
              <a:srgbClr val="FF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6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176101" y="2919781"/>
            <a:ext cx="4331933" cy="397934"/>
            <a:chOff x="652100" y="4116382"/>
            <a:chExt cx="4331933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503374" y="3328116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9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176101" y="3448805"/>
            <a:ext cx="4331933" cy="397934"/>
            <a:chOff x="652100" y="4116382"/>
            <a:chExt cx="4331933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TextBox 10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</p:grp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92755" y="3759295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71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76100" y="34631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043638" y="3448805"/>
            <a:ext cx="1185333" cy="397934"/>
            <a:chOff x="1380067" y="2451100"/>
            <a:chExt cx="1185333" cy="39793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4195318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322701" y="3448805"/>
            <a:ext cx="1185333" cy="397934"/>
            <a:chOff x="1380067" y="2451100"/>
            <a:chExt cx="1185333" cy="39793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474381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176101" y="3957930"/>
            <a:ext cx="4331933" cy="397934"/>
            <a:chOff x="652100" y="4116382"/>
            <a:chExt cx="4331933" cy="397934"/>
          </a:xfrm>
        </p:grpSpPr>
        <p:sp>
          <p:nvSpPr>
            <p:cNvPr id="56" name="TextBox 55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</p:grpSp>
      <p:sp>
        <p:nvSpPr>
          <p:cNvPr id="69" name="Rounded Rectangle 146"/>
          <p:cNvSpPr>
            <a:spLocks noChangeArrowheads="1"/>
          </p:cNvSpPr>
          <p:nvPr/>
        </p:nvSpPr>
        <p:spPr bwMode="auto">
          <a:xfrm>
            <a:off x="9324227" y="4045374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ounded Rectangle 146"/>
          <p:cNvSpPr>
            <a:spLocks noChangeArrowheads="1"/>
          </p:cNvSpPr>
          <p:nvPr/>
        </p:nvSpPr>
        <p:spPr bwMode="auto">
          <a:xfrm>
            <a:off x="9306075" y="397223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92755" y="426842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86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76100" y="34631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043638" y="3448805"/>
            <a:ext cx="1185333" cy="397934"/>
            <a:chOff x="1380067" y="2451100"/>
            <a:chExt cx="1185333" cy="39793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4195318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322701" y="3448805"/>
            <a:ext cx="1185333" cy="397934"/>
            <a:chOff x="1380067" y="2451100"/>
            <a:chExt cx="1185333" cy="39793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474381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6100" y="397223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043638" y="3957930"/>
            <a:ext cx="1185333" cy="397934"/>
            <a:chOff x="1380067" y="2451100"/>
            <a:chExt cx="1185333" cy="39793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195318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322701" y="3957930"/>
            <a:ext cx="1185333" cy="397934"/>
            <a:chOff x="1380067" y="2451100"/>
            <a:chExt cx="1185333" cy="39793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5474381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69" name="Rounded Rectangle 146"/>
          <p:cNvSpPr>
            <a:spLocks noChangeArrowheads="1"/>
          </p:cNvSpPr>
          <p:nvPr/>
        </p:nvSpPr>
        <p:spPr bwMode="auto">
          <a:xfrm>
            <a:off x="9324227" y="4045374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ounded Rectangle 146"/>
          <p:cNvSpPr>
            <a:spLocks noChangeArrowheads="1"/>
          </p:cNvSpPr>
          <p:nvPr/>
        </p:nvSpPr>
        <p:spPr bwMode="auto">
          <a:xfrm>
            <a:off x="9306075" y="397223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92755" y="4727267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3,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2176101" y="4491467"/>
            <a:ext cx="4331933" cy="397934"/>
            <a:chOff x="652100" y="4116382"/>
            <a:chExt cx="4331933" cy="397934"/>
          </a:xfrm>
        </p:grpSpPr>
        <p:sp>
          <p:nvSpPr>
            <p:cNvPr id="114" name="TextBox 113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</p:grpSp>
      <p:sp>
        <p:nvSpPr>
          <p:cNvPr id="127" name="Rounded Rectangle 146"/>
          <p:cNvSpPr>
            <a:spLocks noChangeArrowheads="1"/>
          </p:cNvSpPr>
          <p:nvPr/>
        </p:nvSpPr>
        <p:spPr bwMode="auto">
          <a:xfrm>
            <a:off x="9324227" y="457891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8" name="Rounded Rectangle 146"/>
          <p:cNvSpPr>
            <a:spLocks noChangeArrowheads="1"/>
          </p:cNvSpPr>
          <p:nvPr/>
        </p:nvSpPr>
        <p:spPr bwMode="auto">
          <a:xfrm>
            <a:off x="9306075" y="4505768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6100" y="293408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043638" y="2919781"/>
            <a:ext cx="1185333" cy="397934"/>
            <a:chOff x="914400" y="2036233"/>
            <a:chExt cx="1185333" cy="397934"/>
          </a:xfrm>
        </p:grpSpPr>
        <p:grpSp>
          <p:nvGrpSpPr>
            <p:cNvPr id="71" name="Group 7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322701" y="2919781"/>
            <a:ext cx="1185333" cy="397934"/>
            <a:chOff x="914400" y="2036233"/>
            <a:chExt cx="1185333" cy="397934"/>
          </a:xfrm>
        </p:grpSpPr>
        <p:grpSp>
          <p:nvGrpSpPr>
            <p:cNvPr id="77" name="Group 7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r(x)=3</a:t>
              </a:r>
            </a:p>
          </p:txBody>
        </p: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3007225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176100" y="34631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043638" y="3448805"/>
            <a:ext cx="1185333" cy="397934"/>
            <a:chOff x="1380067" y="2451100"/>
            <a:chExt cx="1185333" cy="39793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4195318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322701" y="3448805"/>
            <a:ext cx="1185333" cy="397934"/>
            <a:chOff x="1380067" y="2451100"/>
            <a:chExt cx="1185333" cy="39793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474381" y="3463106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109" name="Rounded Rectangle 146"/>
          <p:cNvSpPr>
            <a:spLocks noChangeArrowheads="1"/>
          </p:cNvSpPr>
          <p:nvPr/>
        </p:nvSpPr>
        <p:spPr bwMode="auto">
          <a:xfrm>
            <a:off x="9324227" y="353624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4" name="Rounded Rectangle 146"/>
          <p:cNvSpPr>
            <a:spLocks noChangeArrowheads="1"/>
          </p:cNvSpPr>
          <p:nvPr/>
        </p:nvSpPr>
        <p:spPr bwMode="auto">
          <a:xfrm>
            <a:off x="9306075" y="346310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76100" y="3972231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043638" y="3957930"/>
            <a:ext cx="1185333" cy="397934"/>
            <a:chOff x="1380067" y="2451100"/>
            <a:chExt cx="1185333" cy="397934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195318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322701" y="3957930"/>
            <a:ext cx="1185333" cy="397934"/>
            <a:chOff x="1380067" y="2451100"/>
            <a:chExt cx="1185333" cy="39793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5474381" y="3972231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r(x)=2</a:t>
            </a:r>
          </a:p>
        </p:txBody>
      </p:sp>
      <p:sp>
        <p:nvSpPr>
          <p:cNvPr id="69" name="Rounded Rectangle 146"/>
          <p:cNvSpPr>
            <a:spLocks noChangeArrowheads="1"/>
          </p:cNvSpPr>
          <p:nvPr/>
        </p:nvSpPr>
        <p:spPr bwMode="auto">
          <a:xfrm>
            <a:off x="9324227" y="4045374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2" name="Rounded Rectangle 146"/>
          <p:cNvSpPr>
            <a:spLocks noChangeArrowheads="1"/>
          </p:cNvSpPr>
          <p:nvPr/>
        </p:nvSpPr>
        <p:spPr bwMode="auto">
          <a:xfrm>
            <a:off x="9306075" y="397223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176100" y="450576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4043638" y="4491467"/>
            <a:ext cx="1185333" cy="397934"/>
            <a:chOff x="1380067" y="2451100"/>
            <a:chExt cx="1185333" cy="397934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4195318" y="450576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r(x)=1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322701" y="4491467"/>
            <a:ext cx="1185333" cy="397934"/>
            <a:chOff x="1380067" y="2451100"/>
            <a:chExt cx="1185333" cy="397934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380067" y="2650067"/>
              <a:ext cx="1185333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380067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565400" y="2451100"/>
              <a:ext cx="0" cy="39793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5474381" y="450576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r(x)=3</a:t>
            </a:r>
          </a:p>
        </p:txBody>
      </p:sp>
      <p:sp>
        <p:nvSpPr>
          <p:cNvPr id="127" name="Rounded Rectangle 146"/>
          <p:cNvSpPr>
            <a:spLocks noChangeArrowheads="1"/>
          </p:cNvSpPr>
          <p:nvPr/>
        </p:nvSpPr>
        <p:spPr bwMode="auto">
          <a:xfrm>
            <a:off x="9324227" y="4578911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8" name="Rounded Rectangle 146"/>
          <p:cNvSpPr>
            <a:spLocks noChangeArrowheads="1"/>
          </p:cNvSpPr>
          <p:nvPr/>
        </p:nvSpPr>
        <p:spPr bwMode="auto">
          <a:xfrm>
            <a:off x="9306075" y="4505768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180270" y="5023458"/>
            <a:ext cx="4331933" cy="397934"/>
            <a:chOff x="652100" y="4116382"/>
            <a:chExt cx="4331933" cy="397934"/>
          </a:xfrm>
        </p:grpSpPr>
        <p:sp>
          <p:nvSpPr>
            <p:cNvPr id="86" name="TextBox 85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r(x)=1</a:t>
                </a:r>
              </a:p>
            </p:txBody>
          </p:sp>
        </p:grpSp>
      </p:grpSp>
      <p:sp>
        <p:nvSpPr>
          <p:cNvPr id="112" name="Rounded Rectangle 146"/>
          <p:cNvSpPr>
            <a:spLocks noChangeArrowheads="1"/>
          </p:cNvSpPr>
          <p:nvPr/>
        </p:nvSpPr>
        <p:spPr bwMode="auto">
          <a:xfrm>
            <a:off x="9310244" y="5037759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1004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77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02475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77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988859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76101" y="4116382"/>
            <a:ext cx="6884289" cy="397934"/>
            <a:chOff x="652100" y="4116382"/>
            <a:chExt cx="6884289" cy="397934"/>
          </a:xfrm>
        </p:grpSpPr>
        <p:sp>
          <p:nvSpPr>
            <p:cNvPr id="50" name="TextBox 49"/>
            <p:cNvSpPr txBox="1"/>
            <p:nvPr/>
          </p:nvSpPr>
          <p:spPr>
            <a:xfrm>
              <a:off x="652100" y="4130683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F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94" name="Rounded Rectangle 146"/>
          <p:cNvSpPr>
            <a:spLocks noChangeArrowheads="1"/>
          </p:cNvSpPr>
          <p:nvPr/>
        </p:nvSpPr>
        <p:spPr bwMode="auto">
          <a:xfrm>
            <a:off x="9324227" y="4203826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0691" y="4738383"/>
            <a:ext cx="35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53442" y="5190810"/>
            <a:ext cx="359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OR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="1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740719" y="5849445"/>
            <a:ext cx="359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OR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</a:t>
            </a:r>
            <a:r>
              <a:rPr lang="en-US" b="1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="1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05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12" grpId="0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1004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77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02475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77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988859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72894" y="4141372"/>
            <a:ext cx="6884289" cy="397934"/>
            <a:chOff x="652100" y="4116382"/>
            <a:chExt cx="6884289" cy="397934"/>
          </a:xfrm>
        </p:grpSpPr>
        <p:sp>
          <p:nvSpPr>
            <p:cNvPr id="96" name="TextBox 95"/>
            <p:cNvSpPr txBox="1"/>
            <p:nvPr/>
          </p:nvSpPr>
          <p:spPr>
            <a:xfrm>
              <a:off x="652100" y="413068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G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TextBox 11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Box 102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r(x)=5</a:t>
                </a:r>
              </a:p>
            </p:txBody>
          </p:sp>
        </p:grpSp>
      </p:grpSp>
      <p:sp>
        <p:nvSpPr>
          <p:cNvPr id="192" name="Rounded Rectangle 146"/>
          <p:cNvSpPr>
            <a:spLocks noChangeArrowheads="1"/>
          </p:cNvSpPr>
          <p:nvPr/>
        </p:nvSpPr>
        <p:spPr bwMode="auto">
          <a:xfrm>
            <a:off x="9324227" y="3975237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Build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Abstract away complexity</a:t>
            </a:r>
          </a:p>
        </p:txBody>
      </p:sp>
    </p:spTree>
    <p:extLst>
      <p:ext uri="{BB962C8B-B14F-4D97-AF65-F5344CB8AC3E}">
        <p14:creationId xmlns:p14="http://schemas.microsoft.com/office/powerpoint/2010/main" val="19724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w(x=3)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711004" y="2772491"/>
            <a:ext cx="1185333" cy="397934"/>
            <a:chOff x="914400" y="2036233"/>
            <a:chExt cx="1185333" cy="397934"/>
          </a:xfrm>
        </p:grpSpPr>
        <p:grpSp>
          <p:nvGrpSpPr>
            <p:cNvPr id="45" name="Group 4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w(x=4)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177704" y="273665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02475" y="2784890"/>
            <a:ext cx="1185333" cy="397934"/>
            <a:chOff x="914400" y="2036233"/>
            <a:chExt cx="1185333" cy="397934"/>
          </a:xfrm>
        </p:grpSpPr>
        <p:grpSp>
          <p:nvGrpSpPr>
            <p:cNvPr id="53" name="Group 5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w(x=5)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77704" y="327556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988859" y="3340790"/>
            <a:ext cx="1185333" cy="397934"/>
            <a:chOff x="914400" y="2036233"/>
            <a:chExt cx="1185333" cy="397934"/>
          </a:xfrm>
        </p:grpSpPr>
        <p:grpSp>
          <p:nvGrpSpPr>
            <p:cNvPr id="61" name="Group 60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w(x=6)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166493" y="4165671"/>
            <a:ext cx="6884289" cy="397934"/>
            <a:chOff x="652100" y="4116382"/>
            <a:chExt cx="6884289" cy="397934"/>
          </a:xfrm>
        </p:grpSpPr>
        <p:sp>
          <p:nvSpPr>
            <p:cNvPr id="128" name="TextBox 127"/>
            <p:cNvSpPr txBox="1"/>
            <p:nvPr/>
          </p:nvSpPr>
          <p:spPr>
            <a:xfrm>
              <a:off x="652100" y="413068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  <a:r>
                <a:rPr lang="en-US" baseline="-25000" dirty="0">
                  <a:latin typeface="Helvetica Neue Medium" charset="0"/>
                  <a:ea typeface="Helvetica Neue Medium" charset="0"/>
                  <a:cs typeface="Helvetica Neue Medium" charset="0"/>
                </a:rPr>
                <a:t>H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19637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r(x)=4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3798700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TextBox 14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r(x)=2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077762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TextBox 139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r(x)=3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351056" y="4116382"/>
              <a:ext cx="1185333" cy="397934"/>
              <a:chOff x="914400" y="2036233"/>
              <a:chExt cx="1185333" cy="397934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914400" y="2036233"/>
                <a:ext cx="1185333" cy="397934"/>
                <a:chOff x="1380067" y="2451100"/>
                <a:chExt cx="1185333" cy="397934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380067" y="2650067"/>
                  <a:ext cx="11853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380067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565400" y="2451100"/>
                  <a:ext cx="0" cy="3979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066080" y="2050534"/>
                <a:ext cx="7841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r(x)=6</a:t>
                </a:r>
              </a:p>
            </p:txBody>
          </p:sp>
        </p:grpSp>
      </p:grpSp>
      <p:sp>
        <p:nvSpPr>
          <p:cNvPr id="191" name="Rounded Rectangle 146"/>
          <p:cNvSpPr>
            <a:spLocks noChangeArrowheads="1"/>
          </p:cNvSpPr>
          <p:nvPr/>
        </p:nvSpPr>
        <p:spPr bwMode="auto">
          <a:xfrm>
            <a:off x="9324227" y="4179972"/>
            <a:ext cx="462023" cy="22304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Wingdings"/>
              </a:rPr>
              <a:t></a:t>
            </a:r>
            <a:endParaRPr lang="en-US" sz="4000" b="1" dirty="0">
              <a:solidFill>
                <a:srgbClr val="008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05758" y="5057534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4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5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w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, r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57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Linearizable</a:t>
            </a:r>
            <a:r>
              <a:rPr lang="en-US" dirty="0"/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4100" y="1325563"/>
            <a:ext cx="1185333" cy="397934"/>
            <a:chOff x="914400" y="2036233"/>
            <a:chExt cx="1185333" cy="397934"/>
          </a:xfrm>
        </p:grpSpPr>
        <p:grpSp>
          <p:nvGrpSpPr>
            <p:cNvPr id="5" name="Group 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77704" y="1325563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118338" y="1781112"/>
            <a:ext cx="1185333" cy="397934"/>
            <a:chOff x="914400" y="2036233"/>
            <a:chExt cx="1185333" cy="397934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w(x=2)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7704" y="17811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63359" y="2250963"/>
            <a:ext cx="1185333" cy="397934"/>
            <a:chOff x="914400" y="2036233"/>
            <a:chExt cx="1185333" cy="397934"/>
          </a:xfrm>
        </p:grpSpPr>
        <p:grpSp>
          <p:nvGrpSpPr>
            <p:cNvPr id="37" name="Group 36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66080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r(x)=1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77704" y="225096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78" name="Rounded Rectangle 146"/>
          <p:cNvSpPr>
            <a:spLocks noChangeArrowheads="1"/>
          </p:cNvSpPr>
          <p:nvPr/>
        </p:nvSpPr>
        <p:spPr bwMode="auto">
          <a:xfrm>
            <a:off x="7141690" y="2099129"/>
            <a:ext cx="505833" cy="549769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x</a:t>
            </a:r>
            <a:endParaRPr lang="en-US" sz="4000" b="1" dirty="0">
              <a:solidFill>
                <a:srgbClr val="FF0000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== </a:t>
            </a:r>
            <a:br>
              <a:rPr lang="en-US" dirty="0"/>
            </a:br>
            <a:r>
              <a:rPr lang="en-US" dirty="0"/>
              <a:t>“Appears to be a Single Machine”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30" y="1798723"/>
            <a:ext cx="10371470" cy="4694152"/>
          </a:xfrm>
        </p:spPr>
        <p:txBody>
          <a:bodyPr>
            <a:normAutofit/>
          </a:bodyPr>
          <a:lstStyle/>
          <a:p>
            <a:r>
              <a:rPr lang="en-US" dirty="0"/>
              <a:t>There is some </a:t>
            </a:r>
            <a:r>
              <a:rPr lang="en-US" dirty="0">
                <a:solidFill>
                  <a:srgbClr val="FF8F00"/>
                </a:solidFill>
              </a:rPr>
              <a:t>total order</a:t>
            </a:r>
            <a:r>
              <a:rPr lang="en-US" dirty="0"/>
              <a:t> over all operations</a:t>
            </a:r>
          </a:p>
          <a:p>
            <a:pPr lvl="1"/>
            <a:r>
              <a:rPr lang="en-US" dirty="0"/>
              <a:t>Processes all requests one by one</a:t>
            </a:r>
          </a:p>
          <a:p>
            <a:endParaRPr lang="en-US" dirty="0"/>
          </a:p>
          <a:p>
            <a:r>
              <a:rPr lang="en-US" dirty="0"/>
              <a:t>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</a:t>
            </a:r>
            <a:br>
              <a:rPr lang="en-US" dirty="0"/>
            </a:br>
            <a:r>
              <a:rPr lang="en-US" dirty="0"/>
              <a:t>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7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Provide </a:t>
            </a:r>
            <a:r>
              <a:rPr lang="en-US" dirty="0" err="1"/>
              <a:t>Linearizability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 single machine </a:t>
            </a:r>
            <a:r>
              <a:rPr lang="en-US" dirty="0">
                <a:sym typeface="Wingdings"/>
              </a:rPr>
              <a:t>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/>
              </a:rPr>
              <a:t>Use “state-machine replication” on top of a consensus protocol like </a:t>
            </a:r>
            <a:r>
              <a:rPr lang="en-US" dirty="0" err="1">
                <a:sym typeface="Wingdings"/>
              </a:rPr>
              <a:t>Paxos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Distributed system appears to be single machine that does not fail!!</a:t>
            </a:r>
          </a:p>
          <a:p>
            <a:pPr lvl="1"/>
            <a:r>
              <a:rPr lang="en-US" dirty="0">
                <a:sym typeface="Wingdings"/>
              </a:rPr>
              <a:t>Covered extensively in 418</a:t>
            </a:r>
          </a:p>
          <a:p>
            <a:pPr lvl="1"/>
            <a:endParaRPr lang="en-US" dirty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dirty="0">
                <a:sym typeface="Wingdings"/>
              </a:rPr>
              <a:t>…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815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054" y="1581330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441" y="312141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578" y="456141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6259" y="216631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5999" y="158133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Behaves like a single machine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3151588"/>
            <a:ext cx="429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Everyone sees related operations in the same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5999" y="4561419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Anything goes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36259" y="361325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054" y="1581330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441" y="312141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578" y="456141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6259" y="216631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36259" y="361325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17040" y="2236149"/>
            <a:ext cx="4250552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67593" y="200531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117604" y="2485439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29665" y="2203095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</p:spTree>
    <p:extLst>
      <p:ext uri="{BB962C8B-B14F-4D97-AF65-F5344CB8AC3E}">
        <p14:creationId xmlns:p14="http://schemas.microsoft.com/office/powerpoint/2010/main" val="190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Causal+ Consistency Informally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1884220" y="1565565"/>
            <a:ext cx="8313881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Writes that are </a:t>
            </a:r>
            <a:r>
              <a:rPr lang="en-US" dirty="0">
                <a:solidFill>
                  <a:srgbClr val="FF8F00"/>
                </a:solidFill>
              </a:rPr>
              <a:t>potentially</a:t>
            </a:r>
            <a:r>
              <a:rPr lang="en-US" b="1" i="1" dirty="0"/>
              <a:t> </a:t>
            </a:r>
            <a:r>
              <a:rPr lang="en-US" dirty="0"/>
              <a:t>causally related must be seen by everyone in the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Concurrent writes may be seen in a different order by different entities.</a:t>
            </a:r>
          </a:p>
          <a:p>
            <a:pPr lvl="1"/>
            <a:r>
              <a:rPr lang="en-US" dirty="0"/>
              <a:t>Concurrent: Writes not causally related</a:t>
            </a:r>
          </a:p>
          <a:p>
            <a:pPr lvl="1"/>
            <a:endParaRPr lang="en-US" sz="2000" dirty="0"/>
          </a:p>
          <a:p>
            <a:r>
              <a:rPr lang="en-US" dirty="0"/>
              <a:t>Potential causality: event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8F00"/>
                </a:solidFill>
              </a:rPr>
              <a:t>could</a:t>
            </a:r>
            <a:r>
              <a:rPr lang="en-US" b="1" i="1" dirty="0"/>
              <a:t> </a:t>
            </a:r>
            <a:r>
              <a:rPr lang="en-US" dirty="0"/>
              <a:t>have a causal effect on event </a:t>
            </a:r>
            <a:r>
              <a:rPr lang="en-US" i="1" dirty="0"/>
              <a:t>b. </a:t>
            </a:r>
          </a:p>
          <a:p>
            <a:pPr lvl="1"/>
            <a:r>
              <a:rPr lang="en-US" dirty="0"/>
              <a:t>Think: is there a path of information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?</a:t>
            </a:r>
          </a:p>
          <a:p>
            <a:pPr lvl="2"/>
            <a:r>
              <a:rPr lang="en-US" i="1" dirty="0"/>
              <a:t>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i="1" dirty="0">
                <a:solidFill>
                  <a:schemeClr val="tx1"/>
                </a:solidFill>
              </a:rPr>
              <a:t> b </a:t>
            </a:r>
            <a:r>
              <a:rPr lang="en-US" dirty="0">
                <a:solidFill>
                  <a:schemeClr val="tx1"/>
                </a:solidFill>
              </a:rPr>
              <a:t>done by the same entity (e.g., me)</a:t>
            </a:r>
          </a:p>
          <a:p>
            <a:pPr lvl="2"/>
            <a:r>
              <a:rPr lang="en-US" i="1" dirty="0"/>
              <a:t>a</a:t>
            </a:r>
            <a:r>
              <a:rPr lang="en-US" dirty="0"/>
              <a:t> is a write and </a:t>
            </a:r>
            <a:r>
              <a:rPr lang="en-US" i="1" dirty="0"/>
              <a:t>b </a:t>
            </a:r>
            <a:r>
              <a:rPr lang="en-US" dirty="0"/>
              <a:t>is a read of that write</a:t>
            </a:r>
          </a:p>
          <a:p>
            <a:pPr lvl="2"/>
            <a:r>
              <a:rPr lang="en-US" dirty="0"/>
              <a:t>+ transitivity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Sufficient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5963" y="2191934"/>
            <a:ext cx="2048933" cy="3455564"/>
            <a:chOff x="711199" y="2407834"/>
            <a:chExt cx="2048933" cy="3455564"/>
          </a:xfrm>
        </p:grpSpPr>
        <p:sp>
          <p:nvSpPr>
            <p:cNvPr id="5" name="Rectangle 4"/>
            <p:cNvSpPr/>
            <p:nvPr/>
          </p:nvSpPr>
          <p:spPr>
            <a:xfrm>
              <a:off x="973666" y="4159224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</a:rPr>
                <a:t>New Job!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4733" y="2407834"/>
              <a:ext cx="1541864" cy="1077901"/>
              <a:chOff x="4118673" y="1789420"/>
              <a:chExt cx="1541864" cy="10779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18673" y="1789420"/>
                <a:ext cx="1541864" cy="1077901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u="sng" dirty="0">
                    <a:latin typeface="Helvetica Neue Medium"/>
                  </a:rPr>
                  <a:t>Friends</a:t>
                </a:r>
              </a:p>
              <a:p>
                <a:pPr algn="ctr"/>
                <a:r>
                  <a:rPr lang="en-US" sz="2900" dirty="0">
                    <a:latin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81501" y="2404698"/>
                <a:ext cx="1025051" cy="251816"/>
                <a:chOff x="4381501" y="2385454"/>
                <a:chExt cx="1025051" cy="251816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223140" y="3594782"/>
              <a:ext cx="1025051" cy="515525"/>
              <a:chOff x="1261312" y="3594782"/>
              <a:chExt cx="1025051" cy="515525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11199" y="5032401"/>
              <a:ext cx="2048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 Neue Medium"/>
                  <a:cs typeface="Helvetica Neue Medium"/>
                </a:rPr>
                <a:t>Employment retained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03160" y="2807212"/>
            <a:ext cx="2184400" cy="2840286"/>
            <a:chOff x="3136900" y="3023112"/>
            <a:chExt cx="2184400" cy="2840286"/>
          </a:xfrm>
        </p:grpSpPr>
        <p:grpSp>
          <p:nvGrpSpPr>
            <p:cNvPr id="17" name="Group 16"/>
            <p:cNvGrpSpPr/>
            <p:nvPr/>
          </p:nvGrpSpPr>
          <p:grpSpPr>
            <a:xfrm>
              <a:off x="3716575" y="3594782"/>
              <a:ext cx="1025051" cy="515525"/>
              <a:chOff x="1261312" y="3594782"/>
              <a:chExt cx="1025051" cy="515525"/>
            </a:xfrm>
          </p:grpSpPr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3463487" y="5032401"/>
              <a:ext cx="15312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 Neue Medium"/>
                  <a:cs typeface="Helvetica Neue Medium"/>
                </a:rPr>
                <a:t>Purchase</a:t>
              </a:r>
            </a:p>
            <a:p>
              <a:r>
                <a:rPr lang="en-US" sz="2400" b="1" dirty="0">
                  <a:latin typeface="Helvetica Neue Medium"/>
                  <a:cs typeface="Helvetica Neue Medium"/>
                </a:rPr>
                <a:t>retained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776"/>
            <a:stretch/>
          </p:blipFill>
          <p:spPr>
            <a:xfrm>
              <a:off x="3136900" y="3023112"/>
              <a:ext cx="2184400" cy="4122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1802" y="4159224"/>
              <a:ext cx="1134597" cy="69217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845825" y="1912952"/>
            <a:ext cx="2269160" cy="3734546"/>
            <a:chOff x="5747927" y="2128852"/>
            <a:chExt cx="2269160" cy="3734546"/>
          </a:xfrm>
        </p:grpSpPr>
        <p:sp>
          <p:nvSpPr>
            <p:cNvPr id="25" name="TextBox 24"/>
            <p:cNvSpPr txBox="1"/>
            <p:nvPr/>
          </p:nvSpPr>
          <p:spPr>
            <a:xfrm>
              <a:off x="6187794" y="5032401"/>
              <a:ext cx="1389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 Neue Medium"/>
                  <a:cs typeface="Helvetica Neue Medium"/>
                </a:rPr>
                <a:t>Deletion</a:t>
              </a:r>
            </a:p>
            <a:p>
              <a:r>
                <a:rPr lang="en-US" sz="2400" b="1" dirty="0">
                  <a:latin typeface="Helvetica Neue Medium"/>
                  <a:cs typeface="Helvetica Neue Medium"/>
                </a:rPr>
                <a:t>retained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369982" y="3594782"/>
              <a:ext cx="1025051" cy="515525"/>
              <a:chOff x="1261312" y="3594782"/>
              <a:chExt cx="1025051" cy="515525"/>
            </a:xfrm>
          </p:grpSpPr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6207527" y="2128852"/>
              <a:ext cx="1349960" cy="1356883"/>
              <a:chOff x="5844480" y="2128852"/>
              <a:chExt cx="1349960" cy="135688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4480" y="2128852"/>
                <a:ext cx="1349960" cy="1356883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 flipV="1">
                <a:off x="6048088" y="2407835"/>
                <a:ext cx="1017637" cy="867093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040674" y="2407834"/>
                <a:ext cx="1025051" cy="867094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7927" y="4115222"/>
              <a:ext cx="2269160" cy="736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1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Sufficient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32005" y="2532097"/>
            <a:ext cx="1613793" cy="2689420"/>
            <a:chOff x="677334" y="2532097"/>
            <a:chExt cx="1613793" cy="2689420"/>
          </a:xfrm>
        </p:grpSpPr>
        <p:pic>
          <p:nvPicPr>
            <p:cNvPr id="36" name="Picture 35" descr="key_west_litt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534" y="2532097"/>
              <a:ext cx="1340593" cy="100544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77334" y="4232774"/>
              <a:ext cx="1501076" cy="988743"/>
              <a:chOff x="8875553" y="2870043"/>
              <a:chExt cx="3034254" cy="199863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427796" y="2870043"/>
                <a:ext cx="2482011" cy="19986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pic>
            <p:nvPicPr>
              <p:cNvPr id="43" name="Picture 42" descr="key_west_little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75553" y="3950884"/>
                <a:ext cx="987033" cy="740275"/>
              </a:xfrm>
              <a:prstGeom prst="rect">
                <a:avLst/>
              </a:prstGeom>
            </p:spPr>
          </p:pic>
          <p:pic>
            <p:nvPicPr>
              <p:cNvPr id="44" name="Picture 43" descr="kw2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45" name="Picture 44" descr="kw3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7298" y="3007471"/>
                <a:ext cx="968888" cy="726666"/>
              </a:xfrm>
              <a:prstGeom prst="rect">
                <a:avLst/>
              </a:prstGeom>
            </p:spPr>
          </p:pic>
          <p:pic>
            <p:nvPicPr>
              <p:cNvPr id="46" name="Picture 45" descr="kw4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32059" y="3964493"/>
                <a:ext cx="968888" cy="726666"/>
              </a:xfrm>
              <a:prstGeom prst="rect">
                <a:avLst/>
              </a:prstGeom>
            </p:spPr>
          </p:pic>
          <p:sp>
            <p:nvSpPr>
              <p:cNvPr id="47" name="Right Arrow 46"/>
              <p:cNvSpPr/>
              <p:nvPr/>
            </p:nvSpPr>
            <p:spPr>
              <a:xfrm>
                <a:off x="9869825" y="3987331"/>
                <a:ext cx="311007" cy="74724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058116" y="3611715"/>
              <a:ext cx="1025051" cy="515525"/>
              <a:chOff x="1261312" y="3594782"/>
              <a:chExt cx="1025051" cy="515525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4290929" y="2812057"/>
            <a:ext cx="2540000" cy="1848192"/>
            <a:chOff x="2870205" y="2812057"/>
            <a:chExt cx="2540000" cy="1848192"/>
          </a:xfrm>
        </p:grpSpPr>
        <p:grpSp>
          <p:nvGrpSpPr>
            <p:cNvPr id="49" name="Group 48"/>
            <p:cNvGrpSpPr/>
            <p:nvPr/>
          </p:nvGrpSpPr>
          <p:grpSpPr>
            <a:xfrm>
              <a:off x="3627680" y="3594782"/>
              <a:ext cx="1025051" cy="515525"/>
              <a:chOff x="1261312" y="3594782"/>
              <a:chExt cx="1025051" cy="515525"/>
            </a:xfrm>
          </p:grpSpPr>
          <p:sp>
            <p:nvSpPr>
              <p:cNvPr id="54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2870205" y="2812057"/>
              <a:ext cx="2540000" cy="756676"/>
              <a:chOff x="8068734" y="2093999"/>
              <a:chExt cx="2540000" cy="75667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68734" y="2093999"/>
                <a:ext cx="2243666" cy="7493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98000" y="2430498"/>
                <a:ext cx="1210734" cy="420177"/>
              </a:xfrm>
              <a:prstGeom prst="rect">
                <a:avLst/>
              </a:prstGeom>
            </p:spPr>
          </p:pic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4072" y="4300760"/>
              <a:ext cx="2472267" cy="359489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069669" y="2638414"/>
            <a:ext cx="3268132" cy="2140460"/>
            <a:chOff x="5410205" y="2638414"/>
            <a:chExt cx="3268132" cy="2140460"/>
          </a:xfrm>
        </p:grpSpPr>
        <p:grpSp>
          <p:nvGrpSpPr>
            <p:cNvPr id="58" name="Group 57"/>
            <p:cNvGrpSpPr/>
            <p:nvPr/>
          </p:nvGrpSpPr>
          <p:grpSpPr>
            <a:xfrm>
              <a:off x="6531746" y="3611715"/>
              <a:ext cx="1025051" cy="515525"/>
              <a:chOff x="1261312" y="3594782"/>
              <a:chExt cx="1025051" cy="515525"/>
            </a:xfrm>
          </p:grpSpPr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dirty="0">
                    <a:latin typeface="Helvetica Neue Medium"/>
                  </a:rPr>
                  <a:t>Then</a:t>
                </a: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410205" y="2638414"/>
              <a:ext cx="3268132" cy="951254"/>
              <a:chOff x="8068734" y="3059821"/>
              <a:chExt cx="3268132" cy="95125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68734" y="3611714"/>
                <a:ext cx="3098800" cy="39936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38066" y="3059821"/>
                <a:ext cx="3098800" cy="566282"/>
              </a:xfrm>
              <a:prstGeom prst="rect">
                <a:avLst/>
              </a:prstGeom>
            </p:spPr>
          </p:pic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28271" y="4232774"/>
              <a:ext cx="20320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5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Not Sufficient</a:t>
            </a:r>
            <a:br>
              <a:rPr lang="en-US" dirty="0"/>
            </a:br>
            <a:r>
              <a:rPr lang="en-US" sz="2400" dirty="0"/>
              <a:t>(Need </a:t>
            </a:r>
            <a:r>
              <a:rPr lang="en-US" sz="2400" dirty="0" err="1"/>
              <a:t>Linearizability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/>
          <a:lstStyle/>
          <a:p>
            <a:r>
              <a:rPr lang="en-US" dirty="0"/>
              <a:t>Need a total order of operations</a:t>
            </a:r>
          </a:p>
          <a:p>
            <a:pPr lvl="1"/>
            <a:r>
              <a:rPr lang="en-US" dirty="0"/>
              <a:t>e.g., Alice’s bank account ≥ 0</a:t>
            </a:r>
          </a:p>
          <a:p>
            <a:pPr lvl="1"/>
            <a:endParaRPr lang="en-US" dirty="0"/>
          </a:p>
          <a:p>
            <a:r>
              <a:rPr lang="en-US" dirty="0"/>
              <a:t>Need a real-time ordering of operations</a:t>
            </a:r>
          </a:p>
          <a:p>
            <a:pPr lvl="1"/>
            <a:r>
              <a:rPr lang="en-US" dirty="0"/>
              <a:t>e.g., Alice changes her password, Bob cannot login with old password</a:t>
            </a:r>
          </a:p>
        </p:txBody>
      </p:sp>
    </p:spTree>
    <p:extLst>
      <p:ext uri="{BB962C8B-B14F-4D97-AF65-F5344CB8AC3E}">
        <p14:creationId xmlns:p14="http://schemas.microsoft.com/office/powerpoint/2010/main" val="148263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are Highly Complex Internally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921424" y="2483408"/>
            <a:ext cx="3552851" cy="3257015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3667278" y="2589044"/>
            <a:ext cx="1587440" cy="3045743"/>
            <a:chOff x="1584030" y="2345115"/>
            <a:chExt cx="2116587" cy="4060990"/>
          </a:xfrm>
        </p:grpSpPr>
        <p:sp>
          <p:nvSpPr>
            <p:cNvPr id="154" name="Rounded Rectangle 153"/>
            <p:cNvSpPr/>
            <p:nvPr/>
          </p:nvSpPr>
          <p:spPr>
            <a:xfrm>
              <a:off x="1584030" y="2345115"/>
              <a:ext cx="2116587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sp>
        <p:nvSpPr>
          <p:cNvPr id="273" name="TextBox 272"/>
          <p:cNvSpPr txBox="1"/>
          <p:nvPr/>
        </p:nvSpPr>
        <p:spPr>
          <a:xfrm>
            <a:off x="3494708" y="1743083"/>
            <a:ext cx="1879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Sharding</a:t>
            </a:r>
            <a:endParaRPr lang="en-US" sz="3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11" name="Group 410"/>
          <p:cNvGrpSpPr/>
          <p:nvPr/>
        </p:nvGrpSpPr>
        <p:grpSpPr>
          <a:xfrm>
            <a:off x="5702852" y="2050711"/>
            <a:ext cx="4328688" cy="3719779"/>
            <a:chOff x="4178852" y="2050710"/>
            <a:chExt cx="4328688" cy="3719779"/>
          </a:xfrm>
        </p:grpSpPr>
        <p:sp>
          <p:nvSpPr>
            <p:cNvPr id="146" name="Rounded Rectangle 145"/>
            <p:cNvSpPr/>
            <p:nvPr/>
          </p:nvSpPr>
          <p:spPr>
            <a:xfrm rot="1756901">
              <a:off x="6122887" y="4198152"/>
              <a:ext cx="1551449" cy="1572337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 rot="19690468">
              <a:off x="7490804" y="2050710"/>
              <a:ext cx="1016736" cy="1030425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50" kern="0">
                <a:solidFill>
                  <a:prstClr val="whit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 rot="19690468">
              <a:off x="7585227" y="2205931"/>
              <a:ext cx="477317" cy="915805"/>
              <a:chOff x="6065186" y="1859946"/>
              <a:chExt cx="2116586" cy="4060990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A-F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G-L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M-R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175" name="Group 174"/>
            <p:cNvGrpSpPr/>
            <p:nvPr/>
          </p:nvGrpSpPr>
          <p:grpSpPr>
            <a:xfrm rot="1756901">
              <a:off x="6274399" y="4099001"/>
              <a:ext cx="728343" cy="1397436"/>
              <a:chOff x="6065186" y="1859946"/>
              <a:chExt cx="2116586" cy="4060990"/>
            </a:xfrm>
          </p:grpSpPr>
          <p:sp>
            <p:nvSpPr>
              <p:cNvPr id="176" name="Rounded Rectangle 175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kern="0">
                  <a:solidFill>
                    <a:prstClr val="white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A-F</a:t>
                  </a: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G-L</a:t>
                  </a: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M-R</a:t>
                  </a: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600" kern="0" dirty="0">
                      <a:solidFill>
                        <a:prstClr val="white"/>
                      </a:solidFill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S-Z</a:t>
                  </a:r>
                </a:p>
              </p:txBody>
            </p:sp>
          </p:grpSp>
        </p:grpSp>
        <p:sp>
          <p:nvSpPr>
            <p:cNvPr id="408" name="TextBox 407"/>
            <p:cNvSpPr txBox="1"/>
            <p:nvPr/>
          </p:nvSpPr>
          <p:spPr>
            <a:xfrm>
              <a:off x="4178852" y="3275540"/>
              <a:ext cx="34900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(Geo)-Replication</a:t>
              </a:r>
              <a:endPara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sp>
        <p:nvSpPr>
          <p:cNvPr id="409" name="TextBox 408"/>
          <p:cNvSpPr txBox="1"/>
          <p:nvPr/>
        </p:nvSpPr>
        <p:spPr>
          <a:xfrm>
            <a:off x="2547757" y="5959572"/>
            <a:ext cx="6619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Concurrent access by many client</a:t>
            </a:r>
            <a:endParaRPr lang="en-US" sz="32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grpSp>
        <p:nvGrpSpPr>
          <p:cNvPr id="410" name="Group 409"/>
          <p:cNvGrpSpPr/>
          <p:nvPr/>
        </p:nvGrpSpPr>
        <p:grpSpPr>
          <a:xfrm>
            <a:off x="2077950" y="1963952"/>
            <a:ext cx="7839071" cy="3871393"/>
            <a:chOff x="553949" y="1963951"/>
            <a:chExt cx="7839071" cy="3871393"/>
          </a:xfrm>
        </p:grpSpPr>
        <p:grpSp>
          <p:nvGrpSpPr>
            <p:cNvPr id="140" name="Group 139"/>
            <p:cNvGrpSpPr/>
            <p:nvPr/>
          </p:nvGrpSpPr>
          <p:grpSpPr>
            <a:xfrm>
              <a:off x="553949" y="2793613"/>
              <a:ext cx="618583" cy="2648387"/>
              <a:chOff x="597623" y="2581817"/>
              <a:chExt cx="824777" cy="3531183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1756901">
              <a:off x="7274642" y="4617888"/>
              <a:ext cx="250283" cy="1217456"/>
              <a:chOff x="597623" y="2581817"/>
              <a:chExt cx="824777" cy="3531183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47500" lnSpcReduction="20000"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 rot="19690468">
              <a:off x="8228998" y="1963951"/>
              <a:ext cx="164022" cy="797856"/>
              <a:chOff x="597623" y="2581817"/>
              <a:chExt cx="824777" cy="353118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65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4054" y="1581330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441" y="3121417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6578" y="456141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36259" y="216631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5999" y="1581330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Behaves like a single machine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3151588"/>
            <a:ext cx="429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Everyone sees related operations in the same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5999" y="4561419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Anything goes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36259" y="361325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Anything goes for now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(If updates stop, </a:t>
            </a:r>
            <a:br>
              <a:rPr lang="en-US" dirty="0"/>
            </a:br>
            <a:r>
              <a:rPr lang="en-US" dirty="0"/>
              <a:t>eventually all copies of the data are the same)</a:t>
            </a:r>
          </a:p>
          <a:p>
            <a:endParaRPr lang="en-US" dirty="0"/>
          </a:p>
          <a:p>
            <a:r>
              <a:rPr lang="en-US" dirty="0"/>
              <a:t>But, eventually consistent systems often</a:t>
            </a:r>
            <a:r>
              <a:rPr lang="en-US" b="1" dirty="0"/>
              <a:t> </a:t>
            </a:r>
            <a:r>
              <a:rPr lang="en-US" dirty="0"/>
              <a:t>try to provide consistency and often do</a:t>
            </a:r>
          </a:p>
          <a:p>
            <a:pPr lvl="1"/>
            <a:r>
              <a:rPr lang="en-US" dirty="0"/>
              <a:t>e.g., Facebook’s TAO system provided </a:t>
            </a:r>
            <a:r>
              <a:rPr lang="en-US" dirty="0" err="1"/>
              <a:t>linearizable</a:t>
            </a:r>
            <a:r>
              <a:rPr lang="en-US" dirty="0"/>
              <a:t> results 99.9994% of the time </a:t>
            </a:r>
            <a:r>
              <a:rPr lang="en-US" sz="1600" dirty="0"/>
              <a:t>[Lu et al. SOSP ‘15]</a:t>
            </a:r>
          </a:p>
          <a:p>
            <a:pPr lvl="1"/>
            <a:endParaRPr lang="en-US" sz="1600" dirty="0"/>
          </a:p>
          <a:p>
            <a:r>
              <a:rPr lang="en-US" dirty="0"/>
              <a:t>“Good enough” sometimes</a:t>
            </a:r>
          </a:p>
          <a:p>
            <a:pPr lvl="1"/>
            <a:r>
              <a:rPr lang="en-US" dirty="0"/>
              <a:t>e.g., 99 vs 100 likes</a:t>
            </a:r>
          </a:p>
        </p:txBody>
      </p:sp>
    </p:spTree>
    <p:extLst>
      <p:ext uri="{BB962C8B-B14F-4D97-AF65-F5344CB8AC3E}">
        <p14:creationId xmlns:p14="http://schemas.microsoft.com/office/powerpoint/2010/main" val="10571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Consistency model specifies strength of abstraction</a:t>
            </a:r>
          </a:p>
          <a:p>
            <a:pPr lvl="1"/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Causal+ </a:t>
            </a:r>
            <a:r>
              <a:rPr lang="en-US" dirty="0">
                <a:sym typeface="Wingdings"/>
              </a:rPr>
              <a:t> Eventual</a:t>
            </a:r>
          </a:p>
          <a:p>
            <a:pPr lvl="1"/>
            <a:r>
              <a:rPr lang="en-US" dirty="0">
                <a:sym typeface="Wingdings"/>
              </a:rPr>
              <a:t>Stronger hides more, but has worse performance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When building an application, what do you need?</a:t>
            </a:r>
          </a:p>
          <a:p>
            <a:pPr lvl="1"/>
            <a:r>
              <a:rPr lang="en-US" dirty="0">
                <a:sym typeface="Wingdings"/>
              </a:rPr>
              <a:t>Select system(s) with necessary consistency</a:t>
            </a:r>
          </a:p>
          <a:p>
            <a:pPr lvl="1"/>
            <a:r>
              <a:rPr lang="en-US" dirty="0">
                <a:sym typeface="Wingdings"/>
              </a:rPr>
              <a:t>Always safe to pick stronger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When building a system, what are your guarantees?</a:t>
            </a:r>
          </a:p>
          <a:p>
            <a:pPr lvl="1"/>
            <a:r>
              <a:rPr lang="en-US" dirty="0">
                <a:sym typeface="Wingdings"/>
              </a:rPr>
              <a:t>Must design system such that they always hold</a:t>
            </a:r>
          </a:p>
          <a:p>
            <a:pPr lvl="1"/>
            <a:r>
              <a:rPr lang="en-US" dirty="0">
                <a:sym typeface="Wingdings"/>
              </a:rPr>
              <a:t>Must confront fundamental tradeoffs with performance</a:t>
            </a:r>
          </a:p>
          <a:p>
            <a:pPr lvl="2"/>
            <a:r>
              <a:rPr lang="en-US" dirty="0">
                <a:sym typeface="Wingdings"/>
              </a:rPr>
              <a:t>What is more important?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are Highly </a:t>
            </a:r>
            <a:r>
              <a:rPr lang="en-US"/>
              <a:t>Complex Internally</a:t>
            </a:r>
            <a:endParaRPr lang="en-US" dirty="0"/>
          </a:p>
        </p:txBody>
      </p:sp>
      <p:sp>
        <p:nvSpPr>
          <p:cNvPr id="139" name="Rounded Rectangle 138"/>
          <p:cNvSpPr/>
          <p:nvPr/>
        </p:nvSpPr>
        <p:spPr>
          <a:xfrm>
            <a:off x="1921424" y="2483408"/>
            <a:ext cx="3552851" cy="3257015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2077950" y="2793614"/>
            <a:ext cx="618583" cy="2648387"/>
            <a:chOff x="597623" y="2581817"/>
            <a:chExt cx="824777" cy="3531183"/>
          </a:xfrm>
        </p:grpSpPr>
        <p:sp>
          <p:nvSpPr>
            <p:cNvPr id="141" name="Rectangle 140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sp>
        <p:nvSpPr>
          <p:cNvPr id="146" name="Rounded Rectangle 145"/>
          <p:cNvSpPr/>
          <p:nvPr/>
        </p:nvSpPr>
        <p:spPr>
          <a:xfrm rot="1756901">
            <a:off x="7646888" y="4198153"/>
            <a:ext cx="1551449" cy="1572337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7" name="Group 146"/>
          <p:cNvGrpSpPr/>
          <p:nvPr/>
        </p:nvGrpSpPr>
        <p:grpSpPr>
          <a:xfrm rot="1756901">
            <a:off x="8798643" y="4617888"/>
            <a:ext cx="250283" cy="1217456"/>
            <a:chOff x="597623" y="2581817"/>
            <a:chExt cx="824777" cy="3531183"/>
          </a:xfrm>
        </p:grpSpPr>
        <p:sp>
          <p:nvSpPr>
            <p:cNvPr id="148" name="Rectangle 147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667278" y="2589044"/>
            <a:ext cx="1587440" cy="3045743"/>
            <a:chOff x="1584030" y="2345115"/>
            <a:chExt cx="2116587" cy="4060990"/>
          </a:xfrm>
        </p:grpSpPr>
        <p:sp>
          <p:nvSpPr>
            <p:cNvPr id="154" name="Rounded Rectangle 153"/>
            <p:cNvSpPr/>
            <p:nvPr/>
          </p:nvSpPr>
          <p:spPr>
            <a:xfrm>
              <a:off x="1584030" y="2345115"/>
              <a:ext cx="2116587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9014804" y="1963952"/>
            <a:ext cx="1016736" cy="1157785"/>
            <a:chOff x="8089435" y="1324520"/>
            <a:chExt cx="2068598" cy="2355568"/>
          </a:xfrm>
        </p:grpSpPr>
        <p:sp>
          <p:nvSpPr>
            <p:cNvPr id="161" name="Rounded Rectangle 160"/>
            <p:cNvSpPr/>
            <p:nvPr/>
          </p:nvSpPr>
          <p:spPr>
            <a:xfrm rot="19690468">
              <a:off x="8089435" y="1501036"/>
              <a:ext cx="2068598" cy="2096449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 rot="19690468">
              <a:off x="9591326" y="1324520"/>
              <a:ext cx="333710" cy="1623275"/>
              <a:chOff x="597623" y="2581817"/>
              <a:chExt cx="824777" cy="353118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9690468">
              <a:off x="8281543" y="1816840"/>
              <a:ext cx="971124" cy="1863248"/>
              <a:chOff x="6065186" y="1859946"/>
              <a:chExt cx="2116586" cy="4060990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A-F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G-L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M-R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S-Z</a:t>
                  </a:r>
                </a:p>
              </p:txBody>
            </p:sp>
          </p:grpSp>
        </p:grpSp>
      </p:grpSp>
      <p:grpSp>
        <p:nvGrpSpPr>
          <p:cNvPr id="175" name="Group 174"/>
          <p:cNvGrpSpPr/>
          <p:nvPr/>
        </p:nvGrpSpPr>
        <p:grpSpPr>
          <a:xfrm rot="1756901">
            <a:off x="7798400" y="4099001"/>
            <a:ext cx="728343" cy="1397436"/>
            <a:chOff x="6065186" y="1859946"/>
            <a:chExt cx="2116586" cy="4060990"/>
          </a:xfrm>
        </p:grpSpPr>
        <p:sp>
          <p:nvSpPr>
            <p:cNvPr id="176" name="Rounded Rectangle 175"/>
            <p:cNvSpPr/>
            <p:nvPr/>
          </p:nvSpPr>
          <p:spPr>
            <a:xfrm>
              <a:off x="6065186" y="1859946"/>
              <a:ext cx="2116586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6310682" y="2237207"/>
              <a:ext cx="1625600" cy="3306469"/>
              <a:chOff x="2225527" y="2028429"/>
              <a:chExt cx="1625600" cy="3306469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2694718" y="2871989"/>
            <a:ext cx="956530" cy="2204440"/>
            <a:chOff x="1422400" y="2652633"/>
            <a:chExt cx="996336" cy="2939253"/>
          </a:xfrm>
        </p:grpSpPr>
        <p:cxnSp>
          <p:nvCxnSpPr>
            <p:cNvPr id="183" name="Straight Arrow Connector 182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Arrow Connector 184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1422400" y="3061645"/>
              <a:ext cx="962712" cy="253024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2703639" y="3093482"/>
            <a:ext cx="956530" cy="2281583"/>
            <a:chOff x="1422400" y="2652633"/>
            <a:chExt cx="996336" cy="3042111"/>
          </a:xfrm>
        </p:grpSpPr>
        <p:cxnSp>
          <p:nvCxnSpPr>
            <p:cNvPr id="188" name="Straight Arrow Connector 187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Arrow Connector 188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Arrow Connector 189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Arrow Connector 190"/>
            <p:cNvCxnSpPr/>
            <p:nvPr/>
          </p:nvCxnSpPr>
          <p:spPr>
            <a:xfrm>
              <a:off x="1422400" y="3061644"/>
              <a:ext cx="972187" cy="26331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2" name="Group 191"/>
          <p:cNvGrpSpPr/>
          <p:nvPr/>
        </p:nvGrpSpPr>
        <p:grpSpPr>
          <a:xfrm flipV="1">
            <a:off x="2703640" y="3359032"/>
            <a:ext cx="969494" cy="1794540"/>
            <a:chOff x="1422400" y="1439137"/>
            <a:chExt cx="1009840" cy="2392720"/>
          </a:xfrm>
        </p:grpSpPr>
        <p:cxnSp>
          <p:nvCxnSpPr>
            <p:cNvPr id="193" name="Straight Arrow Connector 192"/>
            <p:cNvCxnSpPr/>
            <p:nvPr/>
          </p:nvCxnSpPr>
          <p:spPr>
            <a:xfrm flipV="1">
              <a:off x="1422400" y="1439137"/>
              <a:ext cx="1003740" cy="121349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1422400" y="2215447"/>
              <a:ext cx="1003738" cy="5383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Arrow Connector 194"/>
            <p:cNvCxnSpPr/>
            <p:nvPr/>
          </p:nvCxnSpPr>
          <p:spPr>
            <a:xfrm>
              <a:off x="1422400" y="2883465"/>
              <a:ext cx="1009840" cy="37762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6" name="Straight Arrow Connector 195"/>
            <p:cNvCxnSpPr/>
            <p:nvPr/>
          </p:nvCxnSpPr>
          <p:spPr>
            <a:xfrm>
              <a:off x="1422400" y="3061644"/>
              <a:ext cx="1001669" cy="77021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7" name="Group 196"/>
          <p:cNvGrpSpPr/>
          <p:nvPr/>
        </p:nvGrpSpPr>
        <p:grpSpPr>
          <a:xfrm rot="1705458" flipH="1">
            <a:off x="8430757" y="4591428"/>
            <a:ext cx="395084" cy="1010742"/>
            <a:chOff x="9348194" y="2698301"/>
            <a:chExt cx="1304554" cy="33374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99" name="Group 198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00" name="Group 199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01" name="Straight Arrow Connector 200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13" name="Group 212"/>
          <p:cNvGrpSpPr/>
          <p:nvPr/>
        </p:nvGrpSpPr>
        <p:grpSpPr>
          <a:xfrm rot="19676280" flipH="1">
            <a:off x="9525250" y="2146594"/>
            <a:ext cx="258674" cy="661765"/>
            <a:chOff x="9348194" y="2698301"/>
            <a:chExt cx="1304554" cy="3337433"/>
          </a:xfrm>
        </p:grpSpPr>
        <p:grpSp>
          <p:nvGrpSpPr>
            <p:cNvPr id="214" name="Group 213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5" name="Group 214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6" name="Group 215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29" name="Group 228"/>
          <p:cNvGrpSpPr/>
          <p:nvPr/>
        </p:nvGrpSpPr>
        <p:grpSpPr>
          <a:xfrm>
            <a:off x="2663957" y="2906303"/>
            <a:ext cx="993754" cy="2328047"/>
            <a:chOff x="1672967" y="2851426"/>
            <a:chExt cx="1325005" cy="310406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672967" y="2851426"/>
              <a:ext cx="1325005" cy="2792133"/>
              <a:chOff x="1390847" y="2665341"/>
              <a:chExt cx="1035109" cy="2792133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1398251" y="2665341"/>
                <a:ext cx="1027705" cy="5217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1390847" y="3592249"/>
                <a:ext cx="1035109" cy="7974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1398251" y="3316802"/>
                <a:ext cx="999462" cy="13526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1400322" y="3818274"/>
                <a:ext cx="997391" cy="163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31" name="Group 230"/>
            <p:cNvGrpSpPr/>
            <p:nvPr/>
          </p:nvGrpSpPr>
          <p:grpSpPr>
            <a:xfrm flipV="1">
              <a:off x="1672967" y="3068020"/>
              <a:ext cx="1320750" cy="2887468"/>
              <a:chOff x="1381554" y="2873296"/>
              <a:chExt cx="1031785" cy="2887468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 flipV="1">
                <a:off x="1422400" y="2873296"/>
                <a:ext cx="990939" cy="37524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3" name="Straight Arrow Connector 232"/>
              <p:cNvCxnSpPr/>
              <p:nvPr/>
            </p:nvCxnSpPr>
            <p:spPr>
              <a:xfrm flipV="1">
                <a:off x="1381554" y="3501109"/>
                <a:ext cx="1026351" cy="1909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1403632" y="3939375"/>
                <a:ext cx="984790" cy="6457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1420329" y="3326574"/>
                <a:ext cx="968093" cy="243419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40" name="Group 239"/>
          <p:cNvGrpSpPr/>
          <p:nvPr/>
        </p:nvGrpSpPr>
        <p:grpSpPr>
          <a:xfrm>
            <a:off x="5034263" y="2499362"/>
            <a:ext cx="4321073" cy="2871966"/>
            <a:chOff x="279514" y="2381075"/>
            <a:chExt cx="5761430" cy="3829288"/>
          </a:xfrm>
        </p:grpSpPr>
        <p:grpSp>
          <p:nvGrpSpPr>
            <p:cNvPr id="241" name="Group 240"/>
            <p:cNvGrpSpPr/>
            <p:nvPr/>
          </p:nvGrpSpPr>
          <p:grpSpPr>
            <a:xfrm>
              <a:off x="290050" y="2381075"/>
              <a:ext cx="5487649" cy="2847222"/>
              <a:chOff x="310497" y="2194990"/>
              <a:chExt cx="4287015" cy="2847222"/>
            </a:xfrm>
          </p:grpSpPr>
          <p:cxnSp>
            <p:nvCxnSpPr>
              <p:cNvPr id="247" name="Straight Arrow Connector 246"/>
              <p:cNvCxnSpPr>
                <a:endCxn id="167" idx="3"/>
              </p:cNvCxnSpPr>
              <p:nvPr/>
            </p:nvCxnSpPr>
            <p:spPr>
              <a:xfrm flipV="1">
                <a:off x="3760964" y="2288111"/>
                <a:ext cx="796524" cy="230370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8" name="Straight Arrow Connector 247"/>
              <p:cNvCxnSpPr>
                <a:endCxn id="168" idx="2"/>
              </p:cNvCxnSpPr>
              <p:nvPr/>
            </p:nvCxnSpPr>
            <p:spPr>
              <a:xfrm flipV="1">
                <a:off x="3778475" y="2506400"/>
                <a:ext cx="819037" cy="253581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Arrow Connector 248"/>
              <p:cNvCxnSpPr/>
              <p:nvPr/>
            </p:nvCxnSpPr>
            <p:spPr>
              <a:xfrm flipV="1">
                <a:off x="322169" y="2194990"/>
                <a:ext cx="4146445" cy="99346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0" name="Straight Arrow Connector 249"/>
              <p:cNvCxnSpPr>
                <a:endCxn id="168" idx="2"/>
              </p:cNvCxnSpPr>
              <p:nvPr/>
            </p:nvCxnSpPr>
            <p:spPr>
              <a:xfrm flipV="1">
                <a:off x="310497" y="2506400"/>
                <a:ext cx="4287015" cy="15960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2" name="Group 241"/>
            <p:cNvGrpSpPr/>
            <p:nvPr/>
          </p:nvGrpSpPr>
          <p:grpSpPr>
            <a:xfrm flipV="1">
              <a:off x="279514" y="2925810"/>
              <a:ext cx="5761430" cy="3284553"/>
              <a:chOff x="292973" y="2618421"/>
              <a:chExt cx="4500895" cy="3284553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292973" y="2766023"/>
                <a:ext cx="4493814" cy="29155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3614316" y="2618421"/>
                <a:ext cx="1179552" cy="30441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5" name="Straight Arrow Connector 244"/>
              <p:cNvCxnSpPr>
                <a:stCxn id="235" idx="7"/>
              </p:cNvCxnSpPr>
              <p:nvPr/>
            </p:nvCxnSpPr>
            <p:spPr>
              <a:xfrm>
                <a:off x="3707753" y="3074072"/>
                <a:ext cx="1042687" cy="279020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6" name="Straight Arrow Connector 245"/>
              <p:cNvCxnSpPr/>
              <p:nvPr/>
            </p:nvCxnSpPr>
            <p:spPr>
              <a:xfrm flipH="1" flipV="1">
                <a:off x="372669" y="3787976"/>
                <a:ext cx="4321138" cy="21149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51" name="Group 250"/>
          <p:cNvGrpSpPr/>
          <p:nvPr/>
        </p:nvGrpSpPr>
        <p:grpSpPr>
          <a:xfrm>
            <a:off x="4981471" y="2420465"/>
            <a:ext cx="4323308" cy="2760443"/>
            <a:chOff x="276534" y="2382170"/>
            <a:chExt cx="5764410" cy="3680590"/>
          </a:xfrm>
        </p:grpSpPr>
        <p:grpSp>
          <p:nvGrpSpPr>
            <p:cNvPr id="252" name="Group 251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58" name="Straight Arrow Connector 257"/>
              <p:cNvCxnSpPr/>
              <p:nvPr/>
            </p:nvCxnSpPr>
            <p:spPr>
              <a:xfrm flipV="1">
                <a:off x="360818" y="2196085"/>
                <a:ext cx="4134775" cy="8631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360818" y="2506400"/>
                <a:ext cx="4236694" cy="143700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1" name="Straight Arrow Connector 260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3" name="Group 252"/>
            <p:cNvGrpSpPr/>
            <p:nvPr/>
          </p:nvGrpSpPr>
          <p:grpSpPr>
            <a:xfrm flipV="1">
              <a:off x="276534" y="2964509"/>
              <a:ext cx="5764410" cy="3098251"/>
              <a:chOff x="290645" y="2766024"/>
              <a:chExt cx="4503223" cy="3098251"/>
            </a:xfrm>
          </p:grpSpPr>
          <p:cxnSp>
            <p:nvCxnSpPr>
              <p:cNvPr id="254" name="Straight Arrow Connector 253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5" name="Straight Arrow Connector 254"/>
              <p:cNvCxnSpPr/>
              <p:nvPr/>
            </p:nvCxnSpPr>
            <p:spPr>
              <a:xfrm>
                <a:off x="351525" y="2852767"/>
                <a:ext cx="4442343" cy="28098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290645" y="3874719"/>
                <a:ext cx="4459793" cy="19895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7" name="Straight Arrow Connector 256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62" name="Group 261"/>
          <p:cNvGrpSpPr/>
          <p:nvPr/>
        </p:nvGrpSpPr>
        <p:grpSpPr>
          <a:xfrm>
            <a:off x="5039919" y="2517889"/>
            <a:ext cx="4321073" cy="2802610"/>
            <a:chOff x="279514" y="2382170"/>
            <a:chExt cx="5761430" cy="3736813"/>
          </a:xfrm>
        </p:grpSpPr>
        <p:grpSp>
          <p:nvGrpSpPr>
            <p:cNvPr id="263" name="Group 262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V="1">
                <a:off x="3676831" y="2196085"/>
                <a:ext cx="818761" cy="23860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3615859" y="2506400"/>
                <a:ext cx="981653" cy="24830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1" name="Straight Arrow Connector 270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4" name="Group 263"/>
            <p:cNvGrpSpPr/>
            <p:nvPr/>
          </p:nvGrpSpPr>
          <p:grpSpPr>
            <a:xfrm flipV="1">
              <a:off x="279514" y="2964509"/>
              <a:ext cx="5761430" cy="3154474"/>
              <a:chOff x="292973" y="2709801"/>
              <a:chExt cx="4500895" cy="3154474"/>
            </a:xfrm>
          </p:grpSpPr>
          <p:cxnSp>
            <p:nvCxnSpPr>
              <p:cNvPr id="265" name="Straight Arrow Connector 264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Arrow Connector 265"/>
              <p:cNvCxnSpPr/>
              <p:nvPr/>
            </p:nvCxnSpPr>
            <p:spPr>
              <a:xfrm>
                <a:off x="3548178" y="2709801"/>
                <a:ext cx="1245690" cy="295280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3622563" y="3122170"/>
                <a:ext cx="1127876" cy="27421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8" name="Straight Arrow Connector 267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73" name="TextBox 272"/>
          <p:cNvSpPr txBox="1"/>
          <p:nvPr/>
        </p:nvSpPr>
        <p:spPr>
          <a:xfrm>
            <a:off x="1635374" y="1479779"/>
            <a:ext cx="760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Helvetica Neue" charset="0"/>
                <a:ea typeface="Helvetica Neue" charset="0"/>
                <a:cs typeface="Helvetica Neue" charset="0"/>
              </a:rPr>
              <a:t>Sharding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, Geo-Replication, Concurrency</a:t>
            </a:r>
          </a:p>
        </p:txBody>
      </p:sp>
    </p:spTree>
    <p:extLst>
      <p:ext uri="{BB962C8B-B14F-4D97-AF65-F5344CB8AC3E}">
        <p14:creationId xmlns:p14="http://schemas.microsoft.com/office/powerpoint/2010/main" val="6495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are Highly </a:t>
            </a:r>
            <a:r>
              <a:rPr lang="en-US"/>
              <a:t>Complex Internally</a:t>
            </a:r>
            <a:endParaRPr lang="en-US" dirty="0"/>
          </a:p>
        </p:txBody>
      </p:sp>
      <p:sp>
        <p:nvSpPr>
          <p:cNvPr id="276" name="Content Placeholder 2"/>
          <p:cNvSpPr>
            <a:spLocks noGrp="1"/>
          </p:cNvSpPr>
          <p:nvPr>
            <p:ph idx="1"/>
          </p:nvPr>
        </p:nvSpPr>
        <p:spPr>
          <a:xfrm>
            <a:off x="2622511" y="2892751"/>
            <a:ext cx="6120714" cy="18061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u="sng" dirty="0">
                <a:cs typeface="Helvetica Neue Medium"/>
              </a:rPr>
              <a:t>Consistency Models:</a:t>
            </a:r>
            <a:br>
              <a:rPr lang="en-US" sz="3200" u="sng" dirty="0">
                <a:cs typeface="Helvetica Neue Medium"/>
              </a:rPr>
            </a:br>
            <a:br>
              <a:rPr lang="en-US" sz="1600" u="sng" dirty="0">
                <a:cs typeface="Helvetica Neue Medium"/>
              </a:rPr>
            </a:br>
            <a:r>
              <a:rPr lang="en-US" sz="3200" dirty="0">
                <a:cs typeface="Helvetica Neue Medium"/>
              </a:rPr>
              <a:t>Control how much of this complexity is abstracted away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682274" y="2778830"/>
            <a:ext cx="3552851" cy="3257015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838800" y="3089036"/>
            <a:ext cx="618583" cy="2648387"/>
            <a:chOff x="597623" y="2581817"/>
            <a:chExt cx="824777" cy="3531183"/>
          </a:xfrm>
        </p:grpSpPr>
        <p:sp>
          <p:nvSpPr>
            <p:cNvPr id="141" name="Rectangle 140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sp>
        <p:nvSpPr>
          <p:cNvPr id="146" name="Rounded Rectangle 145"/>
          <p:cNvSpPr/>
          <p:nvPr/>
        </p:nvSpPr>
        <p:spPr>
          <a:xfrm rot="1756901">
            <a:off x="7407738" y="4493575"/>
            <a:ext cx="1551449" cy="1572337"/>
          </a:xfrm>
          <a:prstGeom prst="roundRect">
            <a:avLst>
              <a:gd name="adj" fmla="val 9225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342900">
              <a:defRPr/>
            </a:pPr>
            <a:endParaRPr lang="en-US" sz="1350" kern="0">
              <a:solidFill>
                <a:prstClr val="white"/>
              </a:solidFill>
              <a:latin typeface="Helvetica Neue Medium"/>
              <a:ea typeface=""/>
              <a:cs typeface="Helvetica Neue Medium"/>
            </a:endParaRPr>
          </a:p>
        </p:txBody>
      </p:sp>
      <p:grpSp>
        <p:nvGrpSpPr>
          <p:cNvPr id="147" name="Group 146"/>
          <p:cNvGrpSpPr/>
          <p:nvPr/>
        </p:nvGrpSpPr>
        <p:grpSpPr>
          <a:xfrm rot="1756901">
            <a:off x="8559493" y="4913310"/>
            <a:ext cx="250283" cy="1217456"/>
            <a:chOff x="597623" y="2581817"/>
            <a:chExt cx="824777" cy="3531183"/>
          </a:xfrm>
        </p:grpSpPr>
        <p:sp>
          <p:nvSpPr>
            <p:cNvPr id="148" name="Rectangle 147"/>
            <p:cNvSpPr/>
            <p:nvPr/>
          </p:nvSpPr>
          <p:spPr>
            <a:xfrm>
              <a:off x="597623" y="2581817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97623" y="3338943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7623" y="409606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7623" y="4853195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97623" y="5610319"/>
              <a:ext cx="824777" cy="502681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 fontScale="47500" lnSpcReduction="20000"/>
            </a:bodyPr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28128" y="2884466"/>
            <a:ext cx="1587440" cy="3045743"/>
            <a:chOff x="1584030" y="2345115"/>
            <a:chExt cx="2116587" cy="4060990"/>
          </a:xfrm>
        </p:grpSpPr>
        <p:sp>
          <p:nvSpPr>
            <p:cNvPr id="154" name="Rounded Rectangle 153"/>
            <p:cNvSpPr/>
            <p:nvPr/>
          </p:nvSpPr>
          <p:spPr>
            <a:xfrm>
              <a:off x="1584030" y="2345115"/>
              <a:ext cx="2116587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156" name="Oval 155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8775654" y="2259374"/>
            <a:ext cx="1016736" cy="1157785"/>
            <a:chOff x="8089435" y="1324520"/>
            <a:chExt cx="2068598" cy="2355568"/>
          </a:xfrm>
        </p:grpSpPr>
        <p:sp>
          <p:nvSpPr>
            <p:cNvPr id="161" name="Rounded Rectangle 160"/>
            <p:cNvSpPr/>
            <p:nvPr/>
          </p:nvSpPr>
          <p:spPr>
            <a:xfrm rot="19690468">
              <a:off x="8089435" y="1501036"/>
              <a:ext cx="2068598" cy="2096449"/>
            </a:xfrm>
            <a:prstGeom prst="roundRect">
              <a:avLst>
                <a:gd name="adj" fmla="val 9225"/>
              </a:avLst>
            </a:prstGeom>
            <a:gradFill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050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 rot="19690468">
              <a:off x="9591326" y="1324520"/>
              <a:ext cx="333710" cy="1623275"/>
              <a:chOff x="597623" y="2581817"/>
              <a:chExt cx="824777" cy="353118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tint val="100000"/>
                      <a:shade val="100000"/>
                      <a:satMod val="130000"/>
                    </a:srgbClr>
                  </a:gs>
                  <a:gs pos="100000">
                    <a:srgbClr val="C0504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 fontScale="62500" lnSpcReduction="20000"/>
              </a:bodyPr>
              <a:lstStyle/>
              <a:p>
                <a:pPr algn="ctr" defTabSz="342900">
                  <a:defRPr/>
                </a:pPr>
                <a:endParaRPr lang="en-US" sz="225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9690468">
              <a:off x="8281543" y="1816840"/>
              <a:ext cx="971124" cy="1863248"/>
              <a:chOff x="6065186" y="1859946"/>
              <a:chExt cx="2116586" cy="4060990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6065186" y="1859946"/>
                <a:ext cx="2116586" cy="4060990"/>
              </a:xfrm>
              <a:prstGeom prst="roundRect">
                <a:avLst>
                  <a:gd name="adj" fmla="val 36514"/>
                </a:avLst>
              </a:prstGeom>
              <a:gradFill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Text" lastClr="000000">
                      <a:tint val="50000"/>
                      <a:shade val="100000"/>
                      <a:satMod val="350000"/>
                    </a:sys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rmAutofit/>
              </a:bodyPr>
              <a:lstStyle/>
              <a:p>
                <a:pPr algn="ctr" defTabSz="342900">
                  <a:defRPr/>
                </a:pPr>
                <a:endParaRPr lang="en-US" sz="1350" kern="0">
                  <a:solidFill>
                    <a:prstClr val="white"/>
                  </a:solidFill>
                  <a:latin typeface="Helvetica Neue Medium"/>
                  <a:ea typeface=""/>
                  <a:cs typeface="Helvetica Neue Medium"/>
                </a:endParaRPr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6310682" y="2237207"/>
                <a:ext cx="1625600" cy="3306469"/>
                <a:chOff x="2225527" y="2028429"/>
                <a:chExt cx="1625600" cy="3306469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2225527" y="2028429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A-F</a:t>
                  </a:r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225527" y="2938670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G-L</a:t>
                  </a: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2225527" y="3848911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M-R</a:t>
                  </a: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2225527" y="4759152"/>
                  <a:ext cx="1625600" cy="5757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4F81BD">
                        <a:tint val="50000"/>
                        <a:shade val="100000"/>
                        <a:satMod val="350000"/>
                      </a:srgbClr>
                    </a:gs>
                  </a:gsLst>
                  <a:lin ang="135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>
                  <a:noAutofit/>
                </a:bodyPr>
                <a:lstStyle/>
                <a:p>
                  <a:pPr algn="ctr" defTabSz="342900">
                    <a:defRPr/>
                  </a:pPr>
                  <a:r>
                    <a:rPr lang="en-US" sz="300" kern="0" dirty="0">
                      <a:solidFill>
                        <a:prstClr val="white"/>
                      </a:solidFill>
                      <a:latin typeface="Helvetica Neue Medium"/>
                      <a:ea typeface=""/>
                      <a:cs typeface=""/>
                    </a:rPr>
                    <a:t>S-Z</a:t>
                  </a:r>
                </a:p>
              </p:txBody>
            </p:sp>
          </p:grpSp>
        </p:grpSp>
      </p:grpSp>
      <p:grpSp>
        <p:nvGrpSpPr>
          <p:cNvPr id="175" name="Group 174"/>
          <p:cNvGrpSpPr/>
          <p:nvPr/>
        </p:nvGrpSpPr>
        <p:grpSpPr>
          <a:xfrm rot="1756901">
            <a:off x="7559250" y="4394423"/>
            <a:ext cx="728343" cy="1397436"/>
            <a:chOff x="6065186" y="1859946"/>
            <a:chExt cx="2116586" cy="4060990"/>
          </a:xfrm>
        </p:grpSpPr>
        <p:sp>
          <p:nvSpPr>
            <p:cNvPr id="176" name="Rounded Rectangle 175"/>
            <p:cNvSpPr/>
            <p:nvPr/>
          </p:nvSpPr>
          <p:spPr>
            <a:xfrm>
              <a:off x="6065186" y="1859946"/>
              <a:ext cx="2116586" cy="4060990"/>
            </a:xfrm>
            <a:prstGeom prst="roundRect">
              <a:avLst>
                <a:gd name="adj" fmla="val 36514"/>
              </a:avLst>
            </a:prstGeom>
            <a:gradFill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35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>
              <a:normAutofit/>
            </a:bodyPr>
            <a:lstStyle/>
            <a:p>
              <a:pPr algn="ctr" defTabSz="342900">
                <a:defRPr/>
              </a:pPr>
              <a:endParaRPr lang="en-US" kern="0">
                <a:solidFill>
                  <a:prstClr val="white"/>
                </a:solidFill>
                <a:latin typeface="Helvetica Neue Medium"/>
                <a:ea typeface=""/>
                <a:cs typeface="Helvetica Neue Medium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6310682" y="2237207"/>
              <a:ext cx="1625600" cy="3306469"/>
              <a:chOff x="2225527" y="2028429"/>
              <a:chExt cx="1625600" cy="3306469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A-F</a:t>
                </a: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G-L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M-R</a:t>
                </a: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35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>
                <a:noAutofit/>
              </a:bodyPr>
              <a:lstStyle/>
              <a:p>
                <a:pPr algn="ctr" defTabSz="342900">
                  <a:defRPr/>
                </a:pPr>
                <a:r>
                  <a:rPr lang="en-US" sz="600" kern="0" dirty="0">
                    <a:solidFill>
                      <a:prstClr val="white"/>
                    </a:solidFill>
                    <a:latin typeface="Helvetica Neue Medium"/>
                    <a:ea typeface=""/>
                    <a:cs typeface=""/>
                  </a:rPr>
                  <a:t>S-Z</a:t>
                </a: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2455568" y="3167411"/>
            <a:ext cx="956530" cy="2204440"/>
            <a:chOff x="1422400" y="2652633"/>
            <a:chExt cx="996336" cy="2939253"/>
          </a:xfrm>
        </p:grpSpPr>
        <p:cxnSp>
          <p:nvCxnSpPr>
            <p:cNvPr id="183" name="Straight Arrow Connector 182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Arrow Connector 184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1422400" y="3061645"/>
              <a:ext cx="962712" cy="253024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87" name="Group 186"/>
          <p:cNvGrpSpPr/>
          <p:nvPr/>
        </p:nvGrpSpPr>
        <p:grpSpPr>
          <a:xfrm flipV="1">
            <a:off x="2464489" y="3388904"/>
            <a:ext cx="956530" cy="2281583"/>
            <a:chOff x="1422400" y="2652633"/>
            <a:chExt cx="996336" cy="3042111"/>
          </a:xfrm>
        </p:grpSpPr>
        <p:cxnSp>
          <p:nvCxnSpPr>
            <p:cNvPr id="188" name="Straight Arrow Connector 187"/>
            <p:cNvCxnSpPr/>
            <p:nvPr/>
          </p:nvCxnSpPr>
          <p:spPr>
            <a:xfrm>
              <a:off x="1422400" y="2652633"/>
              <a:ext cx="994265" cy="11714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Arrow Connector 188"/>
            <p:cNvCxnSpPr/>
            <p:nvPr/>
          </p:nvCxnSpPr>
          <p:spPr>
            <a:xfrm>
              <a:off x="1422400" y="2753762"/>
              <a:ext cx="994265" cy="92625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Arrow Connector 189"/>
            <p:cNvCxnSpPr/>
            <p:nvPr/>
          </p:nvCxnSpPr>
          <p:spPr>
            <a:xfrm>
              <a:off x="1422400" y="2883465"/>
              <a:ext cx="996336" cy="16816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Arrow Connector 190"/>
            <p:cNvCxnSpPr/>
            <p:nvPr/>
          </p:nvCxnSpPr>
          <p:spPr>
            <a:xfrm>
              <a:off x="1422400" y="3061644"/>
              <a:ext cx="972187" cy="26331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2" name="Group 191"/>
          <p:cNvGrpSpPr/>
          <p:nvPr/>
        </p:nvGrpSpPr>
        <p:grpSpPr>
          <a:xfrm flipV="1">
            <a:off x="2464490" y="3654454"/>
            <a:ext cx="969494" cy="1794540"/>
            <a:chOff x="1422400" y="1439137"/>
            <a:chExt cx="1009840" cy="2392720"/>
          </a:xfrm>
        </p:grpSpPr>
        <p:cxnSp>
          <p:nvCxnSpPr>
            <p:cNvPr id="193" name="Straight Arrow Connector 192"/>
            <p:cNvCxnSpPr/>
            <p:nvPr/>
          </p:nvCxnSpPr>
          <p:spPr>
            <a:xfrm flipV="1">
              <a:off x="1422400" y="1439137"/>
              <a:ext cx="1003740" cy="121349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4" name="Straight Arrow Connector 193"/>
            <p:cNvCxnSpPr/>
            <p:nvPr/>
          </p:nvCxnSpPr>
          <p:spPr>
            <a:xfrm flipV="1">
              <a:off x="1422400" y="2215447"/>
              <a:ext cx="1003738" cy="5383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Arrow Connector 194"/>
            <p:cNvCxnSpPr/>
            <p:nvPr/>
          </p:nvCxnSpPr>
          <p:spPr>
            <a:xfrm>
              <a:off x="1422400" y="2883465"/>
              <a:ext cx="1009840" cy="37762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6" name="Straight Arrow Connector 195"/>
            <p:cNvCxnSpPr/>
            <p:nvPr/>
          </p:nvCxnSpPr>
          <p:spPr>
            <a:xfrm>
              <a:off x="1422400" y="3061644"/>
              <a:ext cx="1001669" cy="77021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97" name="Group 196"/>
          <p:cNvGrpSpPr/>
          <p:nvPr/>
        </p:nvGrpSpPr>
        <p:grpSpPr>
          <a:xfrm rot="1705458" flipH="1">
            <a:off x="8191607" y="4886850"/>
            <a:ext cx="395084" cy="1010742"/>
            <a:chOff x="9348194" y="2698301"/>
            <a:chExt cx="1304554" cy="33374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199" name="Group 198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8" name="Straight Arrow Connector 207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00" name="Group 199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01" name="Straight Arrow Connector 200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2" name="Straight Arrow Connector 201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13" name="Group 212"/>
          <p:cNvGrpSpPr/>
          <p:nvPr/>
        </p:nvGrpSpPr>
        <p:grpSpPr>
          <a:xfrm rot="19676280" flipH="1">
            <a:off x="9286100" y="2442016"/>
            <a:ext cx="258674" cy="661765"/>
            <a:chOff x="9348194" y="2698301"/>
            <a:chExt cx="1304554" cy="3337433"/>
          </a:xfrm>
        </p:grpSpPr>
        <p:grpSp>
          <p:nvGrpSpPr>
            <p:cNvPr id="214" name="Group 213"/>
            <p:cNvGrpSpPr/>
            <p:nvPr/>
          </p:nvGrpSpPr>
          <p:grpSpPr>
            <a:xfrm>
              <a:off x="9348194" y="2698301"/>
              <a:ext cx="1275373" cy="2939253"/>
              <a:chOff x="1422400" y="2652633"/>
              <a:chExt cx="996336" cy="2939253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8" name="Straight Arrow Connector 227"/>
              <p:cNvCxnSpPr/>
              <p:nvPr/>
            </p:nvCxnSpPr>
            <p:spPr>
              <a:xfrm>
                <a:off x="1422400" y="3061645"/>
                <a:ext cx="962712" cy="2530241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5" name="Group 214"/>
            <p:cNvGrpSpPr/>
            <p:nvPr/>
          </p:nvGrpSpPr>
          <p:grpSpPr>
            <a:xfrm flipV="1">
              <a:off x="9360089" y="2993623"/>
              <a:ext cx="1275373" cy="3042111"/>
              <a:chOff x="1422400" y="2652633"/>
              <a:chExt cx="996336" cy="3042111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>
                <a:off x="1422400" y="2652633"/>
                <a:ext cx="994265" cy="117142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1422400" y="2753762"/>
                <a:ext cx="994265" cy="926254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1422400" y="2883465"/>
                <a:ext cx="996336" cy="16816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4" name="Straight Arrow Connector 223"/>
              <p:cNvCxnSpPr/>
              <p:nvPr/>
            </p:nvCxnSpPr>
            <p:spPr>
              <a:xfrm>
                <a:off x="1422400" y="3061644"/>
                <a:ext cx="972187" cy="2633100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16" name="Group 215"/>
            <p:cNvGrpSpPr/>
            <p:nvPr/>
          </p:nvGrpSpPr>
          <p:grpSpPr>
            <a:xfrm flipV="1">
              <a:off x="9360089" y="3347692"/>
              <a:ext cx="1292659" cy="2392720"/>
              <a:chOff x="1422400" y="1439137"/>
              <a:chExt cx="1009840" cy="2392720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 flipV="1">
                <a:off x="1422400" y="1439137"/>
                <a:ext cx="1003740" cy="1213496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1422400" y="2215447"/>
                <a:ext cx="1003738" cy="53831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1422400" y="2883465"/>
                <a:ext cx="1009840" cy="377625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20" name="Straight Arrow Connector 219"/>
              <p:cNvCxnSpPr/>
              <p:nvPr/>
            </p:nvCxnSpPr>
            <p:spPr>
              <a:xfrm>
                <a:off x="1422400" y="3061644"/>
                <a:ext cx="1001669" cy="770213"/>
              </a:xfrm>
              <a:prstGeom prst="straightConnector1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olid"/>
                <a:headEnd type="arrow" w="sm" len="sm"/>
                <a:tailEnd type="arrow" w="sm" len="sm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29" name="Group 228"/>
          <p:cNvGrpSpPr/>
          <p:nvPr/>
        </p:nvGrpSpPr>
        <p:grpSpPr>
          <a:xfrm>
            <a:off x="2424807" y="3201725"/>
            <a:ext cx="993754" cy="2328047"/>
            <a:chOff x="1672967" y="2851426"/>
            <a:chExt cx="1325005" cy="310406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672967" y="2851426"/>
              <a:ext cx="1325005" cy="2792133"/>
              <a:chOff x="1390847" y="2665341"/>
              <a:chExt cx="1035109" cy="2792133"/>
            </a:xfrm>
          </p:grpSpPr>
          <p:cxnSp>
            <p:nvCxnSpPr>
              <p:cNvPr id="236" name="Straight Arrow Connector 235"/>
              <p:cNvCxnSpPr/>
              <p:nvPr/>
            </p:nvCxnSpPr>
            <p:spPr>
              <a:xfrm flipV="1">
                <a:off x="1398251" y="2665341"/>
                <a:ext cx="1027705" cy="5217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1390847" y="3592249"/>
                <a:ext cx="1035109" cy="7974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8" name="Straight Arrow Connector 237"/>
              <p:cNvCxnSpPr/>
              <p:nvPr/>
            </p:nvCxnSpPr>
            <p:spPr>
              <a:xfrm>
                <a:off x="1398251" y="3316802"/>
                <a:ext cx="999462" cy="135267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1400322" y="3818274"/>
                <a:ext cx="997391" cy="1639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31" name="Group 230"/>
            <p:cNvGrpSpPr/>
            <p:nvPr/>
          </p:nvGrpSpPr>
          <p:grpSpPr>
            <a:xfrm flipV="1">
              <a:off x="1672967" y="3068020"/>
              <a:ext cx="1320750" cy="2887468"/>
              <a:chOff x="1381554" y="2873296"/>
              <a:chExt cx="1031785" cy="2887468"/>
            </a:xfrm>
          </p:grpSpPr>
          <p:cxnSp>
            <p:nvCxnSpPr>
              <p:cNvPr id="232" name="Straight Arrow Connector 231"/>
              <p:cNvCxnSpPr/>
              <p:nvPr/>
            </p:nvCxnSpPr>
            <p:spPr>
              <a:xfrm flipV="1">
                <a:off x="1422400" y="2873296"/>
                <a:ext cx="990939" cy="37524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3" name="Straight Arrow Connector 232"/>
              <p:cNvCxnSpPr/>
              <p:nvPr/>
            </p:nvCxnSpPr>
            <p:spPr>
              <a:xfrm flipV="1">
                <a:off x="1381554" y="3501109"/>
                <a:ext cx="1026351" cy="1909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1403632" y="3939375"/>
                <a:ext cx="984790" cy="645739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1420329" y="3326574"/>
                <a:ext cx="968093" cy="243419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40" name="Group 239"/>
          <p:cNvGrpSpPr/>
          <p:nvPr/>
        </p:nvGrpSpPr>
        <p:grpSpPr>
          <a:xfrm>
            <a:off x="4795113" y="2794784"/>
            <a:ext cx="4552321" cy="2871966"/>
            <a:chOff x="-28816" y="2381075"/>
            <a:chExt cx="6069760" cy="3829288"/>
          </a:xfrm>
        </p:grpSpPr>
        <p:grpSp>
          <p:nvGrpSpPr>
            <p:cNvPr id="241" name="Group 240"/>
            <p:cNvGrpSpPr/>
            <p:nvPr/>
          </p:nvGrpSpPr>
          <p:grpSpPr>
            <a:xfrm>
              <a:off x="-28816" y="2381075"/>
              <a:ext cx="5641518" cy="3241118"/>
              <a:chOff x="61395" y="2194990"/>
              <a:chExt cx="4407219" cy="3241118"/>
            </a:xfrm>
          </p:grpSpPr>
          <p:cxnSp>
            <p:nvCxnSpPr>
              <p:cNvPr id="247" name="Straight Arrow Connector 246"/>
              <p:cNvCxnSpPr>
                <a:endCxn id="167" idx="3"/>
              </p:cNvCxnSpPr>
              <p:nvPr/>
            </p:nvCxnSpPr>
            <p:spPr>
              <a:xfrm flipV="1">
                <a:off x="3511861" y="2682007"/>
                <a:ext cx="796524" cy="230370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8" name="Straight Arrow Connector 247"/>
              <p:cNvCxnSpPr>
                <a:endCxn id="168" idx="2"/>
              </p:cNvCxnSpPr>
              <p:nvPr/>
            </p:nvCxnSpPr>
            <p:spPr>
              <a:xfrm flipV="1">
                <a:off x="3529373" y="2900297"/>
                <a:ext cx="819037" cy="253581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9" name="Straight Arrow Connector 248"/>
              <p:cNvCxnSpPr/>
              <p:nvPr/>
            </p:nvCxnSpPr>
            <p:spPr>
              <a:xfrm flipV="1">
                <a:off x="322169" y="2194990"/>
                <a:ext cx="4146445" cy="99346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0" name="Straight Arrow Connector 249"/>
              <p:cNvCxnSpPr>
                <a:endCxn id="168" idx="2"/>
              </p:cNvCxnSpPr>
              <p:nvPr/>
            </p:nvCxnSpPr>
            <p:spPr>
              <a:xfrm flipV="1">
                <a:off x="61395" y="2900297"/>
                <a:ext cx="4287015" cy="15960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2" name="Group 241"/>
            <p:cNvGrpSpPr/>
            <p:nvPr/>
          </p:nvGrpSpPr>
          <p:grpSpPr>
            <a:xfrm flipV="1">
              <a:off x="279514" y="2925810"/>
              <a:ext cx="5761430" cy="3284553"/>
              <a:chOff x="292973" y="2618421"/>
              <a:chExt cx="4500895" cy="3284553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292973" y="2766023"/>
                <a:ext cx="4493814" cy="291552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3614316" y="2618421"/>
                <a:ext cx="1179552" cy="30441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5" name="Straight Arrow Connector 244"/>
              <p:cNvCxnSpPr>
                <a:stCxn id="235" idx="7"/>
              </p:cNvCxnSpPr>
              <p:nvPr/>
            </p:nvCxnSpPr>
            <p:spPr>
              <a:xfrm>
                <a:off x="3458651" y="2680176"/>
                <a:ext cx="1042687" cy="279020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6" name="Straight Arrow Connector 245"/>
              <p:cNvCxnSpPr/>
              <p:nvPr/>
            </p:nvCxnSpPr>
            <p:spPr>
              <a:xfrm flipH="1" flipV="1">
                <a:off x="372669" y="3787976"/>
                <a:ext cx="4321138" cy="211499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51" name="Group 250"/>
          <p:cNvGrpSpPr/>
          <p:nvPr/>
        </p:nvGrpSpPr>
        <p:grpSpPr>
          <a:xfrm>
            <a:off x="4742321" y="2715887"/>
            <a:ext cx="4323308" cy="2760443"/>
            <a:chOff x="276534" y="2382170"/>
            <a:chExt cx="5764410" cy="3680590"/>
          </a:xfrm>
        </p:grpSpPr>
        <p:grpSp>
          <p:nvGrpSpPr>
            <p:cNvPr id="252" name="Group 251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58" name="Straight Arrow Connector 257"/>
              <p:cNvCxnSpPr/>
              <p:nvPr/>
            </p:nvCxnSpPr>
            <p:spPr>
              <a:xfrm flipV="1">
                <a:off x="360818" y="2196085"/>
                <a:ext cx="4134775" cy="86312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360818" y="2506400"/>
                <a:ext cx="4236694" cy="1437004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1" name="Straight Arrow Connector 260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3" name="Group 252"/>
            <p:cNvGrpSpPr/>
            <p:nvPr/>
          </p:nvGrpSpPr>
          <p:grpSpPr>
            <a:xfrm flipV="1">
              <a:off x="276534" y="2964509"/>
              <a:ext cx="5764410" cy="3098251"/>
              <a:chOff x="290645" y="2766024"/>
              <a:chExt cx="4503223" cy="3098251"/>
            </a:xfrm>
          </p:grpSpPr>
          <p:cxnSp>
            <p:nvCxnSpPr>
              <p:cNvPr id="254" name="Straight Arrow Connector 253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5" name="Straight Arrow Connector 254"/>
              <p:cNvCxnSpPr/>
              <p:nvPr/>
            </p:nvCxnSpPr>
            <p:spPr>
              <a:xfrm>
                <a:off x="351525" y="2852767"/>
                <a:ext cx="4442343" cy="280984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6" name="Straight Arrow Connector 255"/>
              <p:cNvCxnSpPr/>
              <p:nvPr/>
            </p:nvCxnSpPr>
            <p:spPr>
              <a:xfrm>
                <a:off x="290645" y="3874719"/>
                <a:ext cx="4459793" cy="198955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7" name="Straight Arrow Connector 256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62" name="Group 261"/>
          <p:cNvGrpSpPr/>
          <p:nvPr/>
        </p:nvGrpSpPr>
        <p:grpSpPr>
          <a:xfrm>
            <a:off x="4800769" y="2813311"/>
            <a:ext cx="4321073" cy="2802610"/>
            <a:chOff x="279514" y="2382170"/>
            <a:chExt cx="5761430" cy="3736813"/>
          </a:xfrm>
        </p:grpSpPr>
        <p:grpSp>
          <p:nvGrpSpPr>
            <p:cNvPr id="263" name="Group 262"/>
            <p:cNvGrpSpPr/>
            <p:nvPr/>
          </p:nvGrpSpPr>
          <p:grpSpPr>
            <a:xfrm>
              <a:off x="290050" y="2382170"/>
              <a:ext cx="5487649" cy="2913242"/>
              <a:chOff x="310497" y="2196085"/>
              <a:chExt cx="4287015" cy="2913242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V="1">
                <a:off x="3676831" y="2196085"/>
                <a:ext cx="818761" cy="238604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3615859" y="2506400"/>
                <a:ext cx="981653" cy="24830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1" name="Straight Arrow Connector 270"/>
              <p:cNvCxnSpPr/>
              <p:nvPr/>
            </p:nvCxnSpPr>
            <p:spPr>
              <a:xfrm>
                <a:off x="322169" y="3188453"/>
                <a:ext cx="3283291" cy="155660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2" name="Straight Arrow Connector 271"/>
              <p:cNvCxnSpPr/>
              <p:nvPr/>
            </p:nvCxnSpPr>
            <p:spPr>
              <a:xfrm>
                <a:off x="310497" y="4102405"/>
                <a:ext cx="3135388" cy="1006922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4" name="Group 263"/>
            <p:cNvGrpSpPr/>
            <p:nvPr/>
          </p:nvGrpSpPr>
          <p:grpSpPr>
            <a:xfrm flipV="1">
              <a:off x="279514" y="2964509"/>
              <a:ext cx="5761430" cy="3154474"/>
              <a:chOff x="292973" y="2709801"/>
              <a:chExt cx="4500895" cy="3154474"/>
            </a:xfrm>
          </p:grpSpPr>
          <p:cxnSp>
            <p:nvCxnSpPr>
              <p:cNvPr id="265" name="Straight Arrow Connector 264"/>
              <p:cNvCxnSpPr/>
              <p:nvPr/>
            </p:nvCxnSpPr>
            <p:spPr>
              <a:xfrm>
                <a:off x="292973" y="2766024"/>
                <a:ext cx="2785727" cy="173691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Arrow Connector 265"/>
              <p:cNvCxnSpPr/>
              <p:nvPr/>
            </p:nvCxnSpPr>
            <p:spPr>
              <a:xfrm>
                <a:off x="3548178" y="2709801"/>
                <a:ext cx="1245690" cy="2952808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3622563" y="3122170"/>
                <a:ext cx="1127876" cy="274210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8" name="Straight Arrow Connector 267"/>
              <p:cNvCxnSpPr/>
              <p:nvPr/>
            </p:nvCxnSpPr>
            <p:spPr>
              <a:xfrm flipH="1">
                <a:off x="372668" y="3169102"/>
                <a:ext cx="2904348" cy="618875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73" name="TextBox 272"/>
          <p:cNvSpPr txBox="1"/>
          <p:nvPr/>
        </p:nvSpPr>
        <p:spPr>
          <a:xfrm>
            <a:off x="1232621" y="1563463"/>
            <a:ext cx="760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Helvetica Neue" charset="0"/>
                <a:ea typeface="Helvetica Neue" charset="0"/>
                <a:cs typeface="Helvetica Neue" charset="0"/>
              </a:rPr>
              <a:t>Sharding</a:t>
            </a:r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, Geo-Replication, Concurrency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1838800" y="2440820"/>
            <a:ext cx="8026327" cy="350016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>
              <a:lnSpc>
                <a:spcPct val="120000"/>
              </a:lnSpc>
            </a:pP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8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between a (distributed) system and the applications that run on it</a:t>
            </a:r>
          </a:p>
          <a:p>
            <a:endParaRPr lang="en-US" dirty="0"/>
          </a:p>
          <a:p>
            <a:r>
              <a:rPr lang="en-US" dirty="0"/>
              <a:t>A consistency model is a set of </a:t>
            </a:r>
            <a:r>
              <a:rPr lang="en-US" dirty="0">
                <a:solidFill>
                  <a:srgbClr val="FF8F00"/>
                </a:solidFill>
              </a:rPr>
              <a:t>guarantees</a:t>
            </a:r>
            <a:r>
              <a:rPr lang="en-US" dirty="0"/>
              <a:t> made by the distributed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68" y="1"/>
            <a:ext cx="8868033" cy="1325563"/>
          </a:xfrm>
        </p:spPr>
        <p:txBody>
          <a:bodyPr/>
          <a:lstStyle/>
          <a:p>
            <a:r>
              <a:rPr lang="en-US" dirty="0"/>
              <a:t>Stronger vs Weaker Consistency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7800" y="1701800"/>
            <a:ext cx="2654300" cy="10287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Application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8300" y="1701800"/>
            <a:ext cx="2654300" cy="3505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Application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7800" y="2730500"/>
            <a:ext cx="2654300" cy="35052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Strongly Consistent</a:t>
            </a:r>
            <a:b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Distributed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8300" y="5207000"/>
            <a:ext cx="2654300" cy="10287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Weakly Consistent</a:t>
            </a:r>
            <a:b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40146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8" y="46036"/>
            <a:ext cx="8724598" cy="1325563"/>
          </a:xfrm>
        </p:spPr>
        <p:txBody>
          <a:bodyPr/>
          <a:lstStyle/>
          <a:p>
            <a:r>
              <a:rPr lang="en-US" dirty="0"/>
              <a:t>Stronger vs Weaker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372" y="1539083"/>
            <a:ext cx="8592064" cy="40035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Stronger consistency models</a:t>
            </a:r>
          </a:p>
          <a:p>
            <a:pPr marL="457200" lvl="1" indent="0">
              <a:buNone/>
            </a:pPr>
            <a:r>
              <a:rPr lang="en-US" dirty="0"/>
              <a:t>  +	Easier to write applications</a:t>
            </a:r>
          </a:p>
          <a:p>
            <a:pPr marL="457200" lvl="1" indent="0">
              <a:buNone/>
            </a:pPr>
            <a:r>
              <a:rPr lang="en-US" dirty="0"/>
              <a:t>  -	System must hide many behaviors</a:t>
            </a:r>
          </a:p>
          <a:p>
            <a:endParaRPr lang="en-US" dirty="0"/>
          </a:p>
          <a:p>
            <a:r>
              <a:rPr lang="en-US" sz="2400" dirty="0"/>
              <a:t>Fundamental tradeoffs between consistency &amp; performance</a:t>
            </a:r>
          </a:p>
          <a:p>
            <a:pPr lvl="1"/>
            <a:r>
              <a:rPr lang="en-US" dirty="0"/>
              <a:t>(Discuss CAP, PRAM, SNOW in 418!)</a:t>
            </a:r>
          </a:p>
          <a:p>
            <a:endParaRPr lang="en-US" dirty="0"/>
          </a:p>
          <a:p>
            <a:r>
              <a:rPr lang="en-US" dirty="0"/>
              <a:t>Weaker consistency models</a:t>
            </a:r>
          </a:p>
          <a:p>
            <a:pPr marL="457200" lvl="1" indent="0">
              <a:buNone/>
            </a:pPr>
            <a:r>
              <a:rPr lang="en-US" dirty="0"/>
              <a:t>  - 	Harder to write applications</a:t>
            </a:r>
          </a:p>
          <a:p>
            <a:pPr marL="457200" lvl="1" indent="0">
              <a:buNone/>
            </a:pPr>
            <a:r>
              <a:rPr lang="en-US" dirty="0"/>
              <a:t>	     </a:t>
            </a:r>
            <a:r>
              <a:rPr lang="en-US" sz="2200" dirty="0"/>
              <a:t>Cannot (reasonably) write some applications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+ 	System needs to hide few behaviors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676" y="169068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063" y="3230775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670777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37881" y="2275674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97621" y="1690688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Behaves like a single machine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97622" y="3260946"/>
            <a:ext cx="4296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Everyone sees related operations in the same order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97621" y="4670777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Anything goes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37881" y="3722611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8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5696</TotalTime>
  <Words>1558</Words>
  <Application>Microsoft Macintosh PowerPoint</Application>
  <PresentationFormat>Widescreen</PresentationFormat>
  <Paragraphs>385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Helvetica Neue</vt:lpstr>
      <vt:lpstr>Helvetica Neue Medium</vt:lpstr>
      <vt:lpstr>Helvetica Neue Medium</vt:lpstr>
      <vt:lpstr>Office Theme</vt:lpstr>
      <vt:lpstr>Consistency</vt:lpstr>
      <vt:lpstr>Why Do We Build Systems?</vt:lpstr>
      <vt:lpstr>Distributed Systems are Highly Complex Internally</vt:lpstr>
      <vt:lpstr>Distributed Systems are Highly Complex Internally</vt:lpstr>
      <vt:lpstr>Distributed Systems are Highly Complex Internally</vt:lpstr>
      <vt:lpstr>Consistency Models</vt:lpstr>
      <vt:lpstr>Stronger vs Weaker Consistency</vt:lpstr>
      <vt:lpstr>Stronger vs Weaker Consistency</vt:lpstr>
      <vt:lpstr>Consistency Hierarchy</vt:lpstr>
      <vt:lpstr>Linearizability ==  “Appears to be a Single Machine”</vt:lpstr>
      <vt:lpstr>Real-Time Ordering Examples</vt:lpstr>
      <vt:lpstr>Real-Time Ordering Examples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Linearizable?</vt:lpstr>
      <vt:lpstr>Linearizability ==  “Appears to be a Single Machine”</vt:lpstr>
      <vt:lpstr>How to Provide Linearizability?</vt:lpstr>
      <vt:lpstr>Consistency Hierarchy</vt:lpstr>
      <vt:lpstr>Consistency Hierarchy</vt:lpstr>
      <vt:lpstr>Causal+ Consistency Informally</vt:lpstr>
      <vt:lpstr>Causal+ Sufficient</vt:lpstr>
      <vt:lpstr>Causal+ Sufficient</vt:lpstr>
      <vt:lpstr>Causal+ Not Sufficient (Need Linearizability)</vt:lpstr>
      <vt:lpstr>Consistency Hierarchy</vt:lpstr>
      <vt:lpstr>Eventual Consistency</vt:lpstr>
      <vt:lpstr>Consistency Model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91</cp:revision>
  <cp:lastPrinted>2019-11-11T01:29:55Z</cp:lastPrinted>
  <dcterms:created xsi:type="dcterms:W3CDTF">2018-09-09T13:59:16Z</dcterms:created>
  <dcterms:modified xsi:type="dcterms:W3CDTF">2024-11-06T18:16:12Z</dcterms:modified>
</cp:coreProperties>
</file>