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88" r:id="rId2"/>
    <p:sldId id="346" r:id="rId3"/>
    <p:sldId id="347" r:id="rId4"/>
    <p:sldId id="377" r:id="rId5"/>
    <p:sldId id="350" r:id="rId6"/>
    <p:sldId id="351" r:id="rId7"/>
    <p:sldId id="352" r:id="rId8"/>
    <p:sldId id="353" r:id="rId9"/>
    <p:sldId id="354" r:id="rId10"/>
    <p:sldId id="355" r:id="rId11"/>
    <p:sldId id="356" r:id="rId12"/>
    <p:sldId id="357" r:id="rId13"/>
    <p:sldId id="358" r:id="rId14"/>
    <p:sldId id="359" r:id="rId15"/>
    <p:sldId id="360" r:id="rId16"/>
    <p:sldId id="361" r:id="rId17"/>
    <p:sldId id="362" r:id="rId18"/>
    <p:sldId id="363" r:id="rId19"/>
    <p:sldId id="364" r:id="rId20"/>
    <p:sldId id="365" r:id="rId21"/>
    <p:sldId id="366" r:id="rId22"/>
    <p:sldId id="367" r:id="rId23"/>
    <p:sldId id="368" r:id="rId24"/>
    <p:sldId id="369" r:id="rId25"/>
    <p:sldId id="370" r:id="rId26"/>
    <p:sldId id="371" r:id="rId27"/>
    <p:sldId id="372" r:id="rId28"/>
    <p:sldId id="373" r:id="rId29"/>
    <p:sldId id="374" r:id="rId30"/>
    <p:sldId id="375" r:id="rId31"/>
    <p:sldId id="376" r:id="rId32"/>
    <p:sldId id="378" r:id="rId33"/>
    <p:sldId id="32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a:srgbClr val="4372C4"/>
    <a:srgbClr val="949494"/>
    <a:srgbClr val="948A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47"/>
    <p:restoredTop sz="67755"/>
  </p:normalViewPr>
  <p:slideViewPr>
    <p:cSldViewPr snapToGrid="0" snapToObjects="1">
      <p:cViewPr varScale="1">
        <p:scale>
          <a:sx n="84" d="100"/>
          <a:sy n="84" d="100"/>
        </p:scale>
        <p:origin x="144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Helvetica Neue Medium" panose="02000503000000020004" pitchFamily="2"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Helvetica Neue Medium" panose="02000503000000020004" pitchFamily="2" charset="0"/>
              </a:defRPr>
            </a:lvl1pPr>
          </a:lstStyle>
          <a:p>
            <a:fld id="{1E2B5B95-98CA-D746-BAC7-F8C15C6FCBF1}" type="datetimeFigureOut">
              <a:rPr lang="en-US" smtClean="0"/>
              <a:pPr/>
              <a:t>10/31/24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Helvetica Neue Medium" panose="02000503000000020004"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Helvetica Neue Medium" panose="02000503000000020004" pitchFamily="2" charset="0"/>
              </a:defRPr>
            </a:lvl1pPr>
          </a:lstStyle>
          <a:p>
            <a:fld id="{511F164F-55BC-E34C-BA70-4579787DC010}" type="slidenum">
              <a:rPr lang="en-US" smtClean="0"/>
              <a:pPr/>
              <a:t>‹#›</a:t>
            </a:fld>
            <a:endParaRPr lang="en-US" dirty="0"/>
          </a:p>
        </p:txBody>
      </p:sp>
    </p:spTree>
    <p:extLst>
      <p:ext uri="{BB962C8B-B14F-4D97-AF65-F5344CB8AC3E}">
        <p14:creationId xmlns:p14="http://schemas.microsoft.com/office/powerpoint/2010/main" val="1176239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Helvetica Neue Medium" panose="02000503000000020004" pitchFamily="2" charset="0"/>
        <a:ea typeface="+mn-ea"/>
        <a:cs typeface="+mn-cs"/>
      </a:defRPr>
    </a:lvl1pPr>
    <a:lvl2pPr marL="457200" algn="l" defTabSz="914400" rtl="0" eaLnBrk="1" latinLnBrk="0" hangingPunct="1">
      <a:defRPr sz="1200" b="0" i="0" kern="1200">
        <a:solidFill>
          <a:schemeClr val="tx1"/>
        </a:solidFill>
        <a:latin typeface="Helvetica Neue Medium" panose="02000503000000020004" pitchFamily="2" charset="0"/>
        <a:ea typeface="+mn-ea"/>
        <a:cs typeface="+mn-cs"/>
      </a:defRPr>
    </a:lvl2pPr>
    <a:lvl3pPr marL="914400" algn="l" defTabSz="914400" rtl="0" eaLnBrk="1" latinLnBrk="0" hangingPunct="1">
      <a:defRPr sz="1200" b="0" i="0" kern="1200">
        <a:solidFill>
          <a:schemeClr val="tx1"/>
        </a:solidFill>
        <a:latin typeface="Helvetica Neue Medium" panose="02000503000000020004" pitchFamily="2" charset="0"/>
        <a:ea typeface="+mn-ea"/>
        <a:cs typeface="+mn-cs"/>
      </a:defRPr>
    </a:lvl3pPr>
    <a:lvl4pPr marL="1371600" algn="l" defTabSz="914400" rtl="0" eaLnBrk="1" latinLnBrk="0" hangingPunct="1">
      <a:defRPr sz="1200" b="0" i="0" kern="1200">
        <a:solidFill>
          <a:schemeClr val="tx1"/>
        </a:solidFill>
        <a:latin typeface="Helvetica Neue Medium" panose="02000503000000020004" pitchFamily="2" charset="0"/>
        <a:ea typeface="+mn-ea"/>
        <a:cs typeface="+mn-cs"/>
      </a:defRPr>
    </a:lvl4pPr>
    <a:lvl5pPr marL="1828800" algn="l" defTabSz="914400" rtl="0" eaLnBrk="1" latinLnBrk="0" hangingPunct="1">
      <a:defRPr sz="1200" b="0" i="0" kern="1200">
        <a:solidFill>
          <a:schemeClr val="tx1"/>
        </a:solidFill>
        <a:latin typeface="Helvetica Neue Medium" panose="02000503000000020004"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1F164F-55BC-E34C-BA70-4579787DC010}" type="slidenum">
              <a:rPr lang="en-US" smtClean="0"/>
              <a:t>1</a:t>
            </a:fld>
            <a:endParaRPr lang="en-US"/>
          </a:p>
        </p:txBody>
      </p:sp>
    </p:spTree>
    <p:extLst>
      <p:ext uri="{BB962C8B-B14F-4D97-AF65-F5344CB8AC3E}">
        <p14:creationId xmlns:p14="http://schemas.microsoft.com/office/powerpoint/2010/main" val="15785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506154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006366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a:ln/>
        </p:spPr>
      </p:sp>
      <p:sp>
        <p:nvSpPr>
          <p:cNvPr id="1054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sz="1200" dirty="0">
              <a:latin typeface="Helvetica Neue Medium" panose="02000503000000020004" pitchFamily="2" charset="0"/>
            </a:endParaRPr>
          </a:p>
        </p:txBody>
      </p:sp>
    </p:spTree>
    <p:extLst>
      <p:ext uri="{BB962C8B-B14F-4D97-AF65-F5344CB8AC3E}">
        <p14:creationId xmlns:p14="http://schemas.microsoft.com/office/powerpoint/2010/main" val="974594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635358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750634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052431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372047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642906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085069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charset="0"/>
              </a:defRPr>
            </a:lvl1pPr>
            <a:lvl2pPr marL="742950" indent="-285750" defTabSz="931863">
              <a:defRPr sz="2400">
                <a:solidFill>
                  <a:schemeClr val="tx1"/>
                </a:solidFill>
                <a:latin typeface="Times New Roman" charset="0"/>
              </a:defRPr>
            </a:lvl2pPr>
            <a:lvl3pPr marL="1143000" indent="-228600" defTabSz="931863">
              <a:defRPr sz="2400">
                <a:solidFill>
                  <a:schemeClr val="tx1"/>
                </a:solidFill>
                <a:latin typeface="Times New Roman" charset="0"/>
              </a:defRPr>
            </a:lvl3pPr>
            <a:lvl4pPr marL="1600200" indent="-228600" defTabSz="931863">
              <a:defRPr sz="2400">
                <a:solidFill>
                  <a:schemeClr val="tx1"/>
                </a:solidFill>
                <a:latin typeface="Times New Roman" charset="0"/>
              </a:defRPr>
            </a:lvl4pPr>
            <a:lvl5pPr marL="2057400" indent="-228600" defTabSz="931863">
              <a:defRPr sz="2400">
                <a:solidFill>
                  <a:schemeClr val="tx1"/>
                </a:solidFill>
                <a:latin typeface="Times New Roman" charset="0"/>
              </a:defRPr>
            </a:lvl5pPr>
            <a:lvl6pPr marL="2514600" indent="-228600" defTabSz="931863" eaLnBrk="0" fontAlgn="base" hangingPunct="0">
              <a:spcBef>
                <a:spcPct val="0"/>
              </a:spcBef>
              <a:spcAft>
                <a:spcPct val="0"/>
              </a:spcAft>
              <a:defRPr sz="2400">
                <a:solidFill>
                  <a:schemeClr val="tx1"/>
                </a:solidFill>
                <a:latin typeface="Times New Roman" charset="0"/>
              </a:defRPr>
            </a:lvl6pPr>
            <a:lvl7pPr marL="2971800" indent="-228600" defTabSz="931863" eaLnBrk="0" fontAlgn="base" hangingPunct="0">
              <a:spcBef>
                <a:spcPct val="0"/>
              </a:spcBef>
              <a:spcAft>
                <a:spcPct val="0"/>
              </a:spcAft>
              <a:defRPr sz="2400">
                <a:solidFill>
                  <a:schemeClr val="tx1"/>
                </a:solidFill>
                <a:latin typeface="Times New Roman" charset="0"/>
              </a:defRPr>
            </a:lvl7pPr>
            <a:lvl8pPr marL="3429000" indent="-228600" defTabSz="931863" eaLnBrk="0" fontAlgn="base" hangingPunct="0">
              <a:spcBef>
                <a:spcPct val="0"/>
              </a:spcBef>
              <a:spcAft>
                <a:spcPct val="0"/>
              </a:spcAft>
              <a:defRPr sz="2400">
                <a:solidFill>
                  <a:schemeClr val="tx1"/>
                </a:solidFill>
                <a:latin typeface="Times New Roman" charset="0"/>
              </a:defRPr>
            </a:lvl8pPr>
            <a:lvl9pPr marL="3886200" indent="-228600" defTabSz="931863" eaLnBrk="0" fontAlgn="base" hangingPunct="0">
              <a:spcBef>
                <a:spcPct val="0"/>
              </a:spcBef>
              <a:spcAft>
                <a:spcPct val="0"/>
              </a:spcAft>
              <a:defRPr sz="2400">
                <a:solidFill>
                  <a:schemeClr val="tx1"/>
                </a:solidFill>
                <a:latin typeface="Times New Roman" charset="0"/>
              </a:defRPr>
            </a:lvl9pPr>
          </a:lstStyle>
          <a:p>
            <a:endParaRPr lang="en-US" altLang="en-US" sz="1300" dirty="0">
              <a:latin typeface="Consolas" panose="020B0609020204030204" pitchFamily="49"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dirty="0">
              <a:latin typeface="Consolas" panose="020B0609020204030204" pitchFamily="49" charset="0"/>
            </a:endParaRPr>
          </a:p>
        </p:txBody>
      </p:sp>
    </p:spTree>
    <p:extLst>
      <p:ext uri="{BB962C8B-B14F-4D97-AF65-F5344CB8AC3E}">
        <p14:creationId xmlns:p14="http://schemas.microsoft.com/office/powerpoint/2010/main" val="1696275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655508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777885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2000" b="0"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2125321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sz="1800"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432830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682442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3873722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318923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340663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try to use synchronized clocks to fix this!</a:t>
            </a:r>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514403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821712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498664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179154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1448252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820099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637899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A18A88C-26E7-424E-A5AB-FE8334E59880}" type="datetimeFigureOut">
              <a:rPr lang="en-US" smtClean="0"/>
              <a:t>10/31/24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0415B-9F55-D441-A23C-69BEFA1EAEF1}" type="slidenum">
              <a:rPr lang="en-US" smtClean="0"/>
              <a:t>‹#›</a:t>
            </a:fld>
            <a:endParaRPr lang="en-US"/>
          </a:p>
        </p:txBody>
      </p:sp>
    </p:spTree>
    <p:extLst>
      <p:ext uri="{BB962C8B-B14F-4D97-AF65-F5344CB8AC3E}">
        <p14:creationId xmlns:p14="http://schemas.microsoft.com/office/powerpoint/2010/main" val="435990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18A88C-26E7-424E-A5AB-FE8334E59880}" type="datetimeFigureOut">
              <a:rPr lang="en-US" smtClean="0"/>
              <a:t>10/31/24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0415B-9F55-D441-A23C-69BEFA1EAEF1}" type="slidenum">
              <a:rPr lang="en-US" smtClean="0"/>
              <a:t>‹#›</a:t>
            </a:fld>
            <a:endParaRPr lang="en-US"/>
          </a:p>
        </p:txBody>
      </p:sp>
    </p:spTree>
    <p:extLst>
      <p:ext uri="{BB962C8B-B14F-4D97-AF65-F5344CB8AC3E}">
        <p14:creationId xmlns:p14="http://schemas.microsoft.com/office/powerpoint/2010/main" val="560178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18A88C-26E7-424E-A5AB-FE8334E59880}" type="datetimeFigureOut">
              <a:rPr lang="en-US" smtClean="0"/>
              <a:t>10/31/24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0415B-9F55-D441-A23C-69BEFA1EAEF1}" type="slidenum">
              <a:rPr lang="en-US" smtClean="0"/>
              <a:t>‹#›</a:t>
            </a:fld>
            <a:endParaRPr lang="en-US"/>
          </a:p>
        </p:txBody>
      </p:sp>
    </p:spTree>
    <p:extLst>
      <p:ext uri="{BB962C8B-B14F-4D97-AF65-F5344CB8AC3E}">
        <p14:creationId xmlns:p14="http://schemas.microsoft.com/office/powerpoint/2010/main" val="347455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18A88C-26E7-424E-A5AB-FE8334E59880}" type="datetimeFigureOut">
              <a:rPr lang="en-US" smtClean="0"/>
              <a:t>10/31/24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0415B-9F55-D441-A23C-69BEFA1EAEF1}" type="slidenum">
              <a:rPr lang="en-US" smtClean="0"/>
              <a:t>‹#›</a:t>
            </a:fld>
            <a:endParaRPr lang="en-US"/>
          </a:p>
        </p:txBody>
      </p:sp>
    </p:spTree>
    <p:extLst>
      <p:ext uri="{BB962C8B-B14F-4D97-AF65-F5344CB8AC3E}">
        <p14:creationId xmlns:p14="http://schemas.microsoft.com/office/powerpoint/2010/main" val="481188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18A88C-26E7-424E-A5AB-FE8334E59880}" type="datetimeFigureOut">
              <a:rPr lang="en-US" smtClean="0"/>
              <a:t>10/31/24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0415B-9F55-D441-A23C-69BEFA1EAEF1}" type="slidenum">
              <a:rPr lang="en-US" smtClean="0"/>
              <a:t>‹#›</a:t>
            </a:fld>
            <a:endParaRPr lang="en-US"/>
          </a:p>
        </p:txBody>
      </p:sp>
    </p:spTree>
    <p:extLst>
      <p:ext uri="{BB962C8B-B14F-4D97-AF65-F5344CB8AC3E}">
        <p14:creationId xmlns:p14="http://schemas.microsoft.com/office/powerpoint/2010/main" val="2064398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18A88C-26E7-424E-A5AB-FE8334E59880}" type="datetimeFigureOut">
              <a:rPr lang="en-US" smtClean="0"/>
              <a:t>10/31/24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30415B-9F55-D441-A23C-69BEFA1EAEF1}" type="slidenum">
              <a:rPr lang="en-US" smtClean="0"/>
              <a:t>‹#›</a:t>
            </a:fld>
            <a:endParaRPr lang="en-US"/>
          </a:p>
        </p:txBody>
      </p:sp>
    </p:spTree>
    <p:extLst>
      <p:ext uri="{BB962C8B-B14F-4D97-AF65-F5344CB8AC3E}">
        <p14:creationId xmlns:p14="http://schemas.microsoft.com/office/powerpoint/2010/main" val="1603402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18A88C-26E7-424E-A5AB-FE8334E59880}" type="datetimeFigureOut">
              <a:rPr lang="en-US" smtClean="0"/>
              <a:t>10/31/24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30415B-9F55-D441-A23C-69BEFA1EAEF1}" type="slidenum">
              <a:rPr lang="en-US" smtClean="0"/>
              <a:t>‹#›</a:t>
            </a:fld>
            <a:endParaRPr lang="en-US"/>
          </a:p>
        </p:txBody>
      </p:sp>
    </p:spTree>
    <p:extLst>
      <p:ext uri="{BB962C8B-B14F-4D97-AF65-F5344CB8AC3E}">
        <p14:creationId xmlns:p14="http://schemas.microsoft.com/office/powerpoint/2010/main" val="1753838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18A88C-26E7-424E-A5AB-FE8334E59880}" type="datetimeFigureOut">
              <a:rPr lang="en-US" smtClean="0"/>
              <a:t>10/31/24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30415B-9F55-D441-A23C-69BEFA1EAEF1}" type="slidenum">
              <a:rPr lang="en-US" smtClean="0"/>
              <a:t>‹#›</a:t>
            </a:fld>
            <a:endParaRPr lang="en-US"/>
          </a:p>
        </p:txBody>
      </p:sp>
    </p:spTree>
    <p:extLst>
      <p:ext uri="{BB962C8B-B14F-4D97-AF65-F5344CB8AC3E}">
        <p14:creationId xmlns:p14="http://schemas.microsoft.com/office/powerpoint/2010/main" val="400693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18A88C-26E7-424E-A5AB-FE8334E59880}" type="datetimeFigureOut">
              <a:rPr lang="en-US" smtClean="0"/>
              <a:t>10/31/24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30415B-9F55-D441-A23C-69BEFA1EAEF1}" type="slidenum">
              <a:rPr lang="en-US" smtClean="0"/>
              <a:t>‹#›</a:t>
            </a:fld>
            <a:endParaRPr lang="en-US"/>
          </a:p>
        </p:txBody>
      </p:sp>
    </p:spTree>
    <p:extLst>
      <p:ext uri="{BB962C8B-B14F-4D97-AF65-F5344CB8AC3E}">
        <p14:creationId xmlns:p14="http://schemas.microsoft.com/office/powerpoint/2010/main" val="2098841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18A88C-26E7-424E-A5AB-FE8334E59880}" type="datetimeFigureOut">
              <a:rPr lang="en-US" smtClean="0"/>
              <a:t>10/31/24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30415B-9F55-D441-A23C-69BEFA1EAEF1}" type="slidenum">
              <a:rPr lang="en-US" smtClean="0"/>
              <a:t>‹#›</a:t>
            </a:fld>
            <a:endParaRPr lang="en-US"/>
          </a:p>
        </p:txBody>
      </p:sp>
    </p:spTree>
    <p:extLst>
      <p:ext uri="{BB962C8B-B14F-4D97-AF65-F5344CB8AC3E}">
        <p14:creationId xmlns:p14="http://schemas.microsoft.com/office/powerpoint/2010/main" val="660956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18A88C-26E7-424E-A5AB-FE8334E59880}" type="datetimeFigureOut">
              <a:rPr lang="en-US" smtClean="0"/>
              <a:t>10/31/24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30415B-9F55-D441-A23C-69BEFA1EAEF1}" type="slidenum">
              <a:rPr lang="en-US" smtClean="0"/>
              <a:t>‹#›</a:t>
            </a:fld>
            <a:endParaRPr lang="en-US"/>
          </a:p>
        </p:txBody>
      </p:sp>
    </p:spTree>
    <p:extLst>
      <p:ext uri="{BB962C8B-B14F-4D97-AF65-F5344CB8AC3E}">
        <p14:creationId xmlns:p14="http://schemas.microsoft.com/office/powerpoint/2010/main" val="1918036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Medium" panose="02000503000000020004" pitchFamily="2" charset="0"/>
              </a:defRPr>
            </a:lvl1pPr>
          </a:lstStyle>
          <a:p>
            <a:fld id="{CA18A88C-26E7-424E-A5AB-FE8334E59880}" type="datetimeFigureOut">
              <a:rPr lang="en-US" smtClean="0"/>
              <a:pPr/>
              <a:t>10/31/24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Neue Medium" panose="02000503000000020004" pitchFamily="2"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Helvetica Neue Medium" panose="02000503000000020004" pitchFamily="2" charset="0"/>
              </a:defRPr>
            </a:lvl1pPr>
          </a:lstStyle>
          <a:p>
            <a:fld id="{8230415B-9F55-D441-A23C-69BEFA1EAEF1}" type="slidenum">
              <a:rPr lang="en-US" smtClean="0"/>
              <a:pPr/>
              <a:t>‹#›</a:t>
            </a:fld>
            <a:endParaRPr lang="en-US" dirty="0"/>
          </a:p>
        </p:txBody>
      </p:sp>
    </p:spTree>
    <p:extLst>
      <p:ext uri="{BB962C8B-B14F-4D97-AF65-F5344CB8AC3E}">
        <p14:creationId xmlns:p14="http://schemas.microsoft.com/office/powerpoint/2010/main" val="8003970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Helvetica Neue Medium" panose="0200050300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Helvetica Neue Medium" panose="02000503000000020004" pitchFamily="2"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Helvetica Neue Medium" panose="02000503000000020004" pitchFamily="2"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Helvetica Neue Medium" panose="02000503000000020004" pitchFamily="2"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Helvetica Neue Medium" panose="02000503000000020004" pitchFamily="2"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Helvetica Neue Medium" panose="02000503000000020004" pitchFamily="2"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22120" y="857250"/>
            <a:ext cx="7937197" cy="1790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Helvetica Neue Medium" panose="02000503000000020004" pitchFamily="2" charset="0"/>
              </a:rPr>
              <a:t>Introduction to Concurrency &amp; Logical Time</a:t>
            </a:r>
          </a:p>
        </p:txBody>
      </p:sp>
      <p:sp>
        <p:nvSpPr>
          <p:cNvPr id="5" name="Subtitle 2"/>
          <p:cNvSpPr txBox="1">
            <a:spLocks/>
          </p:cNvSpPr>
          <p:nvPr/>
        </p:nvSpPr>
        <p:spPr>
          <a:xfrm>
            <a:off x="2107768" y="4137260"/>
            <a:ext cx="8245099" cy="22081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dirty="0">
                <a:latin typeface="Helvetica Neue Medium" panose="02000503000000020004" pitchFamily="2" charset="0"/>
              </a:rPr>
              <a:t>COS 316: Principles of Computer System Design</a:t>
            </a:r>
          </a:p>
          <a:p>
            <a:pPr marL="0" indent="0" algn="ctr">
              <a:buNone/>
            </a:pPr>
            <a:r>
              <a:rPr lang="en-US" dirty="0">
                <a:latin typeface="Helvetica Neue Medium" panose="02000503000000020004" pitchFamily="2" charset="0"/>
              </a:rPr>
              <a:t>Lecture 11</a:t>
            </a:r>
          </a:p>
          <a:p>
            <a:pPr marL="0" indent="0" algn="ctr">
              <a:buNone/>
            </a:pPr>
            <a:endParaRPr lang="en-US" dirty="0">
              <a:latin typeface="Helvetica Neue Medium" panose="02000503000000020004" pitchFamily="2" charset="0"/>
            </a:endParaRPr>
          </a:p>
          <a:p>
            <a:pPr marL="0" indent="0" algn="ctr">
              <a:buNone/>
            </a:pPr>
            <a:r>
              <a:rPr lang="en-US" u="sng" dirty="0">
                <a:latin typeface="Helvetica Neue Medium" panose="02000503000000020004" pitchFamily="2" charset="0"/>
              </a:rPr>
              <a:t>Wyatt Lloyd</a:t>
            </a:r>
            <a:r>
              <a:rPr lang="en-US" dirty="0">
                <a:latin typeface="Helvetica Neue Medium" panose="02000503000000020004" pitchFamily="2" charset="0"/>
              </a:rPr>
              <a:t> &amp; Rob Fish</a:t>
            </a:r>
            <a:endParaRPr lang="en-US" u="sng" dirty="0">
              <a:latin typeface="Helvetica Neue Medium" panose="02000503000000020004" pitchFamily="2" charset="0"/>
            </a:endParaRPr>
          </a:p>
        </p:txBody>
      </p:sp>
      <p:pic>
        <p:nvPicPr>
          <p:cNvPr id="6" name="Picture 5"/>
          <p:cNvPicPr>
            <a:picLocks noChangeAspect="1"/>
          </p:cNvPicPr>
          <p:nvPr/>
        </p:nvPicPr>
        <p:blipFill>
          <a:blip r:embed="rId3"/>
          <a:stretch>
            <a:fillRect/>
          </a:stretch>
        </p:blipFill>
        <p:spPr>
          <a:xfrm>
            <a:off x="5796535" y="2843509"/>
            <a:ext cx="867565" cy="1098192"/>
          </a:xfrm>
          <a:prstGeom prst="rect">
            <a:avLst/>
          </a:prstGeom>
        </p:spPr>
      </p:pic>
    </p:spTree>
    <p:extLst>
      <p:ext uri="{BB962C8B-B14F-4D97-AF65-F5344CB8AC3E}">
        <p14:creationId xmlns:p14="http://schemas.microsoft.com/office/powerpoint/2010/main" val="2070352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r>
              <a:rPr lang="en-US" altLang="en-US" dirty="0"/>
              <a:t>Can observe event order at a single process</a:t>
            </a:r>
            <a:endParaRPr lang="en-US" altLang="en-US" b="1" dirty="0">
              <a:sym typeface="Wingdings"/>
            </a:endParaRPr>
          </a:p>
          <a:p>
            <a:pPr marL="514350" indent="-514350">
              <a:buFont typeface="+mj-lt"/>
              <a:buAutoNum type="arabicPeriod"/>
            </a:pPr>
            <a:endParaRPr lang="en-US" altLang="en-US" dirty="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sp>
        <p:nvSpPr>
          <p:cNvPr id="3" name="TextBox 2"/>
          <p:cNvSpPr txBox="1"/>
          <p:nvPr/>
        </p:nvSpPr>
        <p:spPr>
          <a:xfrm>
            <a:off x="7528593" y="5555166"/>
            <a:ext cx="2674130" cy="523220"/>
          </a:xfrm>
          <a:prstGeom prst="rect">
            <a:avLst/>
          </a:prstGeom>
          <a:noFill/>
        </p:spPr>
        <p:txBody>
          <a:bodyPr wrap="none" rtlCol="0">
            <a:spAutoFit/>
          </a:bodyPr>
          <a:lstStyle/>
          <a:p>
            <a:r>
              <a:rPr lang="en-US" sz="2800" dirty="0">
                <a:latin typeface="Helvetica Neue Medium" panose="02000503000000020004" pitchFamily="2" charset="0"/>
                <a:ea typeface="Helvetica Neue Medium" panose="02000503000000020004" pitchFamily="2" charset="0"/>
                <a:cs typeface="Helvetica Neue Medium" panose="02000503000000020004" pitchFamily="2" charset="0"/>
              </a:rPr>
              <a:t>Physical time ↓</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P3</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a</a:t>
            </a:r>
          </a:p>
        </p:txBody>
      </p:sp>
      <p:sp>
        <p:nvSpPr>
          <p:cNvPr id="21" name="TextBox 20"/>
          <p:cNvSpPr txBox="1"/>
          <p:nvPr/>
        </p:nvSpPr>
        <p:spPr>
          <a:xfrm>
            <a:off x="2752977" y="5100426"/>
            <a:ext cx="37221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b</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10</a:t>
            </a:fld>
            <a:endParaRPr lang="en-US"/>
          </a:p>
        </p:txBody>
      </p:sp>
    </p:spTree>
    <p:extLst>
      <p:ext uri="{BB962C8B-B14F-4D97-AF65-F5344CB8AC3E}">
        <p14:creationId xmlns:p14="http://schemas.microsoft.com/office/powerpoint/2010/main" val="1579985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pPr marL="514350" indent="-514350">
              <a:buFont typeface="+mj-lt"/>
              <a:buAutoNum type="arabicPeriod"/>
            </a:pPr>
            <a:r>
              <a:rPr lang="en-US" altLang="en-US" dirty="0"/>
              <a:t>If </a:t>
            </a:r>
            <a:r>
              <a:rPr lang="en-US" altLang="en-US" b="1" dirty="0"/>
              <a:t>same process </a:t>
            </a:r>
            <a:r>
              <a:rPr lang="en-US" altLang="en-US" dirty="0"/>
              <a:t>and </a:t>
            </a:r>
            <a:r>
              <a:rPr lang="en-US" altLang="en-US" b="1" dirty="0"/>
              <a:t>a</a:t>
            </a:r>
            <a:r>
              <a:rPr lang="en-US" altLang="en-US" dirty="0"/>
              <a:t> occurs before </a:t>
            </a:r>
            <a:r>
              <a:rPr lang="en-US" altLang="en-US" b="1" dirty="0"/>
              <a:t>b</a:t>
            </a:r>
            <a:r>
              <a:rPr lang="en-US" altLang="en-US" dirty="0"/>
              <a:t>, then </a:t>
            </a:r>
            <a:r>
              <a:rPr lang="en-US" altLang="en-US" b="1" dirty="0"/>
              <a:t>a</a:t>
            </a:r>
            <a:r>
              <a:rPr lang="en-US" altLang="en-US" dirty="0"/>
              <a:t> </a:t>
            </a:r>
            <a:r>
              <a:rPr lang="en-US" altLang="en-US" dirty="0">
                <a:sym typeface="Wingdings"/>
              </a:rPr>
              <a:t> </a:t>
            </a:r>
            <a:r>
              <a:rPr lang="en-US" altLang="en-US" b="1" dirty="0">
                <a:sym typeface="Wingdings"/>
              </a:rPr>
              <a:t>b</a:t>
            </a:r>
          </a:p>
          <a:p>
            <a:pPr marL="514350" indent="-514350">
              <a:buFont typeface="+mj-lt"/>
              <a:buAutoNum type="arabicPeriod"/>
            </a:pPr>
            <a:endParaRPr lang="en-US" altLang="en-US" dirty="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sp>
        <p:nvSpPr>
          <p:cNvPr id="3" name="TextBox 2"/>
          <p:cNvSpPr txBox="1"/>
          <p:nvPr/>
        </p:nvSpPr>
        <p:spPr>
          <a:xfrm>
            <a:off x="7528593" y="5555166"/>
            <a:ext cx="2674130" cy="523220"/>
          </a:xfrm>
          <a:prstGeom prst="rect">
            <a:avLst/>
          </a:prstGeom>
          <a:noFill/>
        </p:spPr>
        <p:txBody>
          <a:bodyPr wrap="none" rtlCol="0">
            <a:spAutoFit/>
          </a:bodyPr>
          <a:lstStyle/>
          <a:p>
            <a:r>
              <a:rPr lang="en-US" sz="2800" dirty="0">
                <a:latin typeface="Helvetica Neue Medium" panose="02000503000000020004" pitchFamily="2" charset="0"/>
                <a:ea typeface="Helvetica Neue Medium" panose="02000503000000020004" pitchFamily="2" charset="0"/>
                <a:cs typeface="Helvetica Neue Medium" panose="02000503000000020004" pitchFamily="2" charset="0"/>
              </a:rPr>
              <a:t>Physical time ↓</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P3</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a</a:t>
            </a:r>
          </a:p>
        </p:txBody>
      </p:sp>
      <p:sp>
        <p:nvSpPr>
          <p:cNvPr id="21" name="TextBox 20"/>
          <p:cNvSpPr txBox="1"/>
          <p:nvPr/>
        </p:nvSpPr>
        <p:spPr>
          <a:xfrm>
            <a:off x="2752977" y="5100426"/>
            <a:ext cx="37221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b</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11</a:t>
            </a:fld>
            <a:endParaRPr lang="en-US"/>
          </a:p>
        </p:txBody>
      </p:sp>
    </p:spTree>
    <p:extLst>
      <p:ext uri="{BB962C8B-B14F-4D97-AF65-F5344CB8AC3E}">
        <p14:creationId xmlns:p14="http://schemas.microsoft.com/office/powerpoint/2010/main" val="1071847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pPr marL="514350" indent="-514350">
              <a:buFont typeface="+mj-lt"/>
              <a:buAutoNum type="arabicPeriod"/>
            </a:pPr>
            <a:r>
              <a:rPr lang="en-US" altLang="en-US" dirty="0">
                <a:solidFill>
                  <a:schemeClr val="tx1">
                    <a:lumMod val="50000"/>
                    <a:lumOff val="50000"/>
                  </a:schemeClr>
                </a:solidFill>
              </a:rPr>
              <a:t>If </a:t>
            </a:r>
            <a:r>
              <a:rPr lang="en-US" altLang="en-US" b="1" dirty="0">
                <a:solidFill>
                  <a:schemeClr val="tx1">
                    <a:lumMod val="50000"/>
                    <a:lumOff val="50000"/>
                  </a:schemeClr>
                </a:solidFill>
              </a:rPr>
              <a:t>same process </a:t>
            </a:r>
            <a:r>
              <a:rPr lang="en-US" altLang="en-US" dirty="0">
                <a:solidFill>
                  <a:schemeClr val="tx1">
                    <a:lumMod val="50000"/>
                    <a:lumOff val="50000"/>
                  </a:schemeClr>
                </a:solidFill>
              </a:rPr>
              <a:t>and </a:t>
            </a:r>
            <a:r>
              <a:rPr lang="en-US" altLang="en-US" b="1" dirty="0">
                <a:solidFill>
                  <a:schemeClr val="tx1">
                    <a:lumMod val="50000"/>
                    <a:lumOff val="50000"/>
                  </a:schemeClr>
                </a:solidFill>
              </a:rPr>
              <a:t>a</a:t>
            </a:r>
            <a:r>
              <a:rPr lang="en-US" altLang="en-US" dirty="0">
                <a:solidFill>
                  <a:schemeClr val="tx1">
                    <a:lumMod val="50000"/>
                    <a:lumOff val="50000"/>
                  </a:schemeClr>
                </a:solidFill>
              </a:rPr>
              <a:t> occurs before </a:t>
            </a:r>
            <a:r>
              <a:rPr lang="en-US" altLang="en-US" b="1" dirty="0">
                <a:solidFill>
                  <a:schemeClr val="tx1">
                    <a:lumMod val="50000"/>
                    <a:lumOff val="50000"/>
                  </a:schemeClr>
                </a:solidFill>
              </a:rPr>
              <a:t>b</a:t>
            </a:r>
            <a:r>
              <a:rPr lang="en-US" altLang="en-US" dirty="0">
                <a:solidFill>
                  <a:schemeClr val="tx1">
                    <a:lumMod val="50000"/>
                    <a:lumOff val="50000"/>
                  </a:schemeClr>
                </a:solidFill>
              </a:rPr>
              <a:t>, then </a:t>
            </a:r>
            <a:r>
              <a:rPr lang="en-US" altLang="en-US" b="1" dirty="0">
                <a:solidFill>
                  <a:schemeClr val="tx1">
                    <a:lumMod val="50000"/>
                    <a:lumOff val="50000"/>
                  </a:schemeClr>
                </a:solidFill>
              </a:rPr>
              <a:t>a</a:t>
            </a:r>
            <a:r>
              <a:rPr lang="en-US" altLang="en-US" dirty="0">
                <a:solidFill>
                  <a:schemeClr val="tx1">
                    <a:lumMod val="50000"/>
                    <a:lumOff val="50000"/>
                  </a:schemeClr>
                </a:solidFill>
              </a:rPr>
              <a:t> </a:t>
            </a:r>
            <a:r>
              <a:rPr lang="en-US" altLang="en-US" dirty="0">
                <a:solidFill>
                  <a:schemeClr val="tx1">
                    <a:lumMod val="50000"/>
                    <a:lumOff val="50000"/>
                  </a:schemeClr>
                </a:solidFill>
                <a:sym typeface="Wingdings"/>
              </a:rPr>
              <a:t> </a:t>
            </a:r>
            <a:r>
              <a:rPr lang="en-US" altLang="en-US" b="1" dirty="0">
                <a:solidFill>
                  <a:schemeClr val="tx1">
                    <a:lumMod val="50000"/>
                    <a:lumOff val="50000"/>
                  </a:schemeClr>
                </a:solidFill>
                <a:sym typeface="Wingdings"/>
              </a:rPr>
              <a:t>b</a:t>
            </a:r>
          </a:p>
          <a:p>
            <a:pPr marL="514350" indent="-514350">
              <a:buFont typeface="+mj-lt"/>
              <a:buAutoNum type="arabicPeriod"/>
            </a:pPr>
            <a:endParaRPr lang="en-US" altLang="en-US" dirty="0">
              <a:sym typeface="Wingdings"/>
            </a:endParaRPr>
          </a:p>
          <a:p>
            <a:pPr marL="514350" indent="-514350">
              <a:buFont typeface="+mj-lt"/>
              <a:buAutoNum type="arabicPeriod"/>
            </a:pPr>
            <a:r>
              <a:rPr lang="en-US" altLang="en-US" dirty="0">
                <a:sym typeface="Wingdings"/>
              </a:rPr>
              <a:t>Can observe ordering when processes communicate</a:t>
            </a:r>
            <a:endParaRPr lang="en-US" altLang="en-US" b="1" dirty="0">
              <a:sym typeface="Wingdings"/>
            </a:endParaRPr>
          </a:p>
          <a:p>
            <a:pPr marL="514350" indent="-514350">
              <a:buFont typeface="+mj-lt"/>
              <a:buAutoNum type="arabicPeriod"/>
            </a:pPr>
            <a:endParaRPr lang="en-US" altLang="en-US" dirty="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P3</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a</a:t>
            </a:r>
          </a:p>
        </p:txBody>
      </p:sp>
      <p:sp>
        <p:nvSpPr>
          <p:cNvPr id="21" name="TextBox 20"/>
          <p:cNvSpPr txBox="1"/>
          <p:nvPr/>
        </p:nvSpPr>
        <p:spPr>
          <a:xfrm>
            <a:off x="2752977" y="5100426"/>
            <a:ext cx="37221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b</a:t>
            </a:r>
          </a:p>
        </p:txBody>
      </p:sp>
      <p:grpSp>
        <p:nvGrpSpPr>
          <p:cNvPr id="24" name="Group 23"/>
          <p:cNvGrpSpPr/>
          <p:nvPr/>
        </p:nvGrpSpPr>
        <p:grpSpPr>
          <a:xfrm>
            <a:off x="3346322" y="5331259"/>
            <a:ext cx="2304931" cy="516713"/>
            <a:chOff x="1822321" y="5331258"/>
            <a:chExt cx="2304931"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26" name="TextBox 25"/>
            <p:cNvSpPr txBox="1"/>
            <p:nvPr/>
          </p:nvSpPr>
          <p:spPr>
            <a:xfrm>
              <a:off x="3771064" y="5386306"/>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12</a:t>
            </a:fld>
            <a:endParaRPr lang="en-US"/>
          </a:p>
        </p:txBody>
      </p:sp>
      <p:sp>
        <p:nvSpPr>
          <p:cNvPr id="22" name="TextBox 21"/>
          <p:cNvSpPr txBox="1"/>
          <p:nvPr/>
        </p:nvSpPr>
        <p:spPr>
          <a:xfrm>
            <a:off x="7528593" y="5555166"/>
            <a:ext cx="2674130" cy="523220"/>
          </a:xfrm>
          <a:prstGeom prst="rect">
            <a:avLst/>
          </a:prstGeom>
          <a:noFill/>
        </p:spPr>
        <p:txBody>
          <a:bodyPr wrap="none" rtlCol="0">
            <a:spAutoFit/>
          </a:bodyPr>
          <a:lstStyle/>
          <a:p>
            <a:r>
              <a:rPr lang="en-US" sz="2800" dirty="0">
                <a:latin typeface="Helvetica Neue Medium" panose="02000503000000020004" pitchFamily="2" charset="0"/>
                <a:ea typeface="Helvetica Neue Medium" panose="02000503000000020004" pitchFamily="2" charset="0"/>
                <a:cs typeface="Helvetica Neue Medium" panose="02000503000000020004" pitchFamily="2" charset="0"/>
              </a:rPr>
              <a:t>Physical time ↓</a:t>
            </a:r>
          </a:p>
        </p:txBody>
      </p:sp>
    </p:spTree>
    <p:extLst>
      <p:ext uri="{BB962C8B-B14F-4D97-AF65-F5344CB8AC3E}">
        <p14:creationId xmlns:p14="http://schemas.microsoft.com/office/powerpoint/2010/main" val="1203927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pPr marL="514350" indent="-514350">
              <a:buFont typeface="+mj-lt"/>
              <a:buAutoNum type="arabicPeriod"/>
            </a:pPr>
            <a:r>
              <a:rPr lang="en-US" altLang="en-US" dirty="0">
                <a:solidFill>
                  <a:schemeClr val="tx1">
                    <a:lumMod val="50000"/>
                    <a:lumOff val="50000"/>
                  </a:schemeClr>
                </a:solidFill>
              </a:rPr>
              <a:t>If </a:t>
            </a:r>
            <a:r>
              <a:rPr lang="en-US" altLang="en-US" b="1" dirty="0">
                <a:solidFill>
                  <a:schemeClr val="tx1">
                    <a:lumMod val="50000"/>
                    <a:lumOff val="50000"/>
                  </a:schemeClr>
                </a:solidFill>
              </a:rPr>
              <a:t>same process </a:t>
            </a:r>
            <a:r>
              <a:rPr lang="en-US" altLang="en-US" dirty="0">
                <a:solidFill>
                  <a:schemeClr val="tx1">
                    <a:lumMod val="50000"/>
                    <a:lumOff val="50000"/>
                  </a:schemeClr>
                </a:solidFill>
              </a:rPr>
              <a:t>and </a:t>
            </a:r>
            <a:r>
              <a:rPr lang="en-US" altLang="en-US" b="1" dirty="0">
                <a:solidFill>
                  <a:schemeClr val="tx1">
                    <a:lumMod val="50000"/>
                    <a:lumOff val="50000"/>
                  </a:schemeClr>
                </a:solidFill>
              </a:rPr>
              <a:t>a</a:t>
            </a:r>
            <a:r>
              <a:rPr lang="en-US" altLang="en-US" dirty="0">
                <a:solidFill>
                  <a:schemeClr val="tx1">
                    <a:lumMod val="50000"/>
                    <a:lumOff val="50000"/>
                  </a:schemeClr>
                </a:solidFill>
              </a:rPr>
              <a:t> occurs before </a:t>
            </a:r>
            <a:r>
              <a:rPr lang="en-US" altLang="en-US" b="1" dirty="0">
                <a:solidFill>
                  <a:schemeClr val="tx1">
                    <a:lumMod val="50000"/>
                    <a:lumOff val="50000"/>
                  </a:schemeClr>
                </a:solidFill>
              </a:rPr>
              <a:t>b</a:t>
            </a:r>
            <a:r>
              <a:rPr lang="en-US" altLang="en-US" dirty="0">
                <a:solidFill>
                  <a:schemeClr val="tx1">
                    <a:lumMod val="50000"/>
                    <a:lumOff val="50000"/>
                  </a:schemeClr>
                </a:solidFill>
              </a:rPr>
              <a:t>, then </a:t>
            </a:r>
            <a:r>
              <a:rPr lang="en-US" altLang="en-US" b="1" dirty="0">
                <a:solidFill>
                  <a:schemeClr val="tx1">
                    <a:lumMod val="50000"/>
                    <a:lumOff val="50000"/>
                  </a:schemeClr>
                </a:solidFill>
              </a:rPr>
              <a:t>a</a:t>
            </a:r>
            <a:r>
              <a:rPr lang="en-US" altLang="en-US" dirty="0">
                <a:solidFill>
                  <a:schemeClr val="tx1">
                    <a:lumMod val="50000"/>
                    <a:lumOff val="50000"/>
                  </a:schemeClr>
                </a:solidFill>
              </a:rPr>
              <a:t> </a:t>
            </a:r>
            <a:r>
              <a:rPr lang="en-US" altLang="en-US" dirty="0">
                <a:solidFill>
                  <a:schemeClr val="tx1">
                    <a:lumMod val="50000"/>
                    <a:lumOff val="50000"/>
                  </a:schemeClr>
                </a:solidFill>
                <a:sym typeface="Wingdings"/>
              </a:rPr>
              <a:t> </a:t>
            </a:r>
            <a:r>
              <a:rPr lang="en-US" altLang="en-US" b="1" dirty="0">
                <a:solidFill>
                  <a:schemeClr val="tx1">
                    <a:lumMod val="50000"/>
                    <a:lumOff val="50000"/>
                  </a:schemeClr>
                </a:solidFill>
                <a:sym typeface="Wingdings"/>
              </a:rPr>
              <a:t>b</a:t>
            </a:r>
          </a:p>
          <a:p>
            <a:pPr marL="514350" indent="-514350">
              <a:buFont typeface="+mj-lt"/>
              <a:buAutoNum type="arabicPeriod"/>
            </a:pPr>
            <a:endParaRPr lang="en-US" altLang="en-US" dirty="0">
              <a:sym typeface="Wingdings"/>
            </a:endParaRPr>
          </a:p>
          <a:p>
            <a:pPr marL="514350" indent="-514350">
              <a:buFont typeface="+mj-lt"/>
              <a:buAutoNum type="arabicPeriod"/>
            </a:pPr>
            <a:r>
              <a:rPr lang="en-US" altLang="en-US" dirty="0">
                <a:sym typeface="Wingdings"/>
              </a:rPr>
              <a:t>If </a:t>
            </a:r>
            <a:r>
              <a:rPr lang="en-US" altLang="en-US" b="1" dirty="0">
                <a:sym typeface="Wingdings"/>
              </a:rPr>
              <a:t>c</a:t>
            </a:r>
            <a:r>
              <a:rPr lang="en-US" altLang="en-US" dirty="0">
                <a:sym typeface="Wingdings"/>
              </a:rPr>
              <a:t> is a message receipt of </a:t>
            </a:r>
            <a:r>
              <a:rPr lang="en-US" altLang="en-US" b="1" dirty="0">
                <a:sym typeface="Wingdings"/>
              </a:rPr>
              <a:t>b</a:t>
            </a:r>
            <a:r>
              <a:rPr lang="en-US" altLang="en-US" dirty="0">
                <a:sym typeface="Wingdings"/>
              </a:rPr>
              <a:t>, then </a:t>
            </a:r>
            <a:r>
              <a:rPr lang="en-US" altLang="en-US" b="1" dirty="0">
                <a:sym typeface="Wingdings"/>
              </a:rPr>
              <a:t>b</a:t>
            </a:r>
            <a:r>
              <a:rPr lang="en-US" altLang="en-US" dirty="0">
                <a:sym typeface="Wingdings"/>
              </a:rPr>
              <a:t>  </a:t>
            </a:r>
            <a:r>
              <a:rPr lang="en-US" altLang="en-US" b="1" dirty="0">
                <a:sym typeface="Wingdings"/>
              </a:rPr>
              <a:t>c</a:t>
            </a:r>
          </a:p>
          <a:p>
            <a:pPr marL="514350" indent="-514350">
              <a:buFont typeface="+mj-lt"/>
              <a:buAutoNum type="arabicPeriod"/>
            </a:pPr>
            <a:endParaRPr lang="en-US" altLang="en-US" dirty="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P3</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a</a:t>
            </a:r>
          </a:p>
        </p:txBody>
      </p:sp>
      <p:sp>
        <p:nvSpPr>
          <p:cNvPr id="21" name="TextBox 20"/>
          <p:cNvSpPr txBox="1"/>
          <p:nvPr/>
        </p:nvSpPr>
        <p:spPr>
          <a:xfrm>
            <a:off x="2752977" y="5100426"/>
            <a:ext cx="37221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b</a:t>
            </a:r>
          </a:p>
        </p:txBody>
      </p:sp>
      <p:grpSp>
        <p:nvGrpSpPr>
          <p:cNvPr id="24" name="Group 23"/>
          <p:cNvGrpSpPr/>
          <p:nvPr/>
        </p:nvGrpSpPr>
        <p:grpSpPr>
          <a:xfrm>
            <a:off x="3346322" y="5331259"/>
            <a:ext cx="2304931" cy="516713"/>
            <a:chOff x="1822321" y="5331258"/>
            <a:chExt cx="2304931"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26" name="TextBox 25"/>
            <p:cNvSpPr txBox="1"/>
            <p:nvPr/>
          </p:nvSpPr>
          <p:spPr>
            <a:xfrm>
              <a:off x="3771064" y="5386306"/>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13</a:t>
            </a:fld>
            <a:endParaRPr lang="en-US"/>
          </a:p>
        </p:txBody>
      </p:sp>
      <p:sp>
        <p:nvSpPr>
          <p:cNvPr id="22" name="TextBox 21"/>
          <p:cNvSpPr txBox="1"/>
          <p:nvPr/>
        </p:nvSpPr>
        <p:spPr>
          <a:xfrm>
            <a:off x="7528593" y="5555166"/>
            <a:ext cx="2674130" cy="523220"/>
          </a:xfrm>
          <a:prstGeom prst="rect">
            <a:avLst/>
          </a:prstGeom>
          <a:noFill/>
        </p:spPr>
        <p:txBody>
          <a:bodyPr wrap="none" rtlCol="0">
            <a:spAutoFit/>
          </a:bodyPr>
          <a:lstStyle/>
          <a:p>
            <a:r>
              <a:rPr lang="en-US" sz="2800" dirty="0">
                <a:latin typeface="Helvetica Neue Medium" panose="02000503000000020004" pitchFamily="2" charset="0"/>
                <a:ea typeface="Helvetica Neue Medium" panose="02000503000000020004" pitchFamily="2" charset="0"/>
                <a:cs typeface="Helvetica Neue Medium" panose="02000503000000020004" pitchFamily="2" charset="0"/>
              </a:rPr>
              <a:t>Physical time ↓</a:t>
            </a:r>
          </a:p>
        </p:txBody>
      </p:sp>
    </p:spTree>
    <p:extLst>
      <p:ext uri="{BB962C8B-B14F-4D97-AF65-F5344CB8AC3E}">
        <p14:creationId xmlns:p14="http://schemas.microsoft.com/office/powerpoint/2010/main" val="869023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fontScale="85000" lnSpcReduction="20000"/>
          </a:bodyPr>
          <a:lstStyle/>
          <a:p>
            <a:pPr marL="514350" indent="-514350">
              <a:buFont typeface="+mj-lt"/>
              <a:buAutoNum type="arabicPeriod"/>
            </a:pPr>
            <a:r>
              <a:rPr lang="en-US" altLang="en-US" dirty="0">
                <a:solidFill>
                  <a:schemeClr val="tx1">
                    <a:lumMod val="50000"/>
                    <a:lumOff val="50000"/>
                  </a:schemeClr>
                </a:solidFill>
              </a:rPr>
              <a:t>If </a:t>
            </a:r>
            <a:r>
              <a:rPr lang="en-US" altLang="en-US" b="1" dirty="0">
                <a:solidFill>
                  <a:schemeClr val="tx1">
                    <a:lumMod val="50000"/>
                    <a:lumOff val="50000"/>
                  </a:schemeClr>
                </a:solidFill>
              </a:rPr>
              <a:t>same process </a:t>
            </a:r>
            <a:r>
              <a:rPr lang="en-US" altLang="en-US" dirty="0">
                <a:solidFill>
                  <a:schemeClr val="tx1">
                    <a:lumMod val="50000"/>
                    <a:lumOff val="50000"/>
                  </a:schemeClr>
                </a:solidFill>
              </a:rPr>
              <a:t>and </a:t>
            </a:r>
            <a:r>
              <a:rPr lang="en-US" altLang="en-US" b="1" dirty="0">
                <a:solidFill>
                  <a:schemeClr val="tx1">
                    <a:lumMod val="50000"/>
                    <a:lumOff val="50000"/>
                  </a:schemeClr>
                </a:solidFill>
              </a:rPr>
              <a:t>a</a:t>
            </a:r>
            <a:r>
              <a:rPr lang="en-US" altLang="en-US" dirty="0">
                <a:solidFill>
                  <a:schemeClr val="tx1">
                    <a:lumMod val="50000"/>
                    <a:lumOff val="50000"/>
                  </a:schemeClr>
                </a:solidFill>
              </a:rPr>
              <a:t> occurs before </a:t>
            </a:r>
            <a:r>
              <a:rPr lang="en-US" altLang="en-US" b="1" dirty="0">
                <a:solidFill>
                  <a:schemeClr val="tx1">
                    <a:lumMod val="50000"/>
                    <a:lumOff val="50000"/>
                  </a:schemeClr>
                </a:solidFill>
              </a:rPr>
              <a:t>b</a:t>
            </a:r>
            <a:r>
              <a:rPr lang="en-US" altLang="en-US" dirty="0">
                <a:solidFill>
                  <a:schemeClr val="tx1">
                    <a:lumMod val="50000"/>
                    <a:lumOff val="50000"/>
                  </a:schemeClr>
                </a:solidFill>
              </a:rPr>
              <a:t>, then </a:t>
            </a:r>
            <a:r>
              <a:rPr lang="en-US" altLang="en-US" b="1" dirty="0">
                <a:solidFill>
                  <a:schemeClr val="tx1">
                    <a:lumMod val="50000"/>
                    <a:lumOff val="50000"/>
                  </a:schemeClr>
                </a:solidFill>
              </a:rPr>
              <a:t>a</a:t>
            </a:r>
            <a:r>
              <a:rPr lang="en-US" altLang="en-US" dirty="0">
                <a:solidFill>
                  <a:schemeClr val="tx1">
                    <a:lumMod val="50000"/>
                    <a:lumOff val="50000"/>
                  </a:schemeClr>
                </a:solidFill>
              </a:rPr>
              <a:t> </a:t>
            </a:r>
            <a:r>
              <a:rPr lang="en-US" altLang="en-US" dirty="0">
                <a:solidFill>
                  <a:schemeClr val="tx1">
                    <a:lumMod val="50000"/>
                    <a:lumOff val="50000"/>
                  </a:schemeClr>
                </a:solidFill>
                <a:sym typeface="Wingdings"/>
              </a:rPr>
              <a:t> </a:t>
            </a:r>
            <a:r>
              <a:rPr lang="en-US" altLang="en-US" b="1" dirty="0">
                <a:solidFill>
                  <a:schemeClr val="tx1">
                    <a:lumMod val="50000"/>
                    <a:lumOff val="50000"/>
                  </a:schemeClr>
                </a:solidFill>
                <a:sym typeface="Wingdings"/>
              </a:rPr>
              <a:t>b</a:t>
            </a:r>
          </a:p>
          <a:p>
            <a:pPr marL="514350" indent="-514350">
              <a:buFont typeface="+mj-lt"/>
              <a:buAutoNum type="arabicPeriod"/>
            </a:pPr>
            <a:endParaRPr lang="en-US" altLang="en-US" dirty="0">
              <a:solidFill>
                <a:schemeClr val="tx1">
                  <a:lumMod val="50000"/>
                  <a:lumOff val="50000"/>
                </a:schemeClr>
              </a:solidFill>
              <a:sym typeface="Wingdings"/>
            </a:endParaRPr>
          </a:p>
          <a:p>
            <a:pPr marL="514350" indent="-514350">
              <a:buFont typeface="+mj-lt"/>
              <a:buAutoNum type="arabicPeriod"/>
            </a:pPr>
            <a:r>
              <a:rPr lang="en-US" altLang="en-US" dirty="0">
                <a:solidFill>
                  <a:schemeClr val="tx1">
                    <a:lumMod val="50000"/>
                    <a:lumOff val="50000"/>
                  </a:schemeClr>
                </a:solidFill>
                <a:sym typeface="Wingdings"/>
              </a:rPr>
              <a:t>If </a:t>
            </a:r>
            <a:r>
              <a:rPr lang="en-US" altLang="en-US" b="1" dirty="0">
                <a:solidFill>
                  <a:schemeClr val="tx1">
                    <a:lumMod val="50000"/>
                    <a:lumOff val="50000"/>
                  </a:schemeClr>
                </a:solidFill>
                <a:sym typeface="Wingdings"/>
              </a:rPr>
              <a:t>c</a:t>
            </a:r>
            <a:r>
              <a:rPr lang="en-US" altLang="en-US" dirty="0">
                <a:solidFill>
                  <a:schemeClr val="tx1">
                    <a:lumMod val="50000"/>
                    <a:lumOff val="50000"/>
                  </a:schemeClr>
                </a:solidFill>
                <a:sym typeface="Wingdings"/>
              </a:rPr>
              <a:t> is a message receipt of </a:t>
            </a:r>
            <a:r>
              <a:rPr lang="en-US" altLang="en-US" b="1" dirty="0">
                <a:solidFill>
                  <a:schemeClr val="tx1">
                    <a:lumMod val="50000"/>
                    <a:lumOff val="50000"/>
                  </a:schemeClr>
                </a:solidFill>
                <a:sym typeface="Wingdings"/>
              </a:rPr>
              <a:t>b</a:t>
            </a:r>
            <a:r>
              <a:rPr lang="en-US" altLang="en-US" dirty="0">
                <a:solidFill>
                  <a:schemeClr val="tx1">
                    <a:lumMod val="50000"/>
                    <a:lumOff val="50000"/>
                  </a:schemeClr>
                </a:solidFill>
                <a:sym typeface="Wingdings"/>
              </a:rPr>
              <a:t>, then </a:t>
            </a:r>
            <a:r>
              <a:rPr lang="en-US" altLang="en-US" b="1" dirty="0">
                <a:solidFill>
                  <a:schemeClr val="tx1">
                    <a:lumMod val="50000"/>
                    <a:lumOff val="50000"/>
                  </a:schemeClr>
                </a:solidFill>
                <a:sym typeface="Wingdings"/>
              </a:rPr>
              <a:t>b</a:t>
            </a:r>
            <a:r>
              <a:rPr lang="en-US" altLang="en-US" dirty="0">
                <a:solidFill>
                  <a:schemeClr val="tx1">
                    <a:lumMod val="50000"/>
                    <a:lumOff val="50000"/>
                  </a:schemeClr>
                </a:solidFill>
                <a:sym typeface="Wingdings"/>
              </a:rPr>
              <a:t>  </a:t>
            </a:r>
            <a:r>
              <a:rPr lang="en-US" altLang="en-US" b="1" dirty="0">
                <a:solidFill>
                  <a:schemeClr val="tx1">
                    <a:lumMod val="50000"/>
                    <a:lumOff val="50000"/>
                  </a:schemeClr>
                </a:solidFill>
                <a:sym typeface="Wingdings"/>
              </a:rPr>
              <a:t>c</a:t>
            </a:r>
          </a:p>
          <a:p>
            <a:pPr marL="514350" indent="-514350">
              <a:buFont typeface="+mj-lt"/>
              <a:buAutoNum type="arabicPeriod"/>
            </a:pPr>
            <a:endParaRPr lang="en-US" altLang="en-US" dirty="0">
              <a:sym typeface="Wingdings"/>
            </a:endParaRPr>
          </a:p>
          <a:p>
            <a:pPr marL="514350" indent="-514350">
              <a:buFont typeface="+mj-lt"/>
              <a:buAutoNum type="arabicPeriod"/>
            </a:pPr>
            <a:r>
              <a:rPr lang="en-US" altLang="en-US" dirty="0">
                <a:sym typeface="Wingdings"/>
              </a:rPr>
              <a:t>Can observe ordering transitively</a:t>
            </a:r>
            <a:endParaRPr lang="en-US" altLang="en-US" b="1" dirty="0">
              <a:sym typeface="Wingdings"/>
            </a:endParaRP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P3</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6" name="TextBox 15"/>
          <p:cNvSpPr txBox="1"/>
          <p:nvPr/>
        </p:nvSpPr>
        <p:spPr>
          <a:xfrm>
            <a:off x="2760993" y="4473129"/>
            <a:ext cx="356187"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a</a:t>
            </a:r>
          </a:p>
        </p:txBody>
      </p:sp>
      <p:sp>
        <p:nvSpPr>
          <p:cNvPr id="21" name="TextBox 20"/>
          <p:cNvSpPr txBox="1"/>
          <p:nvPr/>
        </p:nvSpPr>
        <p:spPr>
          <a:xfrm>
            <a:off x="2752977" y="5100426"/>
            <a:ext cx="37221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b</a:t>
            </a:r>
          </a:p>
        </p:txBody>
      </p:sp>
      <p:grpSp>
        <p:nvGrpSpPr>
          <p:cNvPr id="24" name="Group 23"/>
          <p:cNvGrpSpPr/>
          <p:nvPr/>
        </p:nvGrpSpPr>
        <p:grpSpPr>
          <a:xfrm>
            <a:off x="3346322" y="5331259"/>
            <a:ext cx="2304931" cy="516713"/>
            <a:chOff x="1822321" y="5331258"/>
            <a:chExt cx="2304931"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26" name="TextBox 25"/>
            <p:cNvSpPr txBox="1"/>
            <p:nvPr/>
          </p:nvSpPr>
          <p:spPr>
            <a:xfrm>
              <a:off x="3771064" y="5386306"/>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14</a:t>
            </a:fld>
            <a:endParaRPr lang="en-US"/>
          </a:p>
        </p:txBody>
      </p:sp>
      <p:sp>
        <p:nvSpPr>
          <p:cNvPr id="22" name="TextBox 21"/>
          <p:cNvSpPr txBox="1"/>
          <p:nvPr/>
        </p:nvSpPr>
        <p:spPr>
          <a:xfrm>
            <a:off x="7528593" y="5555166"/>
            <a:ext cx="2674130" cy="523220"/>
          </a:xfrm>
          <a:prstGeom prst="rect">
            <a:avLst/>
          </a:prstGeom>
          <a:noFill/>
        </p:spPr>
        <p:txBody>
          <a:bodyPr wrap="none" rtlCol="0">
            <a:spAutoFit/>
          </a:bodyPr>
          <a:lstStyle/>
          <a:p>
            <a:r>
              <a:rPr lang="en-US" sz="2800" dirty="0">
                <a:latin typeface="Helvetica Neue Medium" panose="02000503000000020004" pitchFamily="2" charset="0"/>
                <a:ea typeface="Helvetica Neue Medium" panose="02000503000000020004" pitchFamily="2" charset="0"/>
                <a:cs typeface="Helvetica Neue Medium" panose="02000503000000020004" pitchFamily="2" charset="0"/>
              </a:rPr>
              <a:t>Physical time ↓</a:t>
            </a:r>
          </a:p>
        </p:txBody>
      </p:sp>
    </p:spTree>
    <p:extLst>
      <p:ext uri="{BB962C8B-B14F-4D97-AF65-F5344CB8AC3E}">
        <p14:creationId xmlns:p14="http://schemas.microsoft.com/office/powerpoint/2010/main" val="941522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fontScale="85000" lnSpcReduction="20000"/>
          </a:bodyPr>
          <a:lstStyle/>
          <a:p>
            <a:pPr marL="514350" indent="-514350">
              <a:buFont typeface="+mj-lt"/>
              <a:buAutoNum type="arabicPeriod"/>
            </a:pPr>
            <a:r>
              <a:rPr lang="en-US" altLang="en-US" dirty="0">
                <a:solidFill>
                  <a:schemeClr val="tx1">
                    <a:lumMod val="50000"/>
                    <a:lumOff val="50000"/>
                  </a:schemeClr>
                </a:solidFill>
              </a:rPr>
              <a:t>If </a:t>
            </a:r>
            <a:r>
              <a:rPr lang="en-US" altLang="en-US" b="1" dirty="0">
                <a:solidFill>
                  <a:schemeClr val="tx1">
                    <a:lumMod val="50000"/>
                    <a:lumOff val="50000"/>
                  </a:schemeClr>
                </a:solidFill>
              </a:rPr>
              <a:t>same process </a:t>
            </a:r>
            <a:r>
              <a:rPr lang="en-US" altLang="en-US" dirty="0">
                <a:solidFill>
                  <a:schemeClr val="tx1">
                    <a:lumMod val="50000"/>
                    <a:lumOff val="50000"/>
                  </a:schemeClr>
                </a:solidFill>
              </a:rPr>
              <a:t>and </a:t>
            </a:r>
            <a:r>
              <a:rPr lang="en-US" altLang="en-US" b="1" dirty="0">
                <a:solidFill>
                  <a:schemeClr val="tx1">
                    <a:lumMod val="50000"/>
                    <a:lumOff val="50000"/>
                  </a:schemeClr>
                </a:solidFill>
              </a:rPr>
              <a:t>a</a:t>
            </a:r>
            <a:r>
              <a:rPr lang="en-US" altLang="en-US" dirty="0">
                <a:solidFill>
                  <a:schemeClr val="tx1">
                    <a:lumMod val="50000"/>
                    <a:lumOff val="50000"/>
                  </a:schemeClr>
                </a:solidFill>
              </a:rPr>
              <a:t> occurs before </a:t>
            </a:r>
            <a:r>
              <a:rPr lang="en-US" altLang="en-US" b="1" dirty="0">
                <a:solidFill>
                  <a:schemeClr val="tx1">
                    <a:lumMod val="50000"/>
                    <a:lumOff val="50000"/>
                  </a:schemeClr>
                </a:solidFill>
              </a:rPr>
              <a:t>b</a:t>
            </a:r>
            <a:r>
              <a:rPr lang="en-US" altLang="en-US" dirty="0">
                <a:solidFill>
                  <a:schemeClr val="tx1">
                    <a:lumMod val="50000"/>
                    <a:lumOff val="50000"/>
                  </a:schemeClr>
                </a:solidFill>
              </a:rPr>
              <a:t>, then </a:t>
            </a:r>
            <a:r>
              <a:rPr lang="en-US" altLang="en-US" b="1" dirty="0">
                <a:solidFill>
                  <a:schemeClr val="tx1">
                    <a:lumMod val="50000"/>
                    <a:lumOff val="50000"/>
                  </a:schemeClr>
                </a:solidFill>
              </a:rPr>
              <a:t>a</a:t>
            </a:r>
            <a:r>
              <a:rPr lang="en-US" altLang="en-US" dirty="0">
                <a:solidFill>
                  <a:schemeClr val="tx1">
                    <a:lumMod val="50000"/>
                    <a:lumOff val="50000"/>
                  </a:schemeClr>
                </a:solidFill>
              </a:rPr>
              <a:t> </a:t>
            </a:r>
            <a:r>
              <a:rPr lang="en-US" altLang="en-US" dirty="0">
                <a:solidFill>
                  <a:schemeClr val="tx1">
                    <a:lumMod val="50000"/>
                    <a:lumOff val="50000"/>
                  </a:schemeClr>
                </a:solidFill>
                <a:sym typeface="Wingdings"/>
              </a:rPr>
              <a:t> </a:t>
            </a:r>
            <a:r>
              <a:rPr lang="en-US" altLang="en-US" b="1" dirty="0">
                <a:solidFill>
                  <a:schemeClr val="tx1">
                    <a:lumMod val="50000"/>
                    <a:lumOff val="50000"/>
                  </a:schemeClr>
                </a:solidFill>
                <a:sym typeface="Wingdings"/>
              </a:rPr>
              <a:t>b</a:t>
            </a:r>
          </a:p>
          <a:p>
            <a:pPr marL="514350" indent="-514350">
              <a:buFont typeface="+mj-lt"/>
              <a:buAutoNum type="arabicPeriod"/>
            </a:pPr>
            <a:endParaRPr lang="en-US" altLang="en-US" dirty="0">
              <a:solidFill>
                <a:schemeClr val="tx1">
                  <a:lumMod val="50000"/>
                  <a:lumOff val="50000"/>
                </a:schemeClr>
              </a:solidFill>
              <a:sym typeface="Wingdings"/>
            </a:endParaRPr>
          </a:p>
          <a:p>
            <a:pPr marL="514350" indent="-514350">
              <a:buFont typeface="+mj-lt"/>
              <a:buAutoNum type="arabicPeriod"/>
            </a:pPr>
            <a:r>
              <a:rPr lang="en-US" altLang="en-US" dirty="0">
                <a:solidFill>
                  <a:schemeClr val="tx1">
                    <a:lumMod val="50000"/>
                    <a:lumOff val="50000"/>
                  </a:schemeClr>
                </a:solidFill>
                <a:sym typeface="Wingdings"/>
              </a:rPr>
              <a:t>If </a:t>
            </a:r>
            <a:r>
              <a:rPr lang="en-US" altLang="en-US" b="1" dirty="0">
                <a:solidFill>
                  <a:schemeClr val="tx1">
                    <a:lumMod val="50000"/>
                    <a:lumOff val="50000"/>
                  </a:schemeClr>
                </a:solidFill>
                <a:sym typeface="Wingdings"/>
              </a:rPr>
              <a:t>c</a:t>
            </a:r>
            <a:r>
              <a:rPr lang="en-US" altLang="en-US" dirty="0">
                <a:solidFill>
                  <a:schemeClr val="tx1">
                    <a:lumMod val="50000"/>
                    <a:lumOff val="50000"/>
                  </a:schemeClr>
                </a:solidFill>
                <a:sym typeface="Wingdings"/>
              </a:rPr>
              <a:t> is a message receipt of </a:t>
            </a:r>
            <a:r>
              <a:rPr lang="en-US" altLang="en-US" b="1" dirty="0">
                <a:solidFill>
                  <a:schemeClr val="tx1">
                    <a:lumMod val="50000"/>
                    <a:lumOff val="50000"/>
                  </a:schemeClr>
                </a:solidFill>
                <a:sym typeface="Wingdings"/>
              </a:rPr>
              <a:t>b</a:t>
            </a:r>
            <a:r>
              <a:rPr lang="en-US" altLang="en-US" dirty="0">
                <a:solidFill>
                  <a:schemeClr val="tx1">
                    <a:lumMod val="50000"/>
                    <a:lumOff val="50000"/>
                  </a:schemeClr>
                </a:solidFill>
                <a:sym typeface="Wingdings"/>
              </a:rPr>
              <a:t>, then </a:t>
            </a:r>
            <a:r>
              <a:rPr lang="en-US" altLang="en-US" b="1" dirty="0">
                <a:solidFill>
                  <a:schemeClr val="tx1">
                    <a:lumMod val="50000"/>
                    <a:lumOff val="50000"/>
                  </a:schemeClr>
                </a:solidFill>
                <a:sym typeface="Wingdings"/>
              </a:rPr>
              <a:t>b</a:t>
            </a:r>
            <a:r>
              <a:rPr lang="en-US" altLang="en-US" dirty="0">
                <a:solidFill>
                  <a:schemeClr val="tx1">
                    <a:lumMod val="50000"/>
                    <a:lumOff val="50000"/>
                  </a:schemeClr>
                </a:solidFill>
                <a:sym typeface="Wingdings"/>
              </a:rPr>
              <a:t>  </a:t>
            </a:r>
            <a:r>
              <a:rPr lang="en-US" altLang="en-US" b="1" dirty="0">
                <a:solidFill>
                  <a:schemeClr val="tx1">
                    <a:lumMod val="50000"/>
                    <a:lumOff val="50000"/>
                  </a:schemeClr>
                </a:solidFill>
                <a:sym typeface="Wingdings"/>
              </a:rPr>
              <a:t>c</a:t>
            </a:r>
          </a:p>
          <a:p>
            <a:pPr marL="514350" indent="-514350">
              <a:buFont typeface="+mj-lt"/>
              <a:buAutoNum type="arabicPeriod"/>
            </a:pPr>
            <a:endParaRPr lang="en-US" altLang="en-US" dirty="0">
              <a:sym typeface="Wingdings"/>
            </a:endParaRPr>
          </a:p>
          <a:p>
            <a:pPr marL="514350" indent="-514350">
              <a:buFont typeface="+mj-lt"/>
              <a:buAutoNum type="arabicPeriod"/>
            </a:pPr>
            <a:r>
              <a:rPr lang="en-US" altLang="en-US" dirty="0">
                <a:sym typeface="Wingdings"/>
              </a:rPr>
              <a:t>If </a:t>
            </a:r>
            <a:r>
              <a:rPr lang="en-US" altLang="en-US" b="1" dirty="0">
                <a:sym typeface="Wingdings"/>
              </a:rPr>
              <a:t>a</a:t>
            </a:r>
            <a:r>
              <a:rPr lang="en-US" altLang="en-US" dirty="0">
                <a:sym typeface="Wingdings"/>
              </a:rPr>
              <a:t>  </a:t>
            </a:r>
            <a:r>
              <a:rPr lang="en-US" altLang="en-US" b="1" dirty="0">
                <a:sym typeface="Wingdings"/>
              </a:rPr>
              <a:t>b</a:t>
            </a:r>
            <a:r>
              <a:rPr lang="en-US" altLang="en-US" dirty="0">
                <a:sym typeface="Wingdings"/>
              </a:rPr>
              <a:t> and </a:t>
            </a:r>
            <a:r>
              <a:rPr lang="en-US" altLang="en-US" b="1" dirty="0">
                <a:sym typeface="Wingdings"/>
              </a:rPr>
              <a:t>b</a:t>
            </a:r>
            <a:r>
              <a:rPr lang="en-US" altLang="en-US" dirty="0">
                <a:sym typeface="Wingdings"/>
              </a:rPr>
              <a:t>  </a:t>
            </a:r>
            <a:r>
              <a:rPr lang="en-US" altLang="en-US" b="1" dirty="0">
                <a:sym typeface="Wingdings"/>
              </a:rPr>
              <a:t>c</a:t>
            </a:r>
            <a:r>
              <a:rPr lang="en-US" altLang="en-US" dirty="0">
                <a:sym typeface="Wingdings"/>
              </a:rPr>
              <a:t>, then </a:t>
            </a:r>
            <a:r>
              <a:rPr lang="en-US" altLang="en-US" b="1" dirty="0">
                <a:sym typeface="Wingdings"/>
              </a:rPr>
              <a:t>a</a:t>
            </a:r>
            <a:r>
              <a:rPr lang="en-US" altLang="en-US" dirty="0">
                <a:sym typeface="Wingdings"/>
              </a:rPr>
              <a:t>  </a:t>
            </a:r>
            <a:r>
              <a:rPr lang="en-US" altLang="en-US" b="1" dirty="0">
                <a:sym typeface="Wingdings"/>
              </a:rPr>
              <a:t>c</a:t>
            </a:r>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a:stCxn id="7"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a:stCxn id="8"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P1</a:t>
            </a:r>
          </a:p>
        </p:txBody>
      </p:sp>
      <p:sp>
        <p:nvSpPr>
          <p:cNvPr id="7" name="Process 6"/>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P2</a:t>
            </a:r>
          </a:p>
        </p:txBody>
      </p:sp>
      <p:sp>
        <p:nvSpPr>
          <p:cNvPr id="8" name="Process 7"/>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P3</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a</a:t>
            </a:r>
          </a:p>
        </p:txBody>
      </p:sp>
      <p:sp>
        <p:nvSpPr>
          <p:cNvPr id="21" name="TextBox 20"/>
          <p:cNvSpPr txBox="1"/>
          <p:nvPr/>
        </p:nvSpPr>
        <p:spPr>
          <a:xfrm>
            <a:off x="2752977" y="5100426"/>
            <a:ext cx="37221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b</a:t>
            </a:r>
          </a:p>
        </p:txBody>
      </p:sp>
      <p:grpSp>
        <p:nvGrpSpPr>
          <p:cNvPr id="24" name="Group 23"/>
          <p:cNvGrpSpPr/>
          <p:nvPr/>
        </p:nvGrpSpPr>
        <p:grpSpPr>
          <a:xfrm>
            <a:off x="3346322" y="5331259"/>
            <a:ext cx="2304931" cy="516713"/>
            <a:chOff x="1822321" y="5331258"/>
            <a:chExt cx="2304931"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26" name="TextBox 25"/>
            <p:cNvSpPr txBox="1"/>
            <p:nvPr/>
          </p:nvSpPr>
          <p:spPr>
            <a:xfrm>
              <a:off x="3771064" y="5386306"/>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15</a:t>
            </a:fld>
            <a:endParaRPr lang="en-US"/>
          </a:p>
        </p:txBody>
      </p:sp>
      <p:sp>
        <p:nvSpPr>
          <p:cNvPr id="22" name="TextBox 21"/>
          <p:cNvSpPr txBox="1"/>
          <p:nvPr/>
        </p:nvSpPr>
        <p:spPr>
          <a:xfrm>
            <a:off x="7528593" y="5555166"/>
            <a:ext cx="2674130" cy="523220"/>
          </a:xfrm>
          <a:prstGeom prst="rect">
            <a:avLst/>
          </a:prstGeom>
          <a:noFill/>
        </p:spPr>
        <p:txBody>
          <a:bodyPr wrap="none" rtlCol="0">
            <a:spAutoFit/>
          </a:bodyPr>
          <a:lstStyle/>
          <a:p>
            <a:r>
              <a:rPr lang="en-US" sz="2800" dirty="0">
                <a:latin typeface="Helvetica Neue Medium" panose="02000503000000020004" pitchFamily="2" charset="0"/>
                <a:ea typeface="Helvetica Neue Medium" panose="02000503000000020004" pitchFamily="2" charset="0"/>
                <a:cs typeface="Helvetica Neue Medium" panose="02000503000000020004" pitchFamily="2" charset="0"/>
              </a:rPr>
              <a:t>Physical time ↓</a:t>
            </a:r>
          </a:p>
        </p:txBody>
      </p:sp>
    </p:spTree>
    <p:extLst>
      <p:ext uri="{BB962C8B-B14F-4D97-AF65-F5344CB8AC3E}">
        <p14:creationId xmlns:p14="http://schemas.microsoft.com/office/powerpoint/2010/main" val="1553270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838200" y="1447801"/>
            <a:ext cx="9601200" cy="1479645"/>
          </a:xfrm>
        </p:spPr>
        <p:txBody>
          <a:bodyPr>
            <a:normAutofit lnSpcReduction="10000"/>
          </a:bodyPr>
          <a:lstStyle/>
          <a:p>
            <a:r>
              <a:rPr lang="en-GB" dirty="0"/>
              <a:t>Not all events are related by </a:t>
            </a:r>
            <a:r>
              <a:rPr lang="en-GB" dirty="0">
                <a:sym typeface="Wingdings"/>
              </a:rPr>
              <a:t></a:t>
            </a:r>
          </a:p>
          <a:p>
            <a:endParaRPr lang="en-GB" dirty="0"/>
          </a:p>
          <a:p>
            <a:r>
              <a:rPr lang="en-GB" dirty="0"/>
              <a:t>a, d not related by </a:t>
            </a:r>
            <a:r>
              <a:rPr lang="en-GB" dirty="0">
                <a:sym typeface="Wingdings"/>
              </a:rPr>
              <a:t></a:t>
            </a:r>
            <a:r>
              <a:rPr lang="en-GB" dirty="0"/>
              <a:t> so </a:t>
            </a:r>
            <a:r>
              <a:rPr lang="en-GB" dirty="0">
                <a:solidFill>
                  <a:schemeClr val="accent6">
                    <a:lumMod val="75000"/>
                  </a:schemeClr>
                </a:solidFill>
              </a:rPr>
              <a:t>concurrent,</a:t>
            </a:r>
            <a:r>
              <a:rPr lang="en-GB" dirty="0"/>
              <a:t> written as a || d</a:t>
            </a:r>
          </a:p>
        </p:txBody>
      </p:sp>
      <p:sp>
        <p:nvSpPr>
          <p:cNvPr id="63489" name="Rectangle 2"/>
          <p:cNvSpPr>
            <a:spLocks noGrp="1" noChangeArrowheads="1"/>
          </p:cNvSpPr>
          <p:nvPr>
            <p:ph type="title"/>
          </p:nvPr>
        </p:nvSpPr>
        <p:spPr/>
        <p:txBody>
          <a:bodyPr/>
          <a:lstStyle/>
          <a:p>
            <a:r>
              <a:rPr lang="en-GB" altLang="en-US"/>
              <a:t>Concurrent events</a:t>
            </a:r>
            <a:endParaRPr lang="en-GB" altLang="en-US" dirty="0"/>
          </a:p>
        </p:txBody>
      </p:sp>
      <p:sp>
        <p:nvSpPr>
          <p:cNvPr id="14" name="Slide Number Placeholder 13"/>
          <p:cNvSpPr>
            <a:spLocks noGrp="1"/>
          </p:cNvSpPr>
          <p:nvPr>
            <p:ph type="sldNum" sz="quarter" idx="12"/>
          </p:nvPr>
        </p:nvSpPr>
        <p:spPr/>
        <p:txBody>
          <a:bodyPr/>
          <a:lstStyle/>
          <a:p>
            <a:pPr>
              <a:defRPr/>
            </a:pPr>
            <a:fld id="{729111C5-E04E-4942-8174-12BB645D56A6}" type="slidenum">
              <a:rPr lang="en-US" smtClean="0"/>
              <a:pPr>
                <a:defRPr/>
              </a:pPr>
              <a:t>16</a:t>
            </a:fld>
            <a:endParaRPr lang="en-US"/>
          </a:p>
        </p:txBody>
      </p:sp>
      <p:cxnSp>
        <p:nvCxnSpPr>
          <p:cNvPr id="6" name="Straight Connector 5"/>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10" name="Process 9"/>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P1</a:t>
            </a:r>
          </a:p>
        </p:txBody>
      </p:sp>
      <p:sp>
        <p:nvSpPr>
          <p:cNvPr id="11" name="Oval 10"/>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2" name="Oval 11"/>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3" name="TextBox 12"/>
          <p:cNvSpPr txBox="1"/>
          <p:nvPr/>
        </p:nvSpPr>
        <p:spPr>
          <a:xfrm>
            <a:off x="2760992" y="4473129"/>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a</a:t>
            </a:r>
          </a:p>
        </p:txBody>
      </p:sp>
      <p:sp>
        <p:nvSpPr>
          <p:cNvPr id="15" name="TextBox 14"/>
          <p:cNvSpPr txBox="1"/>
          <p:nvPr/>
        </p:nvSpPr>
        <p:spPr>
          <a:xfrm>
            <a:off x="2752977" y="5100426"/>
            <a:ext cx="37221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b</a:t>
            </a:r>
          </a:p>
        </p:txBody>
      </p:sp>
      <p:grpSp>
        <p:nvGrpSpPr>
          <p:cNvPr id="16" name="Group 15"/>
          <p:cNvGrpSpPr/>
          <p:nvPr/>
        </p:nvGrpSpPr>
        <p:grpSpPr>
          <a:xfrm>
            <a:off x="3346322" y="5331259"/>
            <a:ext cx="2304931" cy="516713"/>
            <a:chOff x="1822321" y="5331258"/>
            <a:chExt cx="2304931" cy="516713"/>
          </a:xfrm>
        </p:grpSpPr>
        <p:sp>
          <p:nvSpPr>
            <p:cNvPr id="17" name="Oval 16"/>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8" name="TextBox 17"/>
            <p:cNvSpPr txBox="1"/>
            <p:nvPr/>
          </p:nvSpPr>
          <p:spPr>
            <a:xfrm>
              <a:off x="3771064" y="5386306"/>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c</a:t>
              </a:r>
            </a:p>
          </p:txBody>
        </p:sp>
        <p:cxnSp>
          <p:nvCxnSpPr>
            <p:cNvPr id="19" name="Straight Arrow Connector 18"/>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0" name="Process 19"/>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P2</a:t>
            </a:r>
          </a:p>
        </p:txBody>
      </p:sp>
      <p:sp>
        <p:nvSpPr>
          <p:cNvPr id="21" name="Process 20"/>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P3</a:t>
            </a:r>
          </a:p>
        </p:txBody>
      </p:sp>
      <p:sp>
        <p:nvSpPr>
          <p:cNvPr id="22" name="TextBox 21"/>
          <p:cNvSpPr txBox="1"/>
          <p:nvPr/>
        </p:nvSpPr>
        <p:spPr>
          <a:xfrm>
            <a:off x="7528593" y="5555166"/>
            <a:ext cx="2674130" cy="523220"/>
          </a:xfrm>
          <a:prstGeom prst="rect">
            <a:avLst/>
          </a:prstGeom>
          <a:noFill/>
        </p:spPr>
        <p:txBody>
          <a:bodyPr wrap="none" rtlCol="0">
            <a:spAutoFit/>
          </a:bodyPr>
          <a:lstStyle/>
          <a:p>
            <a:r>
              <a:rPr lang="en-US" sz="2800" dirty="0">
                <a:latin typeface="Helvetica Neue Medium" panose="02000503000000020004" pitchFamily="2" charset="0"/>
                <a:ea typeface="Helvetica Neue Medium" panose="02000503000000020004" pitchFamily="2" charset="0"/>
                <a:cs typeface="Helvetica Neue Medium" panose="02000503000000020004" pitchFamily="2" charset="0"/>
              </a:rPr>
              <a:t>Physical time ↓</a:t>
            </a:r>
          </a:p>
        </p:txBody>
      </p:sp>
      <p:sp>
        <p:nvSpPr>
          <p:cNvPr id="23" name="Oval 22"/>
          <p:cNvSpPr/>
          <p:nvPr/>
        </p:nvSpPr>
        <p:spPr>
          <a:xfrm>
            <a:off x="7025299" y="4866033"/>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24" name="TextBox 23"/>
          <p:cNvSpPr txBox="1"/>
          <p:nvPr/>
        </p:nvSpPr>
        <p:spPr>
          <a:xfrm>
            <a:off x="6630382" y="4673974"/>
            <a:ext cx="37221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d</a:t>
            </a:r>
          </a:p>
        </p:txBody>
      </p:sp>
    </p:spTree>
    <p:extLst>
      <p:ext uri="{BB962C8B-B14F-4D97-AF65-F5344CB8AC3E}">
        <p14:creationId xmlns:p14="http://schemas.microsoft.com/office/powerpoint/2010/main" val="41698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690256"/>
            <a:ext cx="9601200" cy="4786745"/>
          </a:xfrm>
        </p:spPr>
        <p:txBody>
          <a:bodyPr>
            <a:noAutofit/>
          </a:bodyPr>
          <a:lstStyle/>
          <a:p>
            <a:r>
              <a:rPr lang="en-US" dirty="0"/>
              <a:t>We seek a </a:t>
            </a:r>
            <a:r>
              <a:rPr lang="en-US" dirty="0">
                <a:solidFill>
                  <a:schemeClr val="accent6">
                    <a:lumMod val="75000"/>
                  </a:schemeClr>
                </a:solidFill>
              </a:rPr>
              <a:t>clock time C(</a:t>
            </a:r>
            <a:r>
              <a:rPr lang="en-US" dirty="0"/>
              <a:t>a</a:t>
            </a:r>
            <a:r>
              <a:rPr lang="en-US" dirty="0">
                <a:solidFill>
                  <a:schemeClr val="accent6">
                    <a:lumMod val="75000"/>
                  </a:schemeClr>
                </a:solidFill>
              </a:rPr>
              <a:t>)</a:t>
            </a:r>
            <a:r>
              <a:rPr lang="en-US" dirty="0"/>
              <a:t> for every event a</a:t>
            </a:r>
          </a:p>
          <a:p>
            <a:endParaRPr lang="en-US" dirty="0"/>
          </a:p>
          <a:p>
            <a:endParaRPr lang="en-US" dirty="0"/>
          </a:p>
          <a:p>
            <a:endParaRPr lang="en-US" dirty="0"/>
          </a:p>
          <a:p>
            <a:endParaRPr lang="en-US" dirty="0"/>
          </a:p>
          <a:p>
            <a:endParaRPr lang="en-US" dirty="0"/>
          </a:p>
          <a:p>
            <a:r>
              <a:rPr lang="en-US" dirty="0"/>
              <a:t>Clock condition: If a </a:t>
            </a:r>
            <a:r>
              <a:rPr lang="en-US" dirty="0">
                <a:sym typeface="Wingdings"/>
              </a:rPr>
              <a:t> b, then C(a) &lt; C(b)</a:t>
            </a:r>
            <a:endParaRPr lang="en-US" dirty="0"/>
          </a:p>
        </p:txBody>
      </p:sp>
      <p:sp>
        <p:nvSpPr>
          <p:cNvPr id="4" name="Title 3"/>
          <p:cNvSpPr>
            <a:spLocks noGrp="1"/>
          </p:cNvSpPr>
          <p:nvPr>
            <p:ph type="title"/>
          </p:nvPr>
        </p:nvSpPr>
        <p:spPr/>
        <p:txBody>
          <a:bodyPr/>
          <a:lstStyle/>
          <a:p>
            <a:r>
              <a:rPr lang="en-US" sz="4000" dirty="0"/>
              <a:t>Lamport clocks: Objective</a:t>
            </a:r>
          </a:p>
        </p:txBody>
      </p:sp>
      <p:sp>
        <p:nvSpPr>
          <p:cNvPr id="5" name="Slide Number Placeholder 4"/>
          <p:cNvSpPr>
            <a:spLocks noGrp="1"/>
          </p:cNvSpPr>
          <p:nvPr>
            <p:ph type="sldNum" sz="quarter" idx="12"/>
          </p:nvPr>
        </p:nvSpPr>
        <p:spPr/>
        <p:txBody>
          <a:bodyPr/>
          <a:lstStyle/>
          <a:p>
            <a:pPr>
              <a:defRPr/>
            </a:pPr>
            <a:fld id="{729111C5-E04E-4942-8174-12BB645D56A6}" type="slidenum">
              <a:rPr lang="en-US" smtClean="0"/>
              <a:pPr>
                <a:defRPr/>
              </a:pPr>
              <a:t>17</a:t>
            </a:fld>
            <a:endParaRPr lang="en-US"/>
          </a:p>
        </p:txBody>
      </p:sp>
      <p:sp>
        <p:nvSpPr>
          <p:cNvPr id="6" name="Rectangle 5"/>
          <p:cNvSpPr/>
          <p:nvPr/>
        </p:nvSpPr>
        <p:spPr>
          <a:xfrm>
            <a:off x="1110390" y="2600345"/>
            <a:ext cx="8769589" cy="1088004"/>
          </a:xfrm>
          <a:prstGeom prst="rect">
            <a:avLst/>
          </a:prstGeom>
          <a:solidFill>
            <a:schemeClr val="accent3">
              <a:lumMod val="20000"/>
              <a:lumOff val="8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91440" rIns="457200" bIns="91440" numCol="1" spcCol="0" rtlCol="0" fromWordArt="0" anchor="ctr" anchorCtr="0" forceAA="0" compatLnSpc="1">
            <a:prstTxWarp prst="textNoShape">
              <a:avLst/>
            </a:prstTxWarp>
            <a:noAutofit/>
          </a:bodyPr>
          <a:lstStyle/>
          <a:p>
            <a:pPr lvl="1" defTabSz="457200">
              <a:spcBef>
                <a:spcPct val="20000"/>
              </a:spcBef>
            </a:pPr>
            <a:r>
              <a:rPr lang="en-US" altLang="en-US" sz="2800" spc="-50" dirty="0">
                <a:solidFill>
                  <a:schemeClr val="tx1"/>
                </a:solidFill>
                <a:latin typeface="Helvetica Neue Medium" charset="0"/>
                <a:ea typeface="Helvetica Neue Medium" charset="0"/>
                <a:cs typeface="Helvetica Neue Medium" charset="0"/>
              </a:rPr>
              <a:t>Plan: Tag events with clock times; use clock times to make distributed system correct</a:t>
            </a:r>
            <a:endParaRPr lang="en-US" altLang="ja-JP" sz="2400" spc="-50" dirty="0">
              <a:solidFill>
                <a:schemeClr val="tx1"/>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1148590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r>
              <a:rPr lang="en-US" altLang="en-US" dirty="0">
                <a:sym typeface="Wingdings"/>
              </a:rPr>
              <a:t>Each process P</a:t>
            </a:r>
            <a:r>
              <a:rPr lang="en-US" altLang="en-US" i="1" baseline="-25000" dirty="0">
                <a:sym typeface="Wingdings"/>
              </a:rPr>
              <a:t>i</a:t>
            </a:r>
            <a:r>
              <a:rPr lang="en-US" altLang="en-US" dirty="0">
                <a:sym typeface="Wingdings"/>
              </a:rPr>
              <a:t> maintains a local clock </a:t>
            </a:r>
            <a:r>
              <a:rPr lang="en-US" altLang="en-US" i="1" dirty="0">
                <a:sym typeface="Wingdings"/>
              </a:rPr>
              <a:t>C</a:t>
            </a:r>
            <a:r>
              <a:rPr lang="en-US" altLang="en-US" i="1" baseline="-25000" dirty="0">
                <a:sym typeface="Wingdings"/>
              </a:rPr>
              <a:t>i</a:t>
            </a:r>
          </a:p>
          <a:p>
            <a:endParaRPr lang="en-US" altLang="en-US" i="1" dirty="0">
              <a:sym typeface="Wingdings"/>
            </a:endParaRPr>
          </a:p>
          <a:p>
            <a:pPr marL="514350" indent="-514350">
              <a:buFont typeface="+mj-lt"/>
              <a:buAutoNum type="arabicPeriod"/>
            </a:pPr>
            <a:r>
              <a:rPr lang="en-US" altLang="en-US" dirty="0">
                <a:sym typeface="Wingdings"/>
              </a:rPr>
              <a:t>Before executing an event, </a:t>
            </a:r>
            <a:r>
              <a:rPr lang="en-US" altLang="en-US" i="1" dirty="0">
                <a:sym typeface="Wingdings"/>
              </a:rPr>
              <a:t>C</a:t>
            </a:r>
            <a:r>
              <a:rPr lang="en-US" altLang="en-US" i="1" baseline="-25000" dirty="0">
                <a:sym typeface="Wingdings"/>
              </a:rPr>
              <a:t>i</a:t>
            </a:r>
            <a:r>
              <a:rPr lang="en-US" altLang="en-US" dirty="0">
                <a:sym typeface="Wingdings"/>
              </a:rPr>
              <a:t>  </a:t>
            </a:r>
            <a:r>
              <a:rPr lang="en-US" altLang="en-US" i="1" dirty="0">
                <a:sym typeface="Wingdings"/>
              </a:rPr>
              <a:t>C</a:t>
            </a:r>
            <a:r>
              <a:rPr lang="en-US" altLang="en-US" i="1" baseline="-25000" dirty="0">
                <a:sym typeface="Wingdings"/>
              </a:rPr>
              <a:t>i</a:t>
            </a:r>
            <a:r>
              <a:rPr lang="en-US" altLang="en-US" dirty="0">
                <a:sym typeface="Wingdings"/>
              </a:rPr>
              <a:t> + 1</a:t>
            </a:r>
          </a:p>
        </p:txBody>
      </p:sp>
      <p:sp>
        <p:nvSpPr>
          <p:cNvPr id="60417" name="Rectangle 2"/>
          <p:cNvSpPr>
            <a:spLocks noGrp="1" noChangeArrowheads="1"/>
          </p:cNvSpPr>
          <p:nvPr>
            <p:ph type="title"/>
          </p:nvPr>
        </p:nvSpPr>
        <p:spPr/>
        <p:txBody>
          <a:bodyPr/>
          <a:lstStyle/>
          <a:p>
            <a:r>
              <a:rPr lang="en-GB" altLang="en-US" dirty="0"/>
              <a:t>The Lamport Clock algorithm</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P1</a:t>
            </a:r>
          </a:p>
          <a:p>
            <a:pPr algn="ctr"/>
            <a:r>
              <a:rPr lang="en-US" dirty="0">
                <a:solidFill>
                  <a:schemeClr val="tx1"/>
                </a:solidFill>
                <a:latin typeface="Helvetica Neue Medium" panose="02000503000000020004" pitchFamily="2" charset="0"/>
              </a:rPr>
              <a:t>C</a:t>
            </a:r>
            <a:r>
              <a:rPr lang="en-US" baseline="-25000" dirty="0">
                <a:solidFill>
                  <a:schemeClr val="tx1"/>
                </a:solidFill>
                <a:latin typeface="Helvetica Neue Medium" panose="02000503000000020004" pitchFamily="2" charset="0"/>
              </a:rPr>
              <a:t>1</a:t>
            </a:r>
            <a:r>
              <a:rPr lang="en-US" dirty="0">
                <a:solidFill>
                  <a:schemeClr val="tx1"/>
                </a:solidFill>
                <a:latin typeface="Helvetica Neue Medium" panose="02000503000000020004" pitchFamily="2" charset="0"/>
              </a:rPr>
              <a:t>=0</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a</a:t>
            </a:r>
          </a:p>
        </p:txBody>
      </p:sp>
      <p:sp>
        <p:nvSpPr>
          <p:cNvPr id="21" name="TextBox 20"/>
          <p:cNvSpPr txBox="1"/>
          <p:nvPr/>
        </p:nvSpPr>
        <p:spPr>
          <a:xfrm>
            <a:off x="2752977" y="5100426"/>
            <a:ext cx="37221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b</a:t>
            </a:r>
          </a:p>
        </p:txBody>
      </p:sp>
      <p:grpSp>
        <p:nvGrpSpPr>
          <p:cNvPr id="24" name="Group 23"/>
          <p:cNvGrpSpPr/>
          <p:nvPr/>
        </p:nvGrpSpPr>
        <p:grpSpPr>
          <a:xfrm>
            <a:off x="3346322" y="5331259"/>
            <a:ext cx="2304931" cy="516713"/>
            <a:chOff x="1822321" y="5331258"/>
            <a:chExt cx="2304931"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26" name="TextBox 25"/>
            <p:cNvSpPr txBox="1"/>
            <p:nvPr/>
          </p:nvSpPr>
          <p:spPr>
            <a:xfrm>
              <a:off x="3771064" y="5386306"/>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P2</a:t>
            </a:r>
          </a:p>
          <a:p>
            <a:pPr algn="ctr"/>
            <a:r>
              <a:rPr lang="en-US" dirty="0">
                <a:solidFill>
                  <a:schemeClr val="tx1"/>
                </a:solidFill>
                <a:latin typeface="Helvetica Neue Medium" panose="02000503000000020004" pitchFamily="2" charset="0"/>
              </a:rPr>
              <a:t>C</a:t>
            </a:r>
            <a:r>
              <a:rPr lang="en-US" baseline="-25000" dirty="0">
                <a:solidFill>
                  <a:schemeClr val="tx1"/>
                </a:solidFill>
                <a:latin typeface="Helvetica Neue Medium" panose="02000503000000020004" pitchFamily="2" charset="0"/>
              </a:rPr>
              <a:t>2</a:t>
            </a:r>
            <a:r>
              <a:rPr lang="en-US" dirty="0">
                <a:solidFill>
                  <a:schemeClr val="tx1"/>
                </a:solidFill>
                <a:latin typeface="Helvetica Neue Medium" panose="02000503000000020004" pitchFamily="2" charset="0"/>
              </a:rPr>
              <a:t>=0</a:t>
            </a: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P3</a:t>
            </a:r>
          </a:p>
          <a:p>
            <a:pPr algn="ctr"/>
            <a:r>
              <a:rPr lang="en-US" dirty="0">
                <a:solidFill>
                  <a:schemeClr val="tx1"/>
                </a:solidFill>
                <a:latin typeface="Helvetica Neue Medium" panose="02000503000000020004" pitchFamily="2" charset="0"/>
              </a:rPr>
              <a:t>C</a:t>
            </a:r>
            <a:r>
              <a:rPr lang="en-US" baseline="-25000" dirty="0">
                <a:solidFill>
                  <a:schemeClr val="tx1"/>
                </a:solidFill>
                <a:latin typeface="Helvetica Neue Medium" panose="02000503000000020004" pitchFamily="2" charset="0"/>
              </a:rPr>
              <a:t>3</a:t>
            </a:r>
            <a:r>
              <a:rPr lang="en-US" dirty="0">
                <a:solidFill>
                  <a:schemeClr val="tx1"/>
                </a:solidFill>
                <a:latin typeface="Helvetica Neue Medium" panose="02000503000000020004" pitchFamily="2" charset="0"/>
              </a:rPr>
              <a:t>=0</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18</a:t>
            </a:fld>
            <a:endParaRPr lang="en-US"/>
          </a:p>
        </p:txBody>
      </p:sp>
      <p:sp>
        <p:nvSpPr>
          <p:cNvPr id="28" name="TextBox 27"/>
          <p:cNvSpPr txBox="1"/>
          <p:nvPr/>
        </p:nvSpPr>
        <p:spPr>
          <a:xfrm>
            <a:off x="7528593" y="5555166"/>
            <a:ext cx="2674130" cy="523220"/>
          </a:xfrm>
          <a:prstGeom prst="rect">
            <a:avLst/>
          </a:prstGeom>
          <a:noFill/>
        </p:spPr>
        <p:txBody>
          <a:bodyPr wrap="none" rtlCol="0">
            <a:spAutoFit/>
          </a:bodyPr>
          <a:lstStyle/>
          <a:p>
            <a:r>
              <a:rPr lang="en-US" sz="2800" dirty="0">
                <a:latin typeface="Helvetica Neue Medium" panose="02000503000000020004" pitchFamily="2" charset="0"/>
                <a:ea typeface="Helvetica Neue Medium" panose="02000503000000020004" pitchFamily="2" charset="0"/>
                <a:cs typeface="Helvetica Neue Medium" panose="02000503000000020004" pitchFamily="2" charset="0"/>
              </a:rPr>
              <a:t>Physical time ↓</a:t>
            </a:r>
          </a:p>
        </p:txBody>
      </p:sp>
    </p:spTree>
    <p:extLst>
      <p:ext uri="{BB962C8B-B14F-4D97-AF65-F5344CB8AC3E}">
        <p14:creationId xmlns:p14="http://schemas.microsoft.com/office/powerpoint/2010/main" val="1180540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endParaRPr lang="en-US" altLang="en-US" dirty="0">
              <a:sym typeface="Wingdings"/>
            </a:endParaRPr>
          </a:p>
          <a:p>
            <a:pPr marL="514350" indent="-514350">
              <a:buFont typeface="+mj-lt"/>
              <a:buAutoNum type="arabicPeriod"/>
            </a:pPr>
            <a:r>
              <a:rPr lang="en-US" altLang="en-US" dirty="0">
                <a:sym typeface="Wingdings"/>
              </a:rPr>
              <a:t>Before executing an event a, </a:t>
            </a:r>
            <a:r>
              <a:rPr lang="en-US" altLang="en-US" i="1" dirty="0">
                <a:sym typeface="Wingdings"/>
              </a:rPr>
              <a:t>C</a:t>
            </a:r>
            <a:r>
              <a:rPr lang="en-US" altLang="en-US" i="1" baseline="-25000" dirty="0">
                <a:sym typeface="Wingdings"/>
              </a:rPr>
              <a:t>i</a:t>
            </a:r>
            <a:r>
              <a:rPr lang="en-US" altLang="en-US" dirty="0">
                <a:sym typeface="Wingdings"/>
              </a:rPr>
              <a:t>  </a:t>
            </a:r>
            <a:r>
              <a:rPr lang="en-US" altLang="en-US" i="1" dirty="0">
                <a:sym typeface="Wingdings"/>
              </a:rPr>
              <a:t>C</a:t>
            </a:r>
            <a:r>
              <a:rPr lang="en-US" altLang="en-US" i="1" baseline="-25000" dirty="0">
                <a:sym typeface="Wingdings"/>
              </a:rPr>
              <a:t>i</a:t>
            </a:r>
            <a:r>
              <a:rPr lang="en-US" altLang="en-US" dirty="0">
                <a:sym typeface="Wingdings"/>
              </a:rPr>
              <a:t> + 1:</a:t>
            </a:r>
          </a:p>
          <a:p>
            <a:pPr marL="747713" lvl="1" indent="-347663"/>
            <a:endParaRPr lang="en-US" altLang="en-US" dirty="0">
              <a:sym typeface="Wingdings"/>
            </a:endParaRPr>
          </a:p>
          <a:p>
            <a:pPr marL="747713" lvl="1" indent="-347663"/>
            <a:r>
              <a:rPr lang="en-US" altLang="en-US" dirty="0">
                <a:sym typeface="Wingdings"/>
              </a:rPr>
              <a:t>Set event time </a:t>
            </a:r>
            <a:r>
              <a:rPr lang="en-US" altLang="en-US" i="1" dirty="0">
                <a:sym typeface="Wingdings"/>
              </a:rPr>
              <a:t>C</a:t>
            </a:r>
            <a:r>
              <a:rPr lang="en-US" altLang="en-US" dirty="0">
                <a:sym typeface="Wingdings"/>
              </a:rPr>
              <a:t>(a)  </a:t>
            </a:r>
            <a:r>
              <a:rPr lang="en-US" altLang="en-US" i="1" dirty="0">
                <a:sym typeface="Wingdings"/>
              </a:rPr>
              <a:t>C</a:t>
            </a:r>
            <a:r>
              <a:rPr lang="en-US" altLang="en-US" i="1" baseline="-25000" dirty="0">
                <a:sym typeface="Wingdings"/>
              </a:rPr>
              <a:t>i</a:t>
            </a:r>
          </a:p>
          <a:p>
            <a:endParaRPr lang="en-US" altLang="en-US" dirty="0">
              <a:sym typeface="Wingdings"/>
            </a:endParaRPr>
          </a:p>
        </p:txBody>
      </p:sp>
      <p:sp>
        <p:nvSpPr>
          <p:cNvPr id="60417" name="Rectangle 2"/>
          <p:cNvSpPr>
            <a:spLocks noGrp="1" noChangeArrowheads="1"/>
          </p:cNvSpPr>
          <p:nvPr>
            <p:ph type="title"/>
          </p:nvPr>
        </p:nvSpPr>
        <p:spPr/>
        <p:txBody>
          <a:bodyPr/>
          <a:lstStyle/>
          <a:p>
            <a:r>
              <a:rPr lang="en-GB" altLang="en-US" dirty="0"/>
              <a:t>The Lamport Clock algorithm</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P1</a:t>
            </a:r>
          </a:p>
          <a:p>
            <a:pPr algn="ctr"/>
            <a:r>
              <a:rPr lang="en-US" dirty="0">
                <a:solidFill>
                  <a:schemeClr val="tx1"/>
                </a:solidFill>
                <a:latin typeface="Helvetica Neue Medium" panose="02000503000000020004" pitchFamily="2" charset="0"/>
              </a:rPr>
              <a:t>C</a:t>
            </a:r>
            <a:r>
              <a:rPr lang="en-US" baseline="-25000" dirty="0">
                <a:solidFill>
                  <a:schemeClr val="tx1"/>
                </a:solidFill>
                <a:latin typeface="Helvetica Neue Medium" panose="02000503000000020004" pitchFamily="2" charset="0"/>
              </a:rPr>
              <a:t>1</a:t>
            </a:r>
            <a:r>
              <a:rPr lang="en-US" dirty="0">
                <a:solidFill>
                  <a:schemeClr val="tx1"/>
                </a:solidFill>
                <a:latin typeface="Helvetica Neue Medium" panose="02000503000000020004" pitchFamily="2" charset="0"/>
              </a:rPr>
              <a:t>=1</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a</a:t>
            </a:r>
          </a:p>
        </p:txBody>
      </p:sp>
      <p:sp>
        <p:nvSpPr>
          <p:cNvPr id="21" name="TextBox 20"/>
          <p:cNvSpPr txBox="1"/>
          <p:nvPr/>
        </p:nvSpPr>
        <p:spPr>
          <a:xfrm>
            <a:off x="2752977" y="5100426"/>
            <a:ext cx="37221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b</a:t>
            </a:r>
          </a:p>
        </p:txBody>
      </p:sp>
      <p:grpSp>
        <p:nvGrpSpPr>
          <p:cNvPr id="24" name="Group 23"/>
          <p:cNvGrpSpPr/>
          <p:nvPr/>
        </p:nvGrpSpPr>
        <p:grpSpPr>
          <a:xfrm>
            <a:off x="3346322" y="5331259"/>
            <a:ext cx="2304931" cy="516713"/>
            <a:chOff x="1822321" y="5331258"/>
            <a:chExt cx="2304931"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26" name="TextBox 25"/>
            <p:cNvSpPr txBox="1"/>
            <p:nvPr/>
          </p:nvSpPr>
          <p:spPr>
            <a:xfrm>
              <a:off x="3771064" y="5386306"/>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P2</a:t>
            </a:r>
          </a:p>
          <a:p>
            <a:pPr algn="ctr"/>
            <a:r>
              <a:rPr lang="en-US" dirty="0">
                <a:solidFill>
                  <a:schemeClr val="tx1"/>
                </a:solidFill>
                <a:latin typeface="Helvetica Neue Medium" panose="02000503000000020004" pitchFamily="2" charset="0"/>
              </a:rPr>
              <a:t>C</a:t>
            </a:r>
            <a:r>
              <a:rPr lang="en-US" baseline="-25000" dirty="0">
                <a:solidFill>
                  <a:schemeClr val="tx1"/>
                </a:solidFill>
                <a:latin typeface="Helvetica Neue Medium" panose="02000503000000020004" pitchFamily="2" charset="0"/>
              </a:rPr>
              <a:t>2</a:t>
            </a:r>
            <a:r>
              <a:rPr lang="en-US" dirty="0">
                <a:solidFill>
                  <a:schemeClr val="tx1"/>
                </a:solidFill>
                <a:latin typeface="Helvetica Neue Medium" panose="02000503000000020004" pitchFamily="2" charset="0"/>
              </a:rPr>
              <a:t>=0</a:t>
            </a: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P3</a:t>
            </a:r>
          </a:p>
          <a:p>
            <a:pPr algn="ctr"/>
            <a:r>
              <a:rPr lang="en-US" dirty="0">
                <a:solidFill>
                  <a:schemeClr val="tx1"/>
                </a:solidFill>
                <a:latin typeface="Helvetica Neue Medium" panose="02000503000000020004" pitchFamily="2" charset="0"/>
              </a:rPr>
              <a:t>C</a:t>
            </a:r>
            <a:r>
              <a:rPr lang="en-US" baseline="-25000" dirty="0">
                <a:solidFill>
                  <a:schemeClr val="tx1"/>
                </a:solidFill>
                <a:latin typeface="Helvetica Neue Medium" panose="02000503000000020004" pitchFamily="2" charset="0"/>
              </a:rPr>
              <a:t>3</a:t>
            </a:r>
            <a:r>
              <a:rPr lang="en-US" dirty="0">
                <a:solidFill>
                  <a:schemeClr val="tx1"/>
                </a:solidFill>
                <a:latin typeface="Helvetica Neue Medium" panose="02000503000000020004" pitchFamily="2" charset="0"/>
              </a:rPr>
              <a:t>=0</a:t>
            </a:r>
          </a:p>
        </p:txBody>
      </p:sp>
      <p:sp>
        <p:nvSpPr>
          <p:cNvPr id="4" name="Rounded Rectangular Callout 3"/>
          <p:cNvSpPr/>
          <p:nvPr/>
        </p:nvSpPr>
        <p:spPr>
          <a:xfrm>
            <a:off x="3544725" y="4179368"/>
            <a:ext cx="1197812" cy="524593"/>
          </a:xfrm>
          <a:prstGeom prst="wedgeRoundRectCallout">
            <a:avLst>
              <a:gd name="adj1" fmla="val -65108"/>
              <a:gd name="adj2" fmla="val 46314"/>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dirty="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C(a) = 1</a:t>
            </a:r>
          </a:p>
        </p:txBody>
      </p:sp>
      <p:sp>
        <p:nvSpPr>
          <p:cNvPr id="7" name="Slide Number Placeholder 6"/>
          <p:cNvSpPr>
            <a:spLocks noGrp="1"/>
          </p:cNvSpPr>
          <p:nvPr>
            <p:ph type="sldNum" sz="quarter" idx="12"/>
          </p:nvPr>
        </p:nvSpPr>
        <p:spPr/>
        <p:txBody>
          <a:bodyPr/>
          <a:lstStyle/>
          <a:p>
            <a:pPr>
              <a:defRPr/>
            </a:pPr>
            <a:fld id="{729111C5-E04E-4942-8174-12BB645D56A6}" type="slidenum">
              <a:rPr lang="en-US" smtClean="0"/>
              <a:pPr>
                <a:defRPr/>
              </a:pPr>
              <a:t>19</a:t>
            </a:fld>
            <a:endParaRPr lang="en-US"/>
          </a:p>
        </p:txBody>
      </p:sp>
      <p:sp>
        <p:nvSpPr>
          <p:cNvPr id="28" name="TextBox 27"/>
          <p:cNvSpPr txBox="1"/>
          <p:nvPr/>
        </p:nvSpPr>
        <p:spPr>
          <a:xfrm>
            <a:off x="7528593" y="5555166"/>
            <a:ext cx="2674130" cy="523220"/>
          </a:xfrm>
          <a:prstGeom prst="rect">
            <a:avLst/>
          </a:prstGeom>
          <a:noFill/>
        </p:spPr>
        <p:txBody>
          <a:bodyPr wrap="none" rtlCol="0">
            <a:spAutoFit/>
          </a:bodyPr>
          <a:lstStyle/>
          <a:p>
            <a:r>
              <a:rPr lang="en-US" sz="2800" dirty="0">
                <a:latin typeface="Helvetica Neue Medium" panose="02000503000000020004" pitchFamily="2" charset="0"/>
                <a:ea typeface="Helvetica Neue Medium" panose="02000503000000020004" pitchFamily="2" charset="0"/>
                <a:cs typeface="Helvetica Neue Medium" panose="02000503000000020004" pitchFamily="2" charset="0"/>
              </a:rPr>
              <a:t>Physical time ↓</a:t>
            </a:r>
          </a:p>
        </p:txBody>
      </p:sp>
    </p:spTree>
    <p:extLst>
      <p:ext uri="{BB962C8B-B14F-4D97-AF65-F5344CB8AC3E}">
        <p14:creationId xmlns:p14="http://schemas.microsoft.com/office/powerpoint/2010/main" val="1595821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Concurrency</a:t>
            </a:r>
          </a:p>
        </p:txBody>
      </p:sp>
      <p:sp>
        <p:nvSpPr>
          <p:cNvPr id="3" name="Content Placeholder 2"/>
          <p:cNvSpPr>
            <a:spLocks noGrp="1"/>
          </p:cNvSpPr>
          <p:nvPr>
            <p:ph idx="1"/>
          </p:nvPr>
        </p:nvSpPr>
        <p:spPr/>
        <p:txBody>
          <a:bodyPr>
            <a:normAutofit lnSpcReduction="10000"/>
          </a:bodyPr>
          <a:lstStyle/>
          <a:p>
            <a:r>
              <a:rPr lang="en-US" dirty="0"/>
              <a:t>Multiple things happening at the same time</a:t>
            </a:r>
          </a:p>
          <a:p>
            <a:endParaRPr lang="en-US" dirty="0"/>
          </a:p>
          <a:p>
            <a:r>
              <a:rPr lang="en-US" dirty="0"/>
              <a:t>Primary benefit is better performance</a:t>
            </a:r>
          </a:p>
          <a:p>
            <a:pPr lvl="1"/>
            <a:r>
              <a:rPr lang="en-US" dirty="0"/>
              <a:t>Do more work in the same amount of time</a:t>
            </a:r>
          </a:p>
          <a:p>
            <a:pPr lvl="1"/>
            <a:r>
              <a:rPr lang="en-US" dirty="0"/>
              <a:t>Complete fixed amount work in less time</a:t>
            </a:r>
          </a:p>
          <a:p>
            <a:pPr lvl="1"/>
            <a:r>
              <a:rPr lang="en-US" dirty="0"/>
              <a:t>Better utilize resources</a:t>
            </a:r>
          </a:p>
          <a:p>
            <a:pPr lvl="1"/>
            <a:endParaRPr lang="en-US" dirty="0"/>
          </a:p>
          <a:p>
            <a:r>
              <a:rPr lang="en-US" dirty="0"/>
              <a:t>Primary cost is complexity</a:t>
            </a:r>
          </a:p>
          <a:p>
            <a:pPr lvl="1"/>
            <a:r>
              <a:rPr lang="en-US" dirty="0"/>
              <a:t>Hard to reason about</a:t>
            </a:r>
          </a:p>
          <a:p>
            <a:pPr lvl="1"/>
            <a:r>
              <a:rPr lang="en-US" dirty="0"/>
              <a:t>Hard to get right</a:t>
            </a:r>
          </a:p>
          <a:p>
            <a:pPr lvl="1"/>
            <a:r>
              <a:rPr lang="en-US" dirty="0"/>
              <a:t>(Systems deal with it, not applications, </a:t>
            </a:r>
            <a:r>
              <a:rPr lang="mr-IN" dirty="0"/>
              <a:t>…</a:t>
            </a:r>
            <a:r>
              <a:rPr lang="en-US" dirty="0"/>
              <a:t> to some extent)</a:t>
            </a:r>
          </a:p>
          <a:p>
            <a:pPr lvl="1"/>
            <a:endParaRPr lang="en-US" dirty="0"/>
          </a:p>
        </p:txBody>
      </p:sp>
    </p:spTree>
    <p:extLst>
      <p:ext uri="{BB962C8B-B14F-4D97-AF65-F5344CB8AC3E}">
        <p14:creationId xmlns:p14="http://schemas.microsoft.com/office/powerpoint/2010/main" val="58217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endParaRPr lang="en-US" altLang="en-US" dirty="0">
              <a:sym typeface="Wingdings"/>
            </a:endParaRPr>
          </a:p>
          <a:p>
            <a:pPr marL="514350" indent="-514350">
              <a:buFont typeface="+mj-lt"/>
              <a:buAutoNum type="arabicPeriod"/>
            </a:pPr>
            <a:r>
              <a:rPr lang="en-US" altLang="en-US" dirty="0">
                <a:sym typeface="Wingdings"/>
              </a:rPr>
              <a:t>Before executing an event b, </a:t>
            </a:r>
            <a:r>
              <a:rPr lang="en-US" altLang="en-US" i="1" dirty="0">
                <a:sym typeface="Wingdings"/>
              </a:rPr>
              <a:t>C</a:t>
            </a:r>
            <a:r>
              <a:rPr lang="en-US" altLang="en-US" i="1" baseline="-25000" dirty="0">
                <a:sym typeface="Wingdings"/>
              </a:rPr>
              <a:t>i</a:t>
            </a:r>
            <a:r>
              <a:rPr lang="en-US" altLang="en-US" dirty="0">
                <a:sym typeface="Wingdings"/>
              </a:rPr>
              <a:t>  </a:t>
            </a:r>
            <a:r>
              <a:rPr lang="en-US" altLang="en-US" i="1" dirty="0">
                <a:sym typeface="Wingdings"/>
              </a:rPr>
              <a:t>C</a:t>
            </a:r>
            <a:r>
              <a:rPr lang="en-US" altLang="en-US" i="1" baseline="-25000" dirty="0">
                <a:sym typeface="Wingdings"/>
              </a:rPr>
              <a:t>i</a:t>
            </a:r>
            <a:r>
              <a:rPr lang="en-US" altLang="en-US" dirty="0">
                <a:sym typeface="Wingdings"/>
              </a:rPr>
              <a:t> + 1:</a:t>
            </a:r>
          </a:p>
          <a:p>
            <a:pPr lvl="1"/>
            <a:endParaRPr lang="en-US" altLang="en-US" dirty="0">
              <a:sym typeface="Wingdings"/>
            </a:endParaRPr>
          </a:p>
          <a:p>
            <a:pPr lvl="1"/>
            <a:r>
              <a:rPr lang="en-US" altLang="en-US" dirty="0">
                <a:sym typeface="Wingdings"/>
              </a:rPr>
              <a:t>Set event time </a:t>
            </a:r>
            <a:r>
              <a:rPr lang="en-US" altLang="en-US" i="1" dirty="0">
                <a:sym typeface="Wingdings"/>
              </a:rPr>
              <a:t>C</a:t>
            </a:r>
            <a:r>
              <a:rPr lang="en-US" altLang="en-US" dirty="0">
                <a:sym typeface="Wingdings"/>
              </a:rPr>
              <a:t>(b)  </a:t>
            </a:r>
            <a:r>
              <a:rPr lang="en-US" altLang="en-US" i="1" dirty="0">
                <a:sym typeface="Wingdings"/>
              </a:rPr>
              <a:t>C</a:t>
            </a:r>
            <a:r>
              <a:rPr lang="en-US" altLang="en-US" i="1" baseline="-25000" dirty="0">
                <a:sym typeface="Wingdings"/>
              </a:rPr>
              <a:t>i</a:t>
            </a:r>
          </a:p>
        </p:txBody>
      </p:sp>
      <p:sp>
        <p:nvSpPr>
          <p:cNvPr id="60417" name="Rectangle 2"/>
          <p:cNvSpPr>
            <a:spLocks noGrp="1" noChangeArrowheads="1"/>
          </p:cNvSpPr>
          <p:nvPr>
            <p:ph type="title"/>
          </p:nvPr>
        </p:nvSpPr>
        <p:spPr/>
        <p:txBody>
          <a:bodyPr/>
          <a:lstStyle/>
          <a:p>
            <a:r>
              <a:rPr lang="en-GB" altLang="en-US" dirty="0"/>
              <a:t>The Lamport Clock algorithm</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P1</a:t>
            </a:r>
          </a:p>
          <a:p>
            <a:pPr algn="ctr"/>
            <a:r>
              <a:rPr lang="en-US" dirty="0">
                <a:solidFill>
                  <a:schemeClr val="tx1"/>
                </a:solidFill>
                <a:latin typeface="Helvetica Neue Medium" panose="02000503000000020004" pitchFamily="2" charset="0"/>
              </a:rPr>
              <a:t>C</a:t>
            </a:r>
            <a:r>
              <a:rPr lang="en-US" baseline="-25000" dirty="0">
                <a:solidFill>
                  <a:schemeClr val="tx1"/>
                </a:solidFill>
                <a:latin typeface="Helvetica Neue Medium" panose="02000503000000020004" pitchFamily="2" charset="0"/>
              </a:rPr>
              <a:t>1</a:t>
            </a:r>
            <a:r>
              <a:rPr lang="en-US" dirty="0">
                <a:solidFill>
                  <a:schemeClr val="tx1"/>
                </a:solidFill>
                <a:latin typeface="Helvetica Neue Medium" panose="02000503000000020004" pitchFamily="2" charset="0"/>
              </a:rPr>
              <a:t>=2</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a</a:t>
            </a:r>
          </a:p>
        </p:txBody>
      </p:sp>
      <p:sp>
        <p:nvSpPr>
          <p:cNvPr id="21" name="TextBox 20"/>
          <p:cNvSpPr txBox="1"/>
          <p:nvPr/>
        </p:nvSpPr>
        <p:spPr>
          <a:xfrm>
            <a:off x="2752977" y="5100426"/>
            <a:ext cx="37221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b</a:t>
            </a:r>
          </a:p>
        </p:txBody>
      </p:sp>
      <p:grpSp>
        <p:nvGrpSpPr>
          <p:cNvPr id="24" name="Group 23"/>
          <p:cNvGrpSpPr/>
          <p:nvPr/>
        </p:nvGrpSpPr>
        <p:grpSpPr>
          <a:xfrm>
            <a:off x="3346322" y="5331259"/>
            <a:ext cx="2304931" cy="516713"/>
            <a:chOff x="1822321" y="5331258"/>
            <a:chExt cx="2304931"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26" name="TextBox 25"/>
            <p:cNvSpPr txBox="1"/>
            <p:nvPr/>
          </p:nvSpPr>
          <p:spPr>
            <a:xfrm>
              <a:off x="3771064" y="5386306"/>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P2</a:t>
            </a:r>
          </a:p>
          <a:p>
            <a:pPr algn="ctr"/>
            <a:r>
              <a:rPr lang="en-US" dirty="0">
                <a:solidFill>
                  <a:schemeClr val="tx1"/>
                </a:solidFill>
                <a:latin typeface="Helvetica Neue Medium" panose="02000503000000020004" pitchFamily="2" charset="0"/>
              </a:rPr>
              <a:t>C</a:t>
            </a:r>
            <a:r>
              <a:rPr lang="en-US" baseline="-25000" dirty="0">
                <a:solidFill>
                  <a:schemeClr val="tx1"/>
                </a:solidFill>
                <a:latin typeface="Helvetica Neue Medium" panose="02000503000000020004" pitchFamily="2" charset="0"/>
              </a:rPr>
              <a:t>2</a:t>
            </a:r>
            <a:r>
              <a:rPr lang="en-US" dirty="0">
                <a:solidFill>
                  <a:schemeClr val="tx1"/>
                </a:solidFill>
                <a:latin typeface="Helvetica Neue Medium" panose="02000503000000020004" pitchFamily="2" charset="0"/>
              </a:rPr>
              <a:t>=0</a:t>
            </a: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P3</a:t>
            </a:r>
          </a:p>
          <a:p>
            <a:pPr algn="ctr"/>
            <a:r>
              <a:rPr lang="en-US" dirty="0">
                <a:solidFill>
                  <a:schemeClr val="tx1"/>
                </a:solidFill>
                <a:latin typeface="Helvetica Neue Medium" panose="02000503000000020004" pitchFamily="2" charset="0"/>
              </a:rPr>
              <a:t>C</a:t>
            </a:r>
            <a:r>
              <a:rPr lang="en-US" baseline="-25000" dirty="0">
                <a:solidFill>
                  <a:schemeClr val="tx1"/>
                </a:solidFill>
                <a:latin typeface="Helvetica Neue Medium" panose="02000503000000020004" pitchFamily="2" charset="0"/>
              </a:rPr>
              <a:t>3</a:t>
            </a:r>
            <a:r>
              <a:rPr lang="en-US" dirty="0">
                <a:solidFill>
                  <a:schemeClr val="tx1"/>
                </a:solidFill>
                <a:latin typeface="Helvetica Neue Medium" panose="02000503000000020004" pitchFamily="2" charset="0"/>
              </a:rPr>
              <a:t>=0</a:t>
            </a:r>
          </a:p>
        </p:txBody>
      </p:sp>
      <p:sp>
        <p:nvSpPr>
          <p:cNvPr id="29" name="Rounded Rectangular Callout 28"/>
          <p:cNvSpPr/>
          <p:nvPr/>
        </p:nvSpPr>
        <p:spPr>
          <a:xfrm>
            <a:off x="3537061" y="4755313"/>
            <a:ext cx="1197812" cy="524593"/>
          </a:xfrm>
          <a:prstGeom prst="wedgeRoundRectCallout">
            <a:avLst>
              <a:gd name="adj1" fmla="val -65108"/>
              <a:gd name="adj2" fmla="val 46314"/>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dirty="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C(b) = 2</a:t>
            </a:r>
          </a:p>
        </p:txBody>
      </p:sp>
      <p:sp>
        <p:nvSpPr>
          <p:cNvPr id="30" name="Rounded Rectangular Callout 29"/>
          <p:cNvSpPr/>
          <p:nvPr/>
        </p:nvSpPr>
        <p:spPr>
          <a:xfrm>
            <a:off x="3544725" y="4179368"/>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dirty="0">
                <a:solidFill>
                  <a:schemeClr val="bg1">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C(a) = 1</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20</a:t>
            </a:fld>
            <a:endParaRPr lang="en-US"/>
          </a:p>
        </p:txBody>
      </p:sp>
      <p:sp>
        <p:nvSpPr>
          <p:cNvPr id="28" name="TextBox 27"/>
          <p:cNvSpPr txBox="1"/>
          <p:nvPr/>
        </p:nvSpPr>
        <p:spPr>
          <a:xfrm>
            <a:off x="7528593" y="5555166"/>
            <a:ext cx="2674130" cy="523220"/>
          </a:xfrm>
          <a:prstGeom prst="rect">
            <a:avLst/>
          </a:prstGeom>
          <a:noFill/>
        </p:spPr>
        <p:txBody>
          <a:bodyPr wrap="none" rtlCol="0">
            <a:spAutoFit/>
          </a:bodyPr>
          <a:lstStyle/>
          <a:p>
            <a:r>
              <a:rPr lang="en-US" sz="2800" dirty="0">
                <a:latin typeface="Helvetica Neue Medium" panose="02000503000000020004" pitchFamily="2" charset="0"/>
                <a:ea typeface="Helvetica Neue Medium" panose="02000503000000020004" pitchFamily="2" charset="0"/>
                <a:cs typeface="Helvetica Neue Medium" panose="02000503000000020004" pitchFamily="2" charset="0"/>
              </a:rPr>
              <a:t>Physical time ↓</a:t>
            </a:r>
          </a:p>
        </p:txBody>
      </p:sp>
    </p:spTree>
    <p:extLst>
      <p:ext uri="{BB962C8B-B14F-4D97-AF65-F5344CB8AC3E}">
        <p14:creationId xmlns:p14="http://schemas.microsoft.com/office/powerpoint/2010/main" val="1533811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lnSpcReduction="10000"/>
          </a:bodyPr>
          <a:lstStyle/>
          <a:p>
            <a:endParaRPr lang="en-US" altLang="en-US" dirty="0">
              <a:sym typeface="Wingdings"/>
            </a:endParaRPr>
          </a:p>
          <a:p>
            <a:pPr marL="514350" indent="-514350">
              <a:buFont typeface="+mj-lt"/>
              <a:buAutoNum type="arabicPeriod"/>
            </a:pPr>
            <a:r>
              <a:rPr lang="en-US" altLang="en-US" dirty="0">
                <a:solidFill>
                  <a:schemeClr val="bg1">
                    <a:lumMod val="50000"/>
                  </a:schemeClr>
                </a:solidFill>
                <a:sym typeface="Wingdings"/>
              </a:rPr>
              <a:t>Before executing an event b, </a:t>
            </a:r>
            <a:r>
              <a:rPr lang="en-US" altLang="en-US" i="1" dirty="0">
                <a:solidFill>
                  <a:schemeClr val="bg1">
                    <a:lumMod val="50000"/>
                  </a:schemeClr>
                </a:solidFill>
                <a:sym typeface="Wingdings"/>
              </a:rPr>
              <a:t>C</a:t>
            </a:r>
            <a:r>
              <a:rPr lang="en-US" altLang="en-US" i="1" baseline="-25000" dirty="0">
                <a:solidFill>
                  <a:schemeClr val="bg1">
                    <a:lumMod val="50000"/>
                  </a:schemeClr>
                </a:solidFill>
                <a:sym typeface="Wingdings"/>
              </a:rPr>
              <a:t>i</a:t>
            </a:r>
            <a:r>
              <a:rPr lang="en-US" altLang="en-US" dirty="0">
                <a:solidFill>
                  <a:schemeClr val="bg1">
                    <a:lumMod val="50000"/>
                  </a:schemeClr>
                </a:solidFill>
                <a:sym typeface="Wingdings"/>
              </a:rPr>
              <a:t>  </a:t>
            </a:r>
            <a:r>
              <a:rPr lang="en-US" altLang="en-US" i="1" dirty="0">
                <a:solidFill>
                  <a:schemeClr val="bg1">
                    <a:lumMod val="50000"/>
                  </a:schemeClr>
                </a:solidFill>
                <a:sym typeface="Wingdings"/>
              </a:rPr>
              <a:t>C</a:t>
            </a:r>
            <a:r>
              <a:rPr lang="en-US" altLang="en-US" i="1" baseline="-25000" dirty="0">
                <a:solidFill>
                  <a:schemeClr val="bg1">
                    <a:lumMod val="50000"/>
                  </a:schemeClr>
                </a:solidFill>
                <a:sym typeface="Wingdings"/>
              </a:rPr>
              <a:t>i</a:t>
            </a:r>
            <a:r>
              <a:rPr lang="en-US" altLang="en-US" dirty="0">
                <a:solidFill>
                  <a:schemeClr val="bg1">
                    <a:lumMod val="50000"/>
                  </a:schemeClr>
                </a:solidFill>
                <a:sym typeface="Wingdings"/>
              </a:rPr>
              <a:t> + 1</a:t>
            </a:r>
          </a:p>
          <a:p>
            <a:pPr marL="514350" indent="-514350">
              <a:buFont typeface="+mj-lt"/>
              <a:buAutoNum type="arabicPeriod"/>
            </a:pPr>
            <a:endParaRPr lang="en-US" altLang="en-US" dirty="0">
              <a:sym typeface="Wingdings"/>
            </a:endParaRPr>
          </a:p>
          <a:p>
            <a:pPr marL="514350" indent="-514350">
              <a:buFont typeface="+mj-lt"/>
              <a:buAutoNum type="arabicPeriod"/>
            </a:pPr>
            <a:r>
              <a:rPr lang="en-US" altLang="en-US" dirty="0">
                <a:sym typeface="Wingdings"/>
              </a:rPr>
              <a:t>Send the local clock in the message m</a:t>
            </a:r>
          </a:p>
        </p:txBody>
      </p:sp>
      <p:sp>
        <p:nvSpPr>
          <p:cNvPr id="60417" name="Rectangle 2"/>
          <p:cNvSpPr>
            <a:spLocks noGrp="1" noChangeArrowheads="1"/>
          </p:cNvSpPr>
          <p:nvPr>
            <p:ph type="title"/>
          </p:nvPr>
        </p:nvSpPr>
        <p:spPr/>
        <p:txBody>
          <a:bodyPr/>
          <a:lstStyle/>
          <a:p>
            <a:r>
              <a:rPr lang="en-GB" altLang="en-US" dirty="0"/>
              <a:t>The Lamport Clock algorithm</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P1</a:t>
            </a:r>
          </a:p>
          <a:p>
            <a:pPr algn="ctr"/>
            <a:r>
              <a:rPr lang="en-US" dirty="0">
                <a:solidFill>
                  <a:schemeClr val="tx1"/>
                </a:solidFill>
                <a:latin typeface="Helvetica Neue Medium" panose="02000503000000020004" pitchFamily="2" charset="0"/>
              </a:rPr>
              <a:t>C</a:t>
            </a:r>
            <a:r>
              <a:rPr lang="en-US" baseline="-25000" dirty="0">
                <a:solidFill>
                  <a:schemeClr val="tx1"/>
                </a:solidFill>
                <a:latin typeface="Helvetica Neue Medium" panose="02000503000000020004" pitchFamily="2" charset="0"/>
              </a:rPr>
              <a:t>1</a:t>
            </a:r>
            <a:r>
              <a:rPr lang="en-US" dirty="0">
                <a:solidFill>
                  <a:schemeClr val="tx1"/>
                </a:solidFill>
                <a:latin typeface="Helvetica Neue Medium" panose="02000503000000020004" pitchFamily="2" charset="0"/>
              </a:rPr>
              <a:t>=2</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a</a:t>
            </a:r>
          </a:p>
        </p:txBody>
      </p:sp>
      <p:sp>
        <p:nvSpPr>
          <p:cNvPr id="21" name="TextBox 20"/>
          <p:cNvSpPr txBox="1"/>
          <p:nvPr/>
        </p:nvSpPr>
        <p:spPr>
          <a:xfrm>
            <a:off x="2752977" y="5100426"/>
            <a:ext cx="37221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b</a:t>
            </a:r>
          </a:p>
        </p:txBody>
      </p:sp>
      <p:grpSp>
        <p:nvGrpSpPr>
          <p:cNvPr id="24" name="Group 23"/>
          <p:cNvGrpSpPr/>
          <p:nvPr/>
        </p:nvGrpSpPr>
        <p:grpSpPr>
          <a:xfrm>
            <a:off x="3346322" y="5331259"/>
            <a:ext cx="2304931" cy="516713"/>
            <a:chOff x="1822321" y="5331258"/>
            <a:chExt cx="2304931"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26" name="TextBox 25"/>
            <p:cNvSpPr txBox="1"/>
            <p:nvPr/>
          </p:nvSpPr>
          <p:spPr>
            <a:xfrm>
              <a:off x="3771064" y="5386306"/>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P2</a:t>
            </a:r>
          </a:p>
          <a:p>
            <a:pPr algn="ctr"/>
            <a:r>
              <a:rPr lang="en-US" dirty="0">
                <a:solidFill>
                  <a:schemeClr val="tx1"/>
                </a:solidFill>
                <a:latin typeface="Helvetica Neue Medium" panose="02000503000000020004" pitchFamily="2" charset="0"/>
              </a:rPr>
              <a:t>C</a:t>
            </a:r>
            <a:r>
              <a:rPr lang="en-US" baseline="-25000" dirty="0">
                <a:solidFill>
                  <a:schemeClr val="tx1"/>
                </a:solidFill>
                <a:latin typeface="Helvetica Neue Medium" panose="02000503000000020004" pitchFamily="2" charset="0"/>
              </a:rPr>
              <a:t>2</a:t>
            </a:r>
            <a:r>
              <a:rPr lang="en-US" dirty="0">
                <a:solidFill>
                  <a:schemeClr val="tx1"/>
                </a:solidFill>
                <a:latin typeface="Helvetica Neue Medium" panose="02000503000000020004" pitchFamily="2" charset="0"/>
              </a:rPr>
              <a:t>=0</a:t>
            </a: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P3</a:t>
            </a:r>
          </a:p>
          <a:p>
            <a:pPr algn="ctr"/>
            <a:r>
              <a:rPr lang="en-US" dirty="0">
                <a:solidFill>
                  <a:schemeClr val="tx1"/>
                </a:solidFill>
                <a:latin typeface="Helvetica Neue Medium" panose="02000503000000020004" pitchFamily="2" charset="0"/>
              </a:rPr>
              <a:t>C</a:t>
            </a:r>
            <a:r>
              <a:rPr lang="en-US" baseline="-25000" dirty="0">
                <a:solidFill>
                  <a:schemeClr val="tx1"/>
                </a:solidFill>
                <a:latin typeface="Helvetica Neue Medium" panose="02000503000000020004" pitchFamily="2" charset="0"/>
              </a:rPr>
              <a:t>3</a:t>
            </a:r>
            <a:r>
              <a:rPr lang="en-US" dirty="0">
                <a:solidFill>
                  <a:schemeClr val="tx1"/>
                </a:solidFill>
                <a:latin typeface="Helvetica Neue Medium" panose="02000503000000020004" pitchFamily="2" charset="0"/>
              </a:rPr>
              <a:t>=0</a:t>
            </a:r>
          </a:p>
        </p:txBody>
      </p:sp>
      <p:sp>
        <p:nvSpPr>
          <p:cNvPr id="29" name="Rounded Rectangular Callout 28"/>
          <p:cNvSpPr/>
          <p:nvPr/>
        </p:nvSpPr>
        <p:spPr>
          <a:xfrm>
            <a:off x="3537061" y="4755313"/>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dirty="0">
                <a:solidFill>
                  <a:schemeClr val="bg1">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C(b) = 2</a:t>
            </a:r>
          </a:p>
        </p:txBody>
      </p:sp>
      <p:sp>
        <p:nvSpPr>
          <p:cNvPr id="30" name="Rounded Rectangular Callout 29"/>
          <p:cNvSpPr/>
          <p:nvPr/>
        </p:nvSpPr>
        <p:spPr>
          <a:xfrm>
            <a:off x="3544725" y="4179368"/>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dirty="0">
                <a:solidFill>
                  <a:schemeClr val="bg1">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C(a) = 1</a:t>
            </a:r>
          </a:p>
        </p:txBody>
      </p:sp>
      <p:sp>
        <p:nvSpPr>
          <p:cNvPr id="28" name="Rounded Rectangular Callout 27"/>
          <p:cNvSpPr/>
          <p:nvPr/>
        </p:nvSpPr>
        <p:spPr>
          <a:xfrm>
            <a:off x="3527140" y="5699612"/>
            <a:ext cx="1197812" cy="524593"/>
          </a:xfrm>
          <a:prstGeom prst="wedgeRoundRectCallout">
            <a:avLst>
              <a:gd name="adj1" fmla="val 28953"/>
              <a:gd name="adj2" fmla="val -82860"/>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C(m) = 2</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21</a:t>
            </a:fld>
            <a:endParaRPr lang="en-US"/>
          </a:p>
        </p:txBody>
      </p:sp>
      <p:sp>
        <p:nvSpPr>
          <p:cNvPr id="31" name="TextBox 30"/>
          <p:cNvSpPr txBox="1"/>
          <p:nvPr/>
        </p:nvSpPr>
        <p:spPr>
          <a:xfrm>
            <a:off x="7528593" y="5555166"/>
            <a:ext cx="2674130" cy="523220"/>
          </a:xfrm>
          <a:prstGeom prst="rect">
            <a:avLst/>
          </a:prstGeom>
          <a:noFill/>
        </p:spPr>
        <p:txBody>
          <a:bodyPr wrap="none" rtlCol="0">
            <a:spAutoFit/>
          </a:bodyPr>
          <a:lstStyle/>
          <a:p>
            <a:r>
              <a:rPr lang="en-US" sz="2800" dirty="0">
                <a:latin typeface="Helvetica Neue Medium" panose="02000503000000020004" pitchFamily="2" charset="0"/>
                <a:ea typeface="Helvetica Neue Medium" panose="02000503000000020004" pitchFamily="2" charset="0"/>
                <a:cs typeface="Helvetica Neue Medium" panose="02000503000000020004" pitchFamily="2" charset="0"/>
              </a:rPr>
              <a:t>Physical time ↓</a:t>
            </a:r>
          </a:p>
        </p:txBody>
      </p:sp>
    </p:spTree>
    <p:extLst>
      <p:ext uri="{BB962C8B-B14F-4D97-AF65-F5344CB8AC3E}">
        <p14:creationId xmlns:p14="http://schemas.microsoft.com/office/powerpoint/2010/main" val="1675587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952567"/>
          </a:xfrm>
        </p:spPr>
        <p:txBody>
          <a:bodyPr>
            <a:normAutofit/>
          </a:bodyPr>
          <a:lstStyle/>
          <a:p>
            <a:pPr marL="514350" indent="-514350">
              <a:buFont typeface="+mj-lt"/>
              <a:buAutoNum type="arabicPeriod" startAt="3"/>
            </a:pPr>
            <a:endParaRPr lang="en-US" altLang="en-US" dirty="0">
              <a:sym typeface="Wingdings"/>
            </a:endParaRPr>
          </a:p>
          <a:p>
            <a:pPr marL="514350" indent="-514350">
              <a:buFont typeface="+mj-lt"/>
              <a:buAutoNum type="arabicPeriod" startAt="3"/>
            </a:pPr>
            <a:r>
              <a:rPr lang="en-US" altLang="en-US" dirty="0">
                <a:sym typeface="Wingdings"/>
              </a:rPr>
              <a:t>On process </a:t>
            </a:r>
            <a:r>
              <a:rPr lang="en-US" altLang="en-US" dirty="0" err="1">
                <a:sym typeface="Wingdings"/>
              </a:rPr>
              <a:t>P</a:t>
            </a:r>
            <a:r>
              <a:rPr lang="en-US" altLang="en-US" i="1" baseline="-25000" dirty="0" err="1">
                <a:sym typeface="Wingdings"/>
              </a:rPr>
              <a:t>j</a:t>
            </a:r>
            <a:r>
              <a:rPr lang="en-US" altLang="en-US" dirty="0">
                <a:sym typeface="Wingdings"/>
              </a:rPr>
              <a:t> receiving a message m:</a:t>
            </a:r>
          </a:p>
          <a:p>
            <a:pPr marL="914400" lvl="1" indent="-514350"/>
            <a:endParaRPr lang="en-US" altLang="en-US" dirty="0">
              <a:sym typeface="Wingdings"/>
            </a:endParaRPr>
          </a:p>
          <a:p>
            <a:pPr marL="690563" lvl="1" indent="-290513"/>
            <a:r>
              <a:rPr lang="en-US" altLang="en-US" dirty="0">
                <a:sym typeface="Wingdings"/>
              </a:rPr>
              <a:t>Set </a:t>
            </a:r>
            <a:r>
              <a:rPr lang="en-US" altLang="en-US" i="1" dirty="0">
                <a:sym typeface="Wingdings"/>
              </a:rPr>
              <a:t>C</a:t>
            </a:r>
            <a:r>
              <a:rPr lang="en-US" altLang="en-US" i="1" baseline="-25000" dirty="0">
                <a:sym typeface="Wingdings"/>
              </a:rPr>
              <a:t>j</a:t>
            </a:r>
            <a:r>
              <a:rPr lang="en-US" altLang="en-US" dirty="0">
                <a:sym typeface="Wingdings"/>
              </a:rPr>
              <a:t> </a:t>
            </a:r>
            <a:r>
              <a:rPr lang="en-US" altLang="en-US" dirty="0">
                <a:solidFill>
                  <a:schemeClr val="accent6">
                    <a:lumMod val="75000"/>
                  </a:schemeClr>
                </a:solidFill>
                <a:sym typeface="Wingdings"/>
              </a:rPr>
              <a:t>and </a:t>
            </a:r>
            <a:r>
              <a:rPr lang="en-US" altLang="en-US" dirty="0">
                <a:sym typeface="Wingdings"/>
              </a:rPr>
              <a:t>receive event time </a:t>
            </a:r>
            <a:r>
              <a:rPr lang="en-US" altLang="en-US" i="1" dirty="0">
                <a:sym typeface="Wingdings"/>
              </a:rPr>
              <a:t>C</a:t>
            </a:r>
            <a:r>
              <a:rPr lang="de-DE" altLang="en-US" dirty="0">
                <a:sym typeface="Wingdings"/>
              </a:rPr>
              <a:t>(c)</a:t>
            </a:r>
            <a:r>
              <a:rPr lang="en-US" altLang="en-US" dirty="0">
                <a:sym typeface="Wingdings"/>
              </a:rPr>
              <a:t> 1 + max{ </a:t>
            </a:r>
            <a:r>
              <a:rPr lang="en-US" altLang="en-US" i="1" dirty="0" err="1">
                <a:sym typeface="Wingdings"/>
              </a:rPr>
              <a:t>C</a:t>
            </a:r>
            <a:r>
              <a:rPr lang="en-US" altLang="en-US" i="1" baseline="-25000" dirty="0" err="1">
                <a:sym typeface="Wingdings"/>
              </a:rPr>
              <a:t>j</a:t>
            </a:r>
            <a:r>
              <a:rPr lang="en-US" altLang="en-US" dirty="0">
                <a:sym typeface="Wingdings"/>
              </a:rPr>
              <a:t>, </a:t>
            </a:r>
            <a:r>
              <a:rPr lang="en-US" altLang="en-US" i="1" dirty="0">
                <a:sym typeface="Wingdings"/>
              </a:rPr>
              <a:t>C</a:t>
            </a:r>
            <a:r>
              <a:rPr lang="en-US" altLang="en-US" dirty="0">
                <a:sym typeface="Wingdings"/>
              </a:rPr>
              <a:t>(m) }</a:t>
            </a:r>
          </a:p>
        </p:txBody>
      </p:sp>
      <p:sp>
        <p:nvSpPr>
          <p:cNvPr id="60417" name="Rectangle 2"/>
          <p:cNvSpPr>
            <a:spLocks noGrp="1" noChangeArrowheads="1"/>
          </p:cNvSpPr>
          <p:nvPr>
            <p:ph type="title"/>
          </p:nvPr>
        </p:nvSpPr>
        <p:spPr/>
        <p:txBody>
          <a:bodyPr/>
          <a:lstStyle/>
          <a:p>
            <a:r>
              <a:rPr lang="en-GB" altLang="en-US" dirty="0"/>
              <a:t>The Lamport Clock algorithm</a:t>
            </a:r>
          </a:p>
        </p:txBody>
      </p:sp>
      <p:cxnSp>
        <p:nvCxnSpPr>
          <p:cNvPr id="5" name="Straight Connector 4"/>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2" name="Straight Connector 11"/>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13" name="Straight Connector 1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 name="Process 1"/>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P1</a:t>
            </a:r>
          </a:p>
          <a:p>
            <a:pPr algn="ctr"/>
            <a:r>
              <a:rPr lang="en-US" dirty="0">
                <a:solidFill>
                  <a:schemeClr val="tx1"/>
                </a:solidFill>
                <a:latin typeface="Helvetica Neue Medium" panose="02000503000000020004" pitchFamily="2" charset="0"/>
              </a:rPr>
              <a:t>C</a:t>
            </a:r>
            <a:r>
              <a:rPr lang="en-US" baseline="-25000" dirty="0">
                <a:solidFill>
                  <a:schemeClr val="tx1"/>
                </a:solidFill>
                <a:latin typeface="Helvetica Neue Medium" panose="02000503000000020004" pitchFamily="2" charset="0"/>
              </a:rPr>
              <a:t>1</a:t>
            </a:r>
            <a:r>
              <a:rPr lang="en-US" dirty="0">
                <a:solidFill>
                  <a:schemeClr val="tx1"/>
                </a:solidFill>
                <a:latin typeface="Helvetica Neue Medium" panose="02000503000000020004" pitchFamily="2" charset="0"/>
              </a:rPr>
              <a:t>=2</a:t>
            </a:r>
          </a:p>
        </p:txBody>
      </p:sp>
      <p:sp>
        <p:nvSpPr>
          <p:cNvPr id="14" name="Oval 13"/>
          <p:cNvSpPr/>
          <p:nvPr/>
        </p:nvSpPr>
        <p:spPr>
          <a:xfrm>
            <a:off x="3208801" y="463520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8" name="Oval 17"/>
          <p:cNvSpPr/>
          <p:nvPr/>
        </p:nvSpPr>
        <p:spPr>
          <a:xfrm>
            <a:off x="3208801" y="526249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6" name="TextBox 15"/>
          <p:cNvSpPr txBox="1"/>
          <p:nvPr/>
        </p:nvSpPr>
        <p:spPr>
          <a:xfrm>
            <a:off x="2760992" y="4473129"/>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a</a:t>
            </a:r>
          </a:p>
        </p:txBody>
      </p:sp>
      <p:sp>
        <p:nvSpPr>
          <p:cNvPr id="21" name="TextBox 20"/>
          <p:cNvSpPr txBox="1"/>
          <p:nvPr/>
        </p:nvSpPr>
        <p:spPr>
          <a:xfrm>
            <a:off x="2752977" y="5100426"/>
            <a:ext cx="37221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b</a:t>
            </a:r>
          </a:p>
        </p:txBody>
      </p:sp>
      <p:grpSp>
        <p:nvGrpSpPr>
          <p:cNvPr id="24" name="Group 23"/>
          <p:cNvGrpSpPr/>
          <p:nvPr/>
        </p:nvGrpSpPr>
        <p:grpSpPr>
          <a:xfrm>
            <a:off x="3346322" y="5331259"/>
            <a:ext cx="2304931" cy="516713"/>
            <a:chOff x="1822321" y="5331258"/>
            <a:chExt cx="2304931" cy="516713"/>
          </a:xfrm>
        </p:grpSpPr>
        <p:sp>
          <p:nvSpPr>
            <p:cNvPr id="25" name="Oval 24"/>
            <p:cNvSpPr/>
            <p:nvPr/>
          </p:nvSpPr>
          <p:spPr>
            <a:xfrm>
              <a:off x="3590260" y="556209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26" name="TextBox 25"/>
            <p:cNvSpPr txBox="1"/>
            <p:nvPr/>
          </p:nvSpPr>
          <p:spPr>
            <a:xfrm>
              <a:off x="3771064" y="5386306"/>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c</a:t>
              </a:r>
            </a:p>
          </p:txBody>
        </p:sp>
        <p:cxnSp>
          <p:nvCxnSpPr>
            <p:cNvPr id="23" name="Straight Arrow Connector 22"/>
            <p:cNvCxnSpPr>
              <a:stCxn id="18" idx="6"/>
              <a:endCxn id="25" idx="2"/>
            </p:cNvCxnSpPr>
            <p:nvPr/>
          </p:nvCxnSpPr>
          <p:spPr>
            <a:xfrm>
              <a:off x="1822321" y="5331258"/>
              <a:ext cx="1767939" cy="29959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sp>
        <p:nvSpPr>
          <p:cNvPr id="22" name="Process 21"/>
          <p:cNvSpPr/>
          <p:nvPr/>
        </p:nvSpPr>
        <p:spPr>
          <a:xfrm>
            <a:off x="4808506" y="350860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P2</a:t>
            </a:r>
          </a:p>
          <a:p>
            <a:pPr algn="ctr"/>
            <a:r>
              <a:rPr lang="en-US" dirty="0">
                <a:solidFill>
                  <a:schemeClr val="accent6">
                    <a:lumMod val="75000"/>
                  </a:schemeClr>
                </a:solidFill>
                <a:latin typeface="Helvetica Neue Medium" panose="02000503000000020004" pitchFamily="2" charset="0"/>
              </a:rPr>
              <a:t>C</a:t>
            </a:r>
            <a:r>
              <a:rPr lang="en-US" baseline="-25000" dirty="0">
                <a:solidFill>
                  <a:schemeClr val="accent6">
                    <a:lumMod val="75000"/>
                  </a:schemeClr>
                </a:solidFill>
                <a:latin typeface="Helvetica Neue Medium" panose="02000503000000020004" pitchFamily="2" charset="0"/>
              </a:rPr>
              <a:t>2</a:t>
            </a:r>
            <a:r>
              <a:rPr lang="en-US" dirty="0">
                <a:solidFill>
                  <a:schemeClr val="accent6">
                    <a:lumMod val="75000"/>
                  </a:schemeClr>
                </a:solidFill>
                <a:latin typeface="Helvetica Neue Medium" panose="02000503000000020004" pitchFamily="2" charset="0"/>
              </a:rPr>
              <a:t>=3</a:t>
            </a:r>
          </a:p>
        </p:txBody>
      </p:sp>
      <p:sp>
        <p:nvSpPr>
          <p:cNvPr id="27" name="Process 26"/>
          <p:cNvSpPr/>
          <p:nvPr/>
        </p:nvSpPr>
        <p:spPr>
          <a:xfrm>
            <a:off x="6711260" y="3870385"/>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P3</a:t>
            </a:r>
          </a:p>
          <a:p>
            <a:pPr algn="ctr"/>
            <a:r>
              <a:rPr lang="en-US" dirty="0">
                <a:solidFill>
                  <a:schemeClr val="tx1"/>
                </a:solidFill>
                <a:latin typeface="Helvetica Neue Medium" panose="02000503000000020004" pitchFamily="2" charset="0"/>
              </a:rPr>
              <a:t>C</a:t>
            </a:r>
            <a:r>
              <a:rPr lang="en-US" baseline="-25000" dirty="0">
                <a:solidFill>
                  <a:schemeClr val="tx1"/>
                </a:solidFill>
                <a:latin typeface="Helvetica Neue Medium" panose="02000503000000020004" pitchFamily="2" charset="0"/>
              </a:rPr>
              <a:t>3</a:t>
            </a:r>
            <a:r>
              <a:rPr lang="en-US" dirty="0">
                <a:solidFill>
                  <a:schemeClr val="tx1"/>
                </a:solidFill>
                <a:latin typeface="Helvetica Neue Medium" panose="02000503000000020004" pitchFamily="2" charset="0"/>
              </a:rPr>
              <a:t>=0</a:t>
            </a:r>
          </a:p>
        </p:txBody>
      </p:sp>
      <p:sp>
        <p:nvSpPr>
          <p:cNvPr id="29" name="Rounded Rectangular Callout 28"/>
          <p:cNvSpPr/>
          <p:nvPr/>
        </p:nvSpPr>
        <p:spPr>
          <a:xfrm>
            <a:off x="3537061" y="4755313"/>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dirty="0">
                <a:solidFill>
                  <a:schemeClr val="bg1">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C(b) = 2</a:t>
            </a:r>
          </a:p>
        </p:txBody>
      </p:sp>
      <p:sp>
        <p:nvSpPr>
          <p:cNvPr id="30" name="Rounded Rectangular Callout 29"/>
          <p:cNvSpPr/>
          <p:nvPr/>
        </p:nvSpPr>
        <p:spPr>
          <a:xfrm>
            <a:off x="3544725" y="4179368"/>
            <a:ext cx="1197812" cy="524593"/>
          </a:xfrm>
          <a:prstGeom prst="wedgeRoundRectCallout">
            <a:avLst>
              <a:gd name="adj1" fmla="val -65108"/>
              <a:gd name="adj2" fmla="val 46314"/>
              <a:gd name="adj3" fmla="val 16667"/>
            </a:avLst>
          </a:prstGeom>
          <a:solidFill>
            <a:srgbClr val="FFFF00">
              <a:alpha val="25000"/>
            </a:srgbClr>
          </a:solidFill>
          <a:ln w="28575">
            <a:solidFill>
              <a:schemeClr val="tx1">
                <a:alpha val="25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dirty="0">
                <a:solidFill>
                  <a:schemeClr val="bg1">
                    <a:lumMod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C(a) = 1</a:t>
            </a:r>
          </a:p>
        </p:txBody>
      </p:sp>
      <p:sp>
        <p:nvSpPr>
          <p:cNvPr id="28" name="Rounded Rectangular Callout 27"/>
          <p:cNvSpPr/>
          <p:nvPr/>
        </p:nvSpPr>
        <p:spPr>
          <a:xfrm>
            <a:off x="3527140" y="5699612"/>
            <a:ext cx="1197812" cy="524593"/>
          </a:xfrm>
          <a:prstGeom prst="wedgeRoundRectCallout">
            <a:avLst>
              <a:gd name="adj1" fmla="val 28953"/>
              <a:gd name="adj2" fmla="val -82860"/>
              <a:gd name="adj3" fmla="val 16667"/>
            </a:avLst>
          </a:prstGeom>
          <a:solidFill>
            <a:srgbClr val="FFFF00">
              <a:alpha val="50000"/>
            </a:srgbClr>
          </a:solidFill>
          <a:ln w="28575">
            <a:solidFill>
              <a:schemeClr val="tx1">
                <a:alpha val="50000"/>
              </a:schemeClr>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lumMod val="50000"/>
                    <a:lumOff val="5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rPr>
              <a:t>C(m) = 2</a:t>
            </a:r>
          </a:p>
        </p:txBody>
      </p:sp>
      <p:sp>
        <p:nvSpPr>
          <p:cNvPr id="31" name="Rounded Rectangular Callout 30"/>
          <p:cNvSpPr/>
          <p:nvPr/>
        </p:nvSpPr>
        <p:spPr>
          <a:xfrm>
            <a:off x="5349629" y="4772722"/>
            <a:ext cx="1197812" cy="524593"/>
          </a:xfrm>
          <a:prstGeom prst="wedgeRoundRectCallout">
            <a:avLst>
              <a:gd name="adj1" fmla="val -58292"/>
              <a:gd name="adj2" fmla="val 102341"/>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2400" dirty="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C</a:t>
            </a:r>
            <a:r>
              <a:rPr lang="de-DE" sz="2400" dirty="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(c)</a:t>
            </a:r>
            <a:r>
              <a:rPr lang="en-US" sz="2400" dirty="0">
                <a:solidFill>
                  <a:schemeClr val="tx1"/>
                </a:solidFill>
                <a:latin typeface="Helvetica Neue Medium" panose="02000503000000020004" pitchFamily="2" charset="0"/>
                <a:ea typeface="Helvetica Neue Medium" panose="02000503000000020004" pitchFamily="2" charset="0"/>
                <a:cs typeface="Helvetica Neue Medium" panose="02000503000000020004" pitchFamily="2" charset="0"/>
              </a:rPr>
              <a:t> = 3</a:t>
            </a:r>
          </a:p>
        </p:txBody>
      </p:sp>
      <p:sp>
        <p:nvSpPr>
          <p:cNvPr id="4" name="Slide Number Placeholder 3"/>
          <p:cNvSpPr>
            <a:spLocks noGrp="1"/>
          </p:cNvSpPr>
          <p:nvPr>
            <p:ph type="sldNum" sz="quarter" idx="12"/>
          </p:nvPr>
        </p:nvSpPr>
        <p:spPr/>
        <p:txBody>
          <a:bodyPr/>
          <a:lstStyle/>
          <a:p>
            <a:pPr>
              <a:defRPr/>
            </a:pPr>
            <a:fld id="{729111C5-E04E-4942-8174-12BB645D56A6}" type="slidenum">
              <a:rPr lang="en-US" smtClean="0"/>
              <a:pPr>
                <a:defRPr/>
              </a:pPr>
              <a:t>22</a:t>
            </a:fld>
            <a:endParaRPr lang="en-US"/>
          </a:p>
        </p:txBody>
      </p:sp>
      <p:sp>
        <p:nvSpPr>
          <p:cNvPr id="32" name="TextBox 31"/>
          <p:cNvSpPr txBox="1"/>
          <p:nvPr/>
        </p:nvSpPr>
        <p:spPr>
          <a:xfrm>
            <a:off x="7528593" y="5555166"/>
            <a:ext cx="2674130" cy="523220"/>
          </a:xfrm>
          <a:prstGeom prst="rect">
            <a:avLst/>
          </a:prstGeom>
          <a:noFill/>
        </p:spPr>
        <p:txBody>
          <a:bodyPr wrap="none" rtlCol="0">
            <a:spAutoFit/>
          </a:bodyPr>
          <a:lstStyle/>
          <a:p>
            <a:r>
              <a:rPr lang="en-US" sz="2800" dirty="0">
                <a:latin typeface="Helvetica Neue Medium" panose="02000503000000020004" pitchFamily="2" charset="0"/>
                <a:ea typeface="Helvetica Neue Medium" panose="02000503000000020004" pitchFamily="2" charset="0"/>
                <a:cs typeface="Helvetica Neue Medium" panose="02000503000000020004" pitchFamily="2" charset="0"/>
              </a:rPr>
              <a:t>Physical time ↓</a:t>
            </a:r>
          </a:p>
        </p:txBody>
      </p:sp>
    </p:spTree>
    <p:extLst>
      <p:ext uri="{BB962C8B-B14F-4D97-AF65-F5344CB8AC3E}">
        <p14:creationId xmlns:p14="http://schemas.microsoft.com/office/powerpoint/2010/main" val="2131959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ormAutofit/>
          </a:bodyPr>
          <a:lstStyle/>
          <a:p>
            <a:pPr eaLnBrk="1" hangingPunct="1"/>
            <a:r>
              <a:rPr lang="en-US" altLang="en-US" sz="4000" dirty="0"/>
              <a:t>Lamport Timestamps: Ordering all events</a:t>
            </a:r>
          </a:p>
        </p:txBody>
      </p:sp>
      <p:sp>
        <p:nvSpPr>
          <p:cNvPr id="26627" name="Rectangle 3"/>
          <p:cNvSpPr>
            <a:spLocks noGrp="1" noChangeArrowheads="1"/>
          </p:cNvSpPr>
          <p:nvPr>
            <p:ph type="body" idx="1"/>
          </p:nvPr>
        </p:nvSpPr>
        <p:spPr/>
        <p:txBody>
          <a:bodyPr/>
          <a:lstStyle/>
          <a:p>
            <a:pPr eaLnBrk="1" hangingPunct="1"/>
            <a:r>
              <a:rPr lang="en-US" altLang="en-US" dirty="0">
                <a:solidFill>
                  <a:schemeClr val="accent6">
                    <a:lumMod val="75000"/>
                  </a:schemeClr>
                </a:solidFill>
              </a:rPr>
              <a:t>Break ties </a:t>
            </a:r>
            <a:r>
              <a:rPr lang="en-US" altLang="en-US" dirty="0">
                <a:solidFill>
                  <a:srgbClr val="000000"/>
                </a:solidFill>
              </a:rPr>
              <a:t>by appending the process number to each event:</a:t>
            </a:r>
          </a:p>
          <a:p>
            <a:pPr marL="971550" lvl="1" indent="-514350">
              <a:buFont typeface="+mj-lt"/>
              <a:buAutoNum type="arabicPeriod"/>
            </a:pPr>
            <a:endParaRPr lang="en-US" altLang="en-US" dirty="0">
              <a:solidFill>
                <a:srgbClr val="000000"/>
              </a:solidFill>
            </a:endParaRPr>
          </a:p>
          <a:p>
            <a:pPr marL="971550" lvl="1" indent="-514350">
              <a:buFont typeface="+mj-lt"/>
              <a:buAutoNum type="arabicPeriod"/>
            </a:pPr>
            <a:r>
              <a:rPr lang="en-US" altLang="en-US" dirty="0">
                <a:solidFill>
                  <a:srgbClr val="000000"/>
                </a:solidFill>
              </a:rPr>
              <a:t>Process P</a:t>
            </a:r>
            <a:r>
              <a:rPr lang="en-US" altLang="en-US" i="1" baseline="-25000" dirty="0">
                <a:solidFill>
                  <a:srgbClr val="000000"/>
                </a:solidFill>
              </a:rPr>
              <a:t>i</a:t>
            </a:r>
            <a:r>
              <a:rPr lang="en-US" altLang="en-US" dirty="0">
                <a:solidFill>
                  <a:srgbClr val="000000"/>
                </a:solidFill>
              </a:rPr>
              <a:t> timestamps event e with </a:t>
            </a:r>
            <a:r>
              <a:rPr lang="en-US" altLang="en-US" i="1" dirty="0">
                <a:solidFill>
                  <a:srgbClr val="000000"/>
                </a:solidFill>
              </a:rPr>
              <a:t>C</a:t>
            </a:r>
            <a:r>
              <a:rPr lang="en-US" altLang="en-US" i="1" baseline="-25000" dirty="0">
                <a:solidFill>
                  <a:srgbClr val="000000"/>
                </a:solidFill>
              </a:rPr>
              <a:t>i</a:t>
            </a:r>
            <a:r>
              <a:rPr lang="en-US" altLang="en-US" dirty="0">
                <a:solidFill>
                  <a:srgbClr val="000000"/>
                </a:solidFill>
              </a:rPr>
              <a:t>(e).</a:t>
            </a:r>
            <a:r>
              <a:rPr lang="en-US" altLang="en-US" i="1" dirty="0" err="1">
                <a:solidFill>
                  <a:srgbClr val="000000"/>
                </a:solidFill>
              </a:rPr>
              <a:t>i</a:t>
            </a:r>
            <a:endParaRPr lang="en-US" altLang="en-US" dirty="0">
              <a:solidFill>
                <a:srgbClr val="000000"/>
              </a:solidFill>
            </a:endParaRPr>
          </a:p>
          <a:p>
            <a:pPr marL="971550" lvl="1" indent="-514350">
              <a:buFont typeface="+mj-lt"/>
              <a:buAutoNum type="arabicPeriod"/>
            </a:pPr>
            <a:endParaRPr lang="en-US" altLang="en-US" i="1" dirty="0">
              <a:solidFill>
                <a:srgbClr val="000000"/>
              </a:solidFill>
            </a:endParaRPr>
          </a:p>
          <a:p>
            <a:pPr marL="971550" lvl="1" indent="-514350">
              <a:buFont typeface="+mj-lt"/>
              <a:buAutoNum type="arabicPeriod"/>
            </a:pPr>
            <a:r>
              <a:rPr lang="en-US" altLang="en-US" i="1" dirty="0">
                <a:solidFill>
                  <a:srgbClr val="000000"/>
                </a:solidFill>
              </a:rPr>
              <a:t>C</a:t>
            </a:r>
            <a:r>
              <a:rPr lang="en-US" altLang="en-US" dirty="0">
                <a:solidFill>
                  <a:srgbClr val="000000"/>
                </a:solidFill>
              </a:rPr>
              <a:t>(a).</a:t>
            </a:r>
            <a:r>
              <a:rPr lang="en-US" altLang="en-US" i="1" dirty="0" err="1">
                <a:solidFill>
                  <a:srgbClr val="000000"/>
                </a:solidFill>
              </a:rPr>
              <a:t>i</a:t>
            </a:r>
            <a:r>
              <a:rPr lang="en-US" altLang="en-US" dirty="0">
                <a:solidFill>
                  <a:srgbClr val="000000"/>
                </a:solidFill>
              </a:rPr>
              <a:t> &lt; </a:t>
            </a:r>
            <a:r>
              <a:rPr lang="en-US" altLang="en-US" i="1" dirty="0">
                <a:solidFill>
                  <a:srgbClr val="000000"/>
                </a:solidFill>
              </a:rPr>
              <a:t>C</a:t>
            </a:r>
            <a:r>
              <a:rPr lang="en-US" altLang="en-US" dirty="0">
                <a:solidFill>
                  <a:srgbClr val="000000"/>
                </a:solidFill>
              </a:rPr>
              <a:t>(b).</a:t>
            </a:r>
            <a:r>
              <a:rPr lang="en-US" altLang="en-US" i="1" dirty="0">
                <a:solidFill>
                  <a:srgbClr val="000000"/>
                </a:solidFill>
              </a:rPr>
              <a:t>j</a:t>
            </a:r>
            <a:r>
              <a:rPr lang="en-US" altLang="en-US" dirty="0">
                <a:solidFill>
                  <a:srgbClr val="000000"/>
                </a:solidFill>
              </a:rPr>
              <a:t> when:</a:t>
            </a:r>
          </a:p>
          <a:p>
            <a:pPr lvl="2" eaLnBrk="1" hangingPunct="1"/>
            <a:r>
              <a:rPr lang="en-US" altLang="en-US" i="1" dirty="0">
                <a:solidFill>
                  <a:srgbClr val="000000"/>
                </a:solidFill>
              </a:rPr>
              <a:t>C</a:t>
            </a:r>
            <a:r>
              <a:rPr lang="en-US" altLang="en-US" dirty="0">
                <a:solidFill>
                  <a:srgbClr val="000000"/>
                </a:solidFill>
              </a:rPr>
              <a:t>(a) &lt; </a:t>
            </a:r>
            <a:r>
              <a:rPr lang="en-US" altLang="en-US" i="1" dirty="0">
                <a:solidFill>
                  <a:srgbClr val="000000"/>
                </a:solidFill>
              </a:rPr>
              <a:t>C</a:t>
            </a:r>
            <a:r>
              <a:rPr lang="en-US" altLang="en-US" dirty="0">
                <a:solidFill>
                  <a:srgbClr val="000000"/>
                </a:solidFill>
              </a:rPr>
              <a:t>(b), </a:t>
            </a:r>
            <a:r>
              <a:rPr lang="en-US" altLang="en-US" dirty="0">
                <a:solidFill>
                  <a:schemeClr val="accent6">
                    <a:lumMod val="75000"/>
                  </a:schemeClr>
                </a:solidFill>
              </a:rPr>
              <a:t>or </a:t>
            </a:r>
            <a:r>
              <a:rPr lang="en-US" altLang="en-US" i="1" dirty="0">
                <a:solidFill>
                  <a:srgbClr val="000000"/>
                </a:solidFill>
              </a:rPr>
              <a:t>C</a:t>
            </a:r>
            <a:r>
              <a:rPr lang="en-US" altLang="en-US" dirty="0">
                <a:solidFill>
                  <a:srgbClr val="000000"/>
                </a:solidFill>
              </a:rPr>
              <a:t>(a) = </a:t>
            </a:r>
            <a:r>
              <a:rPr lang="en-US" altLang="en-US" i="1" dirty="0">
                <a:solidFill>
                  <a:srgbClr val="000000"/>
                </a:solidFill>
              </a:rPr>
              <a:t>C</a:t>
            </a:r>
            <a:r>
              <a:rPr lang="en-US" altLang="en-US" dirty="0">
                <a:solidFill>
                  <a:srgbClr val="000000"/>
                </a:solidFill>
              </a:rPr>
              <a:t>(b) and </a:t>
            </a:r>
            <a:r>
              <a:rPr lang="en-US" altLang="en-US" i="1" dirty="0" err="1">
                <a:solidFill>
                  <a:srgbClr val="000000"/>
                </a:solidFill>
              </a:rPr>
              <a:t>i</a:t>
            </a:r>
            <a:r>
              <a:rPr lang="en-US" altLang="en-US" dirty="0">
                <a:solidFill>
                  <a:srgbClr val="000000"/>
                </a:solidFill>
              </a:rPr>
              <a:t> &lt; </a:t>
            </a:r>
            <a:r>
              <a:rPr lang="en-US" altLang="en-US" i="1" dirty="0">
                <a:solidFill>
                  <a:srgbClr val="000000"/>
                </a:solidFill>
              </a:rPr>
              <a:t>j</a:t>
            </a:r>
          </a:p>
          <a:p>
            <a:pPr lvl="1" eaLnBrk="1" hangingPunct="1"/>
            <a:endParaRPr lang="en-US" altLang="en-US" i="1" dirty="0">
              <a:solidFill>
                <a:srgbClr val="000000"/>
              </a:solidFill>
            </a:endParaRPr>
          </a:p>
          <a:p>
            <a:pPr lvl="1" eaLnBrk="1" hangingPunct="1"/>
            <a:endParaRPr lang="en-US" altLang="en-US" i="1" dirty="0">
              <a:solidFill>
                <a:srgbClr val="000000"/>
              </a:solidFill>
            </a:endParaRPr>
          </a:p>
          <a:p>
            <a:pPr eaLnBrk="1" hangingPunct="1"/>
            <a:r>
              <a:rPr lang="en-US" altLang="en-US" dirty="0">
                <a:solidFill>
                  <a:srgbClr val="000000"/>
                </a:solidFill>
              </a:rPr>
              <a:t>Now, for any two </a:t>
            </a:r>
            <a:r>
              <a:rPr lang="en-US" altLang="en-US" dirty="0"/>
              <a:t>events a and b, C(a) </a:t>
            </a:r>
            <a:r>
              <a:rPr lang="en-US" altLang="en-US" dirty="0">
                <a:sym typeface="Wingdings"/>
              </a:rPr>
              <a:t>&lt; C(b) or C(b) &lt; C(a)</a:t>
            </a:r>
          </a:p>
          <a:p>
            <a:pPr lvl="1" eaLnBrk="1" hangingPunct="1"/>
            <a:r>
              <a:rPr lang="en-US" altLang="en-US" dirty="0">
                <a:sym typeface="Wingdings"/>
              </a:rPr>
              <a:t>This is called a total ordering </a:t>
            </a:r>
            <a:r>
              <a:rPr lang="en-US" altLang="en-US" dirty="0">
                <a:solidFill>
                  <a:srgbClr val="000000"/>
                </a:solidFill>
                <a:sym typeface="Wingdings"/>
              </a:rPr>
              <a:t>of events</a:t>
            </a:r>
            <a:endParaRPr lang="en-US" altLang="en-US" dirty="0">
              <a:solidFill>
                <a:srgbClr val="000000"/>
              </a:solidFill>
            </a:endParaRPr>
          </a:p>
        </p:txBody>
      </p:sp>
      <p:sp>
        <p:nvSpPr>
          <p:cNvPr id="3" name="Slide Number Placeholder 2"/>
          <p:cNvSpPr>
            <a:spLocks noGrp="1"/>
          </p:cNvSpPr>
          <p:nvPr>
            <p:ph type="sldNum" sz="quarter" idx="12"/>
          </p:nvPr>
        </p:nvSpPr>
        <p:spPr/>
        <p:txBody>
          <a:bodyPr/>
          <a:lstStyle/>
          <a:p>
            <a:pPr>
              <a:defRPr/>
            </a:pPr>
            <a:fld id="{729111C5-E04E-4942-8174-12BB645D56A6}" type="slidenum">
              <a:rPr lang="en-US" smtClean="0"/>
              <a:pPr>
                <a:defRPr/>
              </a:pPr>
              <a:t>23</a:t>
            </a:fld>
            <a:endParaRPr lang="en-US"/>
          </a:p>
        </p:txBody>
      </p:sp>
    </p:spTree>
    <p:extLst>
      <p:ext uri="{BB962C8B-B14F-4D97-AF65-F5344CB8AC3E}">
        <p14:creationId xmlns:p14="http://schemas.microsoft.com/office/powerpoint/2010/main" val="336527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Order all these events</a:t>
            </a:r>
          </a:p>
        </p:txBody>
      </p:sp>
      <p:cxnSp>
        <p:nvCxnSpPr>
          <p:cNvPr id="4" name="Straight Connector 3"/>
          <p:cNvCxnSpPr/>
          <p:nvPr/>
        </p:nvCxnSpPr>
        <p:spPr>
          <a:xfrm>
            <a:off x="1560273" y="2682869"/>
            <a:ext cx="0" cy="3874048"/>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5" name="Straight Connector 4"/>
          <p:cNvCxnSpPr/>
          <p:nvPr/>
        </p:nvCxnSpPr>
        <p:spPr>
          <a:xfrm>
            <a:off x="3468521" y="2684717"/>
            <a:ext cx="0" cy="387220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6" name="Straight Connector 5"/>
          <p:cNvCxnSpPr/>
          <p:nvPr/>
        </p:nvCxnSpPr>
        <p:spPr>
          <a:xfrm>
            <a:off x="5299571" y="2682070"/>
            <a:ext cx="0" cy="3874847"/>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7" name="Process 6"/>
          <p:cNvSpPr/>
          <p:nvPr/>
        </p:nvSpPr>
        <p:spPr>
          <a:xfrm>
            <a:off x="1180263" y="192997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P1</a:t>
            </a:r>
          </a:p>
          <a:p>
            <a:pPr algn="ctr"/>
            <a:r>
              <a:rPr lang="en-US" dirty="0">
                <a:solidFill>
                  <a:schemeClr val="tx1"/>
                </a:solidFill>
                <a:latin typeface="Helvetica Neue Medium" panose="02000503000000020004" pitchFamily="2" charset="0"/>
              </a:rPr>
              <a:t>C</a:t>
            </a:r>
            <a:r>
              <a:rPr lang="en-US" baseline="-25000" dirty="0">
                <a:solidFill>
                  <a:schemeClr val="tx1"/>
                </a:solidFill>
                <a:latin typeface="Helvetica Neue Medium" panose="02000503000000020004" pitchFamily="2" charset="0"/>
              </a:rPr>
              <a:t>1</a:t>
            </a:r>
            <a:r>
              <a:rPr lang="en-US" dirty="0">
                <a:solidFill>
                  <a:schemeClr val="tx1"/>
                </a:solidFill>
                <a:latin typeface="Helvetica Neue Medium" panose="02000503000000020004" pitchFamily="2" charset="0"/>
              </a:rPr>
              <a:t>=0</a:t>
            </a:r>
          </a:p>
        </p:txBody>
      </p:sp>
      <p:sp>
        <p:nvSpPr>
          <p:cNvPr id="8" name="Oval 7"/>
          <p:cNvSpPr/>
          <p:nvPr/>
        </p:nvSpPr>
        <p:spPr>
          <a:xfrm>
            <a:off x="1491513" y="3062879"/>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9" name="Oval 8"/>
          <p:cNvSpPr/>
          <p:nvPr/>
        </p:nvSpPr>
        <p:spPr>
          <a:xfrm>
            <a:off x="1491513" y="3690176"/>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0" name="TextBox 9"/>
          <p:cNvSpPr txBox="1"/>
          <p:nvPr/>
        </p:nvSpPr>
        <p:spPr>
          <a:xfrm>
            <a:off x="1043704" y="2900807"/>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a</a:t>
            </a:r>
          </a:p>
        </p:txBody>
      </p:sp>
      <p:sp>
        <p:nvSpPr>
          <p:cNvPr id="11" name="TextBox 10"/>
          <p:cNvSpPr txBox="1"/>
          <p:nvPr/>
        </p:nvSpPr>
        <p:spPr>
          <a:xfrm>
            <a:off x="1035689" y="3528104"/>
            <a:ext cx="37221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b</a:t>
            </a:r>
          </a:p>
        </p:txBody>
      </p:sp>
      <p:sp>
        <p:nvSpPr>
          <p:cNvPr id="13" name="Oval 12"/>
          <p:cNvSpPr/>
          <p:nvPr/>
        </p:nvSpPr>
        <p:spPr>
          <a:xfrm>
            <a:off x="3397987" y="3989769"/>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4" name="TextBox 13"/>
          <p:cNvSpPr txBox="1"/>
          <p:nvPr/>
        </p:nvSpPr>
        <p:spPr>
          <a:xfrm>
            <a:off x="1079040" y="4784849"/>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c</a:t>
            </a:r>
          </a:p>
        </p:txBody>
      </p:sp>
      <p:cxnSp>
        <p:nvCxnSpPr>
          <p:cNvPr id="15" name="Straight Arrow Connector 14"/>
          <p:cNvCxnSpPr>
            <a:endCxn id="13" idx="2"/>
          </p:cNvCxnSpPr>
          <p:nvPr/>
        </p:nvCxnSpPr>
        <p:spPr>
          <a:xfrm>
            <a:off x="1623131" y="3755008"/>
            <a:ext cx="1774856" cy="303521"/>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sp>
        <p:nvSpPr>
          <p:cNvPr id="16" name="Process 15"/>
          <p:cNvSpPr/>
          <p:nvPr/>
        </p:nvSpPr>
        <p:spPr>
          <a:xfrm>
            <a:off x="3091218" y="193627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P2</a:t>
            </a:r>
          </a:p>
          <a:p>
            <a:pPr algn="ctr"/>
            <a:r>
              <a:rPr lang="en-US" dirty="0">
                <a:solidFill>
                  <a:schemeClr val="tx1"/>
                </a:solidFill>
                <a:latin typeface="Helvetica Neue Medium" panose="02000503000000020004" pitchFamily="2" charset="0"/>
              </a:rPr>
              <a:t>C</a:t>
            </a:r>
            <a:r>
              <a:rPr lang="en-US" baseline="-25000" dirty="0">
                <a:solidFill>
                  <a:schemeClr val="tx1"/>
                </a:solidFill>
                <a:latin typeface="Helvetica Neue Medium" panose="02000503000000020004" pitchFamily="2" charset="0"/>
              </a:rPr>
              <a:t>2</a:t>
            </a:r>
            <a:r>
              <a:rPr lang="en-US" dirty="0">
                <a:solidFill>
                  <a:schemeClr val="tx1"/>
                </a:solidFill>
                <a:latin typeface="Helvetica Neue Medium" panose="02000503000000020004" pitchFamily="2" charset="0"/>
              </a:rPr>
              <a:t>=0</a:t>
            </a:r>
          </a:p>
        </p:txBody>
      </p:sp>
      <p:sp>
        <p:nvSpPr>
          <p:cNvPr id="17" name="Process 16"/>
          <p:cNvSpPr/>
          <p:nvPr/>
        </p:nvSpPr>
        <p:spPr>
          <a:xfrm>
            <a:off x="4922353" y="1922050"/>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P3</a:t>
            </a:r>
          </a:p>
          <a:p>
            <a:pPr algn="ctr"/>
            <a:r>
              <a:rPr lang="en-US" dirty="0">
                <a:solidFill>
                  <a:schemeClr val="tx1"/>
                </a:solidFill>
                <a:latin typeface="Helvetica Neue Medium" panose="02000503000000020004" pitchFamily="2" charset="0"/>
              </a:rPr>
              <a:t>C</a:t>
            </a:r>
            <a:r>
              <a:rPr lang="en-US" baseline="-25000" dirty="0">
                <a:solidFill>
                  <a:schemeClr val="tx1"/>
                </a:solidFill>
                <a:latin typeface="Helvetica Neue Medium" panose="02000503000000020004" pitchFamily="2" charset="0"/>
              </a:rPr>
              <a:t>3</a:t>
            </a:r>
            <a:r>
              <a:rPr lang="en-US" dirty="0">
                <a:solidFill>
                  <a:schemeClr val="tx1"/>
                </a:solidFill>
                <a:latin typeface="Helvetica Neue Medium" panose="02000503000000020004" pitchFamily="2" charset="0"/>
              </a:rPr>
              <a:t>=0</a:t>
            </a:r>
          </a:p>
        </p:txBody>
      </p:sp>
      <p:sp>
        <p:nvSpPr>
          <p:cNvPr id="22" name="TextBox 21"/>
          <p:cNvSpPr txBox="1"/>
          <p:nvPr/>
        </p:nvSpPr>
        <p:spPr>
          <a:xfrm>
            <a:off x="7528593" y="5555166"/>
            <a:ext cx="2674130" cy="523220"/>
          </a:xfrm>
          <a:prstGeom prst="rect">
            <a:avLst/>
          </a:prstGeom>
          <a:noFill/>
        </p:spPr>
        <p:txBody>
          <a:bodyPr wrap="none" rtlCol="0">
            <a:spAutoFit/>
          </a:bodyPr>
          <a:lstStyle/>
          <a:p>
            <a:r>
              <a:rPr lang="en-US" sz="2800" dirty="0">
                <a:latin typeface="Helvetica Neue Medium" panose="02000503000000020004" pitchFamily="2" charset="0"/>
                <a:ea typeface="Helvetica Neue Medium" panose="02000503000000020004" pitchFamily="2" charset="0"/>
                <a:cs typeface="Helvetica Neue Medium" panose="02000503000000020004" pitchFamily="2" charset="0"/>
              </a:rPr>
              <a:t>Physical time ↓</a:t>
            </a:r>
          </a:p>
        </p:txBody>
      </p:sp>
      <p:cxnSp>
        <p:nvCxnSpPr>
          <p:cNvPr id="26" name="Straight Connector 25"/>
          <p:cNvCxnSpPr/>
          <p:nvPr/>
        </p:nvCxnSpPr>
        <p:spPr>
          <a:xfrm>
            <a:off x="7171984" y="2682070"/>
            <a:ext cx="0" cy="3874847"/>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7" name="Process 26"/>
          <p:cNvSpPr/>
          <p:nvPr/>
        </p:nvSpPr>
        <p:spPr>
          <a:xfrm>
            <a:off x="6794766" y="1922050"/>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panose="02000503000000020004" pitchFamily="2" charset="0"/>
              </a:rPr>
              <a:t>P4</a:t>
            </a:r>
          </a:p>
          <a:p>
            <a:pPr algn="ctr"/>
            <a:r>
              <a:rPr lang="en-US" dirty="0">
                <a:solidFill>
                  <a:schemeClr val="tx1"/>
                </a:solidFill>
                <a:latin typeface="Helvetica Neue Medium" panose="02000503000000020004" pitchFamily="2" charset="0"/>
              </a:rPr>
              <a:t>C</a:t>
            </a:r>
            <a:r>
              <a:rPr lang="en-US" baseline="-25000" dirty="0">
                <a:solidFill>
                  <a:schemeClr val="tx1"/>
                </a:solidFill>
                <a:latin typeface="Helvetica Neue Medium" panose="02000503000000020004" pitchFamily="2" charset="0"/>
              </a:rPr>
              <a:t>3</a:t>
            </a:r>
            <a:r>
              <a:rPr lang="en-US" dirty="0">
                <a:solidFill>
                  <a:schemeClr val="tx1"/>
                </a:solidFill>
                <a:latin typeface="Helvetica Neue Medium" panose="02000503000000020004" pitchFamily="2" charset="0"/>
              </a:rPr>
              <a:t>=0</a:t>
            </a:r>
          </a:p>
        </p:txBody>
      </p:sp>
      <p:sp>
        <p:nvSpPr>
          <p:cNvPr id="28" name="Oval 27"/>
          <p:cNvSpPr/>
          <p:nvPr/>
        </p:nvSpPr>
        <p:spPr>
          <a:xfrm>
            <a:off x="1501792" y="497197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29" name="Oval 28"/>
          <p:cNvSpPr/>
          <p:nvPr/>
        </p:nvSpPr>
        <p:spPr>
          <a:xfrm>
            <a:off x="3397987" y="4969822"/>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30" name="Oval 29"/>
          <p:cNvSpPr/>
          <p:nvPr/>
        </p:nvSpPr>
        <p:spPr>
          <a:xfrm>
            <a:off x="5245520" y="4310174"/>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31" name="Oval 30"/>
          <p:cNvSpPr/>
          <p:nvPr/>
        </p:nvSpPr>
        <p:spPr>
          <a:xfrm>
            <a:off x="5220415" y="6006786"/>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32" name="Oval 31"/>
          <p:cNvSpPr/>
          <p:nvPr/>
        </p:nvSpPr>
        <p:spPr>
          <a:xfrm>
            <a:off x="7130621" y="5200654"/>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33" name="Oval 32"/>
          <p:cNvSpPr/>
          <p:nvPr/>
        </p:nvSpPr>
        <p:spPr>
          <a:xfrm>
            <a:off x="7103224" y="4644296"/>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cxnSp>
        <p:nvCxnSpPr>
          <p:cNvPr id="36" name="Straight Arrow Connector 35"/>
          <p:cNvCxnSpPr>
            <a:endCxn id="30" idx="2"/>
          </p:cNvCxnSpPr>
          <p:nvPr/>
        </p:nvCxnSpPr>
        <p:spPr>
          <a:xfrm>
            <a:off x="3521100" y="4055458"/>
            <a:ext cx="1724420" cy="323476"/>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cxnSp>
        <p:nvCxnSpPr>
          <p:cNvPr id="38" name="Straight Arrow Connector 37"/>
          <p:cNvCxnSpPr/>
          <p:nvPr/>
        </p:nvCxnSpPr>
        <p:spPr>
          <a:xfrm>
            <a:off x="5422684" y="4389580"/>
            <a:ext cx="1724420" cy="323476"/>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cxnSp>
        <p:nvCxnSpPr>
          <p:cNvPr id="39" name="Straight Arrow Connector 38"/>
          <p:cNvCxnSpPr/>
          <p:nvPr/>
        </p:nvCxnSpPr>
        <p:spPr>
          <a:xfrm flipH="1">
            <a:off x="5324452" y="5269414"/>
            <a:ext cx="1796505" cy="801923"/>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sp>
        <p:nvSpPr>
          <p:cNvPr id="42" name="TextBox 41"/>
          <p:cNvSpPr txBox="1"/>
          <p:nvPr/>
        </p:nvSpPr>
        <p:spPr>
          <a:xfrm>
            <a:off x="3544534" y="3563617"/>
            <a:ext cx="37221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d</a:t>
            </a:r>
          </a:p>
        </p:txBody>
      </p:sp>
      <p:sp>
        <p:nvSpPr>
          <p:cNvPr id="43" name="TextBox 42"/>
          <p:cNvSpPr txBox="1"/>
          <p:nvPr/>
        </p:nvSpPr>
        <p:spPr>
          <a:xfrm>
            <a:off x="3626283" y="4857327"/>
            <a:ext cx="356188"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e</a:t>
            </a:r>
          </a:p>
        </p:txBody>
      </p:sp>
      <p:sp>
        <p:nvSpPr>
          <p:cNvPr id="44" name="TextBox 43"/>
          <p:cNvSpPr txBox="1"/>
          <p:nvPr/>
        </p:nvSpPr>
        <p:spPr>
          <a:xfrm>
            <a:off x="5395160" y="3880569"/>
            <a:ext cx="280846" cy="461665"/>
          </a:xfrm>
          <a:prstGeom prst="rect">
            <a:avLst/>
          </a:prstGeom>
          <a:noFill/>
        </p:spPr>
        <p:txBody>
          <a:bodyPr wrap="non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f</a:t>
            </a:r>
          </a:p>
        </p:txBody>
      </p:sp>
      <p:sp>
        <p:nvSpPr>
          <p:cNvPr id="45" name="TextBox 44"/>
          <p:cNvSpPr txBox="1"/>
          <p:nvPr/>
        </p:nvSpPr>
        <p:spPr>
          <a:xfrm>
            <a:off x="4797225" y="5816776"/>
            <a:ext cx="625459" cy="461665"/>
          </a:xfrm>
          <a:prstGeom prst="rect">
            <a:avLst/>
          </a:prstGeom>
          <a:noFill/>
        </p:spPr>
        <p:txBody>
          <a:bodyPr wrap="squar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g</a:t>
            </a:r>
          </a:p>
        </p:txBody>
      </p:sp>
      <p:sp>
        <p:nvSpPr>
          <p:cNvPr id="47" name="TextBox 46"/>
          <p:cNvSpPr txBox="1"/>
          <p:nvPr/>
        </p:nvSpPr>
        <p:spPr>
          <a:xfrm>
            <a:off x="7240744" y="4251391"/>
            <a:ext cx="523030" cy="461665"/>
          </a:xfrm>
          <a:prstGeom prst="rect">
            <a:avLst/>
          </a:prstGeom>
          <a:noFill/>
        </p:spPr>
        <p:txBody>
          <a:bodyPr wrap="square" rtlCol="0">
            <a:spAutoFit/>
          </a:bodyPr>
          <a:lstStyle/>
          <a:p>
            <a:r>
              <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rPr>
              <a:t>h</a:t>
            </a:r>
          </a:p>
        </p:txBody>
      </p:sp>
      <p:sp>
        <p:nvSpPr>
          <p:cNvPr id="48" name="TextBox 47"/>
          <p:cNvSpPr txBox="1"/>
          <p:nvPr/>
        </p:nvSpPr>
        <p:spPr>
          <a:xfrm>
            <a:off x="7293021" y="5038581"/>
            <a:ext cx="1015060" cy="461665"/>
          </a:xfrm>
          <a:prstGeom prst="rect">
            <a:avLst/>
          </a:prstGeom>
          <a:noFill/>
        </p:spPr>
        <p:txBody>
          <a:bodyPr wrap="square" rtlCol="0">
            <a:spAutoFit/>
          </a:bodyPr>
          <a:lstStyle/>
          <a:p>
            <a:r>
              <a:rPr lang="en-US" sz="2400" dirty="0" err="1">
                <a:latin typeface="Helvetica Neue Medium" panose="02000503000000020004" pitchFamily="2" charset="0"/>
                <a:ea typeface="Helvetica Neue Medium" panose="02000503000000020004" pitchFamily="2" charset="0"/>
                <a:cs typeface="Helvetica Neue Medium" panose="02000503000000020004" pitchFamily="2" charset="0"/>
              </a:rPr>
              <a:t>i</a:t>
            </a:r>
            <a:endPar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14520237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76400" y="2518525"/>
            <a:ext cx="8763000" cy="2175106"/>
          </a:xfrm>
        </p:spPr>
        <p:txBody>
          <a:bodyPr>
            <a:normAutofit lnSpcReduction="10000"/>
          </a:bodyPr>
          <a:lstStyle/>
          <a:p>
            <a:r>
              <a:rPr lang="en-US" dirty="0">
                <a:ea typeface="Helvetica Neue Medium" charset="0"/>
                <a:cs typeface="Helvetica Neue Medium" charset="0"/>
              </a:rPr>
              <a:t>Client sends update to one replica site </a:t>
            </a:r>
            <a:r>
              <a:rPr lang="en-US" i="1" dirty="0">
                <a:ea typeface="Helvetica Neue Medium" charset="0"/>
                <a:cs typeface="Helvetica Neue Medium" charset="0"/>
              </a:rPr>
              <a:t>j</a:t>
            </a:r>
          </a:p>
          <a:p>
            <a:pPr lvl="1"/>
            <a:r>
              <a:rPr lang="en-US" dirty="0">
                <a:ea typeface="Helvetica Neue Medium" charset="0"/>
                <a:cs typeface="Helvetica Neue Medium" charset="0"/>
                <a:sym typeface="Wingdings"/>
              </a:rPr>
              <a:t>Replica assigns it Lamport timestamp C</a:t>
            </a:r>
            <a:r>
              <a:rPr lang="en-US" i="1" baseline="-25000" dirty="0">
                <a:ea typeface="Helvetica Neue Medium" charset="0"/>
                <a:cs typeface="Helvetica Neue Medium" charset="0"/>
                <a:sym typeface="Wingdings"/>
              </a:rPr>
              <a:t>j</a:t>
            </a:r>
            <a:r>
              <a:rPr lang="en-US" baseline="-25000" dirty="0">
                <a:ea typeface="Helvetica Neue Medium" charset="0"/>
                <a:cs typeface="Helvetica Neue Medium" charset="0"/>
                <a:sym typeface="Wingdings"/>
              </a:rPr>
              <a:t> </a:t>
            </a:r>
            <a:r>
              <a:rPr lang="en-US" dirty="0">
                <a:ea typeface="Helvetica Neue Medium" charset="0"/>
                <a:cs typeface="Helvetica Neue Medium" charset="0"/>
                <a:sym typeface="Wingdings"/>
              </a:rPr>
              <a:t>. </a:t>
            </a:r>
            <a:r>
              <a:rPr lang="en-US" i="1" dirty="0">
                <a:ea typeface="Helvetica Neue Medium" charset="0"/>
                <a:cs typeface="Helvetica Neue Medium" charset="0"/>
                <a:sym typeface="Wingdings"/>
              </a:rPr>
              <a:t>j</a:t>
            </a:r>
            <a:endParaRPr lang="en-US" i="1" dirty="0">
              <a:ea typeface="Helvetica Neue Medium" charset="0"/>
              <a:cs typeface="Helvetica Neue Medium" charset="0"/>
            </a:endParaRPr>
          </a:p>
          <a:p>
            <a:endParaRPr lang="en-US" dirty="0">
              <a:ea typeface="Helvetica Neue Medium" charset="0"/>
              <a:cs typeface="Helvetica Neue Medium" charset="0"/>
            </a:endParaRPr>
          </a:p>
          <a:p>
            <a:r>
              <a:rPr lang="en-US" dirty="0">
                <a:ea typeface="Helvetica Neue Medium" charset="0"/>
                <a:cs typeface="Helvetica Neue Medium" charset="0"/>
              </a:rPr>
              <a:t>Key idea: Place events into a sorted </a:t>
            </a:r>
            <a:r>
              <a:rPr lang="en-US" dirty="0">
                <a:solidFill>
                  <a:schemeClr val="accent6">
                    <a:lumMod val="75000"/>
                  </a:schemeClr>
                </a:solidFill>
                <a:ea typeface="Helvetica Neue Medium" charset="0"/>
                <a:cs typeface="Helvetica Neue Medium" charset="0"/>
              </a:rPr>
              <a:t>local queue</a:t>
            </a:r>
            <a:endParaRPr lang="en-US" dirty="0">
              <a:ea typeface="Helvetica Neue Medium" charset="0"/>
              <a:cs typeface="Helvetica Neue Medium" charset="0"/>
            </a:endParaRPr>
          </a:p>
          <a:p>
            <a:pPr lvl="1"/>
            <a:r>
              <a:rPr lang="en-US" dirty="0">
                <a:solidFill>
                  <a:schemeClr val="accent6">
                    <a:lumMod val="75000"/>
                  </a:schemeClr>
                </a:solidFill>
                <a:ea typeface="Helvetica Neue Medium" charset="0"/>
                <a:cs typeface="Helvetica Neue Medium" charset="0"/>
              </a:rPr>
              <a:t>Sorted </a:t>
            </a:r>
            <a:r>
              <a:rPr lang="en-US" dirty="0">
                <a:ea typeface="Helvetica Neue Medium" charset="0"/>
                <a:cs typeface="Helvetica Neue Medium" charset="0"/>
              </a:rPr>
              <a:t>by increasing Lamport timestamps</a:t>
            </a:r>
          </a:p>
          <a:p>
            <a:endParaRPr lang="en-US" dirty="0">
              <a:ea typeface="Helvetica Neue Medium" charset="0"/>
              <a:cs typeface="Helvetica Neue Medium" charset="0"/>
            </a:endParaRPr>
          </a:p>
        </p:txBody>
      </p:sp>
      <p:sp>
        <p:nvSpPr>
          <p:cNvPr id="4" name="Title 3"/>
          <p:cNvSpPr>
            <a:spLocks noGrp="1"/>
          </p:cNvSpPr>
          <p:nvPr>
            <p:ph type="title"/>
          </p:nvPr>
        </p:nvSpPr>
        <p:spPr/>
        <p:txBody>
          <a:bodyPr/>
          <a:lstStyle/>
          <a:p>
            <a:r>
              <a:rPr lang="en-US" dirty="0">
                <a:ea typeface="Helvetica Neue Medium" charset="0"/>
                <a:cs typeface="Helvetica Neue Medium" charset="0"/>
              </a:rPr>
              <a:t>Totally-Ordered Multicast</a:t>
            </a:r>
          </a:p>
        </p:txBody>
      </p:sp>
      <p:grpSp>
        <p:nvGrpSpPr>
          <p:cNvPr id="3" name="Group 2"/>
          <p:cNvGrpSpPr/>
          <p:nvPr/>
        </p:nvGrpSpPr>
        <p:grpSpPr>
          <a:xfrm>
            <a:off x="3787374" y="4982311"/>
            <a:ext cx="4105970" cy="1353578"/>
            <a:chOff x="2162790" y="4654918"/>
            <a:chExt cx="4105970" cy="1353578"/>
          </a:xfrm>
        </p:grpSpPr>
        <p:sp>
          <p:nvSpPr>
            <p:cNvPr id="5" name="Can 4"/>
            <p:cNvSpPr/>
            <p:nvPr/>
          </p:nvSpPr>
          <p:spPr>
            <a:xfrm>
              <a:off x="4973308" y="5486181"/>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solidFill>
                    <a:schemeClr val="tx1"/>
                  </a:solidFill>
                  <a:latin typeface="Helvetica Neue Medium" charset="0"/>
                  <a:ea typeface="Helvetica Neue Medium" charset="0"/>
                  <a:cs typeface="Helvetica Neue Medium" charset="0"/>
                </a:rPr>
                <a:t>P1</a:t>
              </a:r>
              <a:endParaRPr lang="en-US" dirty="0">
                <a:solidFill>
                  <a:schemeClr val="tx1"/>
                </a:solidFill>
                <a:latin typeface="Helvetica Neue Medium" charset="0"/>
                <a:ea typeface="Helvetica Neue Medium" charset="0"/>
                <a:cs typeface="Helvetica Neue Medium" charset="0"/>
              </a:endParaRPr>
            </a:p>
          </p:txBody>
        </p:sp>
        <p:cxnSp>
          <p:nvCxnSpPr>
            <p:cNvPr id="9" name="Straight Connector 8"/>
            <p:cNvCxnSpPr/>
            <p:nvPr/>
          </p:nvCxnSpPr>
          <p:spPr>
            <a:xfrm flipV="1">
              <a:off x="4513883" y="4900256"/>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flipV="1">
              <a:off x="4510130" y="5330245"/>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sp>
          <p:nvSpPr>
            <p:cNvPr id="11" name="Document 10"/>
            <p:cNvSpPr/>
            <p:nvPr/>
          </p:nvSpPr>
          <p:spPr>
            <a:xfrm>
              <a:off x="5183725" y="4909438"/>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12" name="Rounded Rectangular Callout 11"/>
            <p:cNvSpPr/>
            <p:nvPr/>
          </p:nvSpPr>
          <p:spPr>
            <a:xfrm>
              <a:off x="5745492" y="4657884"/>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sp>
          <p:nvSpPr>
            <p:cNvPr id="13" name="Document 12"/>
            <p:cNvSpPr/>
            <p:nvPr/>
          </p:nvSpPr>
          <p:spPr>
            <a:xfrm>
              <a:off x="4588396" y="4907641"/>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14" name="Rounded Rectangular Callout 13"/>
            <p:cNvSpPr/>
            <p:nvPr/>
          </p:nvSpPr>
          <p:spPr>
            <a:xfrm>
              <a:off x="5141235" y="4654918"/>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sp>
          <p:nvSpPr>
            <p:cNvPr id="23" name="TextBox 22"/>
            <p:cNvSpPr txBox="1"/>
            <p:nvPr/>
          </p:nvSpPr>
          <p:spPr>
            <a:xfrm>
              <a:off x="2162790" y="4765000"/>
              <a:ext cx="2167128" cy="646331"/>
            </a:xfrm>
            <a:prstGeom prst="rect">
              <a:avLst/>
            </a:prstGeom>
            <a:noFill/>
          </p:spPr>
          <p:txBody>
            <a:bodyPr wrap="square" rtlCol="0">
              <a:spAutoFit/>
            </a:bodyPr>
            <a:lstStyle/>
            <a:p>
              <a:r>
                <a:rPr lang="en-US">
                  <a:latin typeface="Helvetica Neue Medium" charset="0"/>
                  <a:ea typeface="Helvetica Neue Medium" charset="0"/>
                  <a:cs typeface="Helvetica Neue Medium" charset="0"/>
                </a:rPr>
                <a:t>Example: P1’s</a:t>
              </a:r>
            </a:p>
            <a:p>
              <a:r>
                <a:rPr lang="en-US" dirty="0">
                  <a:latin typeface="Helvetica Neue Medium" charset="0"/>
                  <a:ea typeface="Helvetica Neue Medium" charset="0"/>
                  <a:cs typeface="Helvetica Neue Medium" charset="0"/>
                </a:rPr>
                <a:t>local queue:</a:t>
              </a:r>
            </a:p>
          </p:txBody>
        </p:sp>
      </p:grpSp>
      <p:sp>
        <p:nvSpPr>
          <p:cNvPr id="6" name="Slide Number Placeholder 5"/>
          <p:cNvSpPr>
            <a:spLocks noGrp="1"/>
          </p:cNvSpPr>
          <p:nvPr>
            <p:ph type="sldNum" sz="quarter" idx="12"/>
          </p:nvPr>
        </p:nvSpPr>
        <p:spPr/>
        <p:txBody>
          <a:bodyPr/>
          <a:lstStyle/>
          <a:p>
            <a:pPr>
              <a:defRPr/>
            </a:pPr>
            <a:fld id="{729111C5-E04E-4942-8174-12BB645D56A6}" type="slidenum">
              <a:rPr lang="en-US" smtClean="0">
                <a:ea typeface="Helvetica Neue Medium" charset="0"/>
                <a:cs typeface="Helvetica Neue Medium" charset="0"/>
              </a:rPr>
              <a:pPr>
                <a:defRPr/>
              </a:pPr>
              <a:t>25</a:t>
            </a:fld>
            <a:endParaRPr lang="en-US">
              <a:ea typeface="Helvetica Neue Medium" charset="0"/>
              <a:cs typeface="Helvetica Neue Medium" charset="0"/>
            </a:endParaRPr>
          </a:p>
        </p:txBody>
      </p:sp>
      <p:sp>
        <p:nvSpPr>
          <p:cNvPr id="21" name="TextBox 20"/>
          <p:cNvSpPr txBox="1"/>
          <p:nvPr/>
        </p:nvSpPr>
        <p:spPr>
          <a:xfrm>
            <a:off x="1676400" y="1721543"/>
            <a:ext cx="8763000" cy="461665"/>
          </a:xfrm>
          <a:prstGeom prst="rect">
            <a:avLst/>
          </a:prstGeom>
          <a:solidFill>
            <a:schemeClr val="accent6">
              <a:lumMod val="20000"/>
              <a:lumOff val="80000"/>
            </a:schemeClr>
          </a:solidFill>
          <a:ln w="28575">
            <a:solidFill>
              <a:schemeClr val="tx1"/>
            </a:solidFill>
            <a:prstDash val="sysDash"/>
          </a:ln>
        </p:spPr>
        <p:txBody>
          <a:bodyPr wrap="square" rtlCol="0">
            <a:spAutoFit/>
          </a:bodyPr>
          <a:lstStyle/>
          <a:p>
            <a:r>
              <a:rPr lang="en-US" sz="2400" dirty="0">
                <a:latin typeface="Helvetica Neue Medium" charset="0"/>
                <a:ea typeface="Helvetica Neue Medium" charset="0"/>
                <a:cs typeface="Helvetica Neue Medium" charset="0"/>
              </a:rPr>
              <a:t>Goal: All sites apply updates in (same) Lamport clock order</a:t>
            </a:r>
          </a:p>
        </p:txBody>
      </p:sp>
      <p:sp>
        <p:nvSpPr>
          <p:cNvPr id="7" name="TextBox 6"/>
          <p:cNvSpPr txBox="1"/>
          <p:nvPr/>
        </p:nvSpPr>
        <p:spPr>
          <a:xfrm>
            <a:off x="8146303" y="4977289"/>
            <a:ext cx="1782860" cy="369332"/>
          </a:xfrm>
          <a:prstGeom prst="rect">
            <a:avLst/>
          </a:prstGeom>
          <a:noFill/>
        </p:spPr>
        <p:txBody>
          <a:bodyPr wrap="none" rtlCol="0">
            <a:spAutoFit/>
          </a:bodyPr>
          <a:lstStyle/>
          <a:p>
            <a:r>
              <a:rPr lang="en-US">
                <a:latin typeface="Helvetica Neue Medium" charset="0"/>
                <a:ea typeface="Helvetica Neue Medium" charset="0"/>
                <a:cs typeface="Helvetica Neue Medium" charset="0"/>
                <a:sym typeface="Wingdings"/>
              </a:rPr>
              <a:t> </a:t>
            </a:r>
            <a:r>
              <a:rPr lang="en-US">
                <a:latin typeface="Helvetica Neue Medium" charset="0"/>
                <a:ea typeface="Helvetica Neue Medium" charset="0"/>
                <a:cs typeface="Helvetica Neue Medium" charset="0"/>
              </a:rPr>
              <a:t>Timestamps</a:t>
            </a:r>
          </a:p>
        </p:txBody>
      </p:sp>
    </p:spTree>
    <p:extLst>
      <p:ext uri="{BB962C8B-B14F-4D97-AF65-F5344CB8AC3E}">
        <p14:creationId xmlns:p14="http://schemas.microsoft.com/office/powerpoint/2010/main" val="15880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pPr marL="514350" indent="-514350">
              <a:buFont typeface="+mj-lt"/>
              <a:buAutoNum type="arabicPeriod"/>
            </a:pPr>
            <a:r>
              <a:rPr lang="en-US" dirty="0"/>
              <a:t>On receiving an update from client, broadcast to others (including yourself)</a:t>
            </a:r>
          </a:p>
          <a:p>
            <a:pPr marL="514350" indent="-514350">
              <a:buFont typeface="+mj-lt"/>
              <a:buAutoNum type="arabicPeriod"/>
            </a:pPr>
            <a:endParaRPr lang="en-US" dirty="0"/>
          </a:p>
          <a:p>
            <a:pPr marL="514350" indent="-514350">
              <a:buFont typeface="+mj-lt"/>
              <a:buAutoNum type="arabicPeriod"/>
            </a:pPr>
            <a:r>
              <a:rPr lang="en-US" dirty="0"/>
              <a:t>On receiving an update from replica:</a:t>
            </a:r>
          </a:p>
          <a:p>
            <a:pPr marL="971550" lvl="1" indent="-514350">
              <a:buFont typeface="+mj-lt"/>
              <a:buAutoNum type="alphaLcParenR"/>
            </a:pPr>
            <a:r>
              <a:rPr lang="en-US" dirty="0"/>
              <a:t>Add it to your local queue</a:t>
            </a:r>
          </a:p>
          <a:p>
            <a:pPr marL="971550" lvl="1" indent="-514350">
              <a:buFont typeface="+mj-lt"/>
              <a:buAutoNum type="alphaLcParenR"/>
            </a:pPr>
            <a:r>
              <a:rPr lang="en-US" dirty="0"/>
              <a:t>Broadcast an </a:t>
            </a:r>
            <a:r>
              <a:rPr lang="en-US" dirty="0">
                <a:solidFill>
                  <a:schemeClr val="accent6">
                    <a:lumMod val="75000"/>
                  </a:schemeClr>
                </a:solidFill>
              </a:rPr>
              <a:t>acknowledgement message </a:t>
            </a:r>
            <a:r>
              <a:rPr lang="en-US" dirty="0"/>
              <a:t>to every replica (including yourself)</a:t>
            </a:r>
          </a:p>
          <a:p>
            <a:pPr marL="971550" lvl="1" indent="-514350">
              <a:buFont typeface="+mj-lt"/>
              <a:buAutoNum type="alphaLcParenR"/>
            </a:pPr>
            <a:endParaRPr lang="en-US" dirty="0"/>
          </a:p>
          <a:p>
            <a:pPr marL="520700" indent="-514350">
              <a:buFont typeface="+mj-lt"/>
              <a:buAutoNum type="arabicPeriod"/>
            </a:pPr>
            <a:r>
              <a:rPr lang="en-US" dirty="0"/>
              <a:t>On receiving an acknowledgement:</a:t>
            </a:r>
          </a:p>
          <a:p>
            <a:pPr lvl="1"/>
            <a:r>
              <a:rPr lang="en-US" dirty="0"/>
              <a:t>Mark corresponding update </a:t>
            </a:r>
            <a:r>
              <a:rPr lang="en-US" dirty="0">
                <a:solidFill>
                  <a:schemeClr val="accent6">
                    <a:lumMod val="75000"/>
                  </a:schemeClr>
                </a:solidFill>
              </a:rPr>
              <a:t>acknowledged </a:t>
            </a:r>
            <a:r>
              <a:rPr lang="en-US" dirty="0"/>
              <a:t>in your queue</a:t>
            </a:r>
          </a:p>
          <a:p>
            <a:pPr marL="571500" indent="-514350">
              <a:buFont typeface="+mj-lt"/>
              <a:buAutoNum type="arabicPeriod"/>
            </a:pPr>
            <a:endParaRPr lang="en-US" dirty="0"/>
          </a:p>
          <a:p>
            <a:pPr marL="520700" indent="-514350">
              <a:buFont typeface="+mj-lt"/>
              <a:buAutoNum type="arabicPeriod"/>
            </a:pPr>
            <a:r>
              <a:rPr lang="en-US" dirty="0">
                <a:solidFill>
                  <a:schemeClr val="accent6">
                    <a:lumMod val="75000"/>
                  </a:schemeClr>
                </a:solidFill>
              </a:rPr>
              <a:t>Remove and process </a:t>
            </a:r>
            <a:r>
              <a:rPr lang="en-US" dirty="0"/>
              <a:t>updates </a:t>
            </a:r>
            <a:r>
              <a:rPr lang="en-US" u="sng" dirty="0"/>
              <a:t>everyone</a:t>
            </a:r>
            <a:r>
              <a:rPr lang="en-US" dirty="0"/>
              <a:t> has ack’ed from </a:t>
            </a:r>
            <a:r>
              <a:rPr lang="en-US" u="sng" dirty="0"/>
              <a:t>head</a:t>
            </a:r>
            <a:r>
              <a:rPr lang="en-US" dirty="0"/>
              <a:t> of queue</a:t>
            </a:r>
          </a:p>
        </p:txBody>
      </p:sp>
      <p:sp>
        <p:nvSpPr>
          <p:cNvPr id="4" name="Title 3"/>
          <p:cNvSpPr>
            <a:spLocks noGrp="1"/>
          </p:cNvSpPr>
          <p:nvPr>
            <p:ph type="title"/>
          </p:nvPr>
        </p:nvSpPr>
        <p:spPr/>
        <p:txBody>
          <a:bodyPr/>
          <a:lstStyle/>
          <a:p>
            <a:r>
              <a:rPr lang="en-US" dirty="0"/>
              <a:t>Totally-Ordered Multicast </a:t>
            </a:r>
            <a:r>
              <a:rPr lang="en-US" baseline="30000" dirty="0">
                <a:solidFill>
                  <a:schemeClr val="accent6">
                    <a:lumMod val="75000"/>
                  </a:schemeClr>
                </a:solidFill>
              </a:rPr>
              <a:t>(Almost correct)</a:t>
            </a:r>
          </a:p>
        </p:txBody>
      </p:sp>
      <p:sp>
        <p:nvSpPr>
          <p:cNvPr id="5" name="Slide Number Placeholder 4"/>
          <p:cNvSpPr>
            <a:spLocks noGrp="1"/>
          </p:cNvSpPr>
          <p:nvPr>
            <p:ph type="sldNum" sz="quarter" idx="12"/>
          </p:nvPr>
        </p:nvSpPr>
        <p:spPr/>
        <p:txBody>
          <a:bodyPr/>
          <a:lstStyle/>
          <a:p>
            <a:pPr>
              <a:defRPr/>
            </a:pPr>
            <a:fld id="{729111C5-E04E-4942-8174-12BB645D56A6}" type="slidenum">
              <a:rPr lang="en-US" smtClean="0"/>
              <a:pPr>
                <a:defRPr/>
              </a:pPr>
              <a:t>26</a:t>
            </a:fld>
            <a:endParaRPr lang="en-US"/>
          </a:p>
        </p:txBody>
      </p:sp>
    </p:spTree>
    <p:extLst>
      <p:ext uri="{BB962C8B-B14F-4D97-AF65-F5344CB8AC3E}">
        <p14:creationId xmlns:p14="http://schemas.microsoft.com/office/powerpoint/2010/main" val="82962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alphaModFix amt="35000"/>
          </a:blip>
          <a:srcRect t="24866"/>
          <a:stretch/>
        </p:blipFill>
        <p:spPr>
          <a:xfrm>
            <a:off x="5829300" y="2165654"/>
            <a:ext cx="4610100" cy="2148151"/>
          </a:xfrm>
          <a:prstGeom prst="rect">
            <a:avLst/>
          </a:prstGeom>
        </p:spPr>
      </p:pic>
      <p:sp>
        <p:nvSpPr>
          <p:cNvPr id="43" name="Content Placeholder 42"/>
          <p:cNvSpPr>
            <a:spLocks noGrp="1"/>
          </p:cNvSpPr>
          <p:nvPr>
            <p:ph idx="1"/>
          </p:nvPr>
        </p:nvSpPr>
        <p:spPr>
          <a:xfrm>
            <a:off x="1676401" y="1420586"/>
            <a:ext cx="3960639" cy="2893218"/>
          </a:xfrm>
        </p:spPr>
        <p:txBody>
          <a:bodyPr>
            <a:normAutofit/>
          </a:bodyPr>
          <a:lstStyle/>
          <a:p>
            <a:r>
              <a:rPr lang="en-US" sz="2400" spc="-100" dirty="0">
                <a:ea typeface="Helvetica Neue Medium" charset="0"/>
                <a:cs typeface="Helvetica Neue Medium" charset="0"/>
              </a:rPr>
              <a:t>P1 queues </a:t>
            </a:r>
            <a:r>
              <a:rPr lang="en-US" sz="2400" spc="-100" dirty="0">
                <a:solidFill>
                  <a:schemeClr val="accent3">
                    <a:lumMod val="50000"/>
                  </a:schemeClr>
                </a:solidFill>
                <a:ea typeface="Helvetica Neue Medium" charset="0"/>
                <a:cs typeface="Helvetica Neue Medium" charset="0"/>
              </a:rPr>
              <a:t>$</a:t>
            </a:r>
            <a:r>
              <a:rPr lang="en-US" sz="2400" spc="-100" dirty="0">
                <a:ea typeface="Helvetica Neue Medium" charset="0"/>
                <a:cs typeface="Helvetica Neue Medium" charset="0"/>
              </a:rPr>
              <a:t>, P2 queues </a:t>
            </a:r>
            <a:r>
              <a:rPr lang="en-US" sz="2400" spc="-100" dirty="0">
                <a:solidFill>
                  <a:schemeClr val="accent4"/>
                </a:solidFill>
                <a:ea typeface="Helvetica Neue Medium" charset="0"/>
                <a:cs typeface="Helvetica Neue Medium" charset="0"/>
              </a:rPr>
              <a:t>%</a:t>
            </a:r>
          </a:p>
          <a:p>
            <a:endParaRPr lang="en-US" sz="2400" dirty="0">
              <a:ea typeface="Helvetica Neue Medium" charset="0"/>
              <a:cs typeface="Helvetica Neue Medium" charset="0"/>
            </a:endParaRPr>
          </a:p>
          <a:p>
            <a:r>
              <a:rPr lang="en-US" sz="2400" dirty="0">
                <a:ea typeface="Helvetica Neue Medium" charset="0"/>
                <a:cs typeface="Helvetica Neue Medium" charset="0"/>
              </a:rPr>
              <a:t>P1 queues and </a:t>
            </a:r>
            <a:r>
              <a:rPr lang="en-US" sz="2400" dirty="0">
                <a:solidFill>
                  <a:srgbClr val="0070C0"/>
                </a:solidFill>
                <a:ea typeface="Helvetica Neue Medium" charset="0"/>
                <a:cs typeface="Helvetica Neue Medium" charset="0"/>
              </a:rPr>
              <a:t>ack’s</a:t>
            </a:r>
            <a:r>
              <a:rPr lang="en-US" sz="2400" dirty="0">
                <a:ea typeface="Helvetica Neue Medium" charset="0"/>
                <a:cs typeface="Helvetica Neue Medium" charset="0"/>
              </a:rPr>
              <a:t> </a:t>
            </a:r>
            <a:r>
              <a:rPr lang="en-US" sz="2400" dirty="0">
                <a:solidFill>
                  <a:schemeClr val="accent4"/>
                </a:solidFill>
                <a:ea typeface="Helvetica Neue Medium" charset="0"/>
                <a:cs typeface="Helvetica Neue Medium" charset="0"/>
              </a:rPr>
              <a:t>%</a:t>
            </a:r>
          </a:p>
          <a:p>
            <a:pPr lvl="1"/>
            <a:r>
              <a:rPr lang="en-US" spc="-150" dirty="0">
                <a:ea typeface="Helvetica Neue Medium" charset="0"/>
                <a:cs typeface="Helvetica Neue Medium" charset="0"/>
              </a:rPr>
              <a:t>P1 marks </a:t>
            </a:r>
            <a:r>
              <a:rPr lang="en-US" spc="-150" dirty="0">
                <a:solidFill>
                  <a:schemeClr val="accent4"/>
                </a:solidFill>
                <a:ea typeface="Helvetica Neue Medium" charset="0"/>
                <a:cs typeface="Helvetica Neue Medium" charset="0"/>
              </a:rPr>
              <a:t>%</a:t>
            </a:r>
            <a:r>
              <a:rPr lang="en-US" spc="-150" dirty="0">
                <a:ea typeface="Helvetica Neue Medium" charset="0"/>
                <a:cs typeface="Helvetica Neue Medium" charset="0"/>
              </a:rPr>
              <a:t> fully </a:t>
            </a:r>
            <a:r>
              <a:rPr lang="en-US" spc="-150" dirty="0">
                <a:solidFill>
                  <a:srgbClr val="0070C0"/>
                </a:solidFill>
                <a:ea typeface="Helvetica Neue Medium" charset="0"/>
                <a:cs typeface="Helvetica Neue Medium" charset="0"/>
              </a:rPr>
              <a:t>ack’ed</a:t>
            </a:r>
          </a:p>
          <a:p>
            <a:pPr lvl="1"/>
            <a:endParaRPr lang="en-US" dirty="0">
              <a:ea typeface="Helvetica Neue Medium" charset="0"/>
              <a:cs typeface="Helvetica Neue Medium" charset="0"/>
            </a:endParaRPr>
          </a:p>
          <a:p>
            <a:r>
              <a:rPr lang="en-US" sz="2400" dirty="0">
                <a:ea typeface="Helvetica Neue Medium" charset="0"/>
                <a:cs typeface="Helvetica Neue Medium" charset="0"/>
              </a:rPr>
              <a:t>P2 marks </a:t>
            </a:r>
            <a:r>
              <a:rPr lang="en-US" sz="2400" dirty="0">
                <a:solidFill>
                  <a:schemeClr val="accent4"/>
                </a:solidFill>
                <a:ea typeface="Helvetica Neue Medium" charset="0"/>
                <a:cs typeface="Helvetica Neue Medium" charset="0"/>
              </a:rPr>
              <a:t>%</a:t>
            </a:r>
            <a:r>
              <a:rPr lang="en-US" sz="2400" dirty="0">
                <a:ea typeface="Helvetica Neue Medium" charset="0"/>
                <a:cs typeface="Helvetica Neue Medium" charset="0"/>
              </a:rPr>
              <a:t> fully </a:t>
            </a:r>
            <a:r>
              <a:rPr lang="en-US" sz="2400" dirty="0" err="1">
                <a:solidFill>
                  <a:srgbClr val="0070C0"/>
                </a:solidFill>
                <a:ea typeface="Helvetica Neue Medium" charset="0"/>
                <a:cs typeface="Helvetica Neue Medium" charset="0"/>
              </a:rPr>
              <a:t>ack’ed</a:t>
            </a:r>
            <a:endParaRPr lang="en-US" sz="2400" dirty="0">
              <a:solidFill>
                <a:srgbClr val="0070C0"/>
              </a:solidFill>
              <a:ea typeface="Helvetica Neue Medium" charset="0"/>
              <a:cs typeface="Helvetica Neue Medium" charset="0"/>
            </a:endParaRPr>
          </a:p>
        </p:txBody>
      </p:sp>
      <p:sp>
        <p:nvSpPr>
          <p:cNvPr id="5" name="Title 4"/>
          <p:cNvSpPr>
            <a:spLocks noGrp="1"/>
          </p:cNvSpPr>
          <p:nvPr>
            <p:ph type="title"/>
          </p:nvPr>
        </p:nvSpPr>
        <p:spPr/>
        <p:txBody>
          <a:bodyPr/>
          <a:lstStyle/>
          <a:p>
            <a:r>
              <a:rPr lang="en-US" sz="3300" spc="-150" dirty="0">
                <a:ea typeface="Helvetica Neue Medium" charset="0"/>
                <a:cs typeface="Helvetica Neue Medium" charset="0"/>
              </a:rPr>
              <a:t>Totally-Ordered Multicast </a:t>
            </a:r>
            <a:r>
              <a:rPr lang="en-US" sz="3300" spc="-150" baseline="30000" dirty="0">
                <a:solidFill>
                  <a:schemeClr val="accent6">
                    <a:lumMod val="75000"/>
                  </a:schemeClr>
                </a:solidFill>
                <a:ea typeface="Helvetica Neue Medium" charset="0"/>
                <a:cs typeface="Helvetica Neue Medium" charset="0"/>
              </a:rPr>
              <a:t>(Almost correct)</a:t>
            </a:r>
          </a:p>
        </p:txBody>
      </p:sp>
      <p:sp>
        <p:nvSpPr>
          <p:cNvPr id="13" name="Can 12"/>
          <p:cNvSpPr/>
          <p:nvPr/>
        </p:nvSpPr>
        <p:spPr>
          <a:xfrm>
            <a:off x="5713962" y="2508791"/>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solidFill>
                  <a:schemeClr val="tx1"/>
                </a:solidFill>
                <a:latin typeface="Helvetica Neue Medium" charset="0"/>
                <a:ea typeface="Helvetica Neue Medium" charset="0"/>
                <a:cs typeface="Helvetica Neue Medium" charset="0"/>
              </a:rPr>
              <a:t>P1</a:t>
            </a:r>
            <a:endParaRPr lang="en-US" dirty="0">
              <a:solidFill>
                <a:schemeClr val="tx1"/>
              </a:solidFill>
              <a:latin typeface="Helvetica Neue Medium" charset="0"/>
              <a:ea typeface="Helvetica Neue Medium" charset="0"/>
              <a:cs typeface="Helvetica Neue Medium" charset="0"/>
            </a:endParaRPr>
          </a:p>
        </p:txBody>
      </p:sp>
      <p:sp>
        <p:nvSpPr>
          <p:cNvPr id="14" name="Can 13"/>
          <p:cNvSpPr/>
          <p:nvPr/>
        </p:nvSpPr>
        <p:spPr>
          <a:xfrm>
            <a:off x="9820481" y="2359775"/>
            <a:ext cx="479259" cy="524472"/>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dirty="0">
                <a:solidFill>
                  <a:schemeClr val="tx1"/>
                </a:solidFill>
                <a:latin typeface="Helvetica Neue Medium" charset="0"/>
                <a:ea typeface="Helvetica Neue Medium" charset="0"/>
                <a:cs typeface="Helvetica Neue Medium" charset="0"/>
              </a:rPr>
              <a:t>P2</a:t>
            </a:r>
          </a:p>
        </p:txBody>
      </p:sp>
      <p:cxnSp>
        <p:nvCxnSpPr>
          <p:cNvPr id="25" name="Straight Connector 24"/>
          <p:cNvCxnSpPr/>
          <p:nvPr/>
        </p:nvCxnSpPr>
        <p:spPr>
          <a:xfrm>
            <a:off x="5949820" y="3031105"/>
            <a:ext cx="0" cy="354917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a:off x="10060109" y="2884247"/>
            <a:ext cx="0" cy="354917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30" name="Oval 29"/>
          <p:cNvSpPr/>
          <p:nvPr/>
        </p:nvSpPr>
        <p:spPr>
          <a:xfrm>
            <a:off x="5889224" y="314944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33" name="Straight Arrow Connector 32"/>
          <p:cNvCxnSpPr>
            <a:stCxn id="30" idx="6"/>
          </p:cNvCxnSpPr>
          <p:nvPr/>
        </p:nvCxnSpPr>
        <p:spPr>
          <a:xfrm>
            <a:off x="6026745" y="3218201"/>
            <a:ext cx="3972775" cy="1391640"/>
          </a:xfrm>
          <a:prstGeom prst="curvedConnector3">
            <a:avLst>
              <a:gd name="adj1" fmla="val 50000"/>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12" name="Group 11"/>
          <p:cNvGrpSpPr/>
          <p:nvPr/>
        </p:nvGrpSpPr>
        <p:grpSpPr>
          <a:xfrm>
            <a:off x="6468501" y="2585234"/>
            <a:ext cx="1097084" cy="611842"/>
            <a:chOff x="6067924" y="2616275"/>
            <a:chExt cx="1097084" cy="611842"/>
          </a:xfrm>
        </p:grpSpPr>
        <p:sp>
          <p:nvSpPr>
            <p:cNvPr id="17" name="Document 16"/>
            <p:cNvSpPr/>
            <p:nvPr/>
          </p:nvSpPr>
          <p:spPr>
            <a:xfrm>
              <a:off x="6067924" y="280551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19" name="Rounded Rectangular Callout 18"/>
            <p:cNvSpPr/>
            <p:nvPr/>
          </p:nvSpPr>
          <p:spPr>
            <a:xfrm>
              <a:off x="6641740" y="2616275"/>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cxnSp>
        <p:nvCxnSpPr>
          <p:cNvPr id="24" name="Straight Connector 23"/>
          <p:cNvCxnSpPr/>
          <p:nvPr/>
        </p:nvCxnSpPr>
        <p:spPr>
          <a:xfrm flipV="1">
            <a:off x="8684524" y="1627987"/>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flipV="1">
            <a:off x="8680771" y="2057976"/>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V="1">
            <a:off x="5683283" y="1630148"/>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flipV="1">
            <a:off x="5679530" y="2060137"/>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grpSp>
        <p:nvGrpSpPr>
          <p:cNvPr id="54" name="Group 53"/>
          <p:cNvGrpSpPr/>
          <p:nvPr/>
        </p:nvGrpSpPr>
        <p:grpSpPr>
          <a:xfrm>
            <a:off x="6304141" y="1387776"/>
            <a:ext cx="1085035" cy="674158"/>
            <a:chOff x="4829124" y="1387776"/>
            <a:chExt cx="1085035" cy="674158"/>
          </a:xfrm>
        </p:grpSpPr>
        <p:sp>
          <p:nvSpPr>
            <p:cNvPr id="32" name="Document 31"/>
            <p:cNvSpPr/>
            <p:nvPr/>
          </p:nvSpPr>
          <p:spPr>
            <a:xfrm>
              <a:off x="4829124" y="1639330"/>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35" name="Rounded Rectangular Callout 34"/>
            <p:cNvSpPr/>
            <p:nvPr/>
          </p:nvSpPr>
          <p:spPr>
            <a:xfrm>
              <a:off x="5390891" y="1387776"/>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grpSp>
        <p:nvGrpSpPr>
          <p:cNvPr id="53" name="Group 52"/>
          <p:cNvGrpSpPr/>
          <p:nvPr/>
        </p:nvGrpSpPr>
        <p:grpSpPr>
          <a:xfrm>
            <a:off x="5708812" y="1384811"/>
            <a:ext cx="1076107" cy="675327"/>
            <a:chOff x="4233795" y="1384810"/>
            <a:chExt cx="1076107" cy="675327"/>
          </a:xfrm>
        </p:grpSpPr>
        <p:sp>
          <p:nvSpPr>
            <p:cNvPr id="36" name="Document 35"/>
            <p:cNvSpPr/>
            <p:nvPr/>
          </p:nvSpPr>
          <p:spPr>
            <a:xfrm>
              <a:off x="4233795" y="163753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37" name="Rounded Rectangular Callout 36"/>
            <p:cNvSpPr/>
            <p:nvPr/>
          </p:nvSpPr>
          <p:spPr>
            <a:xfrm>
              <a:off x="4786634" y="1384810"/>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sp>
        <p:nvSpPr>
          <p:cNvPr id="38" name="Oval 37"/>
          <p:cNvSpPr/>
          <p:nvPr/>
        </p:nvSpPr>
        <p:spPr>
          <a:xfrm>
            <a:off x="9995166" y="3155953"/>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sp>
        <p:nvSpPr>
          <p:cNvPr id="40" name="Oval 39"/>
          <p:cNvSpPr/>
          <p:nvPr/>
        </p:nvSpPr>
        <p:spPr>
          <a:xfrm>
            <a:off x="5895480" y="335331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41" name="Straight Arrow Connector 40"/>
          <p:cNvCxnSpPr>
            <a:stCxn id="38" idx="2"/>
            <a:endCxn id="40" idx="6"/>
          </p:cNvCxnSpPr>
          <p:nvPr/>
        </p:nvCxnSpPr>
        <p:spPr>
          <a:xfrm flipH="1">
            <a:off x="6033000" y="3224714"/>
            <a:ext cx="3962166" cy="197365"/>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26" name="Group 25"/>
          <p:cNvGrpSpPr/>
          <p:nvPr/>
        </p:nvGrpSpPr>
        <p:grpSpPr>
          <a:xfrm>
            <a:off x="8507308" y="2574748"/>
            <a:ext cx="1085035" cy="674158"/>
            <a:chOff x="7251414" y="2534353"/>
            <a:chExt cx="1085035" cy="674158"/>
          </a:xfrm>
        </p:grpSpPr>
        <p:sp>
          <p:nvSpPr>
            <p:cNvPr id="42" name="Document 41"/>
            <p:cNvSpPr/>
            <p:nvPr/>
          </p:nvSpPr>
          <p:spPr>
            <a:xfrm>
              <a:off x="7251414" y="2785907"/>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44" name="Rounded Rectangular Callout 43"/>
            <p:cNvSpPr/>
            <p:nvPr/>
          </p:nvSpPr>
          <p:spPr>
            <a:xfrm>
              <a:off x="7813181" y="2534353"/>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sp>
        <p:nvSpPr>
          <p:cNvPr id="57" name="Oval 56"/>
          <p:cNvSpPr/>
          <p:nvPr/>
        </p:nvSpPr>
        <p:spPr>
          <a:xfrm>
            <a:off x="9999513" y="3561707"/>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58" name="Straight Arrow Connector 57"/>
          <p:cNvCxnSpPr>
            <a:stCxn id="40" idx="6"/>
            <a:endCxn id="57" idx="2"/>
          </p:cNvCxnSpPr>
          <p:nvPr/>
        </p:nvCxnSpPr>
        <p:spPr>
          <a:xfrm>
            <a:off x="6033001" y="3422079"/>
            <a:ext cx="3966513" cy="208389"/>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78" name="Group 77"/>
          <p:cNvGrpSpPr/>
          <p:nvPr/>
        </p:nvGrpSpPr>
        <p:grpSpPr>
          <a:xfrm>
            <a:off x="8718266" y="3698108"/>
            <a:ext cx="939010" cy="423104"/>
            <a:chOff x="5662125" y="3608674"/>
            <a:chExt cx="939010" cy="423104"/>
          </a:xfrm>
        </p:grpSpPr>
        <p:sp>
          <p:nvSpPr>
            <p:cNvPr id="65" name="Document 64"/>
            <p:cNvSpPr/>
            <p:nvPr/>
          </p:nvSpPr>
          <p:spPr>
            <a:xfrm>
              <a:off x="6219580" y="3609174"/>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67" name="TextBox 66"/>
            <p:cNvSpPr txBox="1"/>
            <p:nvPr/>
          </p:nvSpPr>
          <p:spPr>
            <a:xfrm>
              <a:off x="5662125" y="3608674"/>
              <a:ext cx="499785" cy="369332"/>
            </a:xfrm>
            <a:prstGeom prst="rect">
              <a:avLst/>
            </a:prstGeom>
            <a:solidFill>
              <a:srgbClr val="0070C0"/>
            </a:solidFill>
          </p:spPr>
          <p:txBody>
            <a:bodyPr wrap="square" lIns="0" rIns="0" rtlCol="0">
              <a:spAutoFit/>
            </a:bodyPr>
            <a:lstStyle/>
            <a:p>
              <a:r>
                <a:rPr lang="en-US">
                  <a:solidFill>
                    <a:schemeClr val="bg1"/>
                  </a:solidFill>
                  <a:latin typeface="Helvetica Neue Medium" charset="0"/>
                  <a:ea typeface="Helvetica Neue Medium" charset="0"/>
                  <a:cs typeface="Helvetica Neue Medium" charset="0"/>
                </a:rPr>
                <a:t>ack</a:t>
              </a:r>
              <a:endParaRPr lang="en-US" dirty="0">
                <a:solidFill>
                  <a:schemeClr val="bg1"/>
                </a:solidFill>
                <a:latin typeface="Helvetica Neue Medium" charset="0"/>
                <a:ea typeface="Helvetica Neue Medium" charset="0"/>
                <a:cs typeface="Helvetica Neue Medium" charset="0"/>
              </a:endParaRPr>
            </a:p>
          </p:txBody>
        </p:sp>
      </p:grpSp>
      <p:grpSp>
        <p:nvGrpSpPr>
          <p:cNvPr id="79" name="Group 78"/>
          <p:cNvGrpSpPr/>
          <p:nvPr/>
        </p:nvGrpSpPr>
        <p:grpSpPr>
          <a:xfrm>
            <a:off x="8718267" y="1379832"/>
            <a:ext cx="1076107" cy="675327"/>
            <a:chOff x="4233795" y="1384810"/>
            <a:chExt cx="1076107" cy="675327"/>
          </a:xfrm>
        </p:grpSpPr>
        <p:sp>
          <p:nvSpPr>
            <p:cNvPr id="80" name="Document 79"/>
            <p:cNvSpPr/>
            <p:nvPr/>
          </p:nvSpPr>
          <p:spPr>
            <a:xfrm>
              <a:off x="4233795" y="163753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81" name="Rounded Rectangular Callout 80"/>
            <p:cNvSpPr/>
            <p:nvPr/>
          </p:nvSpPr>
          <p:spPr>
            <a:xfrm>
              <a:off x="4786634" y="1384810"/>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grpSp>
        <p:nvGrpSpPr>
          <p:cNvPr id="56" name="Group 55"/>
          <p:cNvGrpSpPr/>
          <p:nvPr/>
        </p:nvGrpSpPr>
        <p:grpSpPr>
          <a:xfrm>
            <a:off x="8718267" y="1380949"/>
            <a:ext cx="1085035" cy="674158"/>
            <a:chOff x="7830365" y="1385615"/>
            <a:chExt cx="1085035" cy="674158"/>
          </a:xfrm>
        </p:grpSpPr>
        <p:sp>
          <p:nvSpPr>
            <p:cNvPr id="21" name="Document 20"/>
            <p:cNvSpPr/>
            <p:nvPr/>
          </p:nvSpPr>
          <p:spPr>
            <a:xfrm>
              <a:off x="7830365" y="1637169"/>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23" name="Rounded Rectangular Callout 22"/>
            <p:cNvSpPr/>
            <p:nvPr/>
          </p:nvSpPr>
          <p:spPr>
            <a:xfrm>
              <a:off x="8392132" y="1385615"/>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sp>
        <p:nvSpPr>
          <p:cNvPr id="88" name="Document 87"/>
          <p:cNvSpPr/>
          <p:nvPr/>
        </p:nvSpPr>
        <p:spPr>
          <a:xfrm>
            <a:off x="9882836" y="3785126"/>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95" name="TextBox 94"/>
          <p:cNvSpPr txBox="1"/>
          <p:nvPr/>
        </p:nvSpPr>
        <p:spPr>
          <a:xfrm>
            <a:off x="6515868" y="1877962"/>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7" name="TextBox 96"/>
          <p:cNvSpPr txBox="1"/>
          <p:nvPr/>
        </p:nvSpPr>
        <p:spPr>
          <a:xfrm>
            <a:off x="8932605" y="1880379"/>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8" name="TextBox 97"/>
          <p:cNvSpPr txBox="1"/>
          <p:nvPr/>
        </p:nvSpPr>
        <p:spPr>
          <a:xfrm>
            <a:off x="8926783" y="1870495"/>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9" name="Notched Right Arrow 98"/>
          <p:cNvSpPr/>
          <p:nvPr/>
        </p:nvSpPr>
        <p:spPr>
          <a:xfrm rot="192280">
            <a:off x="7978118" y="3625399"/>
            <a:ext cx="593529" cy="467751"/>
          </a:xfrm>
          <a:prstGeom prst="notchedRightArrow">
            <a:avLst/>
          </a:prstGeom>
          <a:solidFill>
            <a:srgbClr val="FF00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sp>
        <p:nvSpPr>
          <p:cNvPr id="101" name="Rectangle 100"/>
          <p:cNvSpPr/>
          <p:nvPr/>
        </p:nvSpPr>
        <p:spPr>
          <a:xfrm>
            <a:off x="6220115" y="6056782"/>
            <a:ext cx="3663429" cy="369332"/>
          </a:xfrm>
          <a:prstGeom prst="rect">
            <a:avLst/>
          </a:prstGeom>
        </p:spPr>
        <p:txBody>
          <a:bodyPr wrap="square">
            <a:spAutoFit/>
          </a:bodyPr>
          <a:lstStyle/>
          <a:p>
            <a:r>
              <a:rPr lang="en-US" spc="-150" dirty="0">
                <a:latin typeface="Helvetica Neue Medium" charset="0"/>
                <a:ea typeface="Helvetica Neue Medium" charset="0"/>
                <a:cs typeface="Helvetica Neue Medium" charset="0"/>
              </a:rPr>
              <a:t>(</a:t>
            </a:r>
            <a:r>
              <a:rPr lang="en-US" spc="-150" dirty="0" err="1">
                <a:latin typeface="Helvetica Neue Medium" charset="0"/>
                <a:ea typeface="Helvetica Neue Medium" charset="0"/>
                <a:cs typeface="Helvetica Neue Medium" charset="0"/>
              </a:rPr>
              <a:t>Ack’s</a:t>
            </a:r>
            <a:r>
              <a:rPr lang="en-US" spc="-150" dirty="0">
                <a:latin typeface="Helvetica Neue Medium" charset="0"/>
                <a:ea typeface="Helvetica Neue Medium" charset="0"/>
                <a:cs typeface="Helvetica Neue Medium" charset="0"/>
              </a:rPr>
              <a:t> to self not shown here)</a:t>
            </a:r>
          </a:p>
        </p:txBody>
      </p:sp>
      <p:sp>
        <p:nvSpPr>
          <p:cNvPr id="2" name="Slide Number Placeholder 1"/>
          <p:cNvSpPr>
            <a:spLocks noGrp="1"/>
          </p:cNvSpPr>
          <p:nvPr>
            <p:ph type="sldNum" sz="quarter" idx="12"/>
          </p:nvPr>
        </p:nvSpPr>
        <p:spPr/>
        <p:txBody>
          <a:bodyPr/>
          <a:lstStyle/>
          <a:p>
            <a:pPr>
              <a:defRPr/>
            </a:pPr>
            <a:fld id="{729111C5-E04E-4942-8174-12BB645D56A6}" type="slidenum">
              <a:rPr lang="en-US" smtClean="0">
                <a:ea typeface="Helvetica Neue Medium" charset="0"/>
                <a:cs typeface="Helvetica Neue Medium" charset="0"/>
              </a:rPr>
              <a:pPr>
                <a:defRPr/>
              </a:pPr>
              <a:t>27</a:t>
            </a:fld>
            <a:endParaRPr lang="en-US">
              <a:ea typeface="Helvetica Neue Medium" charset="0"/>
              <a:cs typeface="Helvetica Neue Medium" charset="0"/>
            </a:endParaRPr>
          </a:p>
        </p:txBody>
      </p:sp>
      <p:sp>
        <p:nvSpPr>
          <p:cNvPr id="59" name="TextBox 58"/>
          <p:cNvSpPr txBox="1"/>
          <p:nvPr/>
        </p:nvSpPr>
        <p:spPr>
          <a:xfrm>
            <a:off x="1797171" y="4041923"/>
            <a:ext cx="3073286" cy="461665"/>
          </a:xfrm>
          <a:prstGeom prst="rect">
            <a:avLst/>
          </a:prstGeom>
          <a:solidFill>
            <a:schemeClr val="accent2">
              <a:lumMod val="20000"/>
              <a:lumOff val="80000"/>
            </a:schemeClr>
          </a:solidFill>
          <a:ln w="28575">
            <a:solidFill>
              <a:schemeClr val="tx1"/>
            </a:solidFill>
            <a:prstDash val="sysDash"/>
          </a:ln>
        </p:spPr>
        <p:txBody>
          <a:bodyPr wrap="square" rtlCol="0">
            <a:spAutoFit/>
          </a:bodyPr>
          <a:lstStyle/>
          <a:p>
            <a:r>
              <a:rPr lang="en-US" sz="2400">
                <a:solidFill>
                  <a:srgbClr val="FF0000"/>
                </a:solidFill>
                <a:latin typeface="Helvetica Neue Medium" charset="0"/>
                <a:ea typeface="Helvetica Neue Medium" charset="0"/>
                <a:cs typeface="Helvetica Neue Medium" charset="0"/>
              </a:rPr>
              <a:t>✘  P2 processes %</a:t>
            </a:r>
          </a:p>
        </p:txBody>
      </p:sp>
      <p:sp>
        <p:nvSpPr>
          <p:cNvPr id="50" name="Notched Right Arrow 49"/>
          <p:cNvSpPr/>
          <p:nvPr/>
        </p:nvSpPr>
        <p:spPr>
          <a:xfrm rot="16200000">
            <a:off x="6357116" y="2225577"/>
            <a:ext cx="593529" cy="467751"/>
          </a:xfrm>
          <a:prstGeom prst="notchedRightArrow">
            <a:avLst/>
          </a:prstGeom>
          <a:solidFill>
            <a:srgbClr val="FF00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118358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22" presetClass="entr" presetSubtype="2"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right)">
                                      <p:cBhvr>
                                        <p:cTn id="13" dur="500"/>
                                        <p:tgtEl>
                                          <p:spTgt spid="41"/>
                                        </p:tgtEl>
                                      </p:cBhvr>
                                    </p:animEffect>
                                  </p:childTnLst>
                                </p:cTn>
                              </p:par>
                              <p:par>
                                <p:cTn id="14" presetID="22" presetClass="entr" presetSubtype="8"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par>
                                <p:cTn id="17" presetID="1"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3">
                                            <p:txEl>
                                              <p:pRg st="2" end="2"/>
                                            </p:txEl>
                                          </p:spTgt>
                                        </p:tgtEl>
                                        <p:attrNameLst>
                                          <p:attrName>style.visibility</p:attrName>
                                        </p:attrNameLst>
                                      </p:cBhvr>
                                      <p:to>
                                        <p:strVal val="visible"/>
                                      </p:to>
                                    </p:set>
                                  </p:childTnLst>
                                </p:cTn>
                              </p:par>
                              <p:par>
                                <p:cTn id="29" presetID="3" presetClass="emph" presetSubtype="2" fill="hold" nodeType="withEffect">
                                  <p:stCondLst>
                                    <p:cond delay="0"/>
                                  </p:stCondLst>
                                  <p:childTnLst>
                                    <p:animClr clrSpc="rgb" dir="cw">
                                      <p:cBhvr override="childStyle">
                                        <p:cTn id="30" dur="500" fill="hold"/>
                                        <p:tgtEl>
                                          <p:spTgt spid="43">
                                            <p:txEl>
                                              <p:pRg st="0" end="0"/>
                                            </p:txEl>
                                          </p:spTgt>
                                        </p:tgtEl>
                                        <p:attrNameLst>
                                          <p:attrName>style.color</p:attrName>
                                        </p:attrNameLst>
                                      </p:cBhvr>
                                      <p:to>
                                        <a:srgbClr val="797979"/>
                                      </p:to>
                                    </p:animClr>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22" presetClass="entr" presetSubtype="8" fill="hold"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wipe(left)">
                                      <p:cBhvr>
                                        <p:cTn id="35" dur="500"/>
                                        <p:tgtEl>
                                          <p:spTgt spid="58"/>
                                        </p:tgtEl>
                                      </p:cBhvr>
                                    </p:animEffect>
                                  </p:childTnLst>
                                </p:cTn>
                              </p:par>
                              <p:par>
                                <p:cTn id="36" presetID="1" presetClass="entr" presetSubtype="0" fill="hold" nodeType="withEffect">
                                  <p:stCondLst>
                                    <p:cond delay="0"/>
                                  </p:stCondLst>
                                  <p:childTnLst>
                                    <p:set>
                                      <p:cBhvr>
                                        <p:cTn id="37" dur="1" fill="hold">
                                          <p:stCondLst>
                                            <p:cond delay="0"/>
                                          </p:stCondLst>
                                        </p:cTn>
                                        <p:tgtEl>
                                          <p:spTgt spid="5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7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3">
                                            <p:txEl>
                                              <p:pRg st="3" end="3"/>
                                            </p:txEl>
                                          </p:spTgt>
                                        </p:tgtEl>
                                        <p:attrNameLst>
                                          <p:attrName>style.visibility</p:attrName>
                                        </p:attrNameLst>
                                      </p:cBhvr>
                                      <p:to>
                                        <p:strVal val="visible"/>
                                      </p:to>
                                    </p:set>
                                  </p:childTnLst>
                                </p:cTn>
                              </p:par>
                              <p:par>
                                <p:cTn id="44" presetID="3" presetClass="emph" presetSubtype="2" fill="hold" nodeType="withEffect">
                                  <p:stCondLst>
                                    <p:cond delay="0"/>
                                  </p:stCondLst>
                                  <p:childTnLst>
                                    <p:animClr clrSpc="rgb" dir="cw">
                                      <p:cBhvr override="childStyle">
                                        <p:cTn id="45" dur="500" fill="hold"/>
                                        <p:tgtEl>
                                          <p:spTgt spid="43">
                                            <p:txEl>
                                              <p:pRg st="2" end="2"/>
                                            </p:txEl>
                                          </p:spTgt>
                                        </p:tgtEl>
                                        <p:attrNameLst>
                                          <p:attrName>style.color</p:attrName>
                                        </p:attrNameLst>
                                      </p:cBhvr>
                                      <p:to>
                                        <a:srgbClr val="797979"/>
                                      </p:to>
                                    </p:animClr>
                                  </p:childTnLst>
                                </p:cTn>
                              </p:par>
                              <p:par>
                                <p:cTn id="46" presetID="1" presetClass="entr" presetSubtype="0" fill="hold" grpId="0" nodeType="withEffect">
                                  <p:stCondLst>
                                    <p:cond delay="0"/>
                                  </p:stCondLst>
                                  <p:childTnLst>
                                    <p:set>
                                      <p:cBhvr>
                                        <p:cTn id="47" dur="1" fill="hold">
                                          <p:stCondLst>
                                            <p:cond delay="0"/>
                                          </p:stCondLst>
                                        </p:cTn>
                                        <p:tgtEl>
                                          <p:spTgt spid="9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43">
                                            <p:txEl>
                                              <p:pRg st="5" end="5"/>
                                            </p:txEl>
                                          </p:spTgt>
                                        </p:tgtEl>
                                        <p:attrNameLst>
                                          <p:attrName>style.visibility</p:attrName>
                                        </p:attrNameLst>
                                      </p:cBhvr>
                                      <p:to>
                                        <p:strVal val="visible"/>
                                      </p:to>
                                    </p:set>
                                  </p:childTnLst>
                                </p:cTn>
                              </p:par>
                              <p:par>
                                <p:cTn id="52" presetID="3" presetClass="emph" presetSubtype="2" fill="hold" nodeType="withEffect">
                                  <p:stCondLst>
                                    <p:cond delay="0"/>
                                  </p:stCondLst>
                                  <p:childTnLst>
                                    <p:animClr clrSpc="rgb" dir="cw">
                                      <p:cBhvr override="childStyle">
                                        <p:cTn id="53" dur="500" fill="hold"/>
                                        <p:tgtEl>
                                          <p:spTgt spid="43">
                                            <p:txEl>
                                              <p:pRg st="3" end="3"/>
                                            </p:txEl>
                                          </p:spTgt>
                                        </p:tgtEl>
                                        <p:attrNameLst>
                                          <p:attrName>style.color</p:attrName>
                                        </p:attrNameLst>
                                      </p:cBhvr>
                                      <p:to>
                                        <a:srgbClr val="797979"/>
                                      </p:to>
                                    </p:animClr>
                                  </p:childTnLst>
                                </p:cTn>
                              </p:par>
                              <p:par>
                                <p:cTn id="54" presetID="1" presetClass="entr" presetSubtype="0" fill="hold" grpId="0" nodeType="withEffect">
                                  <p:stCondLst>
                                    <p:cond delay="0"/>
                                  </p:stCondLst>
                                  <p:childTnLst>
                                    <p:set>
                                      <p:cBhvr>
                                        <p:cTn id="55" dur="1" fill="hold">
                                          <p:stCondLst>
                                            <p:cond delay="0"/>
                                          </p:stCondLst>
                                        </p:cTn>
                                        <p:tgtEl>
                                          <p:spTgt spid="5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98"/>
                                        </p:tgtEl>
                                        <p:attrNameLst>
                                          <p:attrName>style.visibility</p:attrName>
                                        </p:attrNameLst>
                                      </p:cBhvr>
                                      <p:to>
                                        <p:strVal val="visible"/>
                                      </p:to>
                                    </p:set>
                                  </p:childTnLst>
                                </p:cTn>
                              </p:par>
                              <p:par>
                                <p:cTn id="58" presetID="3" presetClass="emph" presetSubtype="2" fill="hold" nodeType="withEffect">
                                  <p:stCondLst>
                                    <p:cond delay="0"/>
                                  </p:stCondLst>
                                  <p:childTnLst>
                                    <p:animClr clrSpc="rgb" dir="cw">
                                      <p:cBhvr override="childStyle">
                                        <p:cTn id="59" dur="500" fill="hold"/>
                                        <p:tgtEl>
                                          <p:spTgt spid="43">
                                            <p:txEl>
                                              <p:pRg st="5" end="5"/>
                                            </p:txEl>
                                          </p:spTgt>
                                        </p:tgtEl>
                                        <p:attrNameLst>
                                          <p:attrName>style.color</p:attrName>
                                        </p:attrNameLst>
                                      </p:cBhvr>
                                      <p:to>
                                        <a:srgbClr val="797979"/>
                                      </p:to>
                                    </p:animClr>
                                  </p:childTnLst>
                                </p:cTn>
                              </p:par>
                              <p:par>
                                <p:cTn id="60" presetID="1" presetClass="entr" presetSubtype="0" fill="hold" grpId="0" nodeType="withEffect">
                                  <p:stCondLst>
                                    <p:cond delay="0"/>
                                  </p:stCondLst>
                                  <p:childTnLst>
                                    <p:set>
                                      <p:cBhvr>
                                        <p:cTn id="61" dur="1" fill="hold">
                                          <p:stCondLst>
                                            <p:cond delay="0"/>
                                          </p:stCondLst>
                                        </p:cTn>
                                        <p:tgtEl>
                                          <p:spTgt spid="88"/>
                                        </p:tgtEl>
                                        <p:attrNameLst>
                                          <p:attrName>style.visibility</p:attrName>
                                        </p:attrNameLst>
                                      </p:cBhvr>
                                      <p:to>
                                        <p:strVal val="visible"/>
                                      </p:to>
                                    </p:set>
                                  </p:childTnLst>
                                </p:cTn>
                              </p:par>
                              <p:par>
                                <p:cTn id="62" presetID="1" presetClass="exit" presetSubtype="0" fill="hold" nodeType="withEffect">
                                  <p:stCondLst>
                                    <p:cond delay="0"/>
                                  </p:stCondLst>
                                  <p:childTnLst>
                                    <p:set>
                                      <p:cBhvr>
                                        <p:cTn id="63" dur="1" fill="hold">
                                          <p:stCondLst>
                                            <p:cond delay="0"/>
                                          </p:stCondLst>
                                        </p:cTn>
                                        <p:tgtEl>
                                          <p:spTgt spid="56"/>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98"/>
                                        </p:tgtEl>
                                        <p:attrNameLst>
                                          <p:attrName>style.visibility</p:attrName>
                                        </p:attrNameLst>
                                      </p:cBhvr>
                                      <p:to>
                                        <p:strVal val="hidden"/>
                                      </p:to>
                                    </p:set>
                                  </p:childTnLst>
                                </p:cTn>
                              </p:par>
                              <p:par>
                                <p:cTn id="66" presetID="1" presetClass="entr" presetSubtype="0" fill="hold" nodeType="withEffect">
                                  <p:stCondLst>
                                    <p:cond delay="0"/>
                                  </p:stCondLst>
                                  <p:childTnLst>
                                    <p:set>
                                      <p:cBhvr>
                                        <p:cTn id="67" dur="1" fill="hold">
                                          <p:stCondLst>
                                            <p:cond delay="0"/>
                                          </p:stCondLst>
                                        </p:cTn>
                                        <p:tgtEl>
                                          <p:spTgt spid="79"/>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9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59"/>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23" presetClass="entr" presetSubtype="16" fill="hold" grpId="0" nodeType="clickEffect">
                                  <p:stCondLst>
                                    <p:cond delay="0"/>
                                  </p:stCondLst>
                                  <p:childTnLst>
                                    <p:set>
                                      <p:cBhvr>
                                        <p:cTn id="75" dur="1" fill="hold">
                                          <p:stCondLst>
                                            <p:cond delay="0"/>
                                          </p:stCondLst>
                                        </p:cTn>
                                        <p:tgtEl>
                                          <p:spTgt spid="99"/>
                                        </p:tgtEl>
                                        <p:attrNameLst>
                                          <p:attrName>style.visibility</p:attrName>
                                        </p:attrNameLst>
                                      </p:cBhvr>
                                      <p:to>
                                        <p:strVal val="visible"/>
                                      </p:to>
                                    </p:set>
                                    <p:anim calcmode="lin" valueType="num">
                                      <p:cBhvr>
                                        <p:cTn id="76" dur="500" fill="hold"/>
                                        <p:tgtEl>
                                          <p:spTgt spid="99"/>
                                        </p:tgtEl>
                                        <p:attrNameLst>
                                          <p:attrName>ppt_w</p:attrName>
                                        </p:attrNameLst>
                                      </p:cBhvr>
                                      <p:tavLst>
                                        <p:tav tm="0">
                                          <p:val>
                                            <p:fltVal val="0"/>
                                          </p:val>
                                        </p:tav>
                                        <p:tav tm="100000">
                                          <p:val>
                                            <p:strVal val="#ppt_w"/>
                                          </p:val>
                                        </p:tav>
                                      </p:tavLst>
                                    </p:anim>
                                    <p:anim calcmode="lin" valueType="num">
                                      <p:cBhvr>
                                        <p:cTn id="77" dur="500" fill="hold"/>
                                        <p:tgtEl>
                                          <p:spTgt spid="99"/>
                                        </p:tgtEl>
                                        <p:attrNameLst>
                                          <p:attrName>ppt_h</p:attrName>
                                        </p:attrNameLst>
                                      </p:cBhvr>
                                      <p:tavLst>
                                        <p:tav tm="0">
                                          <p:val>
                                            <p:fltVal val="0"/>
                                          </p:val>
                                        </p:tav>
                                        <p:tav tm="100000">
                                          <p:val>
                                            <p:strVal val="#ppt_h"/>
                                          </p:val>
                                        </p:tav>
                                      </p:tavLst>
                                    </p:anim>
                                  </p:childTnLst>
                                </p:cTn>
                              </p:par>
                              <p:par>
                                <p:cTn id="78" presetID="23" presetClass="entr" presetSubtype="16" fill="hold" grpId="0" nodeType="withEffect">
                                  <p:stCondLst>
                                    <p:cond delay="0"/>
                                  </p:stCondLst>
                                  <p:childTnLst>
                                    <p:set>
                                      <p:cBhvr>
                                        <p:cTn id="79" dur="1" fill="hold">
                                          <p:stCondLst>
                                            <p:cond delay="0"/>
                                          </p:stCondLst>
                                        </p:cTn>
                                        <p:tgtEl>
                                          <p:spTgt spid="50"/>
                                        </p:tgtEl>
                                        <p:attrNameLst>
                                          <p:attrName>style.visibility</p:attrName>
                                        </p:attrNameLst>
                                      </p:cBhvr>
                                      <p:to>
                                        <p:strVal val="visible"/>
                                      </p:to>
                                    </p:set>
                                    <p:anim calcmode="lin" valueType="num">
                                      <p:cBhvr>
                                        <p:cTn id="80" dur="500" fill="hold"/>
                                        <p:tgtEl>
                                          <p:spTgt spid="50"/>
                                        </p:tgtEl>
                                        <p:attrNameLst>
                                          <p:attrName>ppt_w</p:attrName>
                                        </p:attrNameLst>
                                      </p:cBhvr>
                                      <p:tavLst>
                                        <p:tav tm="0">
                                          <p:val>
                                            <p:fltVal val="0"/>
                                          </p:val>
                                        </p:tav>
                                        <p:tav tm="100000">
                                          <p:val>
                                            <p:strVal val="#ppt_w"/>
                                          </p:val>
                                        </p:tav>
                                      </p:tavLst>
                                    </p:anim>
                                    <p:anim calcmode="lin" valueType="num">
                                      <p:cBhvr>
                                        <p:cTn id="81" dur="500" fill="hold"/>
                                        <p:tgtEl>
                                          <p:spTgt spid="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8" grpId="0" animBg="1"/>
      <p:bldP spid="40" grpId="0" animBg="1"/>
      <p:bldP spid="57" grpId="0" animBg="1"/>
      <p:bldP spid="88" grpId="0" animBg="1"/>
      <p:bldP spid="95" grpId="0" animBg="1"/>
      <p:bldP spid="97" grpId="0" animBg="1"/>
      <p:bldP spid="98" grpId="0" animBg="1"/>
      <p:bldP spid="98" grpId="1" animBg="1"/>
      <p:bldP spid="99" grpId="0" animBg="1"/>
      <p:bldP spid="59" grpId="0" animBg="1"/>
      <p:bldP spid="5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38200" y="2493073"/>
            <a:ext cx="10515600" cy="1612762"/>
          </a:xfrm>
          <a:prstGeom prst="roundRect">
            <a:avLst>
              <a:gd name="adj" fmla="val 7756"/>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2" name="Content Placeholder 1"/>
          <p:cNvSpPr>
            <a:spLocks noGrp="1"/>
          </p:cNvSpPr>
          <p:nvPr>
            <p:ph idx="1"/>
          </p:nvPr>
        </p:nvSpPr>
        <p:spPr/>
        <p:txBody>
          <a:bodyPr>
            <a:normAutofit fontScale="85000" lnSpcReduction="20000"/>
          </a:bodyPr>
          <a:lstStyle/>
          <a:p>
            <a:pPr marL="514350" indent="-514350">
              <a:buFont typeface="+mj-lt"/>
              <a:buAutoNum type="arabicPeriod"/>
            </a:pPr>
            <a:r>
              <a:rPr lang="en-US" dirty="0"/>
              <a:t>On receiving an update from client, broadcast to others (including yourself)</a:t>
            </a:r>
          </a:p>
          <a:p>
            <a:pPr marL="514350" indent="-514350">
              <a:buFont typeface="+mj-lt"/>
              <a:buAutoNum type="arabicPeriod"/>
            </a:pPr>
            <a:endParaRPr lang="en-US" dirty="0"/>
          </a:p>
          <a:p>
            <a:pPr marL="514350" indent="-514350">
              <a:buFont typeface="+mj-lt"/>
              <a:buAutoNum type="arabicPeriod"/>
            </a:pPr>
            <a:r>
              <a:rPr lang="en-US" dirty="0"/>
              <a:t>On receiving </a:t>
            </a:r>
            <a:r>
              <a:rPr lang="en-US" dirty="0">
                <a:solidFill>
                  <a:schemeClr val="accent3">
                    <a:lumMod val="50000"/>
                  </a:schemeClr>
                </a:solidFill>
              </a:rPr>
              <a:t>or processing </a:t>
            </a:r>
            <a:r>
              <a:rPr lang="en-US" dirty="0"/>
              <a:t>an update:</a:t>
            </a:r>
          </a:p>
          <a:p>
            <a:pPr marL="971550" lvl="1" indent="-514350">
              <a:buFont typeface="+mj-lt"/>
              <a:buAutoNum type="alphaLcParenR"/>
            </a:pPr>
            <a:r>
              <a:rPr lang="en-US" dirty="0"/>
              <a:t>Add it to your local queue, if received update</a:t>
            </a:r>
          </a:p>
          <a:p>
            <a:pPr marL="971550" lvl="1" indent="-514350">
              <a:buFont typeface="+mj-lt"/>
              <a:buAutoNum type="alphaLcParenR"/>
            </a:pPr>
            <a:r>
              <a:rPr lang="en-US" dirty="0"/>
              <a:t>Broadcast an </a:t>
            </a:r>
            <a:r>
              <a:rPr lang="en-US" dirty="0">
                <a:solidFill>
                  <a:schemeClr val="accent6">
                    <a:lumMod val="75000"/>
                  </a:schemeClr>
                </a:solidFill>
              </a:rPr>
              <a:t>acknowledgement message </a:t>
            </a:r>
            <a:r>
              <a:rPr lang="en-US" dirty="0"/>
              <a:t>to every replica (including yourself) </a:t>
            </a:r>
            <a:r>
              <a:rPr lang="en-US" dirty="0">
                <a:solidFill>
                  <a:schemeClr val="accent3">
                    <a:lumMod val="50000"/>
                  </a:schemeClr>
                </a:solidFill>
              </a:rPr>
              <a:t>only from head of queue</a:t>
            </a:r>
          </a:p>
          <a:p>
            <a:pPr marL="971550" lvl="1" indent="-514350">
              <a:buFont typeface="+mj-lt"/>
              <a:buAutoNum type="alphaLcParenR"/>
            </a:pPr>
            <a:endParaRPr lang="en-US" dirty="0"/>
          </a:p>
          <a:p>
            <a:pPr marL="571500" indent="-514350">
              <a:buFont typeface="+mj-lt"/>
              <a:buAutoNum type="arabicPeriod"/>
            </a:pPr>
            <a:r>
              <a:rPr lang="en-US" dirty="0"/>
              <a:t>On receiving an acknowledgement:</a:t>
            </a:r>
          </a:p>
          <a:p>
            <a:pPr lvl="1"/>
            <a:r>
              <a:rPr lang="en-US" dirty="0"/>
              <a:t>Mark corresponding update </a:t>
            </a:r>
            <a:r>
              <a:rPr lang="en-US" dirty="0">
                <a:solidFill>
                  <a:schemeClr val="accent6">
                    <a:lumMod val="75000"/>
                  </a:schemeClr>
                </a:solidFill>
              </a:rPr>
              <a:t>acknowledged </a:t>
            </a:r>
            <a:r>
              <a:rPr lang="en-US" dirty="0"/>
              <a:t>in your queue</a:t>
            </a:r>
          </a:p>
          <a:p>
            <a:pPr marL="571500" indent="-514350">
              <a:buFont typeface="+mj-lt"/>
              <a:buAutoNum type="arabicPeriod"/>
            </a:pPr>
            <a:endParaRPr lang="en-US" dirty="0"/>
          </a:p>
          <a:p>
            <a:pPr marL="571500" indent="-514350">
              <a:buFont typeface="+mj-lt"/>
              <a:buAutoNum type="arabicPeriod"/>
            </a:pPr>
            <a:r>
              <a:rPr lang="en-US" dirty="0">
                <a:solidFill>
                  <a:schemeClr val="accent6">
                    <a:lumMod val="75000"/>
                  </a:schemeClr>
                </a:solidFill>
              </a:rPr>
              <a:t>Remove and process </a:t>
            </a:r>
            <a:r>
              <a:rPr lang="en-US" dirty="0"/>
              <a:t>updates </a:t>
            </a:r>
            <a:r>
              <a:rPr lang="en-US" u="sng" dirty="0"/>
              <a:t>everyone</a:t>
            </a:r>
            <a:r>
              <a:rPr lang="en-US" dirty="0"/>
              <a:t> has ack’ed from </a:t>
            </a:r>
            <a:r>
              <a:rPr lang="en-US" u="sng" dirty="0"/>
              <a:t>head</a:t>
            </a:r>
            <a:r>
              <a:rPr lang="en-US" dirty="0"/>
              <a:t> of queue</a:t>
            </a:r>
          </a:p>
        </p:txBody>
      </p:sp>
      <p:sp>
        <p:nvSpPr>
          <p:cNvPr id="4" name="Title 3"/>
          <p:cNvSpPr>
            <a:spLocks noGrp="1"/>
          </p:cNvSpPr>
          <p:nvPr>
            <p:ph type="title"/>
          </p:nvPr>
        </p:nvSpPr>
        <p:spPr/>
        <p:txBody>
          <a:bodyPr/>
          <a:lstStyle/>
          <a:p>
            <a:r>
              <a:rPr lang="en-US" dirty="0"/>
              <a:t>Totally-Ordered Multicast </a:t>
            </a:r>
            <a:r>
              <a:rPr lang="en-US" baseline="30000" dirty="0">
                <a:solidFill>
                  <a:schemeClr val="accent3">
                    <a:lumMod val="50000"/>
                  </a:schemeClr>
                </a:solidFill>
              </a:rPr>
              <a:t>(Correct version)</a:t>
            </a:r>
          </a:p>
        </p:txBody>
      </p:sp>
      <p:sp>
        <p:nvSpPr>
          <p:cNvPr id="6" name="Slide Number Placeholder 5"/>
          <p:cNvSpPr>
            <a:spLocks noGrp="1"/>
          </p:cNvSpPr>
          <p:nvPr>
            <p:ph type="sldNum" sz="quarter" idx="12"/>
          </p:nvPr>
        </p:nvSpPr>
        <p:spPr/>
        <p:txBody>
          <a:bodyPr/>
          <a:lstStyle/>
          <a:p>
            <a:pPr>
              <a:defRPr/>
            </a:pPr>
            <a:fld id="{729111C5-E04E-4942-8174-12BB645D56A6}" type="slidenum">
              <a:rPr lang="en-US" smtClean="0"/>
              <a:pPr>
                <a:defRPr/>
              </a:pPr>
              <a:t>28</a:t>
            </a:fld>
            <a:endParaRPr lang="en-US"/>
          </a:p>
        </p:txBody>
      </p:sp>
    </p:spTree>
    <p:extLst>
      <p:ext uri="{BB962C8B-B14F-4D97-AF65-F5344CB8AC3E}">
        <p14:creationId xmlns:p14="http://schemas.microsoft.com/office/powerpoint/2010/main" val="1049117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alphaModFix amt="35000"/>
          </a:blip>
          <a:srcRect t="24866"/>
          <a:stretch/>
        </p:blipFill>
        <p:spPr>
          <a:xfrm>
            <a:off x="3970519" y="2270584"/>
            <a:ext cx="4610100" cy="2148151"/>
          </a:xfrm>
          <a:prstGeom prst="rect">
            <a:avLst/>
          </a:prstGeom>
        </p:spPr>
      </p:pic>
      <p:sp>
        <p:nvSpPr>
          <p:cNvPr id="2" name="Slide Number Placeholder 1"/>
          <p:cNvSpPr>
            <a:spLocks noGrp="1"/>
          </p:cNvSpPr>
          <p:nvPr>
            <p:ph type="sldNum" sz="quarter" idx="12"/>
          </p:nvPr>
        </p:nvSpPr>
        <p:spPr/>
        <p:txBody>
          <a:bodyPr/>
          <a:lstStyle/>
          <a:p>
            <a:pPr>
              <a:defRPr/>
            </a:pPr>
            <a:fld id="{729111C5-E04E-4942-8174-12BB645D56A6}" type="slidenum">
              <a:rPr lang="en-US" smtClean="0">
                <a:ea typeface="Helvetica Neue Medium" charset="0"/>
                <a:cs typeface="Helvetica Neue Medium" charset="0"/>
              </a:rPr>
              <a:pPr>
                <a:defRPr/>
              </a:pPr>
              <a:t>29</a:t>
            </a:fld>
            <a:endParaRPr lang="en-US">
              <a:ea typeface="Helvetica Neue Medium" charset="0"/>
              <a:cs typeface="Helvetica Neue Medium" charset="0"/>
            </a:endParaRPr>
          </a:p>
        </p:txBody>
      </p:sp>
      <p:sp>
        <p:nvSpPr>
          <p:cNvPr id="5" name="Title 4"/>
          <p:cNvSpPr>
            <a:spLocks noGrp="1"/>
          </p:cNvSpPr>
          <p:nvPr>
            <p:ph type="title"/>
          </p:nvPr>
        </p:nvSpPr>
        <p:spPr/>
        <p:txBody>
          <a:bodyPr/>
          <a:lstStyle/>
          <a:p>
            <a:r>
              <a:rPr lang="en-US" sz="3300" spc="-150" dirty="0">
                <a:ea typeface="Helvetica Neue Medium" charset="0"/>
                <a:cs typeface="Helvetica Neue Medium" charset="0"/>
              </a:rPr>
              <a:t>Totally-Ordered Multicast </a:t>
            </a:r>
            <a:r>
              <a:rPr lang="en-US" sz="3300" spc="-150" baseline="30000" dirty="0">
                <a:solidFill>
                  <a:schemeClr val="accent3">
                    <a:lumMod val="50000"/>
                  </a:schemeClr>
                </a:solidFill>
                <a:ea typeface="Helvetica Neue Medium" charset="0"/>
                <a:cs typeface="Helvetica Neue Medium" charset="0"/>
              </a:rPr>
              <a:t>(Correct version)</a:t>
            </a:r>
          </a:p>
        </p:txBody>
      </p:sp>
      <p:sp>
        <p:nvSpPr>
          <p:cNvPr id="13" name="Can 12"/>
          <p:cNvSpPr/>
          <p:nvPr/>
        </p:nvSpPr>
        <p:spPr>
          <a:xfrm>
            <a:off x="3855181" y="2613721"/>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a:solidFill>
                  <a:schemeClr val="tx1"/>
                </a:solidFill>
                <a:latin typeface="Helvetica Neue Medium" charset="0"/>
                <a:ea typeface="Helvetica Neue Medium" charset="0"/>
                <a:cs typeface="Helvetica Neue Medium" charset="0"/>
              </a:rPr>
              <a:t>P1</a:t>
            </a:r>
            <a:endParaRPr lang="en-US" dirty="0">
              <a:solidFill>
                <a:schemeClr val="tx1"/>
              </a:solidFill>
              <a:latin typeface="Helvetica Neue Medium" charset="0"/>
              <a:ea typeface="Helvetica Neue Medium" charset="0"/>
              <a:cs typeface="Helvetica Neue Medium" charset="0"/>
            </a:endParaRPr>
          </a:p>
        </p:txBody>
      </p:sp>
      <p:sp>
        <p:nvSpPr>
          <p:cNvPr id="14" name="Can 13"/>
          <p:cNvSpPr/>
          <p:nvPr/>
        </p:nvSpPr>
        <p:spPr>
          <a:xfrm>
            <a:off x="7961700" y="2464705"/>
            <a:ext cx="479259" cy="524472"/>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dirty="0">
                <a:solidFill>
                  <a:schemeClr val="tx1"/>
                </a:solidFill>
                <a:latin typeface="Helvetica Neue Medium" charset="0"/>
                <a:ea typeface="Helvetica Neue Medium" charset="0"/>
                <a:cs typeface="Helvetica Neue Medium" charset="0"/>
              </a:rPr>
              <a:t>P2</a:t>
            </a:r>
          </a:p>
        </p:txBody>
      </p:sp>
      <p:cxnSp>
        <p:nvCxnSpPr>
          <p:cNvPr id="25" name="Straight Connector 24"/>
          <p:cNvCxnSpPr/>
          <p:nvPr/>
        </p:nvCxnSpPr>
        <p:spPr>
          <a:xfrm>
            <a:off x="4091039" y="3136035"/>
            <a:ext cx="0" cy="354917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7" name="Straight Connector 26"/>
          <p:cNvCxnSpPr/>
          <p:nvPr/>
        </p:nvCxnSpPr>
        <p:spPr>
          <a:xfrm flipH="1">
            <a:off x="8196982" y="2989178"/>
            <a:ext cx="4346" cy="3668953"/>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30" name="Oval 29"/>
          <p:cNvSpPr/>
          <p:nvPr/>
        </p:nvSpPr>
        <p:spPr>
          <a:xfrm>
            <a:off x="4030443" y="325437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33" name="Straight Arrow Connector 32"/>
          <p:cNvCxnSpPr>
            <a:stCxn id="30" idx="6"/>
            <a:endCxn id="34" idx="2"/>
          </p:cNvCxnSpPr>
          <p:nvPr/>
        </p:nvCxnSpPr>
        <p:spPr>
          <a:xfrm>
            <a:off x="4167964" y="3323131"/>
            <a:ext cx="3972775" cy="1391640"/>
          </a:xfrm>
          <a:prstGeom prst="curvedConnector3">
            <a:avLst>
              <a:gd name="adj1" fmla="val 50000"/>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sp>
        <p:nvSpPr>
          <p:cNvPr id="34" name="Oval 33"/>
          <p:cNvSpPr/>
          <p:nvPr/>
        </p:nvSpPr>
        <p:spPr>
          <a:xfrm>
            <a:off x="8140738" y="4646011"/>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grpSp>
        <p:nvGrpSpPr>
          <p:cNvPr id="12" name="Group 11"/>
          <p:cNvGrpSpPr/>
          <p:nvPr/>
        </p:nvGrpSpPr>
        <p:grpSpPr>
          <a:xfrm>
            <a:off x="4609720" y="2690164"/>
            <a:ext cx="1097084" cy="611842"/>
            <a:chOff x="6067924" y="2616275"/>
            <a:chExt cx="1097084" cy="611842"/>
          </a:xfrm>
        </p:grpSpPr>
        <p:sp>
          <p:nvSpPr>
            <p:cNvPr id="17" name="Document 16"/>
            <p:cNvSpPr/>
            <p:nvPr/>
          </p:nvSpPr>
          <p:spPr>
            <a:xfrm>
              <a:off x="6067924" y="280551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19" name="Rounded Rectangular Callout 18"/>
            <p:cNvSpPr/>
            <p:nvPr/>
          </p:nvSpPr>
          <p:spPr>
            <a:xfrm>
              <a:off x="6641740" y="2616275"/>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cxnSp>
        <p:nvCxnSpPr>
          <p:cNvPr id="24" name="Straight Connector 23"/>
          <p:cNvCxnSpPr/>
          <p:nvPr/>
        </p:nvCxnSpPr>
        <p:spPr>
          <a:xfrm flipV="1">
            <a:off x="6825743" y="1732917"/>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28" name="Straight Connector 27"/>
          <p:cNvCxnSpPr/>
          <p:nvPr/>
        </p:nvCxnSpPr>
        <p:spPr>
          <a:xfrm flipV="1">
            <a:off x="6821990" y="2162906"/>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29" name="Straight Connector 28"/>
          <p:cNvCxnSpPr/>
          <p:nvPr/>
        </p:nvCxnSpPr>
        <p:spPr>
          <a:xfrm flipV="1">
            <a:off x="3824502" y="1735078"/>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cxnSp>
        <p:nvCxnSpPr>
          <p:cNvPr id="31" name="Straight Connector 30"/>
          <p:cNvCxnSpPr/>
          <p:nvPr/>
        </p:nvCxnSpPr>
        <p:spPr>
          <a:xfrm flipV="1">
            <a:off x="3820749" y="2165067"/>
            <a:ext cx="1374993" cy="308"/>
          </a:xfrm>
          <a:prstGeom prst="line">
            <a:avLst/>
          </a:prstGeom>
          <a:ln w="57150">
            <a:solidFill>
              <a:schemeClr val="tx1">
                <a:lumMod val="50000"/>
                <a:lumOff val="50000"/>
              </a:schemeClr>
            </a:solidFill>
            <a:prstDash val="sysDash"/>
            <a:headEnd type="none" w="med" len="med"/>
            <a:tailEnd type="none" w="med" len="med"/>
          </a:ln>
          <a:effectLst/>
        </p:spPr>
        <p:style>
          <a:lnRef idx="3">
            <a:schemeClr val="dk1"/>
          </a:lnRef>
          <a:fillRef idx="0">
            <a:schemeClr val="dk1"/>
          </a:fillRef>
          <a:effectRef idx="2">
            <a:schemeClr val="dk1"/>
          </a:effectRef>
          <a:fontRef idx="minor">
            <a:schemeClr val="tx1"/>
          </a:fontRef>
        </p:style>
      </p:cxnSp>
      <p:grpSp>
        <p:nvGrpSpPr>
          <p:cNvPr id="54" name="Group 53"/>
          <p:cNvGrpSpPr/>
          <p:nvPr/>
        </p:nvGrpSpPr>
        <p:grpSpPr>
          <a:xfrm>
            <a:off x="4479188" y="1487280"/>
            <a:ext cx="1085035" cy="674158"/>
            <a:chOff x="4829124" y="1387776"/>
            <a:chExt cx="1085035" cy="674158"/>
          </a:xfrm>
        </p:grpSpPr>
        <p:sp>
          <p:nvSpPr>
            <p:cNvPr id="32" name="Document 31"/>
            <p:cNvSpPr/>
            <p:nvPr/>
          </p:nvSpPr>
          <p:spPr>
            <a:xfrm>
              <a:off x="4829124" y="1639330"/>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35" name="Rounded Rectangular Callout 34"/>
            <p:cNvSpPr/>
            <p:nvPr/>
          </p:nvSpPr>
          <p:spPr>
            <a:xfrm>
              <a:off x="5390891" y="1387776"/>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grpSp>
        <p:nvGrpSpPr>
          <p:cNvPr id="53" name="Group 52"/>
          <p:cNvGrpSpPr/>
          <p:nvPr/>
        </p:nvGrpSpPr>
        <p:grpSpPr>
          <a:xfrm>
            <a:off x="3850031" y="1489741"/>
            <a:ext cx="1076107" cy="675327"/>
            <a:chOff x="4233795" y="1384810"/>
            <a:chExt cx="1076107" cy="675327"/>
          </a:xfrm>
        </p:grpSpPr>
        <p:sp>
          <p:nvSpPr>
            <p:cNvPr id="36" name="Document 35"/>
            <p:cNvSpPr/>
            <p:nvPr/>
          </p:nvSpPr>
          <p:spPr>
            <a:xfrm>
              <a:off x="4233795" y="163753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37" name="Rounded Rectangular Callout 36"/>
            <p:cNvSpPr/>
            <p:nvPr/>
          </p:nvSpPr>
          <p:spPr>
            <a:xfrm>
              <a:off x="4786634" y="1384810"/>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sp>
        <p:nvSpPr>
          <p:cNvPr id="38" name="Oval 37"/>
          <p:cNvSpPr/>
          <p:nvPr/>
        </p:nvSpPr>
        <p:spPr>
          <a:xfrm>
            <a:off x="8136385" y="3260883"/>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sp>
        <p:nvSpPr>
          <p:cNvPr id="40" name="Oval 39"/>
          <p:cNvSpPr/>
          <p:nvPr/>
        </p:nvSpPr>
        <p:spPr>
          <a:xfrm>
            <a:off x="4036699" y="3458248"/>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41" name="Straight Arrow Connector 40"/>
          <p:cNvCxnSpPr>
            <a:stCxn id="38" idx="2"/>
            <a:endCxn id="40" idx="6"/>
          </p:cNvCxnSpPr>
          <p:nvPr/>
        </p:nvCxnSpPr>
        <p:spPr>
          <a:xfrm flipH="1">
            <a:off x="4174219" y="3329644"/>
            <a:ext cx="3962166" cy="197365"/>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26" name="Group 25"/>
          <p:cNvGrpSpPr/>
          <p:nvPr/>
        </p:nvGrpSpPr>
        <p:grpSpPr>
          <a:xfrm>
            <a:off x="5991015" y="2700572"/>
            <a:ext cx="1098581" cy="674158"/>
            <a:chOff x="7251414" y="2534353"/>
            <a:chExt cx="1098581" cy="674158"/>
          </a:xfrm>
        </p:grpSpPr>
        <p:sp>
          <p:nvSpPr>
            <p:cNvPr id="42" name="Document 41"/>
            <p:cNvSpPr/>
            <p:nvPr/>
          </p:nvSpPr>
          <p:spPr>
            <a:xfrm>
              <a:off x="7251414" y="2785907"/>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44" name="Rounded Rectangular Callout 43"/>
            <p:cNvSpPr/>
            <p:nvPr/>
          </p:nvSpPr>
          <p:spPr>
            <a:xfrm>
              <a:off x="7826727" y="2534353"/>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sp>
        <p:nvSpPr>
          <p:cNvPr id="57" name="Oval 56"/>
          <p:cNvSpPr/>
          <p:nvPr/>
        </p:nvSpPr>
        <p:spPr>
          <a:xfrm>
            <a:off x="8133110" y="5741102"/>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cxnSp>
        <p:nvCxnSpPr>
          <p:cNvPr id="58" name="Straight Arrow Connector 57"/>
          <p:cNvCxnSpPr/>
          <p:nvPr/>
        </p:nvCxnSpPr>
        <p:spPr>
          <a:xfrm>
            <a:off x="4165183" y="5588503"/>
            <a:ext cx="3966513" cy="208389"/>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grpSp>
        <p:nvGrpSpPr>
          <p:cNvPr id="78" name="Group 77"/>
          <p:cNvGrpSpPr/>
          <p:nvPr/>
        </p:nvGrpSpPr>
        <p:grpSpPr>
          <a:xfrm>
            <a:off x="5814392" y="5222686"/>
            <a:ext cx="939010" cy="423104"/>
            <a:chOff x="5662125" y="3608674"/>
            <a:chExt cx="939010" cy="423104"/>
          </a:xfrm>
        </p:grpSpPr>
        <p:sp>
          <p:nvSpPr>
            <p:cNvPr id="65" name="Document 64"/>
            <p:cNvSpPr/>
            <p:nvPr/>
          </p:nvSpPr>
          <p:spPr>
            <a:xfrm>
              <a:off x="6219580" y="3609174"/>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67" name="TextBox 66"/>
            <p:cNvSpPr txBox="1"/>
            <p:nvPr/>
          </p:nvSpPr>
          <p:spPr>
            <a:xfrm>
              <a:off x="5662125" y="3608674"/>
              <a:ext cx="499785" cy="369332"/>
            </a:xfrm>
            <a:prstGeom prst="rect">
              <a:avLst/>
            </a:prstGeom>
            <a:solidFill>
              <a:srgbClr val="0070C0"/>
            </a:solidFill>
          </p:spPr>
          <p:txBody>
            <a:bodyPr wrap="square" lIns="0" rIns="0" rtlCol="0">
              <a:spAutoFit/>
            </a:bodyPr>
            <a:lstStyle/>
            <a:p>
              <a:r>
                <a:rPr lang="en-US">
                  <a:solidFill>
                    <a:schemeClr val="bg1"/>
                  </a:solidFill>
                  <a:latin typeface="Helvetica Neue Medium" charset="0"/>
                  <a:ea typeface="Helvetica Neue Medium" charset="0"/>
                  <a:cs typeface="Helvetica Neue Medium" charset="0"/>
                </a:rPr>
                <a:t>ack</a:t>
              </a:r>
              <a:endParaRPr lang="en-US" dirty="0">
                <a:solidFill>
                  <a:schemeClr val="bg1"/>
                </a:solidFill>
                <a:latin typeface="Helvetica Neue Medium" charset="0"/>
                <a:ea typeface="Helvetica Neue Medium" charset="0"/>
                <a:cs typeface="Helvetica Neue Medium" charset="0"/>
              </a:endParaRPr>
            </a:p>
          </p:txBody>
        </p:sp>
      </p:grpSp>
      <p:cxnSp>
        <p:nvCxnSpPr>
          <p:cNvPr id="70" name="Straight Arrow Connector 69"/>
          <p:cNvCxnSpPr>
            <a:stCxn id="34" idx="2"/>
            <a:endCxn id="71" idx="6"/>
          </p:cNvCxnSpPr>
          <p:nvPr/>
        </p:nvCxnSpPr>
        <p:spPr>
          <a:xfrm flipH="1">
            <a:off x="4156142" y="4714772"/>
            <a:ext cx="3984597" cy="220881"/>
          </a:xfrm>
          <a:prstGeom prst="straightConnector1">
            <a:avLst/>
          </a:prstGeom>
          <a:ln w="57150">
            <a:prstDash val="solid"/>
            <a:headEnd type="none" w="med" len="med"/>
            <a:tailEnd type="triangle"/>
          </a:ln>
          <a:effectLst/>
        </p:spPr>
        <p:style>
          <a:lnRef idx="3">
            <a:schemeClr val="dk1"/>
          </a:lnRef>
          <a:fillRef idx="0">
            <a:schemeClr val="dk1"/>
          </a:fillRef>
          <a:effectRef idx="2">
            <a:schemeClr val="dk1"/>
          </a:effectRef>
          <a:fontRef idx="minor">
            <a:schemeClr val="tx1"/>
          </a:fontRef>
        </p:style>
      </p:cxnSp>
      <p:sp>
        <p:nvSpPr>
          <p:cNvPr id="71" name="Oval 70"/>
          <p:cNvSpPr/>
          <p:nvPr/>
        </p:nvSpPr>
        <p:spPr>
          <a:xfrm>
            <a:off x="4018621" y="4866892"/>
            <a:ext cx="137520" cy="137520"/>
          </a:xfrm>
          <a:prstGeom prst="ellips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charset="0"/>
              <a:ea typeface="Helvetica Neue Medium" charset="0"/>
              <a:cs typeface="Helvetica Neue Medium" charset="0"/>
            </a:endParaRPr>
          </a:p>
        </p:txBody>
      </p:sp>
      <p:grpSp>
        <p:nvGrpSpPr>
          <p:cNvPr id="77" name="Group 76"/>
          <p:cNvGrpSpPr/>
          <p:nvPr/>
        </p:nvGrpSpPr>
        <p:grpSpPr>
          <a:xfrm>
            <a:off x="4720086" y="4380001"/>
            <a:ext cx="941936" cy="422604"/>
            <a:chOff x="6101350" y="4491591"/>
            <a:chExt cx="941936" cy="422604"/>
          </a:xfrm>
        </p:grpSpPr>
        <p:sp>
          <p:nvSpPr>
            <p:cNvPr id="74" name="TextBox 73"/>
            <p:cNvSpPr txBox="1"/>
            <p:nvPr/>
          </p:nvSpPr>
          <p:spPr>
            <a:xfrm>
              <a:off x="6101350" y="4495035"/>
              <a:ext cx="499785" cy="369332"/>
            </a:xfrm>
            <a:prstGeom prst="rect">
              <a:avLst/>
            </a:prstGeom>
            <a:solidFill>
              <a:srgbClr val="0070C0"/>
            </a:solidFill>
          </p:spPr>
          <p:txBody>
            <a:bodyPr wrap="square" lIns="0" rIns="0" rtlCol="0">
              <a:spAutoFit/>
            </a:bodyPr>
            <a:lstStyle/>
            <a:p>
              <a:r>
                <a:rPr lang="en-US">
                  <a:solidFill>
                    <a:schemeClr val="bg1"/>
                  </a:solidFill>
                  <a:latin typeface="Helvetica Neue Medium" charset="0"/>
                  <a:ea typeface="Helvetica Neue Medium" charset="0"/>
                  <a:cs typeface="Helvetica Neue Medium" charset="0"/>
                </a:rPr>
                <a:t>ack</a:t>
              </a:r>
              <a:endParaRPr lang="en-US" dirty="0">
                <a:solidFill>
                  <a:schemeClr val="bg1"/>
                </a:solidFill>
                <a:latin typeface="Helvetica Neue Medium" charset="0"/>
                <a:ea typeface="Helvetica Neue Medium" charset="0"/>
                <a:cs typeface="Helvetica Neue Medium" charset="0"/>
              </a:endParaRPr>
            </a:p>
          </p:txBody>
        </p:sp>
        <p:sp>
          <p:nvSpPr>
            <p:cNvPr id="76" name="Document 75"/>
            <p:cNvSpPr/>
            <p:nvPr/>
          </p:nvSpPr>
          <p:spPr>
            <a:xfrm>
              <a:off x="6661731" y="4491591"/>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grpSp>
      <p:grpSp>
        <p:nvGrpSpPr>
          <p:cNvPr id="56" name="Group 55"/>
          <p:cNvGrpSpPr/>
          <p:nvPr/>
        </p:nvGrpSpPr>
        <p:grpSpPr>
          <a:xfrm>
            <a:off x="6908269" y="1494869"/>
            <a:ext cx="1085035" cy="674158"/>
            <a:chOff x="7830365" y="1385615"/>
            <a:chExt cx="1085035" cy="674158"/>
          </a:xfrm>
        </p:grpSpPr>
        <p:sp>
          <p:nvSpPr>
            <p:cNvPr id="21" name="Document 20"/>
            <p:cNvSpPr/>
            <p:nvPr/>
          </p:nvSpPr>
          <p:spPr>
            <a:xfrm>
              <a:off x="7830365" y="1637169"/>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23" name="Rounded Rectangular Callout 22"/>
            <p:cNvSpPr/>
            <p:nvPr/>
          </p:nvSpPr>
          <p:spPr>
            <a:xfrm>
              <a:off x="8392132" y="1385615"/>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dirty="0">
                  <a:solidFill>
                    <a:schemeClr val="tx1"/>
                  </a:solidFill>
                  <a:latin typeface="Helvetica Neue Medium" charset="0"/>
                  <a:ea typeface="Helvetica Neue Medium" charset="0"/>
                  <a:cs typeface="Helvetica Neue Medium" charset="0"/>
                </a:rPr>
                <a:t>1.2</a:t>
              </a:r>
            </a:p>
          </p:txBody>
        </p:sp>
      </p:grpSp>
      <p:sp>
        <p:nvSpPr>
          <p:cNvPr id="86" name="Document 85"/>
          <p:cNvSpPr/>
          <p:nvPr/>
        </p:nvSpPr>
        <p:spPr>
          <a:xfrm>
            <a:off x="3896605" y="5145367"/>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87" name="Document 86"/>
          <p:cNvSpPr/>
          <p:nvPr/>
        </p:nvSpPr>
        <p:spPr>
          <a:xfrm>
            <a:off x="3906652" y="5668995"/>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88" name="Document 87"/>
          <p:cNvSpPr/>
          <p:nvPr/>
        </p:nvSpPr>
        <p:spPr>
          <a:xfrm>
            <a:off x="8006205" y="5932823"/>
            <a:ext cx="381555" cy="422604"/>
          </a:xfrm>
          <a:prstGeom prst="flowChartDocument">
            <a:avLst/>
          </a:prstGeom>
          <a:solidFill>
            <a:schemeClr val="accent4">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93" name="Document 92"/>
          <p:cNvSpPr/>
          <p:nvPr/>
        </p:nvSpPr>
        <p:spPr>
          <a:xfrm>
            <a:off x="8025685" y="4857369"/>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a:solidFill>
                  <a:schemeClr val="tx1"/>
                </a:solidFill>
                <a:latin typeface="Helvetica Neue Medium" charset="0"/>
                <a:ea typeface="Helvetica Neue Medium" charset="0"/>
                <a:cs typeface="Helvetica Neue Medium" charset="0"/>
              </a:rPr>
              <a:t>$</a:t>
            </a:r>
            <a:endParaRPr lang="en-US" sz="2400" dirty="0">
              <a:solidFill>
                <a:schemeClr val="tx1"/>
              </a:solidFill>
              <a:latin typeface="Helvetica Neue Medium" charset="0"/>
              <a:ea typeface="Helvetica Neue Medium" charset="0"/>
              <a:cs typeface="Helvetica Neue Medium" charset="0"/>
            </a:endParaRPr>
          </a:p>
        </p:txBody>
      </p:sp>
      <p:sp>
        <p:nvSpPr>
          <p:cNvPr id="95" name="TextBox 94"/>
          <p:cNvSpPr txBox="1"/>
          <p:nvPr/>
        </p:nvSpPr>
        <p:spPr>
          <a:xfrm>
            <a:off x="4059038" y="1977592"/>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6" name="TextBox 95"/>
          <p:cNvSpPr txBox="1"/>
          <p:nvPr/>
        </p:nvSpPr>
        <p:spPr>
          <a:xfrm>
            <a:off x="4050115" y="1979580"/>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98" name="TextBox 97"/>
          <p:cNvSpPr txBox="1"/>
          <p:nvPr/>
        </p:nvSpPr>
        <p:spPr>
          <a:xfrm>
            <a:off x="7126408" y="1984833"/>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
        <p:nvSpPr>
          <p:cNvPr id="59" name="Rectangle 58"/>
          <p:cNvSpPr/>
          <p:nvPr/>
        </p:nvSpPr>
        <p:spPr>
          <a:xfrm>
            <a:off x="4361334" y="6161712"/>
            <a:ext cx="3663429" cy="369332"/>
          </a:xfrm>
          <a:prstGeom prst="rect">
            <a:avLst/>
          </a:prstGeom>
        </p:spPr>
        <p:txBody>
          <a:bodyPr wrap="square">
            <a:spAutoFit/>
          </a:bodyPr>
          <a:lstStyle/>
          <a:p>
            <a:r>
              <a:rPr lang="en-US" spc="-150" dirty="0">
                <a:latin typeface="Helvetica Neue Medium" charset="0"/>
                <a:ea typeface="Helvetica Neue Medium" charset="0"/>
                <a:cs typeface="Helvetica Neue Medium" charset="0"/>
              </a:rPr>
              <a:t>(</a:t>
            </a:r>
            <a:r>
              <a:rPr lang="en-US" spc="-150" dirty="0" err="1">
                <a:latin typeface="Helvetica Neue Medium" charset="0"/>
                <a:ea typeface="Helvetica Neue Medium" charset="0"/>
                <a:cs typeface="Helvetica Neue Medium" charset="0"/>
              </a:rPr>
              <a:t>Ack’s</a:t>
            </a:r>
            <a:r>
              <a:rPr lang="en-US" spc="-150" dirty="0">
                <a:latin typeface="Helvetica Neue Medium" charset="0"/>
                <a:ea typeface="Helvetica Neue Medium" charset="0"/>
                <a:cs typeface="Helvetica Neue Medium" charset="0"/>
              </a:rPr>
              <a:t> to self not shown here)</a:t>
            </a:r>
          </a:p>
        </p:txBody>
      </p:sp>
      <p:grpSp>
        <p:nvGrpSpPr>
          <p:cNvPr id="79" name="Group 78"/>
          <p:cNvGrpSpPr/>
          <p:nvPr/>
        </p:nvGrpSpPr>
        <p:grpSpPr>
          <a:xfrm>
            <a:off x="6897948" y="1489085"/>
            <a:ext cx="1076107" cy="675327"/>
            <a:chOff x="4233795" y="1384810"/>
            <a:chExt cx="1076107" cy="675327"/>
          </a:xfrm>
        </p:grpSpPr>
        <p:sp>
          <p:nvSpPr>
            <p:cNvPr id="80" name="Document 79"/>
            <p:cNvSpPr/>
            <p:nvPr/>
          </p:nvSpPr>
          <p:spPr>
            <a:xfrm>
              <a:off x="4233795" y="1637533"/>
              <a:ext cx="381555" cy="422604"/>
            </a:xfrm>
            <a:prstGeom prst="flowChartDocument">
              <a:avLst/>
            </a:prstGeom>
            <a:solidFill>
              <a:schemeClr val="accent3">
                <a:lumMod val="60000"/>
                <a:lumOff val="4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tx1"/>
                  </a:solidFill>
                  <a:latin typeface="Helvetica Neue Medium" charset="0"/>
                  <a:ea typeface="Helvetica Neue Medium" charset="0"/>
                  <a:cs typeface="Helvetica Neue Medium" charset="0"/>
                </a:rPr>
                <a:t>$</a:t>
              </a:r>
            </a:p>
          </p:txBody>
        </p:sp>
        <p:sp>
          <p:nvSpPr>
            <p:cNvPr id="81" name="Rounded Rectangular Callout 80"/>
            <p:cNvSpPr/>
            <p:nvPr/>
          </p:nvSpPr>
          <p:spPr>
            <a:xfrm>
              <a:off x="4786634" y="1384810"/>
              <a:ext cx="523268" cy="386647"/>
            </a:xfrm>
            <a:prstGeom prst="wedgeRoundRectCallout">
              <a:avLst>
                <a:gd name="adj1" fmla="val -81592"/>
                <a:gd name="adj2" fmla="val 60298"/>
                <a:gd name="adj3" fmla="val 16667"/>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a:solidFill>
                    <a:schemeClr val="tx1"/>
                  </a:solidFill>
                  <a:latin typeface="Helvetica Neue Medium" charset="0"/>
                  <a:ea typeface="Helvetica Neue Medium" charset="0"/>
                  <a:cs typeface="Helvetica Neue Medium" charset="0"/>
                </a:rPr>
                <a:t>1.1</a:t>
              </a:r>
              <a:endParaRPr lang="en-US" dirty="0">
                <a:solidFill>
                  <a:schemeClr val="tx1"/>
                </a:solidFill>
                <a:latin typeface="Helvetica Neue Medium" charset="0"/>
                <a:ea typeface="Helvetica Neue Medium" charset="0"/>
                <a:cs typeface="Helvetica Neue Medium" charset="0"/>
              </a:endParaRPr>
            </a:p>
          </p:txBody>
        </p:sp>
      </p:grpSp>
      <p:sp>
        <p:nvSpPr>
          <p:cNvPr id="97" name="TextBox 96"/>
          <p:cNvSpPr txBox="1"/>
          <p:nvPr/>
        </p:nvSpPr>
        <p:spPr>
          <a:xfrm>
            <a:off x="7127163" y="1956404"/>
            <a:ext cx="286821" cy="246221"/>
          </a:xfrm>
          <a:prstGeom prst="rect">
            <a:avLst/>
          </a:prstGeom>
          <a:solidFill>
            <a:srgbClr val="0070C0"/>
          </a:solidFill>
        </p:spPr>
        <p:txBody>
          <a:bodyPr wrap="square" lIns="0" tIns="0" rIns="0" bIns="0" rtlCol="0">
            <a:spAutoFit/>
          </a:bodyPr>
          <a:lstStyle/>
          <a:p>
            <a:r>
              <a:rPr lang="en-US" sz="1600" dirty="0">
                <a:solidFill>
                  <a:schemeClr val="bg1"/>
                </a:solidFill>
                <a:latin typeface="Helvetica Neue Medium" charset="0"/>
                <a:ea typeface="Helvetica Neue Medium" charset="0"/>
                <a:cs typeface="Helvetica Neue Medium" charset="0"/>
              </a:rPr>
              <a:t>✔</a:t>
            </a:r>
          </a:p>
        </p:txBody>
      </p:sp>
    </p:spTree>
    <p:extLst>
      <p:ext uri="{BB962C8B-B14F-4D97-AF65-F5344CB8AC3E}">
        <p14:creationId xmlns:p14="http://schemas.microsoft.com/office/powerpoint/2010/main" val="88657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22" presetClass="entr" presetSubtype="8"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par>
                                <p:cTn id="20" presetID="22" presetClass="entr" presetSubtype="2"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right)">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0" presetClass="path" presetSubtype="0" fill="hold" nodeType="withEffect">
                                  <p:stCondLst>
                                    <p:cond delay="0"/>
                                  </p:stCondLst>
                                  <p:childTnLst>
                                    <p:animMotion origin="layout" path="M 1.11111E-6 -1.85185E-6 L 0.05799 -0.00046 " pathEditMode="relative" rAng="0" ptsTypes="AA">
                                      <p:cBhvr>
                                        <p:cTn id="34" dur="1000" fill="hold"/>
                                        <p:tgtEl>
                                          <p:spTgt spid="56"/>
                                        </p:tgtEl>
                                        <p:attrNameLst>
                                          <p:attrName>ppt_x</p:attrName>
                                          <p:attrName>ppt_y</p:attrName>
                                        </p:attrNameLst>
                                      </p:cBhvr>
                                      <p:rCtr x="2899" y="-23"/>
                                    </p:animMotion>
                                  </p:childTnLst>
                                </p:cTn>
                              </p:par>
                            </p:childTnLst>
                          </p:cTn>
                        </p:par>
                        <p:par>
                          <p:cTn id="35" fill="hold">
                            <p:stCondLst>
                              <p:cond delay="1000"/>
                            </p:stCondLst>
                            <p:childTnLst>
                              <p:par>
                                <p:cTn id="36" presetID="1" presetClass="entr" presetSubtype="0" fill="hold" nodeType="afterEffect">
                                  <p:stCondLst>
                                    <p:cond delay="0"/>
                                  </p:stCondLst>
                                  <p:childTnLst>
                                    <p:set>
                                      <p:cBhvr>
                                        <p:cTn id="37" dur="1" fill="hold">
                                          <p:stCondLst>
                                            <p:cond delay="0"/>
                                          </p:stCondLst>
                                        </p:cTn>
                                        <p:tgtEl>
                                          <p:spTgt spid="79"/>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70"/>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7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79"/>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97"/>
                                        </p:tgtEl>
                                        <p:attrNameLst>
                                          <p:attrName>style.visibility</p:attrName>
                                        </p:attrNameLst>
                                      </p:cBhvr>
                                      <p:to>
                                        <p:strVal val="hidden"/>
                                      </p:to>
                                    </p:set>
                                  </p:childTnLst>
                                </p:cTn>
                              </p:par>
                            </p:childTnLst>
                          </p:cTn>
                        </p:par>
                        <p:par>
                          <p:cTn id="52" fill="hold">
                            <p:stCondLst>
                              <p:cond delay="0"/>
                            </p:stCondLst>
                            <p:childTnLst>
                              <p:par>
                                <p:cTn id="53" presetID="0" presetClass="path" presetSubtype="0" accel="50000" decel="50000" fill="hold" nodeType="afterEffect">
                                  <p:stCondLst>
                                    <p:cond delay="0"/>
                                  </p:stCondLst>
                                  <p:childTnLst>
                                    <p:animMotion origin="layout" path="M 0.05799 -0.00046 L 1.11111E-6 -1.85185E-6 " pathEditMode="relative" rAng="0" ptsTypes="AA">
                                      <p:cBhvr>
                                        <p:cTn id="54" dur="2000" fill="hold"/>
                                        <p:tgtEl>
                                          <p:spTgt spid="56"/>
                                        </p:tgtEl>
                                        <p:attrNameLst>
                                          <p:attrName>ppt_x</p:attrName>
                                          <p:attrName>ppt_y</p:attrName>
                                        </p:attrNameLst>
                                      </p:cBhvr>
                                      <p:rCtr x="-2899" y="23"/>
                                    </p:animMotion>
                                  </p:childTnLst>
                                </p:cTn>
                              </p:par>
                              <p:par>
                                <p:cTn id="55" presetID="1" presetClass="entr" presetSubtype="0" fill="hold" grpId="0" nodeType="withEffect">
                                  <p:stCondLst>
                                    <p:cond delay="0"/>
                                  </p:stCondLst>
                                  <p:childTnLst>
                                    <p:set>
                                      <p:cBhvr>
                                        <p:cTn id="56" dur="1" fill="hold">
                                          <p:stCondLst>
                                            <p:cond delay="0"/>
                                          </p:stCondLst>
                                        </p:cTn>
                                        <p:tgtEl>
                                          <p:spTgt spid="9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6"/>
                                        </p:tgtEl>
                                        <p:attrNameLst>
                                          <p:attrName>style.visibility</p:attrName>
                                        </p:attrNameLst>
                                      </p:cBhvr>
                                      <p:to>
                                        <p:strVal val="visible"/>
                                      </p:to>
                                    </p:set>
                                  </p:childTnLst>
                                </p:cTn>
                              </p:par>
                              <p:par>
                                <p:cTn id="67" presetID="1" presetClass="exit" presetSubtype="0" fill="hold" grpId="1" nodeType="withEffect">
                                  <p:stCondLst>
                                    <p:cond delay="0"/>
                                  </p:stCondLst>
                                  <p:childTnLst>
                                    <p:set>
                                      <p:cBhvr>
                                        <p:cTn id="68" dur="1" fill="hold">
                                          <p:stCondLst>
                                            <p:cond delay="0"/>
                                          </p:stCondLst>
                                        </p:cTn>
                                        <p:tgtEl>
                                          <p:spTgt spid="96"/>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53"/>
                                        </p:tgtEl>
                                        <p:attrNameLst>
                                          <p:attrName>style.visibility</p:attrName>
                                        </p:attrNameLst>
                                      </p:cBhvr>
                                      <p:to>
                                        <p:strVal val="hidden"/>
                                      </p:to>
                                    </p:set>
                                  </p:childTnLst>
                                </p:cTn>
                              </p:par>
                            </p:childTnLst>
                          </p:cTn>
                        </p:par>
                        <p:par>
                          <p:cTn id="71" fill="hold">
                            <p:stCondLst>
                              <p:cond delay="0"/>
                            </p:stCondLst>
                            <p:childTnLst>
                              <p:par>
                                <p:cTn id="72" presetID="0" presetClass="path" presetSubtype="0" accel="50000" decel="50000" fill="hold" nodeType="afterEffect">
                                  <p:stCondLst>
                                    <p:cond delay="0"/>
                                  </p:stCondLst>
                                  <p:childTnLst>
                                    <p:animMotion origin="layout" path="M -3.88889E-6 -4.44444E-6 L -0.06875 0.00116 " pathEditMode="relative" rAng="0" ptsTypes="AA">
                                      <p:cBhvr>
                                        <p:cTn id="73" dur="2000" fill="hold"/>
                                        <p:tgtEl>
                                          <p:spTgt spid="54"/>
                                        </p:tgtEl>
                                        <p:attrNameLst>
                                          <p:attrName>ppt_x</p:attrName>
                                          <p:attrName>ppt_y</p:attrName>
                                        </p:attrNameLst>
                                      </p:cBhvr>
                                      <p:rCtr x="-3438" y="46"/>
                                    </p:animMotion>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58"/>
                                        </p:tgtEl>
                                        <p:attrNameLst>
                                          <p:attrName>style.visibility</p:attrName>
                                        </p:attrNameLst>
                                      </p:cBhvr>
                                      <p:to>
                                        <p:strVal val="visible"/>
                                      </p:to>
                                    </p:set>
                                    <p:animEffect transition="in" filter="wipe(left)">
                                      <p:cBhvr>
                                        <p:cTn id="78" dur="500"/>
                                        <p:tgtEl>
                                          <p:spTgt spid="58"/>
                                        </p:tgtEl>
                                      </p:cBhvr>
                                    </p:animEffect>
                                  </p:childTnLst>
                                </p:cTn>
                              </p:par>
                              <p:par>
                                <p:cTn id="79" presetID="1" presetClass="entr" presetSubtype="0" fill="hold" nodeType="withEffect">
                                  <p:stCondLst>
                                    <p:cond delay="0"/>
                                  </p:stCondLst>
                                  <p:childTnLst>
                                    <p:set>
                                      <p:cBhvr>
                                        <p:cTn id="80" dur="1" fill="hold">
                                          <p:stCondLst>
                                            <p:cond delay="0"/>
                                          </p:stCondLst>
                                        </p:cTn>
                                        <p:tgtEl>
                                          <p:spTgt spid="7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9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87"/>
                                        </p:tgtEl>
                                        <p:attrNameLst>
                                          <p:attrName>style.visibility</p:attrName>
                                        </p:attrNameLst>
                                      </p:cBhvr>
                                      <p:to>
                                        <p:strVal val="visible"/>
                                      </p:to>
                                    </p:set>
                                  </p:childTnLst>
                                </p:cTn>
                              </p:par>
                              <p:par>
                                <p:cTn id="89" presetID="1" presetClass="exit" presetSubtype="0" fill="hold" nodeType="withEffect">
                                  <p:stCondLst>
                                    <p:cond delay="0"/>
                                  </p:stCondLst>
                                  <p:childTnLst>
                                    <p:set>
                                      <p:cBhvr>
                                        <p:cTn id="90" dur="1" fill="hold">
                                          <p:stCondLst>
                                            <p:cond delay="0"/>
                                          </p:stCondLst>
                                        </p:cTn>
                                        <p:tgtEl>
                                          <p:spTgt spid="54"/>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9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9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88"/>
                                        </p:tgtEl>
                                        <p:attrNameLst>
                                          <p:attrName>style.visibility</p:attrName>
                                        </p:attrNameLst>
                                      </p:cBhvr>
                                      <p:to>
                                        <p:strVal val="visible"/>
                                      </p:to>
                                    </p:set>
                                  </p:childTnLst>
                                </p:cTn>
                              </p:par>
                              <p:par>
                                <p:cTn id="103" presetID="1" presetClass="exit" presetSubtype="0" fill="hold" nodeType="withEffect">
                                  <p:stCondLst>
                                    <p:cond delay="0"/>
                                  </p:stCondLst>
                                  <p:childTnLst>
                                    <p:set>
                                      <p:cBhvr>
                                        <p:cTn id="104" dur="1" fill="hold">
                                          <p:stCondLst>
                                            <p:cond delay="0"/>
                                          </p:stCondLst>
                                        </p:cTn>
                                        <p:tgtEl>
                                          <p:spTgt spid="56"/>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animBg="1"/>
      <p:bldP spid="38" grpId="0" animBg="1"/>
      <p:bldP spid="40" grpId="0" animBg="1"/>
      <p:bldP spid="57" grpId="0" animBg="1"/>
      <p:bldP spid="71" grpId="0" animBg="1"/>
      <p:bldP spid="86" grpId="0" animBg="1"/>
      <p:bldP spid="87" grpId="0" animBg="1"/>
      <p:bldP spid="88" grpId="0" animBg="1"/>
      <p:bldP spid="93" grpId="0" animBg="1"/>
      <p:bldP spid="95" grpId="0" animBg="1"/>
      <p:bldP spid="95" grpId="1" animBg="1"/>
      <p:bldP spid="96" grpId="0" animBg="1"/>
      <p:bldP spid="96" grpId="1" animBg="1"/>
      <p:bldP spid="98" grpId="0" animBg="1"/>
      <p:bldP spid="98" grpId="1" animBg="1"/>
      <p:bldP spid="97" grpId="0" animBg="1"/>
      <p:bldP spid="9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Concurrency Examples</a:t>
            </a:r>
          </a:p>
        </p:txBody>
      </p:sp>
      <p:sp>
        <p:nvSpPr>
          <p:cNvPr id="3" name="Content Placeholder 2"/>
          <p:cNvSpPr>
            <a:spLocks noGrp="1"/>
          </p:cNvSpPr>
          <p:nvPr>
            <p:ph idx="1"/>
          </p:nvPr>
        </p:nvSpPr>
        <p:spPr>
          <a:xfrm>
            <a:off x="838200" y="1825625"/>
            <a:ext cx="10911840" cy="4351338"/>
          </a:xfrm>
        </p:spPr>
        <p:txBody>
          <a:bodyPr/>
          <a:lstStyle/>
          <a:p>
            <a:r>
              <a:rPr lang="en-US" dirty="0"/>
              <a:t>Run a computation on all cores in a machine</a:t>
            </a:r>
          </a:p>
          <a:p>
            <a:pPr lvl="1"/>
            <a:r>
              <a:rPr lang="en-US" dirty="0"/>
              <a:t>Run a computation on all cores on 100K machine!</a:t>
            </a:r>
          </a:p>
          <a:p>
            <a:endParaRPr lang="en-US" dirty="0"/>
          </a:p>
          <a:p>
            <a:r>
              <a:rPr lang="en-US" dirty="0"/>
              <a:t>Allow an application to have multiple outstanding writes to disk</a:t>
            </a:r>
          </a:p>
          <a:p>
            <a:pPr lvl="1"/>
            <a:r>
              <a:rPr lang="en-US" dirty="0"/>
              <a:t>Allow many applications to write to disks</a:t>
            </a:r>
          </a:p>
          <a:p>
            <a:endParaRPr lang="en-US" dirty="0"/>
          </a:p>
          <a:p>
            <a:r>
              <a:rPr lang="en-US" dirty="0"/>
              <a:t>Many devices use wireless bandwidth</a:t>
            </a:r>
          </a:p>
          <a:p>
            <a:pPr lvl="1"/>
            <a:r>
              <a:rPr lang="en-US" dirty="0"/>
              <a:t>Millions of TCP connections use internet backbone links</a:t>
            </a:r>
          </a:p>
        </p:txBody>
      </p:sp>
    </p:spTree>
    <p:extLst>
      <p:ext uri="{BB962C8B-B14F-4D97-AF65-F5344CB8AC3E}">
        <p14:creationId xmlns:p14="http://schemas.microsoft.com/office/powerpoint/2010/main" val="70554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690688"/>
            <a:ext cx="10515600" cy="4278791"/>
          </a:xfrm>
        </p:spPr>
        <p:txBody>
          <a:bodyPr>
            <a:noAutofit/>
          </a:bodyPr>
          <a:lstStyle/>
          <a:p>
            <a:r>
              <a:rPr lang="en-US" i="1" dirty="0"/>
              <a:t>Does totally-ordered multicast solve the problem of multi-site replication in general?</a:t>
            </a:r>
          </a:p>
          <a:p>
            <a:pPr lvl="5"/>
            <a:endParaRPr lang="en-US" dirty="0">
              <a:latin typeface="Helvetica Neue Medium" panose="02000503000000020004" pitchFamily="2" charset="0"/>
            </a:endParaRPr>
          </a:p>
          <a:p>
            <a:r>
              <a:rPr lang="en-US" dirty="0"/>
              <a:t>Not by a long shot!  </a:t>
            </a:r>
          </a:p>
          <a:p>
            <a:pPr lvl="8"/>
            <a:endParaRPr lang="en-US" dirty="0">
              <a:latin typeface="Helvetica Neue Medium" panose="02000503000000020004" pitchFamily="2" charset="0"/>
            </a:endParaRPr>
          </a:p>
          <a:p>
            <a:pPr marL="514350" indent="-514350">
              <a:buFont typeface="+mj-lt"/>
              <a:buAutoNum type="arabicPeriod"/>
            </a:pPr>
            <a:r>
              <a:rPr lang="en-US" dirty="0"/>
              <a:t>Our protocol </a:t>
            </a:r>
            <a:r>
              <a:rPr lang="en-US" dirty="0">
                <a:solidFill>
                  <a:srgbClr val="FF0000"/>
                </a:solidFill>
              </a:rPr>
              <a:t>assumed:</a:t>
            </a:r>
          </a:p>
          <a:p>
            <a:pPr lvl="1"/>
            <a:r>
              <a:rPr lang="en-US" sz="2800" dirty="0"/>
              <a:t>No node failures</a:t>
            </a:r>
          </a:p>
          <a:p>
            <a:pPr lvl="1"/>
            <a:r>
              <a:rPr lang="en-US" sz="2800" dirty="0"/>
              <a:t>No message loss</a:t>
            </a:r>
          </a:p>
          <a:p>
            <a:pPr lvl="1"/>
            <a:r>
              <a:rPr lang="en-US" sz="2800" dirty="0"/>
              <a:t>No message corruption</a:t>
            </a:r>
          </a:p>
          <a:p>
            <a:pPr marL="514350" indent="-514350">
              <a:buFont typeface="+mj-lt"/>
              <a:buAutoNum type="arabicPeriod"/>
            </a:pPr>
            <a:r>
              <a:rPr lang="en-US" dirty="0"/>
              <a:t>All to all communication </a:t>
            </a:r>
            <a:r>
              <a:rPr lang="en-US" dirty="0">
                <a:solidFill>
                  <a:srgbClr val="FF0000"/>
                </a:solidFill>
              </a:rPr>
              <a:t>does not scale</a:t>
            </a:r>
            <a:endParaRPr lang="en-US" dirty="0"/>
          </a:p>
          <a:p>
            <a:pPr marL="514350" indent="-514350">
              <a:buFont typeface="+mj-lt"/>
              <a:buAutoNum type="arabicPeriod"/>
            </a:pPr>
            <a:r>
              <a:rPr lang="en-US" dirty="0">
                <a:solidFill>
                  <a:srgbClr val="FF0000"/>
                </a:solidFill>
              </a:rPr>
              <a:t>Waits forever </a:t>
            </a:r>
            <a:r>
              <a:rPr lang="en-US" dirty="0"/>
              <a:t>for message delays </a:t>
            </a:r>
            <a:r>
              <a:rPr lang="en-US" dirty="0">
                <a:solidFill>
                  <a:srgbClr val="FF0000"/>
                </a:solidFill>
              </a:rPr>
              <a:t>(performance?)</a:t>
            </a:r>
          </a:p>
        </p:txBody>
      </p:sp>
      <p:sp>
        <p:nvSpPr>
          <p:cNvPr id="4" name="Title 3"/>
          <p:cNvSpPr>
            <a:spLocks noGrp="1"/>
          </p:cNvSpPr>
          <p:nvPr>
            <p:ph type="title"/>
          </p:nvPr>
        </p:nvSpPr>
        <p:spPr/>
        <p:txBody>
          <a:bodyPr/>
          <a:lstStyle/>
          <a:p>
            <a:r>
              <a:rPr lang="en-US" dirty="0"/>
              <a:t>So, are we done?</a:t>
            </a:r>
          </a:p>
        </p:txBody>
      </p:sp>
      <p:sp>
        <p:nvSpPr>
          <p:cNvPr id="5" name="Slide Number Placeholder 4"/>
          <p:cNvSpPr>
            <a:spLocks noGrp="1"/>
          </p:cNvSpPr>
          <p:nvPr>
            <p:ph type="sldNum" sz="quarter" idx="12"/>
          </p:nvPr>
        </p:nvSpPr>
        <p:spPr/>
        <p:txBody>
          <a:bodyPr/>
          <a:lstStyle/>
          <a:p>
            <a:pPr>
              <a:defRPr/>
            </a:pPr>
            <a:fld id="{729111C5-E04E-4942-8174-12BB645D56A6}" type="slidenum">
              <a:rPr lang="en-US" smtClean="0"/>
              <a:pPr>
                <a:defRPr/>
              </a:pPr>
              <a:t>30</a:t>
            </a:fld>
            <a:endParaRPr lang="en-US"/>
          </a:p>
        </p:txBody>
      </p:sp>
    </p:spTree>
    <p:extLst>
      <p:ext uri="{BB962C8B-B14F-4D97-AF65-F5344CB8AC3E}">
        <p14:creationId xmlns:p14="http://schemas.microsoft.com/office/powerpoint/2010/main" val="18810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838200" y="1447801"/>
            <a:ext cx="10515600" cy="3728048"/>
          </a:xfrm>
        </p:spPr>
        <p:txBody>
          <a:bodyPr>
            <a:normAutofit/>
          </a:bodyPr>
          <a:lstStyle/>
          <a:p>
            <a:r>
              <a:rPr lang="en-GB" altLang="en-US" dirty="0"/>
              <a:t>Can totally-order events in a distributed system: that’s useful!</a:t>
            </a:r>
          </a:p>
          <a:p>
            <a:pPr lvl="1"/>
            <a:r>
              <a:rPr lang="en-GB" altLang="en-US" dirty="0"/>
              <a:t>We saw an application of Lamport clocks for totally-ordered multicast</a:t>
            </a:r>
          </a:p>
          <a:p>
            <a:endParaRPr lang="en-GB" altLang="en-US" dirty="0"/>
          </a:p>
          <a:p>
            <a:r>
              <a:rPr lang="en-GB" altLang="en-US" dirty="0"/>
              <a:t>But: while by construction, a </a:t>
            </a:r>
            <a:r>
              <a:rPr lang="en-GB" altLang="en-US" dirty="0">
                <a:sym typeface="Wingdings"/>
              </a:rPr>
              <a:t> </a:t>
            </a:r>
            <a:r>
              <a:rPr lang="en-GB" altLang="en-US" dirty="0"/>
              <a:t>b implies </a:t>
            </a:r>
            <a:r>
              <a:rPr lang="en-GB" altLang="en-US" i="1" dirty="0"/>
              <a:t>C</a:t>
            </a:r>
            <a:r>
              <a:rPr lang="en-GB" altLang="en-US" dirty="0"/>
              <a:t>(a) &lt; </a:t>
            </a:r>
            <a:r>
              <a:rPr lang="en-GB" altLang="en-US" i="1" dirty="0"/>
              <a:t>C</a:t>
            </a:r>
            <a:r>
              <a:rPr lang="en-GB" altLang="en-US" dirty="0"/>
              <a:t>(b),</a:t>
            </a:r>
          </a:p>
          <a:p>
            <a:pPr lvl="1"/>
            <a:r>
              <a:rPr lang="en-GB" altLang="en-US" dirty="0"/>
              <a:t>The converse is not necessarily true:</a:t>
            </a:r>
          </a:p>
          <a:p>
            <a:pPr lvl="2"/>
            <a:r>
              <a:rPr lang="en-GB" altLang="en-US" i="1" dirty="0"/>
              <a:t>C</a:t>
            </a:r>
            <a:r>
              <a:rPr lang="en-GB" altLang="en-US" dirty="0"/>
              <a:t>(a) &lt; </a:t>
            </a:r>
            <a:r>
              <a:rPr lang="en-GB" altLang="en-US" i="1" dirty="0"/>
              <a:t>C</a:t>
            </a:r>
            <a:r>
              <a:rPr lang="en-GB" altLang="en-US" dirty="0"/>
              <a:t>(b) does not imply a </a:t>
            </a:r>
            <a:r>
              <a:rPr lang="en-GB" altLang="en-US" dirty="0">
                <a:sym typeface="Wingdings"/>
              </a:rPr>
              <a:t> </a:t>
            </a:r>
            <a:r>
              <a:rPr lang="en-GB" altLang="en-US" dirty="0"/>
              <a:t>b (possibly, a || b)</a:t>
            </a:r>
          </a:p>
          <a:p>
            <a:endParaRPr lang="en-GB" altLang="en-US" dirty="0"/>
          </a:p>
        </p:txBody>
      </p:sp>
      <p:sp>
        <p:nvSpPr>
          <p:cNvPr id="2" name="Slide Number Placeholder 1"/>
          <p:cNvSpPr>
            <a:spLocks noGrp="1"/>
          </p:cNvSpPr>
          <p:nvPr>
            <p:ph type="sldNum" sz="quarter" idx="12"/>
          </p:nvPr>
        </p:nvSpPr>
        <p:spPr/>
        <p:txBody>
          <a:bodyPr/>
          <a:lstStyle/>
          <a:p>
            <a:fld id="{729111C5-E04E-4942-8174-12BB645D56A6}" type="slidenum">
              <a:rPr lang="en-US" smtClean="0"/>
              <a:pPr/>
              <a:t>31</a:t>
            </a:fld>
            <a:endParaRPr lang="en-US"/>
          </a:p>
        </p:txBody>
      </p:sp>
      <p:sp>
        <p:nvSpPr>
          <p:cNvPr id="66561" name="Rectangle 2"/>
          <p:cNvSpPr>
            <a:spLocks noGrp="1" noChangeArrowheads="1"/>
          </p:cNvSpPr>
          <p:nvPr>
            <p:ph type="title"/>
          </p:nvPr>
        </p:nvSpPr>
        <p:spPr/>
        <p:txBody>
          <a:bodyPr/>
          <a:lstStyle/>
          <a:p>
            <a:r>
              <a:rPr lang="en-GB" altLang="en-US" dirty="0"/>
              <a:t>Take-away points: Lamport clocks</a:t>
            </a:r>
          </a:p>
        </p:txBody>
      </p:sp>
      <p:sp>
        <p:nvSpPr>
          <p:cNvPr id="5" name="TextBox 4"/>
          <p:cNvSpPr txBox="1"/>
          <p:nvPr/>
        </p:nvSpPr>
        <p:spPr>
          <a:xfrm>
            <a:off x="838200" y="5175849"/>
            <a:ext cx="9283800" cy="954107"/>
          </a:xfrm>
          <a:prstGeom prst="rect">
            <a:avLst/>
          </a:prstGeom>
          <a:solidFill>
            <a:schemeClr val="accent2">
              <a:lumMod val="20000"/>
              <a:lumOff val="80000"/>
            </a:schemeClr>
          </a:solidFill>
          <a:ln w="28575">
            <a:solidFill>
              <a:schemeClr val="tx1"/>
            </a:solidFill>
            <a:prstDash val="sysDash"/>
          </a:ln>
        </p:spPr>
        <p:txBody>
          <a:bodyPr wrap="square" rtlCol="0">
            <a:spAutoFit/>
          </a:bodyPr>
          <a:lstStyle/>
          <a:p>
            <a:r>
              <a:rPr lang="en-US" sz="2800" dirty="0">
                <a:solidFill>
                  <a:srgbClr val="FF0000"/>
                </a:solidFill>
                <a:latin typeface="Helvetica Neue Medium" charset="0"/>
                <a:ea typeface="Helvetica Neue Medium" charset="0"/>
                <a:cs typeface="Helvetica Neue Medium" charset="0"/>
              </a:rPr>
              <a:t>Can’t</a:t>
            </a:r>
            <a:r>
              <a:rPr lang="en-US" sz="2800" dirty="0">
                <a:latin typeface="Helvetica Neue Medium" charset="0"/>
                <a:ea typeface="Helvetica Neue Medium" charset="0"/>
                <a:cs typeface="Helvetica Neue Medium" charset="0"/>
              </a:rPr>
              <a:t> use Lamport clock timestamps to infer </a:t>
            </a:r>
            <a:r>
              <a:rPr lang="en-US" sz="2800" dirty="0">
                <a:solidFill>
                  <a:schemeClr val="accent6">
                    <a:lumMod val="75000"/>
                  </a:schemeClr>
                </a:solidFill>
                <a:latin typeface="Helvetica Neue Medium" charset="0"/>
                <a:ea typeface="Helvetica Neue Medium" charset="0"/>
                <a:cs typeface="Helvetica Neue Medium" charset="0"/>
              </a:rPr>
              <a:t>causal relationships </a:t>
            </a:r>
            <a:r>
              <a:rPr lang="en-US" sz="2800" dirty="0">
                <a:latin typeface="Helvetica Neue Medium" charset="0"/>
                <a:ea typeface="Helvetica Neue Medium" charset="0"/>
                <a:cs typeface="Helvetica Neue Medium" charset="0"/>
              </a:rPr>
              <a:t>between events</a:t>
            </a:r>
          </a:p>
        </p:txBody>
      </p:sp>
    </p:spTree>
    <p:extLst>
      <p:ext uri="{BB962C8B-B14F-4D97-AF65-F5344CB8AC3E}">
        <p14:creationId xmlns:p14="http://schemas.microsoft.com/office/powerpoint/2010/main" val="2263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 to Concurrency Conclusion</a:t>
            </a:r>
          </a:p>
        </p:txBody>
      </p:sp>
      <p:sp>
        <p:nvSpPr>
          <p:cNvPr id="3" name="Content Placeholder 2"/>
          <p:cNvSpPr>
            <a:spLocks noGrp="1"/>
          </p:cNvSpPr>
          <p:nvPr>
            <p:ph idx="1"/>
          </p:nvPr>
        </p:nvSpPr>
        <p:spPr/>
        <p:txBody>
          <a:bodyPr>
            <a:normAutofit/>
          </a:bodyPr>
          <a:lstStyle/>
          <a:p>
            <a:r>
              <a:rPr lang="en-US" dirty="0"/>
              <a:t>Concurrency is great for performance, hard to reason about, and often unavoidable in systems</a:t>
            </a:r>
          </a:p>
          <a:p>
            <a:endParaRPr lang="en-US" dirty="0"/>
          </a:p>
          <a:p>
            <a:r>
              <a:rPr lang="en-US" dirty="0"/>
              <a:t>Replicated DB example</a:t>
            </a:r>
          </a:p>
          <a:p>
            <a:pPr lvl="1"/>
            <a:r>
              <a:rPr lang="en-US" dirty="0"/>
              <a:t>Concurrent updates can lead to inconsistency between replicas</a:t>
            </a:r>
          </a:p>
          <a:p>
            <a:pPr lvl="1"/>
            <a:r>
              <a:rPr lang="en-US" dirty="0" err="1"/>
              <a:t>Lamport</a:t>
            </a:r>
            <a:r>
              <a:rPr lang="en-US" dirty="0"/>
              <a:t> clocks can order events in a distributed system</a:t>
            </a:r>
          </a:p>
          <a:p>
            <a:pPr lvl="1"/>
            <a:r>
              <a:rPr lang="en-US" dirty="0" err="1"/>
              <a:t>Lamport</a:t>
            </a:r>
            <a:r>
              <a:rPr lang="en-US" dirty="0"/>
              <a:t> clocks + careful protocol = correct replication</a:t>
            </a:r>
          </a:p>
          <a:p>
            <a:endParaRPr lang="en-US" dirty="0"/>
          </a:p>
          <a:p>
            <a:r>
              <a:rPr lang="en-US" dirty="0"/>
              <a:t>What is “correct”?</a:t>
            </a:r>
          </a:p>
        </p:txBody>
      </p:sp>
    </p:spTree>
    <p:extLst>
      <p:ext uri="{BB962C8B-B14F-4D97-AF65-F5344CB8AC3E}">
        <p14:creationId xmlns:p14="http://schemas.microsoft.com/office/powerpoint/2010/main" val="19065416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05945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Distributed Systems, What?</a:t>
            </a:r>
          </a:p>
        </p:txBody>
      </p:sp>
      <p:grpSp>
        <p:nvGrpSpPr>
          <p:cNvPr id="4" name="Group 3"/>
          <p:cNvGrpSpPr/>
          <p:nvPr/>
        </p:nvGrpSpPr>
        <p:grpSpPr>
          <a:xfrm>
            <a:off x="995904" y="1120271"/>
            <a:ext cx="6585616" cy="3942955"/>
            <a:chOff x="1103727" y="1919518"/>
            <a:chExt cx="6585616" cy="3942955"/>
          </a:xfrm>
        </p:grpSpPr>
        <p:pic>
          <p:nvPicPr>
            <p:cNvPr id="5" name="Picture 4"/>
            <p:cNvPicPr>
              <a:picLocks noChangeAspect="1"/>
            </p:cNvPicPr>
            <p:nvPr/>
          </p:nvPicPr>
          <p:blipFill>
            <a:blip r:embed="rId2"/>
            <a:stretch>
              <a:fillRect/>
            </a:stretch>
          </p:blipFill>
          <p:spPr>
            <a:xfrm>
              <a:off x="3281750" y="1919518"/>
              <a:ext cx="2432414" cy="1825372"/>
            </a:xfrm>
            <a:prstGeom prst="rect">
              <a:avLst/>
            </a:prstGeom>
          </p:spPr>
        </p:pic>
        <p:pic>
          <p:nvPicPr>
            <p:cNvPr id="6" name="Picture 5"/>
            <p:cNvPicPr>
              <a:picLocks noChangeAspect="1"/>
            </p:cNvPicPr>
            <p:nvPr/>
          </p:nvPicPr>
          <p:blipFill>
            <a:blip r:embed="rId2"/>
            <a:stretch>
              <a:fillRect/>
            </a:stretch>
          </p:blipFill>
          <p:spPr>
            <a:xfrm>
              <a:off x="1103727" y="4037101"/>
              <a:ext cx="2432414" cy="1825372"/>
            </a:xfrm>
            <a:prstGeom prst="rect">
              <a:avLst/>
            </a:prstGeom>
          </p:spPr>
        </p:pic>
        <p:pic>
          <p:nvPicPr>
            <p:cNvPr id="7" name="Picture 6"/>
            <p:cNvPicPr>
              <a:picLocks noChangeAspect="1"/>
            </p:cNvPicPr>
            <p:nvPr/>
          </p:nvPicPr>
          <p:blipFill>
            <a:blip r:embed="rId2"/>
            <a:stretch>
              <a:fillRect/>
            </a:stretch>
          </p:blipFill>
          <p:spPr>
            <a:xfrm>
              <a:off x="5256929" y="4037101"/>
              <a:ext cx="2432414" cy="1825372"/>
            </a:xfrm>
            <a:prstGeom prst="rect">
              <a:avLst/>
            </a:prstGeom>
          </p:spPr>
        </p:pic>
        <p:cxnSp>
          <p:nvCxnSpPr>
            <p:cNvPr id="8" name="Straight Connector 7"/>
            <p:cNvCxnSpPr/>
            <p:nvPr/>
          </p:nvCxnSpPr>
          <p:spPr>
            <a:xfrm flipH="1">
              <a:off x="1922600" y="3157389"/>
              <a:ext cx="2050772" cy="1468011"/>
            </a:xfrm>
            <a:prstGeom prst="line">
              <a:avLst/>
            </a:prstGeom>
            <a:ln w="76200" cmpd="sng">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151158" y="3157389"/>
              <a:ext cx="1257507" cy="1468011"/>
            </a:xfrm>
            <a:prstGeom prst="line">
              <a:avLst/>
            </a:prstGeom>
            <a:ln w="76200" cmpd="sng">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3536141" y="5080723"/>
              <a:ext cx="1720788" cy="0"/>
            </a:xfrm>
            <a:prstGeom prst="line">
              <a:avLst/>
            </a:prstGeom>
            <a:ln w="76200" cmpd="sng">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11" name="Content Placeholder 10"/>
          <p:cNvSpPr txBox="1">
            <a:spLocks noGrp="1"/>
          </p:cNvSpPr>
          <p:nvPr>
            <p:ph idx="1"/>
          </p:nvPr>
        </p:nvSpPr>
        <p:spPr>
          <a:xfrm>
            <a:off x="838200" y="4859770"/>
            <a:ext cx="4345998" cy="1512209"/>
          </a:xfrm>
          <a:prstGeom prst="rect">
            <a:avLst/>
          </a:prstGeom>
          <a:noFill/>
        </p:spPr>
        <p:txBody>
          <a:bodyPr wrap="none" rtlCol="0">
            <a:spAutoFit/>
          </a:bodyPr>
          <a:lstStyle/>
          <a:p>
            <a:pPr marL="342900" indent="-342900">
              <a:buAutoNum type="arabicParenR"/>
            </a:pPr>
            <a:r>
              <a:rPr lang="en-US" sz="2800" dirty="0">
                <a:cs typeface="Helvetica Neue Medium"/>
              </a:rPr>
              <a:t>Multiple computers</a:t>
            </a:r>
          </a:p>
          <a:p>
            <a:pPr marL="342900" indent="-342900">
              <a:buAutoNum type="arabicParenR"/>
            </a:pPr>
            <a:r>
              <a:rPr lang="en-US" sz="2800" dirty="0">
                <a:cs typeface="Helvetica Neue Medium"/>
              </a:rPr>
              <a:t>Connected by a network</a:t>
            </a:r>
          </a:p>
          <a:p>
            <a:pPr marL="342900" indent="-342900">
              <a:buAutoNum type="arabicParenR"/>
            </a:pPr>
            <a:r>
              <a:rPr lang="en-US" sz="2800" dirty="0">
                <a:cs typeface="Helvetica Neue Medium"/>
              </a:rPr>
              <a:t>Doing something together</a:t>
            </a:r>
          </a:p>
        </p:txBody>
      </p:sp>
      <p:sp>
        <p:nvSpPr>
          <p:cNvPr id="13" name="TextBox 12"/>
          <p:cNvSpPr txBox="1"/>
          <p:nvPr/>
        </p:nvSpPr>
        <p:spPr>
          <a:xfrm>
            <a:off x="5672088" y="5235052"/>
            <a:ext cx="6329361" cy="707886"/>
          </a:xfrm>
          <a:prstGeom prst="rect">
            <a:avLst/>
          </a:prstGeom>
          <a:noFill/>
        </p:spPr>
        <p:txBody>
          <a:bodyPr wrap="none" rtlCol="0">
            <a:spAutoFit/>
          </a:bodyPr>
          <a:lstStyle/>
          <a:p>
            <a:r>
              <a:rPr lang="en-US" sz="4000" dirty="0">
                <a:solidFill>
                  <a:schemeClr val="accent2"/>
                </a:solidFill>
                <a:latin typeface="Helvetica Neue Medium" panose="02000503000000020004" pitchFamily="2" charset="0"/>
              </a:rPr>
              <a:t>Concurrency is Inevitable!</a:t>
            </a:r>
          </a:p>
        </p:txBody>
      </p:sp>
    </p:spTree>
    <p:extLst>
      <p:ext uri="{BB962C8B-B14F-4D97-AF65-F5344CB8AC3E}">
        <p14:creationId xmlns:p14="http://schemas.microsoft.com/office/powerpoint/2010/main" val="123452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3871455" y="3109218"/>
            <a:ext cx="4610100" cy="2859115"/>
          </a:xfrm>
          <a:prstGeom prst="rect">
            <a:avLst/>
          </a:prstGeom>
        </p:spPr>
      </p:pic>
      <p:sp>
        <p:nvSpPr>
          <p:cNvPr id="43" name="Content Placeholder 42"/>
          <p:cNvSpPr>
            <a:spLocks noGrp="1"/>
          </p:cNvSpPr>
          <p:nvPr>
            <p:ph idx="1"/>
          </p:nvPr>
        </p:nvSpPr>
        <p:spPr>
          <a:xfrm>
            <a:off x="838200" y="1447801"/>
            <a:ext cx="9601200" cy="1352027"/>
          </a:xfrm>
        </p:spPr>
        <p:txBody>
          <a:bodyPr>
            <a:normAutofit fontScale="77500" lnSpcReduction="20000"/>
          </a:bodyPr>
          <a:lstStyle/>
          <a:p>
            <a:r>
              <a:rPr lang="en-US" dirty="0"/>
              <a:t>A New York-based bank wants to make its transaction ledger database resilient to whole-site failures</a:t>
            </a:r>
          </a:p>
          <a:p>
            <a:endParaRPr lang="en-US" dirty="0"/>
          </a:p>
          <a:p>
            <a:r>
              <a:rPr lang="en-US" dirty="0">
                <a:solidFill>
                  <a:schemeClr val="accent6">
                    <a:lumMod val="75000"/>
                  </a:schemeClr>
                </a:solidFill>
              </a:rPr>
              <a:t>Replicate</a:t>
            </a:r>
            <a:r>
              <a:rPr lang="en-US" dirty="0">
                <a:solidFill>
                  <a:srgbClr val="00B050"/>
                </a:solidFill>
              </a:rPr>
              <a:t> </a:t>
            </a:r>
            <a:r>
              <a:rPr lang="en-US" dirty="0"/>
              <a:t>the database, keep one copy in sf, one in </a:t>
            </a:r>
            <a:r>
              <a:rPr lang="en-US" dirty="0" err="1"/>
              <a:t>nyc</a:t>
            </a:r>
            <a:endParaRPr lang="en-US" dirty="0"/>
          </a:p>
        </p:txBody>
      </p:sp>
      <p:sp>
        <p:nvSpPr>
          <p:cNvPr id="5" name="Title 4"/>
          <p:cNvSpPr>
            <a:spLocks noGrp="1"/>
          </p:cNvSpPr>
          <p:nvPr>
            <p:ph type="title"/>
          </p:nvPr>
        </p:nvSpPr>
        <p:spPr/>
        <p:txBody>
          <a:bodyPr>
            <a:normAutofit/>
          </a:bodyPr>
          <a:lstStyle/>
          <a:p>
            <a:r>
              <a:rPr lang="en-US" sz="4000" spc="-150" dirty="0"/>
              <a:t>Motivation: Multi-site database replication</a:t>
            </a:r>
          </a:p>
        </p:txBody>
      </p:sp>
      <p:pic>
        <p:nvPicPr>
          <p:cNvPr id="6" name="Picture 5"/>
          <p:cNvPicPr>
            <a:picLocks noChangeAspect="1"/>
          </p:cNvPicPr>
          <p:nvPr/>
        </p:nvPicPr>
        <p:blipFill>
          <a:blip r:embed="rId4"/>
          <a:stretch>
            <a:fillRect/>
          </a:stretch>
        </p:blipFill>
        <p:spPr>
          <a:xfrm>
            <a:off x="7609385" y="2923180"/>
            <a:ext cx="1392831" cy="1353358"/>
          </a:xfrm>
          <a:prstGeom prst="rect">
            <a:avLst/>
          </a:prstGeom>
        </p:spPr>
      </p:pic>
      <p:sp>
        <p:nvSpPr>
          <p:cNvPr id="14" name="Can 13"/>
          <p:cNvSpPr/>
          <p:nvPr/>
        </p:nvSpPr>
        <p:spPr>
          <a:xfrm>
            <a:off x="7862636" y="4014302"/>
            <a:ext cx="479259" cy="524472"/>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7" name="TextBox 6"/>
          <p:cNvSpPr txBox="1"/>
          <p:nvPr/>
        </p:nvSpPr>
        <p:spPr>
          <a:xfrm>
            <a:off x="8077057" y="4585928"/>
            <a:ext cx="1192571" cy="369332"/>
          </a:xfrm>
          <a:prstGeom prst="rect">
            <a:avLst/>
          </a:prstGeom>
          <a:noFill/>
        </p:spPr>
        <p:txBody>
          <a:bodyPr wrap="none" rtlCol="0">
            <a:spAutoFit/>
          </a:bodyPr>
          <a:lstStyle/>
          <a:p>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New York</a:t>
            </a:r>
          </a:p>
        </p:txBody>
      </p:sp>
      <p:grpSp>
        <p:nvGrpSpPr>
          <p:cNvPr id="8" name="Group 7"/>
          <p:cNvGrpSpPr/>
          <p:nvPr/>
        </p:nvGrpSpPr>
        <p:grpSpPr>
          <a:xfrm>
            <a:off x="2634087" y="4163318"/>
            <a:ext cx="1599319" cy="814703"/>
            <a:chOff x="1110086" y="4163317"/>
            <a:chExt cx="1599319" cy="814703"/>
          </a:xfrm>
        </p:grpSpPr>
        <p:sp>
          <p:nvSpPr>
            <p:cNvPr id="13" name="Can 12"/>
            <p:cNvSpPr/>
            <p:nvPr/>
          </p:nvSpPr>
          <p:spPr>
            <a:xfrm>
              <a:off x="2232117" y="4163317"/>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27" name="TextBox 26"/>
            <p:cNvSpPr txBox="1"/>
            <p:nvPr/>
          </p:nvSpPr>
          <p:spPr>
            <a:xfrm>
              <a:off x="1110086" y="4331689"/>
              <a:ext cx="1487236" cy="646331"/>
            </a:xfrm>
            <a:prstGeom prst="rect">
              <a:avLst/>
            </a:prstGeom>
            <a:noFill/>
          </p:spPr>
          <p:txBody>
            <a:bodyPr wrap="square" rtlCol="0">
              <a:spAutoFit/>
            </a:bodyPr>
            <a:lstStyle/>
            <a:p>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San Francisco</a:t>
              </a:r>
            </a:p>
          </p:txBody>
        </p:sp>
      </p:gr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5</a:t>
            </a:fld>
            <a:endParaRPr lang="en-US"/>
          </a:p>
        </p:txBody>
      </p:sp>
    </p:spTree>
    <p:extLst>
      <p:ext uri="{BB962C8B-B14F-4D97-AF65-F5344CB8AC3E}">
        <p14:creationId xmlns:p14="http://schemas.microsoft.com/office/powerpoint/2010/main" val="8404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3871455" y="3109218"/>
            <a:ext cx="4610100" cy="2859115"/>
          </a:xfrm>
          <a:prstGeom prst="rect">
            <a:avLst/>
          </a:prstGeom>
        </p:spPr>
      </p:pic>
      <p:sp>
        <p:nvSpPr>
          <p:cNvPr id="43" name="Content Placeholder 42"/>
          <p:cNvSpPr>
            <a:spLocks noGrp="1"/>
          </p:cNvSpPr>
          <p:nvPr>
            <p:ph idx="1"/>
          </p:nvPr>
        </p:nvSpPr>
        <p:spPr>
          <a:xfrm>
            <a:off x="838200" y="1447801"/>
            <a:ext cx="10515600" cy="1352027"/>
          </a:xfrm>
        </p:spPr>
        <p:txBody>
          <a:bodyPr>
            <a:normAutofit/>
          </a:bodyPr>
          <a:lstStyle/>
          <a:p>
            <a:r>
              <a:rPr lang="en-US" dirty="0">
                <a:solidFill>
                  <a:schemeClr val="accent6">
                    <a:lumMod val="75000"/>
                  </a:schemeClr>
                </a:solidFill>
              </a:rPr>
              <a:t>Replicate </a:t>
            </a:r>
            <a:r>
              <a:rPr lang="en-US" dirty="0"/>
              <a:t>the database, keep one copy in sf, one in </a:t>
            </a:r>
            <a:r>
              <a:rPr lang="en-US" dirty="0" err="1"/>
              <a:t>nyc</a:t>
            </a:r>
            <a:endParaRPr lang="en-US" dirty="0"/>
          </a:p>
          <a:p>
            <a:pPr lvl="1"/>
            <a:r>
              <a:rPr lang="en-US" dirty="0"/>
              <a:t>Client sends query to the nearest copy</a:t>
            </a:r>
          </a:p>
          <a:p>
            <a:pPr lvl="1"/>
            <a:r>
              <a:rPr lang="en-US" dirty="0"/>
              <a:t>Client sends update to both copies</a:t>
            </a:r>
          </a:p>
        </p:txBody>
      </p:sp>
      <p:sp>
        <p:nvSpPr>
          <p:cNvPr id="5" name="Title 4"/>
          <p:cNvSpPr>
            <a:spLocks noGrp="1"/>
          </p:cNvSpPr>
          <p:nvPr>
            <p:ph type="title"/>
          </p:nvPr>
        </p:nvSpPr>
        <p:spPr/>
        <p:txBody>
          <a:bodyPr>
            <a:normAutofit/>
          </a:bodyPr>
          <a:lstStyle/>
          <a:p>
            <a:r>
              <a:rPr lang="en-US" sz="4000" spc="-150" dirty="0"/>
              <a:t>The consequences of concurrent updates</a:t>
            </a:r>
          </a:p>
        </p:txBody>
      </p:sp>
      <p:sp>
        <p:nvSpPr>
          <p:cNvPr id="13" name="Can 12"/>
          <p:cNvSpPr/>
          <p:nvPr/>
        </p:nvSpPr>
        <p:spPr>
          <a:xfrm>
            <a:off x="3756117" y="4163318"/>
            <a:ext cx="477288" cy="522315"/>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14" name="Can 13"/>
          <p:cNvSpPr/>
          <p:nvPr/>
        </p:nvSpPr>
        <p:spPr>
          <a:xfrm>
            <a:off x="7862636" y="4014302"/>
            <a:ext cx="479259" cy="524472"/>
          </a:xfrm>
          <a:prstGeom prst="can">
            <a:avLst/>
          </a:prstGeom>
          <a:solidFill>
            <a:schemeClr val="accent3">
              <a:lumMod val="40000"/>
              <a:lumOff val="6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cxnSp>
        <p:nvCxnSpPr>
          <p:cNvPr id="22" name="Curved Connector 21"/>
          <p:cNvCxnSpPr>
            <a:stCxn id="20" idx="3"/>
            <a:endCxn id="13" idx="0"/>
          </p:cNvCxnSpPr>
          <p:nvPr/>
        </p:nvCxnSpPr>
        <p:spPr>
          <a:xfrm>
            <a:off x="3730392" y="3642656"/>
            <a:ext cx="264369" cy="639984"/>
          </a:xfrm>
          <a:prstGeom prst="curvedConnector2">
            <a:avLst/>
          </a:prstGeom>
          <a:ln w="57150">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6" name="Curved Connector 25"/>
          <p:cNvCxnSpPr>
            <a:stCxn id="20" idx="3"/>
            <a:endCxn id="14" idx="2"/>
          </p:cNvCxnSpPr>
          <p:nvPr/>
        </p:nvCxnSpPr>
        <p:spPr>
          <a:xfrm>
            <a:off x="3730392" y="3642656"/>
            <a:ext cx="4132244" cy="633882"/>
          </a:xfrm>
          <a:prstGeom prst="curvedConnector3">
            <a:avLst>
              <a:gd name="adj1" fmla="val 50000"/>
            </a:avLst>
          </a:prstGeom>
          <a:ln w="57150">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9" name="Curved Connector 28"/>
          <p:cNvCxnSpPr>
            <a:stCxn id="24" idx="0"/>
            <a:endCxn id="14" idx="3"/>
          </p:cNvCxnSpPr>
          <p:nvPr/>
        </p:nvCxnSpPr>
        <p:spPr>
          <a:xfrm rot="16200000" flipV="1">
            <a:off x="7886045" y="4754995"/>
            <a:ext cx="657536" cy="225094"/>
          </a:xfrm>
          <a:prstGeom prst="curvedConnector3">
            <a:avLst>
              <a:gd name="adj1" fmla="val 50000"/>
            </a:avLst>
          </a:prstGeom>
          <a:ln w="57150">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32" name="Curved Connector 31"/>
          <p:cNvCxnSpPr>
            <a:stCxn id="24" idx="0"/>
            <a:endCxn id="13" idx="4"/>
          </p:cNvCxnSpPr>
          <p:nvPr/>
        </p:nvCxnSpPr>
        <p:spPr>
          <a:xfrm rot="16200000" flipV="1">
            <a:off x="5894466" y="2763415"/>
            <a:ext cx="771834" cy="4093955"/>
          </a:xfrm>
          <a:prstGeom prst="curvedConnector2">
            <a:avLst/>
          </a:prstGeom>
          <a:ln w="57150">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grpSp>
        <p:nvGrpSpPr>
          <p:cNvPr id="2" name="Group 1"/>
          <p:cNvGrpSpPr/>
          <p:nvPr/>
        </p:nvGrpSpPr>
        <p:grpSpPr>
          <a:xfrm>
            <a:off x="2617587" y="3179067"/>
            <a:ext cx="6173842" cy="2663574"/>
            <a:chOff x="1093586" y="3179067"/>
            <a:chExt cx="6173842" cy="2663574"/>
          </a:xfrm>
        </p:grpSpPr>
        <p:sp>
          <p:nvSpPr>
            <p:cNvPr id="18" name="Smiley Face 17"/>
            <p:cNvSpPr/>
            <p:nvPr/>
          </p:nvSpPr>
          <p:spPr>
            <a:xfrm>
              <a:off x="2315705" y="3179067"/>
              <a:ext cx="393700" cy="388158"/>
            </a:xfrm>
            <a:prstGeom prst="smileyFac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sp>
          <p:nvSpPr>
            <p:cNvPr id="20" name="TextBox 19"/>
            <p:cNvSpPr txBox="1"/>
            <p:nvPr/>
          </p:nvSpPr>
          <p:spPr>
            <a:xfrm>
              <a:off x="1093586" y="3319490"/>
              <a:ext cx="1112805" cy="646331"/>
            </a:xfrm>
            <a:prstGeom prst="rect">
              <a:avLst/>
            </a:prstGeom>
            <a:noFill/>
          </p:spPr>
          <p:txBody>
            <a:bodyPr wrap="none" rtlCol="0">
              <a:spAutoFit/>
            </a:bodyPr>
            <a:lstStyle/>
            <a:p>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“Deposit</a:t>
              </a:r>
            </a:p>
            <a:p>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$100”</a:t>
              </a:r>
            </a:p>
          </p:txBody>
        </p:sp>
        <p:sp>
          <p:nvSpPr>
            <p:cNvPr id="24" name="TextBox 23"/>
            <p:cNvSpPr txBox="1"/>
            <p:nvPr/>
          </p:nvSpPr>
          <p:spPr>
            <a:xfrm>
              <a:off x="6339289" y="5196310"/>
              <a:ext cx="928139" cy="646331"/>
            </a:xfrm>
            <a:prstGeom prst="rect">
              <a:avLst/>
            </a:prstGeom>
            <a:noFill/>
          </p:spPr>
          <p:txBody>
            <a:bodyPr wrap="none" lIns="0" rIns="0" rtlCol="0">
              <a:spAutoFit/>
            </a:bodyPr>
            <a:lstStyle/>
            <a:p>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“Pay 1%</a:t>
              </a:r>
            </a:p>
            <a:p>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interest”</a:t>
              </a:r>
            </a:p>
          </p:txBody>
        </p:sp>
        <p:sp>
          <p:nvSpPr>
            <p:cNvPr id="19" name="Smiley Face 18"/>
            <p:cNvSpPr/>
            <p:nvPr/>
          </p:nvSpPr>
          <p:spPr>
            <a:xfrm>
              <a:off x="5838706" y="5194163"/>
              <a:ext cx="393700" cy="388158"/>
            </a:xfrm>
            <a:prstGeom prst="smileyFace">
              <a:avLst/>
            </a:prstGeom>
            <a:solidFill>
              <a:srgbClr val="FFFF00"/>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Helvetica Neue Medium" panose="02000503000000020004" pitchFamily="2" charset="0"/>
              </a:endParaRPr>
            </a:p>
          </p:txBody>
        </p:sp>
      </p:grpSp>
      <p:sp>
        <p:nvSpPr>
          <p:cNvPr id="41" name="TextBox 40"/>
          <p:cNvSpPr txBox="1"/>
          <p:nvPr/>
        </p:nvSpPr>
        <p:spPr>
          <a:xfrm>
            <a:off x="2703262" y="4261481"/>
            <a:ext cx="889987" cy="369332"/>
          </a:xfrm>
          <a:prstGeom prst="rect">
            <a:avLst/>
          </a:prstGeom>
          <a:noFill/>
        </p:spPr>
        <p:txBody>
          <a:bodyPr wrap="none" rtlCol="0">
            <a:spAutoFit/>
          </a:bodyPr>
          <a:lstStyle/>
          <a:p>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$1,000</a:t>
            </a:r>
          </a:p>
        </p:txBody>
      </p:sp>
      <p:sp>
        <p:nvSpPr>
          <p:cNvPr id="42" name="TextBox 41"/>
          <p:cNvSpPr txBox="1"/>
          <p:nvPr/>
        </p:nvSpPr>
        <p:spPr>
          <a:xfrm>
            <a:off x="8551200" y="3974985"/>
            <a:ext cx="889987" cy="369332"/>
          </a:xfrm>
          <a:prstGeom prst="rect">
            <a:avLst/>
          </a:prstGeom>
          <a:noFill/>
        </p:spPr>
        <p:txBody>
          <a:bodyPr wrap="none" rtlCol="0">
            <a:spAutoFit/>
          </a:bodyPr>
          <a:lstStyle/>
          <a:p>
            <a:r>
              <a:rPr lang="en-US" dirty="0">
                <a:latin typeface="Helvetica Neue Medium" panose="02000503000000020004" pitchFamily="2" charset="0"/>
                <a:ea typeface="Helvetica Neue Medium" panose="02000503000000020004" pitchFamily="2" charset="0"/>
                <a:cs typeface="Helvetica Neue Medium" panose="02000503000000020004" pitchFamily="2" charset="0"/>
              </a:rPr>
              <a:t>$1,000</a:t>
            </a:r>
          </a:p>
        </p:txBody>
      </p:sp>
      <p:sp>
        <p:nvSpPr>
          <p:cNvPr id="45" name="TextBox 44"/>
          <p:cNvSpPr txBox="1"/>
          <p:nvPr/>
        </p:nvSpPr>
        <p:spPr>
          <a:xfrm>
            <a:off x="2707159" y="4661591"/>
            <a:ext cx="889987" cy="369332"/>
          </a:xfrm>
          <a:prstGeom prst="rect">
            <a:avLst/>
          </a:prstGeom>
          <a:noFill/>
        </p:spPr>
        <p:txBody>
          <a:bodyPr wrap="none" rtlCol="0">
            <a:spAutoFit/>
          </a:bodyPr>
          <a:lstStyle/>
          <a:p>
            <a:r>
              <a:rPr lang="en-US" dirty="0">
                <a:solidFill>
                  <a:srgbClr val="FF0000"/>
                </a:solidFill>
                <a:latin typeface="Helvetica Neue Medium" panose="02000503000000020004" pitchFamily="2" charset="0"/>
                <a:ea typeface="Helvetica Neue Medium" panose="02000503000000020004" pitchFamily="2" charset="0"/>
                <a:cs typeface="Helvetica Neue Medium" panose="02000503000000020004" pitchFamily="2" charset="0"/>
              </a:rPr>
              <a:t>$1,100</a:t>
            </a:r>
          </a:p>
        </p:txBody>
      </p:sp>
      <p:sp>
        <p:nvSpPr>
          <p:cNvPr id="46" name="TextBox 45"/>
          <p:cNvSpPr txBox="1"/>
          <p:nvPr/>
        </p:nvSpPr>
        <p:spPr>
          <a:xfrm>
            <a:off x="2717368" y="5063861"/>
            <a:ext cx="889987" cy="369332"/>
          </a:xfrm>
          <a:prstGeom prst="rect">
            <a:avLst/>
          </a:prstGeom>
          <a:noFill/>
        </p:spPr>
        <p:txBody>
          <a:bodyPr wrap="none" rtlCol="0">
            <a:spAutoFit/>
          </a:bodyPr>
          <a:lstStyle/>
          <a:p>
            <a:r>
              <a:rPr lang="en-US" dirty="0">
                <a:solidFill>
                  <a:srgbClr val="FF0000"/>
                </a:solidFill>
                <a:latin typeface="Helvetica Neue Medium" panose="02000503000000020004" pitchFamily="2" charset="0"/>
                <a:ea typeface="Helvetica Neue Medium" panose="02000503000000020004" pitchFamily="2" charset="0"/>
                <a:cs typeface="Helvetica Neue Medium" panose="02000503000000020004" pitchFamily="2" charset="0"/>
              </a:rPr>
              <a:t>$1,111</a:t>
            </a:r>
          </a:p>
        </p:txBody>
      </p:sp>
      <p:sp>
        <p:nvSpPr>
          <p:cNvPr id="47" name="TextBox 46"/>
          <p:cNvSpPr txBox="1"/>
          <p:nvPr/>
        </p:nvSpPr>
        <p:spPr>
          <a:xfrm>
            <a:off x="8551199" y="4379962"/>
            <a:ext cx="889987" cy="369332"/>
          </a:xfrm>
          <a:prstGeom prst="rect">
            <a:avLst/>
          </a:prstGeom>
          <a:noFill/>
        </p:spPr>
        <p:txBody>
          <a:bodyPr wrap="none" rtlCol="0">
            <a:spAutoFit/>
          </a:bodyPr>
          <a:lstStyle/>
          <a:p>
            <a:r>
              <a:rPr lang="en-US" dirty="0">
                <a:solidFill>
                  <a:srgbClr val="FF0000"/>
                </a:solidFill>
                <a:latin typeface="Helvetica Neue Medium" panose="02000503000000020004" pitchFamily="2" charset="0"/>
                <a:ea typeface="Helvetica Neue Medium" panose="02000503000000020004" pitchFamily="2" charset="0"/>
                <a:cs typeface="Helvetica Neue Medium" panose="02000503000000020004" pitchFamily="2" charset="0"/>
              </a:rPr>
              <a:t>$1,010</a:t>
            </a:r>
          </a:p>
        </p:txBody>
      </p:sp>
      <p:sp>
        <p:nvSpPr>
          <p:cNvPr id="48" name="TextBox 47"/>
          <p:cNvSpPr txBox="1"/>
          <p:nvPr/>
        </p:nvSpPr>
        <p:spPr>
          <a:xfrm>
            <a:off x="8558252" y="4780072"/>
            <a:ext cx="889987" cy="369332"/>
          </a:xfrm>
          <a:prstGeom prst="rect">
            <a:avLst/>
          </a:prstGeom>
          <a:noFill/>
        </p:spPr>
        <p:txBody>
          <a:bodyPr wrap="none" rtlCol="0">
            <a:spAutoFit/>
          </a:bodyPr>
          <a:lstStyle/>
          <a:p>
            <a:r>
              <a:rPr lang="en-US" dirty="0">
                <a:solidFill>
                  <a:srgbClr val="FF0000"/>
                </a:solidFill>
                <a:latin typeface="Helvetica Neue Medium" panose="02000503000000020004" pitchFamily="2" charset="0"/>
                <a:ea typeface="Helvetica Neue Medium" panose="02000503000000020004" pitchFamily="2" charset="0"/>
                <a:cs typeface="Helvetica Neue Medium" panose="02000503000000020004" pitchFamily="2" charset="0"/>
              </a:rPr>
              <a:t>$1,110</a:t>
            </a:r>
          </a:p>
        </p:txBody>
      </p:sp>
      <p:sp>
        <p:nvSpPr>
          <p:cNvPr id="4" name="Rectangle 3"/>
          <p:cNvSpPr/>
          <p:nvPr/>
        </p:nvSpPr>
        <p:spPr>
          <a:xfrm>
            <a:off x="3244520" y="3215166"/>
            <a:ext cx="5617592" cy="1438088"/>
          </a:xfrm>
          <a:prstGeom prst="rect">
            <a:avLst/>
          </a:prstGeom>
          <a:solidFill>
            <a:schemeClr val="accent6">
              <a:lumMod val="20000"/>
              <a:lumOff val="8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182880" numCol="1" spcCol="0" rtlCol="0" fromWordArt="0" anchor="ctr" anchorCtr="0" forceAA="0" compatLnSpc="1">
            <a:prstTxWarp prst="textNoShape">
              <a:avLst/>
            </a:prstTxWarp>
            <a:noAutofit/>
          </a:bodyPr>
          <a:lstStyle/>
          <a:p>
            <a:r>
              <a:rPr lang="en-US" sz="3200" dirty="0">
                <a:solidFill>
                  <a:srgbClr val="FF0000"/>
                </a:solidFill>
                <a:latin typeface="Helvetica Neue Medium" charset="0"/>
                <a:ea typeface="Helvetica Neue Medium" charset="0"/>
                <a:cs typeface="Helvetica Neue Medium" charset="0"/>
              </a:rPr>
              <a:t>Inconsistent replicas!</a:t>
            </a:r>
          </a:p>
          <a:p>
            <a:r>
              <a:rPr lang="en-US" sz="2400" dirty="0">
                <a:solidFill>
                  <a:schemeClr val="tx1"/>
                </a:solidFill>
                <a:latin typeface="Helvetica Neue Medium" charset="0"/>
                <a:ea typeface="Helvetica Neue Medium" charset="0"/>
                <a:cs typeface="Helvetica Neue Medium" charset="0"/>
              </a:rPr>
              <a:t>Updates should have been performed in the same order at each copy</a:t>
            </a:r>
          </a:p>
        </p:txBody>
      </p:sp>
      <p:sp>
        <p:nvSpPr>
          <p:cNvPr id="6" name="Slide Number Placeholder 5"/>
          <p:cNvSpPr>
            <a:spLocks noGrp="1"/>
          </p:cNvSpPr>
          <p:nvPr>
            <p:ph type="sldNum" sz="quarter" idx="12"/>
          </p:nvPr>
        </p:nvSpPr>
        <p:spPr/>
        <p:txBody>
          <a:bodyPr/>
          <a:lstStyle/>
          <a:p>
            <a:pPr>
              <a:defRPr/>
            </a:pPr>
            <a:fld id="{729111C5-E04E-4942-8174-12BB645D56A6}" type="slidenum">
              <a:rPr lang="en-US" smtClean="0"/>
              <a:pPr>
                <a:defRPr/>
              </a:pPr>
              <a:t>6</a:t>
            </a:fld>
            <a:endParaRPr lang="en-US"/>
          </a:p>
        </p:txBody>
      </p:sp>
    </p:spTree>
    <p:extLst>
      <p:ext uri="{BB962C8B-B14F-4D97-AF65-F5344CB8AC3E}">
        <p14:creationId xmlns:p14="http://schemas.microsoft.com/office/powerpoint/2010/main" val="133544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par>
                                <p:cTn id="12" presetID="22" presetClass="entr" presetSubtype="1"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up)">
                                      <p:cBhvr>
                                        <p:cTn id="14" dur="500"/>
                                        <p:tgtEl>
                                          <p:spTgt spid="22"/>
                                        </p:tgtEl>
                                      </p:cBhvr>
                                    </p:animEffect>
                                  </p:childTnLst>
                                </p:cTn>
                              </p:par>
                            </p:childTnLst>
                          </p:cTn>
                        </p:par>
                        <p:par>
                          <p:cTn id="15" fill="hold">
                            <p:stCondLst>
                              <p:cond delay="500"/>
                            </p:stCondLst>
                            <p:childTnLst>
                              <p:par>
                                <p:cTn id="16" presetID="3" presetClass="emph" presetSubtype="2" fill="hold" grpId="0" nodeType="afterEffect">
                                  <p:stCondLst>
                                    <p:cond delay="0"/>
                                  </p:stCondLst>
                                  <p:childTnLst>
                                    <p:animClr clrSpc="rgb" dir="cw">
                                      <p:cBhvr override="childStyle">
                                        <p:cTn id="17" dur="500" fill="hold"/>
                                        <p:tgtEl>
                                          <p:spTgt spid="41"/>
                                        </p:tgtEl>
                                        <p:attrNameLst>
                                          <p:attrName>style.color</p:attrName>
                                        </p:attrNameLst>
                                      </p:cBhvr>
                                      <p:to>
                                        <a:srgbClr val="C1C1C1"/>
                                      </p:to>
                                    </p:animClr>
                                  </p:childTnLst>
                                </p:cTn>
                              </p:par>
                              <p:par>
                                <p:cTn id="18" presetID="3" presetClass="emph" presetSubtype="2" fill="hold" grpId="0" nodeType="withEffect">
                                  <p:stCondLst>
                                    <p:cond delay="0"/>
                                  </p:stCondLst>
                                  <p:childTnLst>
                                    <p:animClr clrSpc="rgb" dir="cw">
                                      <p:cBhvr override="childStyle">
                                        <p:cTn id="19" dur="500" fill="hold"/>
                                        <p:tgtEl>
                                          <p:spTgt spid="42"/>
                                        </p:tgtEl>
                                        <p:attrNameLst>
                                          <p:attrName>style.color</p:attrName>
                                        </p:attrNameLst>
                                      </p:cBhvr>
                                      <p:to>
                                        <a:srgbClr val="C1C1C1"/>
                                      </p:to>
                                    </p:animClr>
                                  </p:childTnLst>
                                </p:cTn>
                              </p:par>
                              <p:par>
                                <p:cTn id="20" presetID="1"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childTnLst>
                                </p:cTn>
                              </p:par>
                              <p:par>
                                <p:cTn id="24" presetID="22" presetClass="entr" presetSubtype="8"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0"/>
                                        <p:tgtEl>
                                          <p:spTgt spid="26"/>
                                        </p:tgtEl>
                                      </p:cBhvr>
                                    </p:animEffect>
                                  </p:childTnLst>
                                </p:cTn>
                              </p:par>
                              <p:par>
                                <p:cTn id="27" presetID="22" presetClass="entr" presetSubtype="2"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right)">
                                      <p:cBhvr>
                                        <p:cTn id="29" dur="5000"/>
                                        <p:tgtEl>
                                          <p:spTgt spid="32"/>
                                        </p:tgtEl>
                                      </p:cBhvr>
                                    </p:animEffect>
                                  </p:childTnLst>
                                </p:cTn>
                              </p:par>
                            </p:childTnLst>
                          </p:cTn>
                        </p:par>
                        <p:par>
                          <p:cTn id="30" fill="hold">
                            <p:stCondLst>
                              <p:cond delay="5500"/>
                            </p:stCondLst>
                            <p:childTnLst>
                              <p:par>
                                <p:cTn id="31" presetID="3" presetClass="emph" presetSubtype="2" fill="hold" grpId="1" nodeType="afterEffect">
                                  <p:stCondLst>
                                    <p:cond delay="0"/>
                                  </p:stCondLst>
                                  <p:childTnLst>
                                    <p:animClr clrSpc="rgb" dir="cw">
                                      <p:cBhvr override="childStyle">
                                        <p:cTn id="32" dur="500" fill="hold"/>
                                        <p:tgtEl>
                                          <p:spTgt spid="45"/>
                                        </p:tgtEl>
                                        <p:attrNameLst>
                                          <p:attrName>style.color</p:attrName>
                                        </p:attrNameLst>
                                      </p:cBhvr>
                                      <p:to>
                                        <a:srgbClr val="C1C1C1"/>
                                      </p:to>
                                    </p:animClr>
                                  </p:childTnLst>
                                </p:cTn>
                              </p:par>
                              <p:par>
                                <p:cTn id="33" presetID="3" presetClass="emph" presetSubtype="2" fill="hold" grpId="1" nodeType="withEffect">
                                  <p:stCondLst>
                                    <p:cond delay="0"/>
                                  </p:stCondLst>
                                  <p:childTnLst>
                                    <p:animClr clrSpc="rgb" dir="cw">
                                      <p:cBhvr override="childStyle">
                                        <p:cTn id="34" dur="500" fill="hold"/>
                                        <p:tgtEl>
                                          <p:spTgt spid="47"/>
                                        </p:tgtEl>
                                        <p:attrNameLst>
                                          <p:attrName>style.color</p:attrName>
                                        </p:attrNameLst>
                                      </p:cBhvr>
                                      <p:to>
                                        <a:srgbClr val="C1C1C1"/>
                                      </p:to>
                                    </p:animClr>
                                  </p:childTnLst>
                                </p:cTn>
                              </p:par>
                              <p:par>
                                <p:cTn id="35" presetID="1" presetClass="entr" presetSubtype="0"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5" grpId="0"/>
      <p:bldP spid="45" grpId="1"/>
      <p:bldP spid="46" grpId="0"/>
      <p:bldP spid="47" grpId="0"/>
      <p:bldP spid="47" grpId="1"/>
      <p:bldP spid="48"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RFC 677 “The Maintenance of Duplicate Databases” (1975)</a:t>
            </a:r>
          </a:p>
        </p:txBody>
      </p:sp>
      <p:sp>
        <p:nvSpPr>
          <p:cNvPr id="3" name="Content Placeholder 2"/>
          <p:cNvSpPr>
            <a:spLocks noGrp="1"/>
          </p:cNvSpPr>
          <p:nvPr>
            <p:ph idx="1"/>
          </p:nvPr>
        </p:nvSpPr>
        <p:spPr/>
        <p:txBody>
          <a:bodyPr/>
          <a:lstStyle/>
          <a:p>
            <a:r>
              <a:rPr lang="en-US" dirty="0"/>
              <a:t>“To the extent that the communication paths can be made reliable, and the clocks used by the processes kept close to synchrony, the probability of seemingly strange behavior can be made very small. However, </a:t>
            </a:r>
            <a:r>
              <a:rPr lang="en-US" i="1" dirty="0"/>
              <a:t>the distributed nature of the system dictates that this probability can never be zero</a:t>
            </a:r>
            <a:r>
              <a:rPr lang="en-US" dirty="0"/>
              <a:t>.”</a:t>
            </a:r>
          </a:p>
        </p:txBody>
      </p:sp>
    </p:spTree>
    <p:extLst>
      <p:ext uri="{BB962C8B-B14F-4D97-AF65-F5344CB8AC3E}">
        <p14:creationId xmlns:p14="http://schemas.microsoft.com/office/powerpoint/2010/main" val="599188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pPr eaLnBrk="1" hangingPunct="1"/>
            <a:r>
              <a:rPr lang="en-US" altLang="en-US" dirty="0"/>
              <a:t>Idea: Logical clocks</a:t>
            </a:r>
          </a:p>
        </p:txBody>
      </p:sp>
      <p:sp>
        <p:nvSpPr>
          <p:cNvPr id="24578" name="Rectangle 3"/>
          <p:cNvSpPr>
            <a:spLocks noGrp="1" noChangeArrowheads="1"/>
          </p:cNvSpPr>
          <p:nvPr>
            <p:ph type="body" idx="1"/>
          </p:nvPr>
        </p:nvSpPr>
        <p:spPr>
          <a:xfrm>
            <a:off x="838200" y="1678676"/>
            <a:ext cx="9601200" cy="1842446"/>
          </a:xfrm>
        </p:spPr>
        <p:txBody>
          <a:bodyPr>
            <a:normAutofit lnSpcReduction="10000"/>
          </a:bodyPr>
          <a:lstStyle/>
          <a:p>
            <a:pPr eaLnBrk="1" hangingPunct="1"/>
            <a:endParaRPr lang="en-US" altLang="en-US" dirty="0"/>
          </a:p>
          <a:p>
            <a:pPr eaLnBrk="1" hangingPunct="1"/>
            <a:r>
              <a:rPr lang="en-US" altLang="en-US" dirty="0"/>
              <a:t>Landmark 1978 paper by Leslie Lamport</a:t>
            </a:r>
          </a:p>
          <a:p>
            <a:pPr eaLnBrk="1" hangingPunct="1"/>
            <a:endParaRPr lang="en-US" altLang="en-US" dirty="0"/>
          </a:p>
          <a:p>
            <a:pPr eaLnBrk="1" hangingPunct="1"/>
            <a:r>
              <a:rPr lang="en-US" altLang="en-US" dirty="0"/>
              <a:t>Insight: only the </a:t>
            </a:r>
            <a:r>
              <a:rPr lang="en-US" altLang="en-US" dirty="0">
                <a:solidFill>
                  <a:schemeClr val="accent6">
                    <a:lumMod val="75000"/>
                  </a:schemeClr>
                </a:solidFill>
              </a:rPr>
              <a:t>events themselves </a:t>
            </a:r>
            <a:r>
              <a:rPr lang="en-US" altLang="en-US" dirty="0"/>
              <a:t>matter </a:t>
            </a:r>
          </a:p>
          <a:p>
            <a:pPr lvl="1" eaLnBrk="1" hangingPunct="1"/>
            <a:endParaRPr lang="en-US" altLang="en-US" dirty="0"/>
          </a:p>
        </p:txBody>
      </p:sp>
      <p:pic>
        <p:nvPicPr>
          <p:cNvPr id="5" name="Picture 4"/>
          <p:cNvPicPr>
            <a:picLocks noChangeAspect="1"/>
          </p:cNvPicPr>
          <p:nvPr/>
        </p:nvPicPr>
        <p:blipFill>
          <a:blip r:embed="rId3"/>
          <a:stretch>
            <a:fillRect/>
          </a:stretch>
        </p:blipFill>
        <p:spPr>
          <a:xfrm>
            <a:off x="9079248" y="1204114"/>
            <a:ext cx="1821168" cy="2317008"/>
          </a:xfrm>
          <a:prstGeom prst="rect">
            <a:avLst/>
          </a:prstGeom>
        </p:spPr>
      </p:pic>
      <p:sp>
        <p:nvSpPr>
          <p:cNvPr id="3" name="Slide Number Placeholder 2"/>
          <p:cNvSpPr>
            <a:spLocks noGrp="1"/>
          </p:cNvSpPr>
          <p:nvPr>
            <p:ph type="sldNum" sz="quarter" idx="12"/>
          </p:nvPr>
        </p:nvSpPr>
        <p:spPr/>
        <p:txBody>
          <a:bodyPr/>
          <a:lstStyle/>
          <a:p>
            <a:pPr>
              <a:defRPr/>
            </a:pPr>
            <a:fld id="{729111C5-E04E-4942-8174-12BB645D56A6}" type="slidenum">
              <a:rPr lang="en-US" smtClean="0"/>
              <a:pPr>
                <a:defRPr/>
              </a:pPr>
              <a:t>8</a:t>
            </a:fld>
            <a:endParaRPr lang="en-US"/>
          </a:p>
        </p:txBody>
      </p:sp>
      <p:sp>
        <p:nvSpPr>
          <p:cNvPr id="8" name="Rectangle 7"/>
          <p:cNvSpPr/>
          <p:nvPr/>
        </p:nvSpPr>
        <p:spPr>
          <a:xfrm>
            <a:off x="2281452" y="4443918"/>
            <a:ext cx="8356811" cy="1649807"/>
          </a:xfrm>
          <a:prstGeom prst="rect">
            <a:avLst/>
          </a:prstGeom>
          <a:solidFill>
            <a:schemeClr val="accent3">
              <a:lumMod val="20000"/>
              <a:lumOff val="80000"/>
            </a:schemeClr>
          </a:solidFill>
          <a:ln w="28575">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91440" rIns="457200" bIns="182880" numCol="1" spcCol="0" rtlCol="0" fromWordArt="0" anchor="ctr" anchorCtr="0" forceAA="0" compatLnSpc="1">
            <a:prstTxWarp prst="textNoShape">
              <a:avLst/>
            </a:prstTxWarp>
            <a:noAutofit/>
          </a:bodyPr>
          <a:lstStyle/>
          <a:p>
            <a:pPr lvl="1" defTabSz="457200">
              <a:lnSpc>
                <a:spcPct val="80000"/>
              </a:lnSpc>
              <a:spcBef>
                <a:spcPct val="20000"/>
              </a:spcBef>
            </a:pPr>
            <a:r>
              <a:rPr lang="en-US" altLang="en-US" sz="3200" spc="-50" dirty="0">
                <a:solidFill>
                  <a:prstClr val="black"/>
                </a:solidFill>
                <a:latin typeface="Helvetica Neue Medium" charset="0"/>
                <a:ea typeface="Helvetica Neue Medium" charset="0"/>
                <a:cs typeface="Helvetica Neue Medium" charset="0"/>
              </a:rPr>
              <a:t>Idea: Disregard the precise clock time</a:t>
            </a:r>
          </a:p>
          <a:p>
            <a:pPr lvl="1" defTabSz="457200">
              <a:lnSpc>
                <a:spcPct val="80000"/>
              </a:lnSpc>
              <a:spcBef>
                <a:spcPct val="20000"/>
              </a:spcBef>
            </a:pPr>
            <a:r>
              <a:rPr lang="en-US" altLang="en-US" sz="2800" spc="-50" dirty="0">
                <a:solidFill>
                  <a:prstClr val="black"/>
                </a:solidFill>
                <a:latin typeface="Helvetica Neue Medium" charset="0"/>
                <a:ea typeface="Helvetica Neue Medium" charset="0"/>
                <a:cs typeface="Helvetica Neue Medium" charset="0"/>
              </a:rPr>
              <a:t>Instead, capture </a:t>
            </a:r>
            <a:r>
              <a:rPr lang="en-US" altLang="en-US" sz="2800" spc="-50" dirty="0">
                <a:solidFill>
                  <a:srgbClr val="F79646">
                    <a:lumMod val="75000"/>
                  </a:srgbClr>
                </a:solidFill>
                <a:latin typeface="Helvetica Neue Medium" charset="0"/>
                <a:ea typeface="Helvetica Neue Medium" charset="0"/>
                <a:cs typeface="Helvetica Neue Medium" charset="0"/>
              </a:rPr>
              <a:t>just </a:t>
            </a:r>
            <a:r>
              <a:rPr lang="en-US" altLang="en-US" sz="2800" spc="-50" dirty="0">
                <a:solidFill>
                  <a:prstClr val="black"/>
                </a:solidFill>
                <a:latin typeface="Helvetica Neue Medium" charset="0"/>
                <a:ea typeface="Helvetica Neue Medium" charset="0"/>
                <a:cs typeface="Helvetica Neue Medium" charset="0"/>
              </a:rPr>
              <a:t>a “</a:t>
            </a:r>
            <a:r>
              <a:rPr lang="en-US" altLang="ja-JP" sz="2800" spc="-50" dirty="0">
                <a:solidFill>
                  <a:prstClr val="black"/>
                </a:solidFill>
                <a:latin typeface="Helvetica Neue Medium" charset="0"/>
                <a:ea typeface="Helvetica Neue Medium" charset="0"/>
                <a:cs typeface="Helvetica Neue Medium" charset="0"/>
              </a:rPr>
              <a:t>happens before” relationship between a pair of events</a:t>
            </a:r>
          </a:p>
        </p:txBody>
      </p:sp>
    </p:spTree>
    <p:extLst>
      <p:ext uri="{BB962C8B-B14F-4D97-AF65-F5344CB8AC3E}">
        <p14:creationId xmlns:p14="http://schemas.microsoft.com/office/powerpoint/2010/main" val="100332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Content Placeholder 6"/>
          <p:cNvSpPr>
            <a:spLocks noGrp="1"/>
          </p:cNvSpPr>
          <p:nvPr>
            <p:ph idx="1"/>
          </p:nvPr>
        </p:nvSpPr>
        <p:spPr>
          <a:xfrm>
            <a:off x="838200" y="1447800"/>
            <a:ext cx="9601200" cy="1574405"/>
          </a:xfrm>
        </p:spPr>
        <p:txBody>
          <a:bodyPr>
            <a:normAutofit/>
          </a:bodyPr>
          <a:lstStyle/>
          <a:p>
            <a:r>
              <a:rPr lang="en-GB" altLang="en-US" dirty="0"/>
              <a:t>Consider three processes: P1, P2, and P3</a:t>
            </a:r>
          </a:p>
          <a:p>
            <a:endParaRPr lang="en-GB" altLang="en-US" dirty="0"/>
          </a:p>
          <a:p>
            <a:r>
              <a:rPr lang="en-GB" altLang="en-US" dirty="0"/>
              <a:t>Notation: Event a</a:t>
            </a:r>
            <a:r>
              <a:rPr lang="en-US" altLang="en-US" dirty="0"/>
              <a:t> </a:t>
            </a:r>
            <a:r>
              <a:rPr lang="en-US" altLang="en-US" dirty="0">
                <a:solidFill>
                  <a:schemeClr val="accent6">
                    <a:lumMod val="75000"/>
                  </a:schemeClr>
                </a:solidFill>
              </a:rPr>
              <a:t>happens before</a:t>
            </a:r>
            <a:r>
              <a:rPr lang="en-US" altLang="en-US" dirty="0"/>
              <a:t> event b (a </a:t>
            </a:r>
            <a:r>
              <a:rPr lang="en-US" altLang="en-US" dirty="0">
                <a:solidFill>
                  <a:schemeClr val="accent6">
                    <a:lumMod val="75000"/>
                  </a:schemeClr>
                </a:solidFill>
                <a:sym typeface="Wingdings"/>
              </a:rPr>
              <a:t></a:t>
            </a:r>
            <a:r>
              <a:rPr lang="en-US" altLang="en-US" dirty="0">
                <a:sym typeface="Wingdings"/>
              </a:rPr>
              <a:t> b)</a:t>
            </a:r>
            <a:endParaRPr lang="en-US" altLang="en-US" dirty="0"/>
          </a:p>
        </p:txBody>
      </p:sp>
      <p:sp>
        <p:nvSpPr>
          <p:cNvPr id="60417" name="Rectangle 2"/>
          <p:cNvSpPr>
            <a:spLocks noGrp="1" noChangeArrowheads="1"/>
          </p:cNvSpPr>
          <p:nvPr>
            <p:ph type="title"/>
          </p:nvPr>
        </p:nvSpPr>
        <p:spPr/>
        <p:txBody>
          <a:bodyPr/>
          <a:lstStyle/>
          <a:p>
            <a:r>
              <a:rPr lang="en-GB" altLang="en-US" dirty="0"/>
              <a:t>Defining “happens-before” (</a:t>
            </a:r>
            <a:r>
              <a:rPr lang="en-GB" altLang="en-US" dirty="0">
                <a:sym typeface="Wingdings"/>
              </a:rPr>
              <a:t>)</a:t>
            </a:r>
            <a:endParaRPr lang="en-GB" altLang="en-US" dirty="0"/>
          </a:p>
        </p:txBody>
      </p:sp>
      <p:sp>
        <p:nvSpPr>
          <p:cNvPr id="17" name="TextBox 16"/>
          <p:cNvSpPr txBox="1"/>
          <p:nvPr/>
        </p:nvSpPr>
        <p:spPr>
          <a:xfrm>
            <a:off x="7528593" y="5555166"/>
            <a:ext cx="2674130" cy="523220"/>
          </a:xfrm>
          <a:prstGeom prst="rect">
            <a:avLst/>
          </a:prstGeom>
          <a:noFill/>
        </p:spPr>
        <p:txBody>
          <a:bodyPr wrap="none" rtlCol="0">
            <a:spAutoFit/>
          </a:bodyPr>
          <a:lstStyle/>
          <a:p>
            <a:r>
              <a:rPr lang="en-US" sz="2800" dirty="0">
                <a:latin typeface="Helvetica Neue Medium" panose="02000503000000020004" pitchFamily="2" charset="0"/>
                <a:ea typeface="Helvetica Neue Medium" panose="02000503000000020004" pitchFamily="2" charset="0"/>
                <a:cs typeface="Helvetica Neue Medium" panose="02000503000000020004" pitchFamily="2" charset="0"/>
              </a:rPr>
              <a:t>Physical time ↓</a:t>
            </a:r>
          </a:p>
        </p:txBody>
      </p:sp>
      <p:cxnSp>
        <p:nvCxnSpPr>
          <p:cNvPr id="19" name="Straight Connector 18"/>
          <p:cNvCxnSpPr/>
          <p:nvPr/>
        </p:nvCxnSpPr>
        <p:spPr>
          <a:xfrm>
            <a:off x="3277561" y="4255191"/>
            <a:ext cx="2786" cy="2241706"/>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0" name="Straight Connector 19"/>
          <p:cNvCxnSpPr>
            <a:stCxn id="24" idx="2"/>
          </p:cNvCxnSpPr>
          <p:nvPr/>
        </p:nvCxnSpPr>
        <p:spPr>
          <a:xfrm>
            <a:off x="5185809" y="4257039"/>
            <a:ext cx="2" cy="1916992"/>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cxnSp>
        <p:nvCxnSpPr>
          <p:cNvPr id="22" name="Straight Connector 21"/>
          <p:cNvCxnSpPr>
            <a:stCxn id="25" idx="2"/>
          </p:cNvCxnSpPr>
          <p:nvPr/>
        </p:nvCxnSpPr>
        <p:spPr>
          <a:xfrm>
            <a:off x="7091270" y="4635201"/>
            <a:ext cx="2792" cy="1538830"/>
          </a:xfrm>
          <a:prstGeom prst="line">
            <a:avLst/>
          </a:prstGeom>
          <a:ln w="57150">
            <a:solidFill>
              <a:schemeClr val="bg1">
                <a:lumMod val="50000"/>
              </a:schemeClr>
            </a:solidFill>
            <a:prstDash val="solid"/>
            <a:headEnd type="none" w="med" len="med"/>
            <a:tailEnd type="arrow" w="med" len="med"/>
          </a:ln>
          <a:effectLst/>
        </p:spPr>
        <p:style>
          <a:lnRef idx="3">
            <a:schemeClr val="dk1"/>
          </a:lnRef>
          <a:fillRef idx="0">
            <a:schemeClr val="dk1"/>
          </a:fillRef>
          <a:effectRef idx="2">
            <a:schemeClr val="dk1"/>
          </a:effectRef>
          <a:fontRef idx="minor">
            <a:schemeClr val="tx1"/>
          </a:fontRef>
        </p:style>
      </p:cxnSp>
      <p:sp>
        <p:nvSpPr>
          <p:cNvPr id="23" name="Process 22"/>
          <p:cNvSpPr/>
          <p:nvPr/>
        </p:nvSpPr>
        <p:spPr>
          <a:xfrm>
            <a:off x="2897551" y="3502293"/>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P1</a:t>
            </a:r>
          </a:p>
        </p:txBody>
      </p:sp>
      <p:sp>
        <p:nvSpPr>
          <p:cNvPr id="24" name="Process 23"/>
          <p:cNvSpPr/>
          <p:nvPr/>
        </p:nvSpPr>
        <p:spPr>
          <a:xfrm>
            <a:off x="4805799" y="3497019"/>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P2</a:t>
            </a:r>
          </a:p>
        </p:txBody>
      </p:sp>
      <p:sp>
        <p:nvSpPr>
          <p:cNvPr id="25" name="Process 24"/>
          <p:cNvSpPr/>
          <p:nvPr/>
        </p:nvSpPr>
        <p:spPr>
          <a:xfrm>
            <a:off x="6711260" y="3875181"/>
            <a:ext cx="760020" cy="760020"/>
          </a:xfrm>
          <a:prstGeom prst="flowChartProcess">
            <a:avLst/>
          </a:prstGeom>
          <a:solidFill>
            <a:schemeClr val="tx2">
              <a:lumMod val="20000"/>
              <a:lumOff val="80000"/>
            </a:schemeClr>
          </a:solidFill>
          <a:ln w="28575">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latin typeface="Helvetica Neue Medium" panose="02000503000000020004" pitchFamily="2" charset="0"/>
              </a:rPr>
              <a:t>P3</a:t>
            </a:r>
          </a:p>
        </p:txBody>
      </p:sp>
      <p:sp>
        <p:nvSpPr>
          <p:cNvPr id="2" name="Slide Number Placeholder 1"/>
          <p:cNvSpPr>
            <a:spLocks noGrp="1"/>
          </p:cNvSpPr>
          <p:nvPr>
            <p:ph type="sldNum" sz="quarter" idx="12"/>
          </p:nvPr>
        </p:nvSpPr>
        <p:spPr/>
        <p:txBody>
          <a:bodyPr/>
          <a:lstStyle/>
          <a:p>
            <a:pPr>
              <a:defRPr/>
            </a:pPr>
            <a:fld id="{729111C5-E04E-4942-8174-12BB645D56A6}" type="slidenum">
              <a:rPr lang="en-US" smtClean="0"/>
              <a:pPr>
                <a:defRPr/>
              </a:pPr>
              <a:t>9</a:t>
            </a:fld>
            <a:endParaRPr lang="en-US"/>
          </a:p>
        </p:txBody>
      </p:sp>
    </p:spTree>
    <p:extLst>
      <p:ext uri="{BB962C8B-B14F-4D97-AF65-F5344CB8AC3E}">
        <p14:creationId xmlns:p14="http://schemas.microsoft.com/office/powerpoint/2010/main" val="469224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3991</TotalTime>
  <Words>1610</Words>
  <Application>Microsoft Macintosh PowerPoint</Application>
  <PresentationFormat>Widescreen</PresentationFormat>
  <Paragraphs>418</Paragraphs>
  <Slides>33</Slides>
  <Notes>26</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Consolas</vt:lpstr>
      <vt:lpstr>Helvetica Neue Medium</vt:lpstr>
      <vt:lpstr>Helvetica Neue Medium</vt:lpstr>
      <vt:lpstr>Office Theme</vt:lpstr>
      <vt:lpstr>PowerPoint Presentation</vt:lpstr>
      <vt:lpstr>Concurrency</vt:lpstr>
      <vt:lpstr>Concurrency Examples</vt:lpstr>
      <vt:lpstr>Distributed Systems, What?</vt:lpstr>
      <vt:lpstr>Motivation: Multi-site database replication</vt:lpstr>
      <vt:lpstr>The consequences of concurrent updates</vt:lpstr>
      <vt:lpstr>RFC 677 “The Maintenance of Duplicate Databases” (1975)</vt:lpstr>
      <vt:lpstr>Idea: Logical clocks</vt:lpstr>
      <vt:lpstr>Defining “happens-before” ()</vt:lpstr>
      <vt:lpstr>Defining “happens-before” ()</vt:lpstr>
      <vt:lpstr>Defining “happens-before” ()</vt:lpstr>
      <vt:lpstr>Defining “happens-before” ()</vt:lpstr>
      <vt:lpstr>Defining “happens-before” ()</vt:lpstr>
      <vt:lpstr>Defining “happens-before” ()</vt:lpstr>
      <vt:lpstr>Defining “happens-before” ()</vt:lpstr>
      <vt:lpstr>Concurrent events</vt:lpstr>
      <vt:lpstr>Lamport clocks: Objective</vt:lpstr>
      <vt:lpstr>The Lamport Clock algorithm</vt:lpstr>
      <vt:lpstr>The Lamport Clock algorithm</vt:lpstr>
      <vt:lpstr>The Lamport Clock algorithm</vt:lpstr>
      <vt:lpstr>The Lamport Clock algorithm</vt:lpstr>
      <vt:lpstr>The Lamport Clock algorithm</vt:lpstr>
      <vt:lpstr>Lamport Timestamps: Ordering all events</vt:lpstr>
      <vt:lpstr>Order all these events</vt:lpstr>
      <vt:lpstr>Totally-Ordered Multicast</vt:lpstr>
      <vt:lpstr>Totally-Ordered Multicast (Almost correct)</vt:lpstr>
      <vt:lpstr>Totally-Ordered Multicast (Almost correct)</vt:lpstr>
      <vt:lpstr>Totally-Ordered Multicast (Correct version)</vt:lpstr>
      <vt:lpstr>Totally-Ordered Multicast (Correct version)</vt:lpstr>
      <vt:lpstr>So, are we done?</vt:lpstr>
      <vt:lpstr>Take-away points: Lamport clocks</vt:lpstr>
      <vt:lpstr>Intro to Concurrency 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Wyatt Andrew Lloyd</dc:creator>
  <cp:lastModifiedBy>Wyatt A. Lloyd</cp:lastModifiedBy>
  <cp:revision>68</cp:revision>
  <cp:lastPrinted>2020-10-19T03:10:03Z</cp:lastPrinted>
  <dcterms:created xsi:type="dcterms:W3CDTF">2020-09-14T18:00:01Z</dcterms:created>
  <dcterms:modified xsi:type="dcterms:W3CDTF">2024-10-31T12:23:07Z</dcterms:modified>
</cp:coreProperties>
</file>