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88" r:id="rId2"/>
    <p:sldId id="257" r:id="rId3"/>
    <p:sldId id="258" r:id="rId4"/>
    <p:sldId id="259" r:id="rId5"/>
    <p:sldId id="373" r:id="rId6"/>
    <p:sldId id="374" r:id="rId7"/>
    <p:sldId id="260" r:id="rId8"/>
    <p:sldId id="261" r:id="rId9"/>
    <p:sldId id="262" r:id="rId10"/>
    <p:sldId id="263" r:id="rId11"/>
    <p:sldId id="376" r:id="rId12"/>
    <p:sldId id="264" r:id="rId13"/>
    <p:sldId id="267" r:id="rId14"/>
    <p:sldId id="335" r:id="rId15"/>
    <p:sldId id="336" r:id="rId16"/>
    <p:sldId id="337" r:id="rId17"/>
    <p:sldId id="359" r:id="rId18"/>
    <p:sldId id="360" r:id="rId19"/>
    <p:sldId id="361" r:id="rId20"/>
    <p:sldId id="362" r:id="rId21"/>
    <p:sldId id="370" r:id="rId22"/>
    <p:sldId id="364" r:id="rId23"/>
    <p:sldId id="365" r:id="rId24"/>
    <p:sldId id="366" r:id="rId25"/>
    <p:sldId id="367" r:id="rId26"/>
    <p:sldId id="368" r:id="rId27"/>
    <p:sldId id="369" r:id="rId28"/>
    <p:sldId id="281" r:id="rId29"/>
    <p:sldId id="282" r:id="rId30"/>
    <p:sldId id="284" r:id="rId31"/>
    <p:sldId id="377" r:id="rId32"/>
    <p:sldId id="285" r:id="rId33"/>
    <p:sldId id="286" r:id="rId34"/>
    <p:sldId id="287" r:id="rId35"/>
    <p:sldId id="375" r:id="rId36"/>
    <p:sldId id="289" r:id="rId37"/>
    <p:sldId id="290" r:id="rId38"/>
    <p:sldId id="291" r:id="rId39"/>
    <p:sldId id="292" r:id="rId40"/>
    <p:sldId id="293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9" r:id="rId52"/>
    <p:sldId id="296" r:id="rId53"/>
    <p:sldId id="322" r:id="rId54"/>
    <p:sldId id="371" r:id="rId55"/>
    <p:sldId id="323" r:id="rId56"/>
    <p:sldId id="324" r:id="rId57"/>
    <p:sldId id="325" r:id="rId58"/>
    <p:sldId id="326" r:id="rId59"/>
    <p:sldId id="327" r:id="rId60"/>
    <p:sldId id="33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1"/>
    <p:restoredTop sz="67755"/>
  </p:normalViewPr>
  <p:slideViewPr>
    <p:cSldViewPr snapToGrid="0" snapToObjects="1">
      <p:cViewPr varScale="1">
        <p:scale>
          <a:sx n="84" d="100"/>
          <a:sy n="84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88-E847-8613-388A4A81849E}"/>
              </c:ext>
            </c:extLst>
          </c:dPt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8-E847-8613-388A4A8184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Edge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8-E847-8613-388A4A8184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Origin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88-E847-8613-388A4A81849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Backend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88-E847-8613-388A4A81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919808"/>
        <c:axId val="442922640"/>
      </c:barChart>
      <c:catAx>
        <c:axId val="4429198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42922640"/>
        <c:crosses val="autoZero"/>
        <c:auto val="1"/>
        <c:lblAlgn val="ctr"/>
        <c:lblOffset val="100"/>
        <c:noMultiLvlLbl val="0"/>
      </c:catAx>
      <c:valAx>
        <c:axId val="44292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429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10/22/24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3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5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95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9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1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3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85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44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281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48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0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25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701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56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563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256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100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3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3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9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0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cache state, hit or miss: DRAW ON BOARD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Is FIFO making any bad choices?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4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cache state, hit or miss,</a:t>
            </a:r>
            <a:r>
              <a:rPr lang="en-US" baseline="0" dirty="0"/>
              <a:t> </a:t>
            </a:r>
            <a:r>
              <a:rPr lang="en-US" dirty="0"/>
              <a:t>DRAW ON BOARD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cache state, hit or miss,</a:t>
            </a:r>
            <a:r>
              <a:rPr lang="en-US" baseline="0" dirty="0"/>
              <a:t> </a:t>
            </a:r>
            <a:r>
              <a:rPr lang="en-US" dirty="0"/>
              <a:t>DRAW ON BOARD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13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www.google.com/search?q=php%2Bscript%2Bur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Web Caching</a:t>
            </a:r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10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Helvetica Neue Medium" panose="02000503000000020004" pitchFamily="2" charset="0"/>
              </a:rPr>
              <a:t>Wyatt Lloyd </a:t>
            </a:r>
            <a:r>
              <a:rPr lang="en-US" dirty="0">
                <a:latin typeface="Helvetica Neue Medium" panose="02000503000000020004" pitchFamily="2" charset="0"/>
              </a:rPr>
              <a:t>&amp; Rob Fish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814" y="644915"/>
            <a:ext cx="120631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 </a:t>
            </a:r>
            <a:r>
              <a:rPr sz="4000" spc="-20" dirty="0"/>
              <a:t>to</a:t>
            </a:r>
            <a:r>
              <a:rPr sz="4000" spc="5" dirty="0"/>
              <a:t> </a:t>
            </a:r>
            <a:r>
              <a:rPr sz="4000" dirty="0"/>
              <a:t>the</a:t>
            </a:r>
            <a:r>
              <a:rPr sz="4000" spc="-5" dirty="0"/>
              <a:t> </a:t>
            </a:r>
            <a:r>
              <a:rPr sz="4000" spc="-15" dirty="0"/>
              <a:t>Rescue:</a:t>
            </a:r>
            <a:r>
              <a:rPr sz="4000" spc="-10" dirty="0"/>
              <a:t> Communication</a:t>
            </a:r>
            <a:r>
              <a:rPr sz="4000" spc="5" dirty="0"/>
              <a:t> </a:t>
            </a:r>
            <a:r>
              <a:rPr sz="4000" spc="-5" dirty="0"/>
              <a:t>Channel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3987" y="4471918"/>
            <a:ext cx="9344025" cy="2225675"/>
            <a:chOff x="1444265" y="4593838"/>
            <a:chExt cx="9344025" cy="222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265" y="4958524"/>
              <a:ext cx="895710" cy="1728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780" y="4593838"/>
              <a:ext cx="1741335" cy="2225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00648" y="6259893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6132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574074" y="5279910"/>
              <a:ext cx="6092825" cy="677545"/>
            </a:xfrm>
            <a:custGeom>
              <a:avLst/>
              <a:gdLst/>
              <a:ahLst/>
              <a:cxnLst/>
              <a:rect l="l" t="t" r="r" b="b"/>
              <a:pathLst>
                <a:path w="6092825" h="677545">
                  <a:moveTo>
                    <a:pt x="6092406" y="601141"/>
                  </a:moveTo>
                  <a:lnTo>
                    <a:pt x="5940006" y="524941"/>
                  </a:lnTo>
                  <a:lnTo>
                    <a:pt x="5940006" y="575741"/>
                  </a:lnTo>
                  <a:lnTo>
                    <a:pt x="152400" y="575741"/>
                  </a:lnTo>
                  <a:lnTo>
                    <a:pt x="152400" y="524941"/>
                  </a:lnTo>
                  <a:lnTo>
                    <a:pt x="0" y="601141"/>
                  </a:lnTo>
                  <a:lnTo>
                    <a:pt x="152400" y="677341"/>
                  </a:lnTo>
                  <a:lnTo>
                    <a:pt x="152400" y="626541"/>
                  </a:lnTo>
                  <a:lnTo>
                    <a:pt x="5940006" y="626541"/>
                  </a:lnTo>
                  <a:lnTo>
                    <a:pt x="5940006" y="677341"/>
                  </a:lnTo>
                  <a:lnTo>
                    <a:pt x="6041606" y="626541"/>
                  </a:lnTo>
                  <a:lnTo>
                    <a:pt x="6092406" y="601141"/>
                  </a:lnTo>
                  <a:close/>
                </a:path>
                <a:path w="6092825" h="677545">
                  <a:moveTo>
                    <a:pt x="6092406" y="76212"/>
                  </a:moveTo>
                  <a:lnTo>
                    <a:pt x="5940006" y="12"/>
                  </a:lnTo>
                  <a:lnTo>
                    <a:pt x="5940006" y="50812"/>
                  </a:lnTo>
                  <a:lnTo>
                    <a:pt x="152400" y="50812"/>
                  </a:lnTo>
                  <a:lnTo>
                    <a:pt x="152400" y="0"/>
                  </a:lnTo>
                  <a:lnTo>
                    <a:pt x="0" y="76200"/>
                  </a:lnTo>
                  <a:lnTo>
                    <a:pt x="152400" y="152400"/>
                  </a:lnTo>
                  <a:lnTo>
                    <a:pt x="152400" y="101612"/>
                  </a:lnTo>
                  <a:lnTo>
                    <a:pt x="5940006" y="101612"/>
                  </a:lnTo>
                  <a:lnTo>
                    <a:pt x="5940006" y="152412"/>
                  </a:lnTo>
                  <a:lnTo>
                    <a:pt x="6041606" y="101612"/>
                  </a:lnTo>
                  <a:lnTo>
                    <a:pt x="5965406" y="101612"/>
                  </a:lnTo>
                  <a:lnTo>
                    <a:pt x="6041606" y="101600"/>
                  </a:lnTo>
                  <a:lnTo>
                    <a:pt x="6092406" y="762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6939" y="1761404"/>
            <a:ext cx="10878821" cy="399769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End-to-end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TLS: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confidentiality,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integrity,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authenticity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TCP: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ordered,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reliable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delivery of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byte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stream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Establishing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channel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expensive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delays,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creating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structures,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computing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Exploit </a:t>
            </a:r>
            <a:r>
              <a:rPr sz="2800" spc="-15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temporal</a:t>
            </a:r>
            <a:r>
              <a:rPr sz="2800" spc="-5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locality</a:t>
            </a:r>
            <a:r>
              <a:rPr sz="2800" spc="-5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reusing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channels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82850" marR="2312035" indent="235585">
              <a:lnSpc>
                <a:spcPct val="148300"/>
              </a:lnSpc>
              <a:spcBef>
                <a:spcPts val="2270"/>
              </a:spcBef>
            </a:pPr>
            <a:r>
              <a:rPr lang="en-US" sz="2400" spc="-2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Transport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Layer</a:t>
            </a:r>
            <a:r>
              <a:rPr lang="en-US"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Security</a:t>
            </a:r>
            <a:r>
              <a:rPr lang="en-US" sz="2400" spc="-1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(TLS) </a:t>
            </a:r>
            <a:r>
              <a:rPr lang="en-US" sz="24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lang="en-US"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</a:t>
            </a:r>
            <a:r>
              <a:rPr lang="en-US"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(TCP)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99E4-8069-C94F-A563-A5D10AD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8F5E-53AE-B44B-AA0A-B3556842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locality: nearness in time</a:t>
            </a:r>
          </a:p>
          <a:p>
            <a:endParaRPr lang="en-US" dirty="0"/>
          </a:p>
          <a:p>
            <a:r>
              <a:rPr lang="en-US" dirty="0"/>
              <a:t>Data accessed now was probably accessed recently</a:t>
            </a:r>
          </a:p>
          <a:p>
            <a:endParaRPr lang="en-US" dirty="0"/>
          </a:p>
          <a:p>
            <a:r>
              <a:rPr lang="en-US" dirty="0"/>
              <a:t>Useful data tends to continue to be useful</a:t>
            </a:r>
          </a:p>
        </p:txBody>
      </p:sp>
    </p:spTree>
    <p:extLst>
      <p:ext uri="{BB962C8B-B14F-4D97-AF65-F5344CB8AC3E}">
        <p14:creationId xmlns:p14="http://schemas.microsoft.com/office/powerpoint/2010/main" val="138622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4138"/>
            <a:ext cx="97510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Caching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Rescue: </a:t>
            </a:r>
            <a:r>
              <a:rPr spc="-60" dirty="0"/>
              <a:t>Web</a:t>
            </a:r>
            <a:r>
              <a:rPr spc="-10" dirty="0"/>
              <a:t> </a:t>
            </a:r>
            <a:r>
              <a:rPr spc="-15" dirty="0"/>
              <a:t>Items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4265" y="4414548"/>
            <a:ext cx="9343850" cy="2225611"/>
            <a:chOff x="1444265" y="4414548"/>
            <a:chExt cx="9343850" cy="222561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265" y="4779234"/>
              <a:ext cx="895710" cy="1728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780" y="4414548"/>
              <a:ext cx="1741335" cy="2225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00648" y="6080602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6132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88983" y="4794589"/>
              <a:ext cx="2414763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2169458" y="0"/>
                  </a:moveTo>
                  <a:lnTo>
                    <a:pt x="0" y="0"/>
                  </a:lnTo>
                  <a:lnTo>
                    <a:pt x="0" y="1706282"/>
                  </a:lnTo>
                  <a:lnTo>
                    <a:pt x="2169458" y="1706282"/>
                  </a:lnTo>
                  <a:lnTo>
                    <a:pt x="216945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8898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0" y="0"/>
                  </a:moveTo>
                  <a:lnTo>
                    <a:pt x="2169459" y="0"/>
                  </a:lnTo>
                  <a:lnTo>
                    <a:pt x="2169459" y="1706283"/>
                  </a:lnTo>
                  <a:lnTo>
                    <a:pt x="0" y="17062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5333" y="4800939"/>
            <a:ext cx="2369419" cy="132581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68605" rIns="0" bIns="0" rtlCol="0">
            <a:spAutoFit/>
          </a:bodyPr>
          <a:lstStyle/>
          <a:p>
            <a:pPr marL="516255" marR="508000" indent="133350">
              <a:lnSpc>
                <a:spcPts val="4300"/>
              </a:lnSpc>
              <a:spcBef>
                <a:spcPts val="2115"/>
              </a:spcBef>
            </a:pPr>
            <a:r>
              <a:rPr sz="3200" spc="-5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 </a:t>
            </a:r>
            <a:r>
              <a:rPr sz="3200" spc="-4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5959" y="4777713"/>
            <a:ext cx="1797050" cy="1076960"/>
          </a:xfrm>
          <a:custGeom>
            <a:avLst/>
            <a:gdLst/>
            <a:ahLst/>
            <a:cxnLst/>
            <a:rect l="l" t="t" r="r" b="b"/>
            <a:pathLst>
              <a:path w="1797050" h="1076960">
                <a:moveTo>
                  <a:pt x="165425" y="918017"/>
                </a:moveTo>
                <a:lnTo>
                  <a:pt x="148073" y="964936"/>
                </a:lnTo>
                <a:lnTo>
                  <a:pt x="211984" y="988060"/>
                </a:lnTo>
                <a:lnTo>
                  <a:pt x="264410" y="1005840"/>
                </a:lnTo>
                <a:lnTo>
                  <a:pt x="369794" y="1036319"/>
                </a:lnTo>
                <a:lnTo>
                  <a:pt x="422937" y="1049020"/>
                </a:lnTo>
                <a:lnTo>
                  <a:pt x="476422" y="1059180"/>
                </a:lnTo>
                <a:lnTo>
                  <a:pt x="530274" y="1068070"/>
                </a:lnTo>
                <a:lnTo>
                  <a:pt x="584516" y="1074420"/>
                </a:lnTo>
                <a:lnTo>
                  <a:pt x="639169" y="1076960"/>
                </a:lnTo>
                <a:lnTo>
                  <a:pt x="694245" y="1076960"/>
                </a:lnTo>
                <a:lnTo>
                  <a:pt x="749753" y="1074420"/>
                </a:lnTo>
                <a:lnTo>
                  <a:pt x="805693" y="1068070"/>
                </a:lnTo>
                <a:lnTo>
                  <a:pt x="861834" y="1056640"/>
                </a:lnTo>
                <a:lnTo>
                  <a:pt x="921995" y="1041400"/>
                </a:lnTo>
                <a:lnTo>
                  <a:pt x="954305" y="1031240"/>
                </a:lnTo>
                <a:lnTo>
                  <a:pt x="966928" y="1027429"/>
                </a:lnTo>
                <a:lnTo>
                  <a:pt x="692058" y="1027429"/>
                </a:lnTo>
                <a:lnTo>
                  <a:pt x="693583" y="1026160"/>
                </a:lnTo>
                <a:lnTo>
                  <a:pt x="641409" y="1026160"/>
                </a:lnTo>
                <a:lnTo>
                  <a:pt x="588124" y="1023619"/>
                </a:lnTo>
                <a:lnTo>
                  <a:pt x="589433" y="1023619"/>
                </a:lnTo>
                <a:lnTo>
                  <a:pt x="547037" y="1018540"/>
                </a:lnTo>
                <a:lnTo>
                  <a:pt x="537620" y="1018540"/>
                </a:lnTo>
                <a:lnTo>
                  <a:pt x="484887" y="1009650"/>
                </a:lnTo>
                <a:lnTo>
                  <a:pt x="485940" y="1009650"/>
                </a:lnTo>
                <a:lnTo>
                  <a:pt x="433443" y="999490"/>
                </a:lnTo>
                <a:lnTo>
                  <a:pt x="434365" y="999490"/>
                </a:lnTo>
                <a:lnTo>
                  <a:pt x="382078" y="986790"/>
                </a:lnTo>
                <a:lnTo>
                  <a:pt x="382870" y="986790"/>
                </a:lnTo>
                <a:lnTo>
                  <a:pt x="330767" y="972819"/>
                </a:lnTo>
                <a:lnTo>
                  <a:pt x="331434" y="972819"/>
                </a:lnTo>
                <a:lnTo>
                  <a:pt x="279490" y="957579"/>
                </a:lnTo>
                <a:lnTo>
                  <a:pt x="280036" y="957579"/>
                </a:lnTo>
                <a:lnTo>
                  <a:pt x="231923" y="941069"/>
                </a:lnTo>
                <a:lnTo>
                  <a:pt x="228895" y="941069"/>
                </a:lnTo>
                <a:lnTo>
                  <a:pt x="165425" y="918017"/>
                </a:lnTo>
                <a:close/>
              </a:path>
              <a:path w="1797050" h="1076960">
                <a:moveTo>
                  <a:pt x="1264761" y="853439"/>
                </a:moveTo>
                <a:lnTo>
                  <a:pt x="1188405" y="889000"/>
                </a:lnTo>
                <a:lnTo>
                  <a:pt x="1189051" y="889000"/>
                </a:lnTo>
                <a:lnTo>
                  <a:pt x="1113444" y="920750"/>
                </a:lnTo>
                <a:lnTo>
                  <a:pt x="1114129" y="920750"/>
                </a:lnTo>
                <a:lnTo>
                  <a:pt x="1040676" y="948690"/>
                </a:lnTo>
                <a:lnTo>
                  <a:pt x="1041241" y="948690"/>
                </a:lnTo>
                <a:lnTo>
                  <a:pt x="1005761" y="961390"/>
                </a:lnTo>
                <a:lnTo>
                  <a:pt x="1006176" y="961390"/>
                </a:lnTo>
                <a:lnTo>
                  <a:pt x="971762" y="972819"/>
                </a:lnTo>
                <a:lnTo>
                  <a:pt x="972221" y="972819"/>
                </a:lnTo>
                <a:lnTo>
                  <a:pt x="939048" y="982979"/>
                </a:lnTo>
                <a:lnTo>
                  <a:pt x="939563" y="982979"/>
                </a:lnTo>
                <a:lnTo>
                  <a:pt x="907806" y="993140"/>
                </a:lnTo>
                <a:lnTo>
                  <a:pt x="908397" y="993140"/>
                </a:lnTo>
                <a:lnTo>
                  <a:pt x="878232" y="1000760"/>
                </a:lnTo>
                <a:lnTo>
                  <a:pt x="878926" y="1000760"/>
                </a:lnTo>
                <a:lnTo>
                  <a:pt x="850529" y="1007110"/>
                </a:lnTo>
                <a:lnTo>
                  <a:pt x="851754" y="1007110"/>
                </a:lnTo>
                <a:lnTo>
                  <a:pt x="797051" y="1017269"/>
                </a:lnTo>
                <a:lnTo>
                  <a:pt x="798706" y="1017269"/>
                </a:lnTo>
                <a:lnTo>
                  <a:pt x="744396" y="1023619"/>
                </a:lnTo>
                <a:lnTo>
                  <a:pt x="746000" y="1023619"/>
                </a:lnTo>
                <a:lnTo>
                  <a:pt x="692058" y="1027429"/>
                </a:lnTo>
                <a:lnTo>
                  <a:pt x="966928" y="1027429"/>
                </a:lnTo>
                <a:lnTo>
                  <a:pt x="987967" y="1021079"/>
                </a:lnTo>
                <a:lnTo>
                  <a:pt x="1022818" y="1009650"/>
                </a:lnTo>
                <a:lnTo>
                  <a:pt x="1058790" y="995679"/>
                </a:lnTo>
                <a:lnTo>
                  <a:pt x="1132869" y="967740"/>
                </a:lnTo>
                <a:lnTo>
                  <a:pt x="1209141" y="934719"/>
                </a:lnTo>
                <a:lnTo>
                  <a:pt x="1286140" y="900429"/>
                </a:lnTo>
                <a:lnTo>
                  <a:pt x="1362497" y="862330"/>
                </a:lnTo>
                <a:lnTo>
                  <a:pt x="1376867" y="854710"/>
                </a:lnTo>
                <a:lnTo>
                  <a:pt x="1264117" y="854710"/>
                </a:lnTo>
                <a:lnTo>
                  <a:pt x="1264761" y="853439"/>
                </a:lnTo>
                <a:close/>
              </a:path>
              <a:path w="1797050" h="1076960">
                <a:moveTo>
                  <a:pt x="536437" y="1017269"/>
                </a:moveTo>
                <a:lnTo>
                  <a:pt x="537620" y="1018540"/>
                </a:lnTo>
                <a:lnTo>
                  <a:pt x="547037" y="1018540"/>
                </a:lnTo>
                <a:lnTo>
                  <a:pt x="536437" y="1017269"/>
                </a:lnTo>
                <a:close/>
              </a:path>
              <a:path w="1797050" h="1076960">
                <a:moveTo>
                  <a:pt x="183201" y="869950"/>
                </a:moveTo>
                <a:lnTo>
                  <a:pt x="13804" y="889000"/>
                </a:lnTo>
                <a:lnTo>
                  <a:pt x="130129" y="1013460"/>
                </a:lnTo>
                <a:lnTo>
                  <a:pt x="148073" y="964936"/>
                </a:lnTo>
                <a:lnTo>
                  <a:pt x="124231" y="956310"/>
                </a:lnTo>
                <a:lnTo>
                  <a:pt x="141479" y="909319"/>
                </a:lnTo>
                <a:lnTo>
                  <a:pt x="168641" y="909319"/>
                </a:lnTo>
                <a:lnTo>
                  <a:pt x="183201" y="869950"/>
                </a:lnTo>
                <a:close/>
              </a:path>
              <a:path w="1797050" h="1076960">
                <a:moveTo>
                  <a:pt x="141479" y="909319"/>
                </a:moveTo>
                <a:lnTo>
                  <a:pt x="124231" y="956310"/>
                </a:lnTo>
                <a:lnTo>
                  <a:pt x="148073" y="964936"/>
                </a:lnTo>
                <a:lnTo>
                  <a:pt x="165425" y="918017"/>
                </a:lnTo>
                <a:lnTo>
                  <a:pt x="141479" y="909319"/>
                </a:lnTo>
                <a:close/>
              </a:path>
              <a:path w="1797050" h="1076960">
                <a:moveTo>
                  <a:pt x="228222" y="939800"/>
                </a:moveTo>
                <a:lnTo>
                  <a:pt x="228895" y="941069"/>
                </a:lnTo>
                <a:lnTo>
                  <a:pt x="231923" y="941069"/>
                </a:lnTo>
                <a:lnTo>
                  <a:pt x="228222" y="939800"/>
                </a:lnTo>
                <a:close/>
              </a:path>
              <a:path w="1797050" h="1076960">
                <a:moveTo>
                  <a:pt x="168641" y="909319"/>
                </a:moveTo>
                <a:lnTo>
                  <a:pt x="141479" y="909319"/>
                </a:lnTo>
                <a:lnTo>
                  <a:pt x="165425" y="918017"/>
                </a:lnTo>
                <a:lnTo>
                  <a:pt x="168641" y="909319"/>
                </a:lnTo>
                <a:close/>
              </a:path>
              <a:path w="1797050" h="1076960">
                <a:moveTo>
                  <a:pt x="1339816" y="816610"/>
                </a:moveTo>
                <a:lnTo>
                  <a:pt x="1264117" y="854710"/>
                </a:lnTo>
                <a:lnTo>
                  <a:pt x="1376867" y="854710"/>
                </a:lnTo>
                <a:lnTo>
                  <a:pt x="1446361" y="817880"/>
                </a:lnTo>
                <a:lnTo>
                  <a:pt x="1339143" y="817880"/>
                </a:lnTo>
                <a:lnTo>
                  <a:pt x="1339816" y="816610"/>
                </a:lnTo>
                <a:close/>
              </a:path>
              <a:path w="1797050" h="1076960">
                <a:moveTo>
                  <a:pt x="1514944" y="718819"/>
                </a:moveTo>
                <a:lnTo>
                  <a:pt x="1481598" y="739139"/>
                </a:lnTo>
                <a:lnTo>
                  <a:pt x="1482018" y="739139"/>
                </a:lnTo>
                <a:lnTo>
                  <a:pt x="1447454" y="759460"/>
                </a:lnTo>
                <a:lnTo>
                  <a:pt x="1447845" y="759460"/>
                </a:lnTo>
                <a:lnTo>
                  <a:pt x="1412238" y="778510"/>
                </a:lnTo>
                <a:lnTo>
                  <a:pt x="1412781" y="778510"/>
                </a:lnTo>
                <a:lnTo>
                  <a:pt x="1339143" y="817880"/>
                </a:lnTo>
                <a:lnTo>
                  <a:pt x="1446361" y="817880"/>
                </a:lnTo>
                <a:lnTo>
                  <a:pt x="1472813" y="803910"/>
                </a:lnTo>
                <a:lnTo>
                  <a:pt x="1507783" y="783589"/>
                </a:lnTo>
                <a:lnTo>
                  <a:pt x="1541567" y="762000"/>
                </a:lnTo>
                <a:lnTo>
                  <a:pt x="1573998" y="741680"/>
                </a:lnTo>
                <a:lnTo>
                  <a:pt x="1604910" y="721360"/>
                </a:lnTo>
                <a:lnTo>
                  <a:pt x="1606629" y="720089"/>
                </a:lnTo>
                <a:lnTo>
                  <a:pt x="1514488" y="720089"/>
                </a:lnTo>
                <a:lnTo>
                  <a:pt x="1514944" y="718819"/>
                </a:lnTo>
                <a:close/>
              </a:path>
              <a:path w="1797050" h="1076960">
                <a:moveTo>
                  <a:pt x="1630502" y="638810"/>
                </a:moveTo>
                <a:lnTo>
                  <a:pt x="1603783" y="659130"/>
                </a:lnTo>
                <a:lnTo>
                  <a:pt x="1604406" y="659130"/>
                </a:lnTo>
                <a:lnTo>
                  <a:pt x="1575767" y="679450"/>
                </a:lnTo>
                <a:lnTo>
                  <a:pt x="1576322" y="679450"/>
                </a:lnTo>
                <a:lnTo>
                  <a:pt x="1545940" y="699769"/>
                </a:lnTo>
                <a:lnTo>
                  <a:pt x="1546440" y="699769"/>
                </a:lnTo>
                <a:lnTo>
                  <a:pt x="1514488" y="720089"/>
                </a:lnTo>
                <a:lnTo>
                  <a:pt x="1606629" y="720089"/>
                </a:lnTo>
                <a:lnTo>
                  <a:pt x="1661519" y="679450"/>
                </a:lnTo>
                <a:lnTo>
                  <a:pt x="1686896" y="659130"/>
                </a:lnTo>
                <a:lnTo>
                  <a:pt x="1708661" y="640080"/>
                </a:lnTo>
                <a:lnTo>
                  <a:pt x="1629798" y="640080"/>
                </a:lnTo>
                <a:lnTo>
                  <a:pt x="1630502" y="638810"/>
                </a:lnTo>
                <a:close/>
              </a:path>
              <a:path w="1797050" h="1076960">
                <a:moveTo>
                  <a:pt x="1654420" y="619760"/>
                </a:moveTo>
                <a:lnTo>
                  <a:pt x="1629798" y="640080"/>
                </a:lnTo>
                <a:lnTo>
                  <a:pt x="1708661" y="640080"/>
                </a:lnTo>
                <a:lnTo>
                  <a:pt x="1710112" y="638810"/>
                </a:lnTo>
                <a:lnTo>
                  <a:pt x="1728401" y="621030"/>
                </a:lnTo>
                <a:lnTo>
                  <a:pt x="1653617" y="621030"/>
                </a:lnTo>
                <a:lnTo>
                  <a:pt x="1654420" y="619760"/>
                </a:lnTo>
                <a:close/>
              </a:path>
              <a:path w="1797050" h="1076960">
                <a:moveTo>
                  <a:pt x="1675966" y="600710"/>
                </a:moveTo>
                <a:lnTo>
                  <a:pt x="1653617" y="621030"/>
                </a:lnTo>
                <a:lnTo>
                  <a:pt x="1728401" y="621030"/>
                </a:lnTo>
                <a:lnTo>
                  <a:pt x="1731013" y="618489"/>
                </a:lnTo>
                <a:lnTo>
                  <a:pt x="1745991" y="601980"/>
                </a:lnTo>
                <a:lnTo>
                  <a:pt x="1675043" y="601980"/>
                </a:lnTo>
                <a:lnTo>
                  <a:pt x="1675966" y="600710"/>
                </a:lnTo>
                <a:close/>
              </a:path>
              <a:path w="1797050" h="1076960">
                <a:moveTo>
                  <a:pt x="1694945" y="581660"/>
                </a:moveTo>
                <a:lnTo>
                  <a:pt x="1675043" y="601980"/>
                </a:lnTo>
                <a:lnTo>
                  <a:pt x="1745991" y="601980"/>
                </a:lnTo>
                <a:lnTo>
                  <a:pt x="1749447" y="598169"/>
                </a:lnTo>
                <a:lnTo>
                  <a:pt x="1761299" y="582930"/>
                </a:lnTo>
                <a:lnTo>
                  <a:pt x="1693882" y="582930"/>
                </a:lnTo>
                <a:lnTo>
                  <a:pt x="1694945" y="581660"/>
                </a:lnTo>
                <a:close/>
              </a:path>
              <a:path w="1797050" h="1076960">
                <a:moveTo>
                  <a:pt x="1773646" y="563880"/>
                </a:moveTo>
                <a:lnTo>
                  <a:pt x="1711161" y="563880"/>
                </a:lnTo>
                <a:lnTo>
                  <a:pt x="1693882" y="582930"/>
                </a:lnTo>
                <a:lnTo>
                  <a:pt x="1761299" y="582930"/>
                </a:lnTo>
                <a:lnTo>
                  <a:pt x="1765250" y="577850"/>
                </a:lnTo>
                <a:lnTo>
                  <a:pt x="1773646" y="563880"/>
                </a:lnTo>
                <a:close/>
              </a:path>
              <a:path w="1797050" h="1076960">
                <a:moveTo>
                  <a:pt x="1782544" y="547369"/>
                </a:moveTo>
                <a:lnTo>
                  <a:pt x="1724418" y="547369"/>
                </a:lnTo>
                <a:lnTo>
                  <a:pt x="1709938" y="565150"/>
                </a:lnTo>
                <a:lnTo>
                  <a:pt x="1711161" y="563880"/>
                </a:lnTo>
                <a:lnTo>
                  <a:pt x="1773646" y="563880"/>
                </a:lnTo>
                <a:lnTo>
                  <a:pt x="1778226" y="556260"/>
                </a:lnTo>
                <a:lnTo>
                  <a:pt x="1782544" y="547369"/>
                </a:lnTo>
                <a:close/>
              </a:path>
              <a:path w="1797050" h="1076960">
                <a:moveTo>
                  <a:pt x="1733469" y="532516"/>
                </a:moveTo>
                <a:lnTo>
                  <a:pt x="1723035" y="548639"/>
                </a:lnTo>
                <a:lnTo>
                  <a:pt x="1724418" y="547369"/>
                </a:lnTo>
                <a:lnTo>
                  <a:pt x="1782544" y="547369"/>
                </a:lnTo>
                <a:lnTo>
                  <a:pt x="1788096" y="535939"/>
                </a:lnTo>
                <a:lnTo>
                  <a:pt x="1788885" y="533400"/>
                </a:lnTo>
                <a:lnTo>
                  <a:pt x="1733054" y="533400"/>
                </a:lnTo>
                <a:lnTo>
                  <a:pt x="1733469" y="532516"/>
                </a:lnTo>
                <a:close/>
              </a:path>
              <a:path w="1797050" h="1076960">
                <a:moveTo>
                  <a:pt x="1734541" y="530860"/>
                </a:moveTo>
                <a:lnTo>
                  <a:pt x="1733469" y="532516"/>
                </a:lnTo>
                <a:lnTo>
                  <a:pt x="1733054" y="533400"/>
                </a:lnTo>
                <a:lnTo>
                  <a:pt x="1734541" y="530860"/>
                </a:lnTo>
                <a:close/>
              </a:path>
              <a:path w="1797050" h="1076960">
                <a:moveTo>
                  <a:pt x="1789674" y="530860"/>
                </a:moveTo>
                <a:lnTo>
                  <a:pt x="1734541" y="530860"/>
                </a:lnTo>
                <a:lnTo>
                  <a:pt x="1733054" y="533400"/>
                </a:lnTo>
                <a:lnTo>
                  <a:pt x="1788885" y="533400"/>
                </a:lnTo>
                <a:lnTo>
                  <a:pt x="1789674" y="530860"/>
                </a:lnTo>
                <a:close/>
              </a:path>
              <a:path w="1797050" h="1076960">
                <a:moveTo>
                  <a:pt x="1740680" y="517171"/>
                </a:moveTo>
                <a:lnTo>
                  <a:pt x="1733469" y="532516"/>
                </a:lnTo>
                <a:lnTo>
                  <a:pt x="1734541" y="530860"/>
                </a:lnTo>
                <a:lnTo>
                  <a:pt x="1789674" y="530860"/>
                </a:lnTo>
                <a:lnTo>
                  <a:pt x="1793223" y="519430"/>
                </a:lnTo>
                <a:lnTo>
                  <a:pt x="1739992" y="519430"/>
                </a:lnTo>
                <a:lnTo>
                  <a:pt x="1740680" y="517171"/>
                </a:lnTo>
                <a:close/>
              </a:path>
              <a:path w="1797050" h="1076960">
                <a:moveTo>
                  <a:pt x="1741410" y="515619"/>
                </a:moveTo>
                <a:lnTo>
                  <a:pt x="1740680" y="517171"/>
                </a:lnTo>
                <a:lnTo>
                  <a:pt x="1739992" y="519430"/>
                </a:lnTo>
                <a:lnTo>
                  <a:pt x="1741410" y="515619"/>
                </a:lnTo>
                <a:close/>
              </a:path>
              <a:path w="1797050" h="1076960">
                <a:moveTo>
                  <a:pt x="1794407" y="515619"/>
                </a:moveTo>
                <a:lnTo>
                  <a:pt x="1741410" y="515619"/>
                </a:lnTo>
                <a:lnTo>
                  <a:pt x="1739992" y="519430"/>
                </a:lnTo>
                <a:lnTo>
                  <a:pt x="1793223" y="519430"/>
                </a:lnTo>
                <a:lnTo>
                  <a:pt x="1794407" y="515619"/>
                </a:lnTo>
                <a:close/>
              </a:path>
              <a:path w="1797050" h="1076960">
                <a:moveTo>
                  <a:pt x="1744332" y="505186"/>
                </a:moveTo>
                <a:lnTo>
                  <a:pt x="1740680" y="517171"/>
                </a:lnTo>
                <a:lnTo>
                  <a:pt x="1741410" y="515619"/>
                </a:lnTo>
                <a:lnTo>
                  <a:pt x="1794407" y="515619"/>
                </a:lnTo>
                <a:lnTo>
                  <a:pt x="1795126" y="508000"/>
                </a:lnTo>
                <a:lnTo>
                  <a:pt x="1744071" y="508000"/>
                </a:lnTo>
                <a:lnTo>
                  <a:pt x="1744332" y="505186"/>
                </a:lnTo>
                <a:close/>
              </a:path>
              <a:path w="1797050" h="1076960">
                <a:moveTo>
                  <a:pt x="1745023" y="502919"/>
                </a:moveTo>
                <a:lnTo>
                  <a:pt x="1744332" y="505186"/>
                </a:lnTo>
                <a:lnTo>
                  <a:pt x="1744071" y="508000"/>
                </a:lnTo>
                <a:lnTo>
                  <a:pt x="1745023" y="502919"/>
                </a:lnTo>
                <a:close/>
              </a:path>
              <a:path w="1797050" h="1076960">
                <a:moveTo>
                  <a:pt x="1795606" y="502919"/>
                </a:moveTo>
                <a:lnTo>
                  <a:pt x="1745023" y="502919"/>
                </a:lnTo>
                <a:lnTo>
                  <a:pt x="1744071" y="508000"/>
                </a:lnTo>
                <a:lnTo>
                  <a:pt x="1795126" y="508000"/>
                </a:lnTo>
                <a:lnTo>
                  <a:pt x="1795606" y="502919"/>
                </a:lnTo>
                <a:close/>
              </a:path>
              <a:path w="1797050" h="1076960">
                <a:moveTo>
                  <a:pt x="1745303" y="494701"/>
                </a:moveTo>
                <a:lnTo>
                  <a:pt x="1744332" y="505186"/>
                </a:lnTo>
                <a:lnTo>
                  <a:pt x="1745023" y="502919"/>
                </a:lnTo>
                <a:lnTo>
                  <a:pt x="1795606" y="502919"/>
                </a:lnTo>
                <a:lnTo>
                  <a:pt x="1796085" y="497839"/>
                </a:lnTo>
                <a:lnTo>
                  <a:pt x="1745703" y="497839"/>
                </a:lnTo>
                <a:lnTo>
                  <a:pt x="1745303" y="494701"/>
                </a:lnTo>
                <a:close/>
              </a:path>
              <a:path w="1797050" h="1076960">
                <a:moveTo>
                  <a:pt x="1745601" y="491489"/>
                </a:moveTo>
                <a:lnTo>
                  <a:pt x="1745303" y="494701"/>
                </a:lnTo>
                <a:lnTo>
                  <a:pt x="1745703" y="497839"/>
                </a:lnTo>
                <a:lnTo>
                  <a:pt x="1745601" y="491489"/>
                </a:lnTo>
                <a:close/>
              </a:path>
              <a:path w="1797050" h="1076960">
                <a:moveTo>
                  <a:pt x="1796114" y="491489"/>
                </a:moveTo>
                <a:lnTo>
                  <a:pt x="1745601" y="491489"/>
                </a:lnTo>
                <a:lnTo>
                  <a:pt x="1745703" y="497839"/>
                </a:lnTo>
                <a:lnTo>
                  <a:pt x="1796085" y="497839"/>
                </a:lnTo>
                <a:lnTo>
                  <a:pt x="1796445" y="494030"/>
                </a:lnTo>
                <a:lnTo>
                  <a:pt x="1796114" y="491489"/>
                </a:lnTo>
                <a:close/>
              </a:path>
              <a:path w="1797050" h="1076960">
                <a:moveTo>
                  <a:pt x="1743953" y="484115"/>
                </a:moveTo>
                <a:lnTo>
                  <a:pt x="1745303" y="494701"/>
                </a:lnTo>
                <a:lnTo>
                  <a:pt x="1745601" y="491489"/>
                </a:lnTo>
                <a:lnTo>
                  <a:pt x="1796114" y="491489"/>
                </a:lnTo>
                <a:lnTo>
                  <a:pt x="1795453" y="486409"/>
                </a:lnTo>
                <a:lnTo>
                  <a:pt x="1744737" y="486409"/>
                </a:lnTo>
                <a:lnTo>
                  <a:pt x="1743953" y="484115"/>
                </a:lnTo>
                <a:close/>
              </a:path>
              <a:path w="1797050" h="1076960">
                <a:moveTo>
                  <a:pt x="1743598" y="481330"/>
                </a:moveTo>
                <a:lnTo>
                  <a:pt x="1743953" y="484115"/>
                </a:lnTo>
                <a:lnTo>
                  <a:pt x="1744737" y="486409"/>
                </a:lnTo>
                <a:lnTo>
                  <a:pt x="1743598" y="481330"/>
                </a:lnTo>
                <a:close/>
              </a:path>
              <a:path w="1797050" h="1076960">
                <a:moveTo>
                  <a:pt x="1794792" y="481330"/>
                </a:moveTo>
                <a:lnTo>
                  <a:pt x="1743598" y="481330"/>
                </a:lnTo>
                <a:lnTo>
                  <a:pt x="1744737" y="486409"/>
                </a:lnTo>
                <a:lnTo>
                  <a:pt x="1795453" y="486409"/>
                </a:lnTo>
                <a:lnTo>
                  <a:pt x="1794792" y="481330"/>
                </a:lnTo>
                <a:close/>
              </a:path>
              <a:path w="1797050" h="1076960">
                <a:moveTo>
                  <a:pt x="1739827" y="472038"/>
                </a:moveTo>
                <a:lnTo>
                  <a:pt x="1743953" y="484115"/>
                </a:lnTo>
                <a:lnTo>
                  <a:pt x="1743598" y="481330"/>
                </a:lnTo>
                <a:lnTo>
                  <a:pt x="1794792" y="481330"/>
                </a:lnTo>
                <a:lnTo>
                  <a:pt x="1793800" y="473709"/>
                </a:lnTo>
                <a:lnTo>
                  <a:pt x="1740673" y="473709"/>
                </a:lnTo>
                <a:lnTo>
                  <a:pt x="1739827" y="472038"/>
                </a:lnTo>
                <a:close/>
              </a:path>
              <a:path w="1797050" h="1076960">
                <a:moveTo>
                  <a:pt x="1739097" y="469900"/>
                </a:moveTo>
                <a:lnTo>
                  <a:pt x="1739827" y="472038"/>
                </a:lnTo>
                <a:lnTo>
                  <a:pt x="1740673" y="473709"/>
                </a:lnTo>
                <a:lnTo>
                  <a:pt x="1739097" y="469900"/>
                </a:lnTo>
                <a:close/>
              </a:path>
              <a:path w="1797050" h="1076960">
                <a:moveTo>
                  <a:pt x="1792748" y="469900"/>
                </a:moveTo>
                <a:lnTo>
                  <a:pt x="1739097" y="469900"/>
                </a:lnTo>
                <a:lnTo>
                  <a:pt x="1740673" y="473709"/>
                </a:lnTo>
                <a:lnTo>
                  <a:pt x="1793800" y="473709"/>
                </a:lnTo>
                <a:lnTo>
                  <a:pt x="1793634" y="472439"/>
                </a:lnTo>
                <a:lnTo>
                  <a:pt x="1792748" y="469900"/>
                </a:lnTo>
                <a:close/>
              </a:path>
              <a:path w="1797050" h="1076960">
                <a:moveTo>
                  <a:pt x="1732232" y="457023"/>
                </a:moveTo>
                <a:lnTo>
                  <a:pt x="1739827" y="472038"/>
                </a:lnTo>
                <a:lnTo>
                  <a:pt x="1739097" y="469900"/>
                </a:lnTo>
                <a:lnTo>
                  <a:pt x="1792748" y="469900"/>
                </a:lnTo>
                <a:lnTo>
                  <a:pt x="1788757" y="458469"/>
                </a:lnTo>
                <a:lnTo>
                  <a:pt x="1733298" y="458469"/>
                </a:lnTo>
                <a:lnTo>
                  <a:pt x="1732232" y="457023"/>
                </a:lnTo>
                <a:close/>
              </a:path>
              <a:path w="1797050" h="1076960">
                <a:moveTo>
                  <a:pt x="1731679" y="455930"/>
                </a:moveTo>
                <a:lnTo>
                  <a:pt x="1732232" y="457023"/>
                </a:lnTo>
                <a:lnTo>
                  <a:pt x="1733298" y="458469"/>
                </a:lnTo>
                <a:lnTo>
                  <a:pt x="1731679" y="455930"/>
                </a:lnTo>
                <a:close/>
              </a:path>
              <a:path w="1797050" h="1076960">
                <a:moveTo>
                  <a:pt x="1787870" y="455930"/>
                </a:moveTo>
                <a:lnTo>
                  <a:pt x="1731679" y="455930"/>
                </a:lnTo>
                <a:lnTo>
                  <a:pt x="1733298" y="458469"/>
                </a:lnTo>
                <a:lnTo>
                  <a:pt x="1788757" y="458469"/>
                </a:lnTo>
                <a:lnTo>
                  <a:pt x="1787870" y="455930"/>
                </a:lnTo>
                <a:close/>
              </a:path>
              <a:path w="1797050" h="1076960">
                <a:moveTo>
                  <a:pt x="1721129" y="441960"/>
                </a:moveTo>
                <a:lnTo>
                  <a:pt x="1732232" y="457023"/>
                </a:lnTo>
                <a:lnTo>
                  <a:pt x="1731679" y="455930"/>
                </a:lnTo>
                <a:lnTo>
                  <a:pt x="1787870" y="455930"/>
                </a:lnTo>
                <a:lnTo>
                  <a:pt x="1786540" y="452119"/>
                </a:lnTo>
                <a:lnTo>
                  <a:pt x="1781880" y="443230"/>
                </a:lnTo>
                <a:lnTo>
                  <a:pt x="1722619" y="443230"/>
                </a:lnTo>
                <a:lnTo>
                  <a:pt x="1721129" y="441960"/>
                </a:lnTo>
                <a:close/>
              </a:path>
              <a:path w="1797050" h="1076960">
                <a:moveTo>
                  <a:pt x="1707454" y="425450"/>
                </a:moveTo>
                <a:lnTo>
                  <a:pt x="1722619" y="443230"/>
                </a:lnTo>
                <a:lnTo>
                  <a:pt x="1781880" y="443230"/>
                </a:lnTo>
                <a:lnTo>
                  <a:pt x="1775887" y="431800"/>
                </a:lnTo>
                <a:lnTo>
                  <a:pt x="1772448" y="426719"/>
                </a:lnTo>
                <a:lnTo>
                  <a:pt x="1708765" y="426719"/>
                </a:lnTo>
                <a:lnTo>
                  <a:pt x="1707454" y="425450"/>
                </a:lnTo>
                <a:close/>
              </a:path>
              <a:path w="1797050" h="1076960">
                <a:moveTo>
                  <a:pt x="1759920" y="408939"/>
                </a:moveTo>
                <a:lnTo>
                  <a:pt x="1690784" y="408939"/>
                </a:lnTo>
                <a:lnTo>
                  <a:pt x="1708765" y="426719"/>
                </a:lnTo>
                <a:lnTo>
                  <a:pt x="1772448" y="426719"/>
                </a:lnTo>
                <a:lnTo>
                  <a:pt x="1762131" y="411480"/>
                </a:lnTo>
                <a:lnTo>
                  <a:pt x="1759920" y="408939"/>
                </a:lnTo>
                <a:close/>
              </a:path>
              <a:path w="1797050" h="1076960">
                <a:moveTo>
                  <a:pt x="1744345" y="391160"/>
                </a:moveTo>
                <a:lnTo>
                  <a:pt x="1671303" y="391160"/>
                </a:lnTo>
                <a:lnTo>
                  <a:pt x="1691923" y="410210"/>
                </a:lnTo>
                <a:lnTo>
                  <a:pt x="1690784" y="408939"/>
                </a:lnTo>
                <a:lnTo>
                  <a:pt x="1759920" y="408939"/>
                </a:lnTo>
                <a:lnTo>
                  <a:pt x="1745546" y="392430"/>
                </a:lnTo>
                <a:lnTo>
                  <a:pt x="1744345" y="391160"/>
                </a:lnTo>
                <a:close/>
              </a:path>
              <a:path w="1797050" h="1076960">
                <a:moveTo>
                  <a:pt x="1727528" y="373380"/>
                </a:moveTo>
                <a:lnTo>
                  <a:pt x="1649210" y="373380"/>
                </a:lnTo>
                <a:lnTo>
                  <a:pt x="1672291" y="392430"/>
                </a:lnTo>
                <a:lnTo>
                  <a:pt x="1671303" y="391160"/>
                </a:lnTo>
                <a:lnTo>
                  <a:pt x="1744345" y="391160"/>
                </a:lnTo>
                <a:lnTo>
                  <a:pt x="1727528" y="373380"/>
                </a:lnTo>
                <a:close/>
              </a:path>
              <a:path w="1797050" h="1076960">
                <a:moveTo>
                  <a:pt x="1707529" y="355600"/>
                </a:moveTo>
                <a:lnTo>
                  <a:pt x="1624712" y="355600"/>
                </a:lnTo>
                <a:lnTo>
                  <a:pt x="1650072" y="374650"/>
                </a:lnTo>
                <a:lnTo>
                  <a:pt x="1649210" y="373380"/>
                </a:lnTo>
                <a:lnTo>
                  <a:pt x="1727528" y="373380"/>
                </a:lnTo>
                <a:lnTo>
                  <a:pt x="1726327" y="372110"/>
                </a:lnTo>
                <a:lnTo>
                  <a:pt x="1707529" y="355600"/>
                </a:lnTo>
                <a:close/>
              </a:path>
              <a:path w="1797050" h="1076960">
                <a:moveTo>
                  <a:pt x="783716" y="0"/>
                </a:moveTo>
                <a:lnTo>
                  <a:pt x="727995" y="2539"/>
                </a:lnTo>
                <a:lnTo>
                  <a:pt x="672694" y="8889"/>
                </a:lnTo>
                <a:lnTo>
                  <a:pt x="618063" y="19050"/>
                </a:lnTo>
                <a:lnTo>
                  <a:pt x="564076" y="33019"/>
                </a:lnTo>
                <a:lnTo>
                  <a:pt x="510700" y="49529"/>
                </a:lnTo>
                <a:lnTo>
                  <a:pt x="457890" y="69850"/>
                </a:lnTo>
                <a:lnTo>
                  <a:pt x="405601" y="92710"/>
                </a:lnTo>
                <a:lnTo>
                  <a:pt x="353778" y="116839"/>
                </a:lnTo>
                <a:lnTo>
                  <a:pt x="302374" y="143510"/>
                </a:lnTo>
                <a:lnTo>
                  <a:pt x="200614" y="201929"/>
                </a:lnTo>
                <a:lnTo>
                  <a:pt x="150159" y="232410"/>
                </a:lnTo>
                <a:lnTo>
                  <a:pt x="99903" y="264160"/>
                </a:lnTo>
                <a:lnTo>
                  <a:pt x="0" y="328930"/>
                </a:lnTo>
                <a:lnTo>
                  <a:pt x="27609" y="372110"/>
                </a:lnTo>
                <a:lnTo>
                  <a:pt x="127394" y="307339"/>
                </a:lnTo>
                <a:lnTo>
                  <a:pt x="127156" y="307339"/>
                </a:lnTo>
                <a:lnTo>
                  <a:pt x="177147" y="275589"/>
                </a:lnTo>
                <a:lnTo>
                  <a:pt x="176855" y="275589"/>
                </a:lnTo>
                <a:lnTo>
                  <a:pt x="226964" y="245110"/>
                </a:lnTo>
                <a:lnTo>
                  <a:pt x="226565" y="245110"/>
                </a:lnTo>
                <a:lnTo>
                  <a:pt x="276832" y="215900"/>
                </a:lnTo>
                <a:lnTo>
                  <a:pt x="276318" y="215900"/>
                </a:lnTo>
                <a:lnTo>
                  <a:pt x="326782" y="187960"/>
                </a:lnTo>
                <a:lnTo>
                  <a:pt x="328559" y="187960"/>
                </a:lnTo>
                <a:lnTo>
                  <a:pt x="376844" y="162560"/>
                </a:lnTo>
                <a:lnTo>
                  <a:pt x="376072" y="162560"/>
                </a:lnTo>
                <a:lnTo>
                  <a:pt x="427047" y="138429"/>
                </a:lnTo>
                <a:lnTo>
                  <a:pt x="426126" y="138429"/>
                </a:lnTo>
                <a:lnTo>
                  <a:pt x="477418" y="116839"/>
                </a:lnTo>
                <a:lnTo>
                  <a:pt x="476338" y="116839"/>
                </a:lnTo>
                <a:lnTo>
                  <a:pt x="527983" y="97789"/>
                </a:lnTo>
                <a:lnTo>
                  <a:pt x="526735" y="97789"/>
                </a:lnTo>
                <a:lnTo>
                  <a:pt x="578774" y="81279"/>
                </a:lnTo>
                <a:lnTo>
                  <a:pt x="582118" y="81279"/>
                </a:lnTo>
                <a:lnTo>
                  <a:pt x="629822" y="68579"/>
                </a:lnTo>
                <a:lnTo>
                  <a:pt x="628220" y="68579"/>
                </a:lnTo>
                <a:lnTo>
                  <a:pt x="681165" y="58419"/>
                </a:lnTo>
                <a:lnTo>
                  <a:pt x="690089" y="58419"/>
                </a:lnTo>
                <a:lnTo>
                  <a:pt x="732856" y="53339"/>
                </a:lnTo>
                <a:lnTo>
                  <a:pt x="730942" y="53339"/>
                </a:lnTo>
                <a:lnTo>
                  <a:pt x="784201" y="50835"/>
                </a:lnTo>
                <a:lnTo>
                  <a:pt x="783445" y="50800"/>
                </a:lnTo>
                <a:lnTo>
                  <a:pt x="1073250" y="50800"/>
                </a:lnTo>
                <a:lnTo>
                  <a:pt x="1039873" y="40639"/>
                </a:lnTo>
                <a:lnTo>
                  <a:pt x="968094" y="22860"/>
                </a:lnTo>
                <a:lnTo>
                  <a:pt x="901307" y="10160"/>
                </a:lnTo>
                <a:lnTo>
                  <a:pt x="840649" y="2539"/>
                </a:lnTo>
                <a:lnTo>
                  <a:pt x="783716" y="0"/>
                </a:lnTo>
                <a:close/>
              </a:path>
              <a:path w="1797050" h="1076960">
                <a:moveTo>
                  <a:pt x="1073250" y="50800"/>
                </a:moveTo>
                <a:lnTo>
                  <a:pt x="784951" y="50800"/>
                </a:lnTo>
                <a:lnTo>
                  <a:pt x="784201" y="50835"/>
                </a:lnTo>
                <a:lnTo>
                  <a:pt x="810668" y="52069"/>
                </a:lnTo>
                <a:lnTo>
                  <a:pt x="809635" y="52069"/>
                </a:lnTo>
                <a:lnTo>
                  <a:pt x="837012" y="53339"/>
                </a:lnTo>
                <a:lnTo>
                  <a:pt x="835922" y="53339"/>
                </a:lnTo>
                <a:lnTo>
                  <a:pt x="864354" y="55879"/>
                </a:lnTo>
                <a:lnTo>
                  <a:pt x="863358" y="55879"/>
                </a:lnTo>
                <a:lnTo>
                  <a:pt x="893625" y="60960"/>
                </a:lnTo>
                <a:lnTo>
                  <a:pt x="892782" y="60960"/>
                </a:lnTo>
                <a:lnTo>
                  <a:pt x="924704" y="66039"/>
                </a:lnTo>
                <a:lnTo>
                  <a:pt x="923978" y="66039"/>
                </a:lnTo>
                <a:lnTo>
                  <a:pt x="957376" y="72389"/>
                </a:lnTo>
                <a:lnTo>
                  <a:pt x="956739" y="72389"/>
                </a:lnTo>
                <a:lnTo>
                  <a:pt x="991435" y="81279"/>
                </a:lnTo>
                <a:lnTo>
                  <a:pt x="990865" y="81279"/>
                </a:lnTo>
                <a:lnTo>
                  <a:pt x="1026680" y="90169"/>
                </a:lnTo>
                <a:lnTo>
                  <a:pt x="1025923" y="90169"/>
                </a:lnTo>
                <a:lnTo>
                  <a:pt x="1100194" y="111760"/>
                </a:lnTo>
                <a:lnTo>
                  <a:pt x="1099303" y="111760"/>
                </a:lnTo>
                <a:lnTo>
                  <a:pt x="1175904" y="137160"/>
                </a:lnTo>
                <a:lnTo>
                  <a:pt x="1175091" y="137160"/>
                </a:lnTo>
                <a:lnTo>
                  <a:pt x="1252589" y="165100"/>
                </a:lnTo>
                <a:lnTo>
                  <a:pt x="1251808" y="165100"/>
                </a:lnTo>
                <a:lnTo>
                  <a:pt x="1328773" y="196850"/>
                </a:lnTo>
                <a:lnTo>
                  <a:pt x="1327981" y="196850"/>
                </a:lnTo>
                <a:lnTo>
                  <a:pt x="1402980" y="229869"/>
                </a:lnTo>
                <a:lnTo>
                  <a:pt x="1402358" y="229869"/>
                </a:lnTo>
                <a:lnTo>
                  <a:pt x="1438672" y="247650"/>
                </a:lnTo>
                <a:lnTo>
                  <a:pt x="1438231" y="247650"/>
                </a:lnTo>
                <a:lnTo>
                  <a:pt x="1473518" y="265430"/>
                </a:lnTo>
                <a:lnTo>
                  <a:pt x="1473050" y="265430"/>
                </a:lnTo>
                <a:lnTo>
                  <a:pt x="1507129" y="283210"/>
                </a:lnTo>
                <a:lnTo>
                  <a:pt x="1506625" y="283210"/>
                </a:lnTo>
                <a:lnTo>
                  <a:pt x="1539318" y="300989"/>
                </a:lnTo>
                <a:lnTo>
                  <a:pt x="1538770" y="300989"/>
                </a:lnTo>
                <a:lnTo>
                  <a:pt x="1569899" y="320039"/>
                </a:lnTo>
                <a:lnTo>
                  <a:pt x="1569294" y="320039"/>
                </a:lnTo>
                <a:lnTo>
                  <a:pt x="1598679" y="337819"/>
                </a:lnTo>
                <a:lnTo>
                  <a:pt x="1598006" y="337819"/>
                </a:lnTo>
                <a:lnTo>
                  <a:pt x="1625469" y="356869"/>
                </a:lnTo>
                <a:lnTo>
                  <a:pt x="1624712" y="355600"/>
                </a:lnTo>
                <a:lnTo>
                  <a:pt x="1707529" y="355600"/>
                </a:lnTo>
                <a:lnTo>
                  <a:pt x="1654455" y="314960"/>
                </a:lnTo>
                <a:lnTo>
                  <a:pt x="1596252" y="276860"/>
                </a:lnTo>
                <a:lnTo>
                  <a:pt x="1531326" y="238760"/>
                </a:lnTo>
                <a:lnTo>
                  <a:pt x="1496759" y="219710"/>
                </a:lnTo>
                <a:lnTo>
                  <a:pt x="1461018" y="201929"/>
                </a:lnTo>
                <a:lnTo>
                  <a:pt x="1424171" y="184150"/>
                </a:lnTo>
                <a:lnTo>
                  <a:pt x="1348468" y="149860"/>
                </a:lnTo>
                <a:lnTo>
                  <a:pt x="1270717" y="118110"/>
                </a:lnTo>
                <a:lnTo>
                  <a:pt x="1192423" y="88900"/>
                </a:lnTo>
                <a:lnTo>
                  <a:pt x="1114971" y="63500"/>
                </a:lnTo>
                <a:lnTo>
                  <a:pt x="1073250" y="50800"/>
                </a:lnTo>
                <a:close/>
              </a:path>
              <a:path w="1797050" h="1076960">
                <a:moveTo>
                  <a:pt x="328559" y="187960"/>
                </a:moveTo>
                <a:lnTo>
                  <a:pt x="326782" y="187960"/>
                </a:lnTo>
                <a:lnTo>
                  <a:pt x="326144" y="189229"/>
                </a:lnTo>
                <a:lnTo>
                  <a:pt x="328559" y="187960"/>
                </a:lnTo>
                <a:close/>
              </a:path>
              <a:path w="1797050" h="1076960">
                <a:moveTo>
                  <a:pt x="582118" y="81279"/>
                </a:moveTo>
                <a:lnTo>
                  <a:pt x="578774" y="81279"/>
                </a:lnTo>
                <a:lnTo>
                  <a:pt x="577348" y="82550"/>
                </a:lnTo>
                <a:lnTo>
                  <a:pt x="582118" y="81279"/>
                </a:lnTo>
                <a:close/>
              </a:path>
              <a:path w="1797050" h="1076960">
                <a:moveTo>
                  <a:pt x="690089" y="58419"/>
                </a:moveTo>
                <a:lnTo>
                  <a:pt x="681165" y="58419"/>
                </a:lnTo>
                <a:lnTo>
                  <a:pt x="679397" y="59689"/>
                </a:lnTo>
                <a:lnTo>
                  <a:pt x="690089" y="58419"/>
                </a:lnTo>
                <a:close/>
              </a:path>
              <a:path w="1797050" h="1076960">
                <a:moveTo>
                  <a:pt x="784951" y="50800"/>
                </a:moveTo>
                <a:lnTo>
                  <a:pt x="783445" y="50800"/>
                </a:lnTo>
                <a:lnTo>
                  <a:pt x="784201" y="50835"/>
                </a:lnTo>
                <a:lnTo>
                  <a:pt x="784951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8" y="1770379"/>
            <a:ext cx="9126221" cy="295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items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closer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overhead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</a:p>
          <a:p>
            <a:pPr marL="1709420">
              <a:lnSpc>
                <a:spcPct val="100000"/>
              </a:lnSpc>
              <a:spcBef>
                <a:spcPts val="2855"/>
              </a:spcBef>
            </a:pPr>
            <a:r>
              <a:rPr sz="32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3200" spc="-4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hit!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5408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Web</a:t>
            </a:r>
            <a:r>
              <a:rPr spc="-15" dirty="0"/>
              <a:t> </a:t>
            </a:r>
            <a:r>
              <a:rPr dirty="0"/>
              <a:t>Caching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spc="-50" dirty="0"/>
              <a:t>Work</a:t>
            </a:r>
            <a:r>
              <a:rPr spc="-15" dirty="0"/>
              <a:t> </a:t>
            </a:r>
            <a:r>
              <a:rPr spc="-35" dirty="0"/>
              <a:t>Well!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70821" y="1772587"/>
            <a:ext cx="6532245" cy="3970020"/>
            <a:chOff x="3370821" y="1772587"/>
            <a:chExt cx="6532245" cy="3970020"/>
          </a:xfrm>
        </p:grpSpPr>
        <p:sp>
          <p:nvSpPr>
            <p:cNvPr id="4" name="object 4"/>
            <p:cNvSpPr/>
            <p:nvPr/>
          </p:nvSpPr>
          <p:spPr>
            <a:xfrm>
              <a:off x="3567950" y="1796399"/>
              <a:ext cx="0" cy="3747770"/>
            </a:xfrm>
            <a:custGeom>
              <a:avLst/>
              <a:gdLst/>
              <a:ahLst/>
              <a:cxnLst/>
              <a:rect l="l" t="t" r="r" b="b"/>
              <a:pathLst>
                <a:path h="3747770">
                  <a:moveTo>
                    <a:pt x="0" y="0"/>
                  </a:moveTo>
                  <a:lnTo>
                    <a:pt x="1" y="3747247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67950" y="5543646"/>
              <a:ext cx="6311265" cy="0"/>
            </a:xfrm>
            <a:custGeom>
              <a:avLst/>
              <a:gdLst/>
              <a:ahLst/>
              <a:cxnLst/>
              <a:rect l="l" t="t" r="r" b="b"/>
              <a:pathLst>
                <a:path w="6311265">
                  <a:moveTo>
                    <a:pt x="6311153" y="0"/>
                  </a:moveTo>
                  <a:lnTo>
                    <a:pt x="0" y="1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7413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72140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6867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15948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563218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48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457761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4633" y="5220917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94633" y="4447711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94633" y="3674506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94633" y="2901301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94633" y="2128097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26469" y="5756148"/>
            <a:ext cx="231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94906" y="5723014"/>
            <a:ext cx="4415971" cy="104772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  <a:tabLst>
                <a:tab pos="842644" algn="l"/>
                <a:tab pos="1685925" algn="l"/>
                <a:tab pos="270383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	100	</a:t>
            </a:r>
            <a:r>
              <a:rPr sz="4800" baseline="1736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1000	10,000</a:t>
            </a:r>
          </a:p>
          <a:p>
            <a:pPr marL="39370" algn="ctr">
              <a:lnSpc>
                <a:spcPct val="100000"/>
              </a:lnSpc>
              <a:spcBef>
                <a:spcPts val="195"/>
              </a:spcBef>
            </a:pPr>
            <a:r>
              <a:rPr sz="32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Popularity</a:t>
            </a:r>
            <a:r>
              <a:rPr sz="3200" spc="-3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Rank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10877" y="5470652"/>
            <a:ext cx="446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15173" y="3167457"/>
            <a:ext cx="1176366" cy="230319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214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100</a:t>
            </a:r>
          </a:p>
          <a:p>
            <a:pPr marR="6350" algn="r">
              <a:lnSpc>
                <a:spcPct val="100000"/>
              </a:lnSpc>
              <a:spcBef>
                <a:spcPts val="2039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  <a:p>
            <a:pPr marR="5080" algn="r">
              <a:lnSpc>
                <a:spcPct val="100000"/>
              </a:lnSpc>
              <a:spcBef>
                <a:spcPts val="2255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6637" y="1610867"/>
            <a:ext cx="3537246" cy="1946687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674495">
              <a:lnSpc>
                <a:spcPct val="100000"/>
              </a:lnSpc>
              <a:spcBef>
                <a:spcPts val="214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10,000</a:t>
            </a:r>
          </a:p>
          <a:p>
            <a:pPr marL="1985645">
              <a:lnSpc>
                <a:spcPts val="3550"/>
              </a:lnSpc>
              <a:spcBef>
                <a:spcPts val="2039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1000</a:t>
            </a:r>
          </a:p>
          <a:p>
            <a:pPr marL="12700">
              <a:lnSpc>
                <a:spcPts val="3550"/>
              </a:lnSpc>
            </a:pP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r>
              <a:rPr sz="3200" spc="-4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636" y="3512820"/>
            <a:ext cx="1850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qu</a:t>
            </a:r>
            <a:r>
              <a:rPr sz="32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4891" y="2056397"/>
            <a:ext cx="5603240" cy="3049905"/>
          </a:xfrm>
          <a:custGeom>
            <a:avLst/>
            <a:gdLst/>
            <a:ahLst/>
            <a:cxnLst/>
            <a:rect l="l" t="t" r="r" b="b"/>
            <a:pathLst>
              <a:path w="5603240" h="3049904">
                <a:moveTo>
                  <a:pt x="0" y="0"/>
                </a:moveTo>
                <a:lnTo>
                  <a:pt x="5602869" y="3049839"/>
                </a:lnTo>
              </a:path>
            </a:pathLst>
          </a:custGeom>
          <a:ln w="666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3902" y="1739900"/>
            <a:ext cx="4091457" cy="16812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>
              <a:lnSpc>
                <a:spcPts val="4300"/>
              </a:lnSpc>
              <a:spcBef>
                <a:spcPts val="210"/>
              </a:spcBef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Zipf Distribution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rank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 </a:t>
            </a:r>
            <a:r>
              <a:rPr sz="3600" spc="-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frequency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~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1/k</a:t>
            </a:r>
            <a:r>
              <a:rPr sz="3600" spc="-44" baseline="25462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endParaRPr sz="3600" baseline="25462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Cache Hit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6240" y="1828800"/>
            <a:ext cx="3210560" cy="321056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2180828"/>
            <a:ext cx="2174240" cy="369332"/>
            <a:chOff x="457200" y="2180828"/>
            <a:chExt cx="217424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5774" y="218082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G?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1873" y="2787750"/>
            <a:ext cx="2356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	B	C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D	 E	 F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G	  H	  I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 J	   K	   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6600" y="3434080"/>
            <a:ext cx="2174240" cy="369332"/>
            <a:chOff x="457200" y="2180828"/>
            <a:chExt cx="217424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55165" y="218082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F78B31-9654-054A-995B-2D49B4AA08C9}"/>
              </a:ext>
            </a:extLst>
          </p:cNvPr>
          <p:cNvSpPr txBox="1"/>
          <p:nvPr/>
        </p:nvSpPr>
        <p:spPr>
          <a:xfrm>
            <a:off x="2006600" y="5723653"/>
            <a:ext cx="8265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On cache hit, retrieve the object from the cache!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2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Cache Miss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6240" y="1828800"/>
            <a:ext cx="3210560" cy="321056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2180828"/>
            <a:ext cx="2174240" cy="369332"/>
            <a:chOff x="457200" y="2180828"/>
            <a:chExt cx="217424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5774" y="21808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33153" y="2700775"/>
            <a:ext cx="2356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	B	C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D	 E	 F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G	  H	  I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 J	   K	   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6600" y="3434080"/>
            <a:ext cx="2174240" cy="369332"/>
            <a:chOff x="457200" y="2180828"/>
            <a:chExt cx="217424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55165" y="218082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42200" y="2116296"/>
            <a:ext cx="2174240" cy="369332"/>
            <a:chOff x="457200" y="2180828"/>
            <a:chExt cx="2174240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85774" y="21808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2200" y="3434080"/>
            <a:ext cx="2174240" cy="369332"/>
            <a:chOff x="457200" y="2180828"/>
            <a:chExt cx="2174240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55165" y="218082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77773" y="20630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5637222"/>
            <a:ext cx="927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If I want to store X, what do I get rid of to make space?</a:t>
            </a:r>
          </a:p>
        </p:txBody>
      </p:sp>
    </p:spTree>
    <p:extLst>
      <p:ext uri="{BB962C8B-B14F-4D97-AF65-F5344CB8AC3E}">
        <p14:creationId xmlns:p14="http://schemas.microsoft.com/office/powerpoint/2010/main" val="18189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Algorithms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In First Out (FIFO)</a:t>
            </a:r>
          </a:p>
          <a:p>
            <a:r>
              <a:rPr lang="en-US" dirty="0"/>
              <a:t>Least recently used (LRU)</a:t>
            </a:r>
          </a:p>
          <a:p>
            <a:r>
              <a:rPr lang="en-US" dirty="0"/>
              <a:t>Least frequently used (LFU)</a:t>
            </a:r>
          </a:p>
          <a:p>
            <a:r>
              <a:rPr lang="en-US" dirty="0" err="1"/>
              <a:t>Belady</a:t>
            </a:r>
            <a:r>
              <a:rPr lang="en-US" dirty="0"/>
              <a:t> (Offline optimal)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(Note: all fully associative today)</a:t>
            </a:r>
          </a:p>
        </p:txBody>
      </p:sp>
    </p:spTree>
    <p:extLst>
      <p:ext uri="{BB962C8B-B14F-4D97-AF65-F5344CB8AC3E}">
        <p14:creationId xmlns:p14="http://schemas.microsoft.com/office/powerpoint/2010/main" val="15003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First-In-First-Out (FIFO)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Evict objects added to cache longest ago</a:t>
            </a:r>
          </a:p>
          <a:p>
            <a:r>
              <a:rPr lang="en-US" dirty="0"/>
              <a:t>Very simple!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a, b, a, c, a, d, a, e, a, f, g</a:t>
            </a:r>
          </a:p>
          <a:p>
            <a:endParaRPr lang="en-US" dirty="0"/>
          </a:p>
          <a:p>
            <a:r>
              <a:rPr lang="en-US" dirty="0"/>
              <a:t>Can we do better?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 (LRU)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Evict object used longest ago</a:t>
            </a:r>
          </a:p>
          <a:p>
            <a:pPr lvl="1"/>
            <a:r>
              <a:rPr lang="en-US" dirty="0"/>
              <a:t>“Objects used more recently are more likely to be accessed again”</a:t>
            </a:r>
          </a:p>
          <a:p>
            <a:pPr lvl="1"/>
            <a:r>
              <a:rPr lang="en-US" dirty="0"/>
              <a:t>Exploits temporal locality</a:t>
            </a:r>
          </a:p>
          <a:p>
            <a:endParaRPr lang="en-US" dirty="0"/>
          </a:p>
          <a:p>
            <a:r>
              <a:rPr lang="en-US" dirty="0"/>
              <a:t>Implementation: Update access time for every hit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a, b, a, c, a, d, a, e, a, f, g</a:t>
            </a:r>
          </a:p>
          <a:p>
            <a:pPr lvl="1"/>
            <a:r>
              <a:rPr lang="en-US" dirty="0"/>
              <a:t>Request stream: h, h, h, </a:t>
            </a:r>
            <a:r>
              <a:rPr lang="en-US" dirty="0" err="1"/>
              <a:t>i</a:t>
            </a:r>
            <a:r>
              <a:rPr lang="en-US" dirty="0"/>
              <a:t>, j, k, h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 (LFU)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Evict object with fewest hits</a:t>
            </a:r>
          </a:p>
          <a:p>
            <a:pPr lvl="1"/>
            <a:r>
              <a:rPr lang="en-US" dirty="0"/>
              <a:t>“Objects used more often are more likely to be accessed again”</a:t>
            </a:r>
          </a:p>
          <a:p>
            <a:pPr lvl="1"/>
            <a:r>
              <a:rPr lang="en-US" dirty="0"/>
              <a:t>If tie, use LRU</a:t>
            </a:r>
          </a:p>
          <a:p>
            <a:pPr lvl="1"/>
            <a:endParaRPr lang="en-US" dirty="0"/>
          </a:p>
          <a:p>
            <a:r>
              <a:rPr lang="en-US" dirty="0"/>
              <a:t>Implementation: Update access count for every hit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a, b, a, c, a, d, a, e, a, f, g</a:t>
            </a:r>
          </a:p>
          <a:p>
            <a:pPr lvl="1"/>
            <a:r>
              <a:rPr lang="en-US" dirty="0"/>
              <a:t>Request stream: h, h, h, </a:t>
            </a:r>
            <a:r>
              <a:rPr lang="en-US" dirty="0" err="1"/>
              <a:t>i</a:t>
            </a:r>
            <a:r>
              <a:rPr lang="en-US" dirty="0"/>
              <a:t>, j, k, h</a:t>
            </a:r>
          </a:p>
          <a:p>
            <a:pPr lvl="1"/>
            <a:r>
              <a:rPr lang="en-US" dirty="0"/>
              <a:t>Request stream: l, l, m, n, o, m</a:t>
            </a:r>
          </a:p>
        </p:txBody>
      </p:sp>
    </p:spTree>
    <p:extLst>
      <p:ext uri="{BB962C8B-B14F-4D97-AF65-F5344CB8AC3E}">
        <p14:creationId xmlns:p14="http://schemas.microsoft.com/office/powerpoint/2010/main" val="8789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384" y="3001690"/>
            <a:ext cx="9850755" cy="3856354"/>
            <a:chOff x="1261384" y="3001690"/>
            <a:chExt cx="9850755" cy="38563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142" y="3001690"/>
              <a:ext cx="5591457" cy="38563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384" y="4031056"/>
              <a:ext cx="895709" cy="17288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17766" y="4899553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89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3898" y="3101593"/>
              <a:ext cx="2247900" cy="28730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14031" y="4755070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90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611124"/>
            <a:ext cx="82709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Downloading</a:t>
            </a:r>
            <a:r>
              <a:rPr spc="-2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60" dirty="0"/>
              <a:t>Web</a:t>
            </a:r>
            <a:r>
              <a:rPr spc="-15" dirty="0"/>
              <a:t> </a:t>
            </a:r>
            <a:r>
              <a:rPr spc="-3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9787" y="4765548"/>
            <a:ext cx="7062613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Internet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910329">
              <a:lnSpc>
                <a:spcPct val="100000"/>
              </a:lnSpc>
            </a:pP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5"/>
              </a:rPr>
              <a:t>www.youtube.com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6841" y="2217420"/>
            <a:ext cx="7275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</a:t>
            </a:r>
            <a:r>
              <a:rPr sz="3200" spc="1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visits</a:t>
            </a:r>
            <a:r>
              <a:rPr sz="3200" spc="1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https://</a:t>
            </a:r>
            <a:r>
              <a:rPr sz="3200" spc="-2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  <a:hlinkClick r:id="rId5"/>
              </a:rPr>
              <a:t>www.youtube.com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Belady</a:t>
            </a:r>
            <a:r>
              <a:rPr lang="en-US" dirty="0"/>
              <a:t> (Offline Optimal Caching)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best a caching algorithm could do?</a:t>
            </a:r>
          </a:p>
          <a:p>
            <a:r>
              <a:rPr lang="en-US" dirty="0"/>
              <a:t>Offline: uses knowledge of the future</a:t>
            </a:r>
          </a:p>
          <a:p>
            <a:pPr lvl="1"/>
            <a:r>
              <a:rPr lang="en-US" dirty="0"/>
              <a:t>(Can’t use in practice)</a:t>
            </a:r>
          </a:p>
          <a:p>
            <a:pPr lvl="1"/>
            <a:endParaRPr lang="en-US" dirty="0"/>
          </a:p>
          <a:p>
            <a:r>
              <a:rPr lang="en-US" dirty="0"/>
              <a:t>Evict the object with the furthest </a:t>
            </a:r>
            <a:r>
              <a:rPr lang="en-US" b="1" dirty="0"/>
              <a:t>next</a:t>
            </a:r>
            <a:r>
              <a:rPr lang="en-US" dirty="0"/>
              <a:t> access time</a:t>
            </a:r>
          </a:p>
          <a:p>
            <a:pPr lvl="1"/>
            <a:r>
              <a:rPr lang="en-US" dirty="0"/>
              <a:t>Worst object to keep in the cache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h, h, h, </a:t>
            </a:r>
            <a:r>
              <a:rPr lang="en-US" dirty="0" err="1"/>
              <a:t>i</a:t>
            </a:r>
            <a:r>
              <a:rPr lang="en-US" dirty="0"/>
              <a:t>, j, k, h</a:t>
            </a:r>
          </a:p>
          <a:p>
            <a:pPr lvl="1"/>
            <a:r>
              <a:rPr lang="en-US" dirty="0"/>
              <a:t>Request stream: l, l, m, n, o, 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6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365125"/>
            <a:ext cx="12070080" cy="1325563"/>
          </a:xfrm>
        </p:spPr>
        <p:txBody>
          <a:bodyPr/>
          <a:lstStyle/>
          <a:p>
            <a:r>
              <a:rPr lang="en-US" dirty="0"/>
              <a:t>Effectiveness of Algorithms for CDN Caching?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6224806"/>
            <a:ext cx="12070080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[Figures from From “An Analysis of Facebook Photo Caching” at Symposium on Operating System Principles, 2013.]</a:t>
            </a:r>
          </a:p>
        </p:txBody>
      </p:sp>
    </p:spTree>
    <p:extLst>
      <p:ext uri="{BB962C8B-B14F-4D97-AF65-F5344CB8AC3E}">
        <p14:creationId xmlns:p14="http://schemas.microsoft.com/office/powerpoint/2010/main" val="191682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Sizes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Facebook’s San Jose CDN edge cache circa 2013</a:t>
            </a:r>
          </a:p>
        </p:txBody>
      </p:sp>
      <p:pic>
        <p:nvPicPr>
          <p:cNvPr id="3" name="Picture 2" descr="edge_trace_month_sjc1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9"/>
    </mc:Choice>
    <mc:Fallback xmlns="">
      <p:transition xmlns:p14="http://schemas.microsoft.com/office/powerpoint/2010/main" spd="slow" advTm="34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_trace_month_sjc1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Sizes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800000"/>
                </a:solidFill>
              </a:rPr>
              <a:t>x</a:t>
            </a:r>
            <a:r>
              <a:rPr lang="en-US" sz="2400" dirty="0"/>
              <a:t>” estimates deployment size (</a:t>
            </a:r>
            <a:r>
              <a:rPr lang="en-US" sz="2400" dirty="0">
                <a:solidFill>
                  <a:srgbClr val="800000"/>
                </a:solidFill>
              </a:rPr>
              <a:t>59%</a:t>
            </a:r>
            <a:r>
              <a:rPr lang="en-US" sz="2400" dirty="0"/>
              <a:t> hit ratio)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82532" y="2237017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2476" y="2036642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3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2"/>
    </mc:Choice>
    <mc:Fallback xmlns="">
      <p:transition xmlns:p14="http://schemas.microsoft.com/office/powerpoint/2010/main" spd="slow" advTm="25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Sizes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800000"/>
                </a:solidFill>
              </a:rPr>
              <a:t>Infinite</a:t>
            </a:r>
            <a:r>
              <a:rPr lang="en-US" sz="2400" dirty="0"/>
              <a:t>” size ratio needs </a:t>
            </a:r>
            <a:r>
              <a:rPr lang="en-US" sz="2400" dirty="0">
                <a:solidFill>
                  <a:srgbClr val="800000"/>
                </a:solidFill>
              </a:rPr>
              <a:t>45x </a:t>
            </a:r>
            <a:r>
              <a:rPr lang="en-US" sz="2400" dirty="0"/>
              <a:t>of capacity</a:t>
            </a:r>
          </a:p>
        </p:txBody>
      </p:sp>
      <p:pic>
        <p:nvPicPr>
          <p:cNvPr id="4" name="Picture 3" descr="edge_trace_month_sjc1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82532" y="2237017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02476" y="2036642"/>
            <a:ext cx="1330042" cy="726322"/>
            <a:chOff x="3991646" y="1968908"/>
            <a:chExt cx="1330042" cy="72632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0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"/>
    </mc:Choice>
    <mc:Fallback xmlns="">
      <p:transition xmlns:p14="http://schemas.microsoft.com/office/powerpoint/2010/main" spd="slow" advTm="1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3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LRU </a:t>
            </a:r>
            <a:r>
              <a:rPr lang="en-US" sz="2400" dirty="0"/>
              <a:t>&gt; </a:t>
            </a:r>
            <a:r>
              <a:rPr lang="en-US" sz="2400" dirty="0">
                <a:solidFill>
                  <a:srgbClr val="008000"/>
                </a:solidFill>
              </a:rPr>
              <a:t>LFU</a:t>
            </a:r>
            <a:r>
              <a:rPr lang="en-US" sz="2400" dirty="0"/>
              <a:t> 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FIFO</a:t>
            </a:r>
            <a:endParaRPr lang="en-US" sz="2400" dirty="0"/>
          </a:p>
        </p:txBody>
      </p:sp>
      <p:pic>
        <p:nvPicPr>
          <p:cNvPr id="3" name="Picture 2" descr="edge_trace_month_sjc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1"/>
    </mc:Choice>
    <mc:Fallback xmlns="">
      <p:transition xmlns:p14="http://schemas.microsoft.com/office/powerpoint/2010/main" spd="slow" advTm="164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ge_trace_month_sjc1.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8199" y="5815585"/>
            <a:ext cx="10676861" cy="6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en-US" sz="2400" dirty="0"/>
              <a:t>is a more complex algorithm, uses </a:t>
            </a:r>
            <a:r>
              <a:rPr lang="en-US" sz="2400" dirty="0" err="1"/>
              <a:t>recency</a:t>
            </a:r>
            <a:r>
              <a:rPr lang="en-US" sz="2400" dirty="0"/>
              <a:t> and frequency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45656" y="1997130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07637" y="3358443"/>
            <a:ext cx="1330042" cy="2148098"/>
            <a:chOff x="3892869" y="849488"/>
            <a:chExt cx="1330042" cy="131802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03233" y="849488"/>
              <a:ext cx="0" cy="1034754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892869" y="1884242"/>
              <a:ext cx="1330042" cy="2832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1/3x</a:t>
              </a: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65498" y="2593630"/>
            <a:ext cx="1330042" cy="627545"/>
            <a:chOff x="4287977" y="1968908"/>
            <a:chExt cx="1330042" cy="62754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4024" y="2314230"/>
              <a:ext cx="55421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4287977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47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3"/>
    </mc:Choice>
    <mc:Fallback xmlns="">
      <p:transition xmlns:p14="http://schemas.microsoft.com/office/powerpoint/2010/main" spd="slow" advTm="29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800000"/>
                </a:solidFill>
              </a:rPr>
              <a:t>Clairvoyant (</a:t>
            </a:r>
            <a:r>
              <a:rPr lang="en-US" sz="2400" dirty="0" err="1">
                <a:solidFill>
                  <a:srgbClr val="800000"/>
                </a:solidFill>
              </a:rPr>
              <a:t>Bélády</a:t>
            </a:r>
            <a:r>
              <a:rPr lang="en-US" sz="2400" dirty="0">
                <a:solidFill>
                  <a:srgbClr val="800000"/>
                </a:solidFill>
              </a:rPr>
              <a:t>)</a:t>
            </a:r>
            <a:r>
              <a:rPr lang="en-US" sz="2400" dirty="0">
                <a:solidFill>
                  <a:srgbClr val="52024D"/>
                </a:solidFill>
              </a:rPr>
              <a:t> </a:t>
            </a:r>
            <a:r>
              <a:rPr lang="en-US" sz="2400" dirty="0"/>
              <a:t>shows we can do much better!</a:t>
            </a:r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"/>
    </mc:Choice>
    <mc:Fallback xmlns="">
      <p:transition xmlns:p14="http://schemas.microsoft.com/office/powerpoint/2010/main" spd="slow" advTm="2156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200" y="2489708"/>
            <a:ext cx="7186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Cache</a:t>
            </a:r>
            <a:r>
              <a:rPr sz="6000" spc="-80" dirty="0"/>
              <a:t> </a:t>
            </a:r>
            <a:r>
              <a:rPr sz="6000" spc="-15" dirty="0"/>
              <a:t>Consistency</a:t>
            </a:r>
            <a:endParaRPr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37127" y="4355506"/>
            <a:ext cx="3518535" cy="2404745"/>
            <a:chOff x="8637127" y="4355506"/>
            <a:chExt cx="3518535" cy="2404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7127" y="4355506"/>
              <a:ext cx="1712189" cy="17353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1389" y="4756203"/>
              <a:ext cx="2003963" cy="20039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704" y="679568"/>
            <a:ext cx="92344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Some</a:t>
            </a:r>
            <a:r>
              <a:rPr sz="4000" dirty="0"/>
              <a:t> </a:t>
            </a:r>
            <a:r>
              <a:rPr sz="4000" spc="-55" dirty="0"/>
              <a:t>Web</a:t>
            </a:r>
            <a:r>
              <a:rPr sz="4000" spc="-5" dirty="0"/>
              <a:t> </a:t>
            </a:r>
            <a:r>
              <a:rPr sz="4000" spc="-20" dirty="0"/>
              <a:t>Content</a:t>
            </a:r>
            <a:r>
              <a:rPr sz="4000" spc="5" dirty="0"/>
              <a:t> </a:t>
            </a:r>
            <a:r>
              <a:rPr sz="4000" dirty="0"/>
              <a:t>is</a:t>
            </a:r>
            <a:r>
              <a:rPr sz="4000" spc="-5" dirty="0"/>
              <a:t> </a:t>
            </a:r>
            <a:r>
              <a:rPr sz="4000" dirty="0"/>
              <a:t>Not</a:t>
            </a:r>
            <a:r>
              <a:rPr sz="4000" spc="5" dirty="0"/>
              <a:t> </a:t>
            </a:r>
            <a:r>
              <a:rPr sz="4000" spc="-5" dirty="0"/>
              <a:t>Cacheable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939" y="1730755"/>
            <a:ext cx="10955021" cy="456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421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Dynamic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9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stock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prices,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scores,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streaming video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10"/>
              </a:lnSpc>
              <a:spcBef>
                <a:spcPts val="8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generated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scripts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61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Results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depend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specific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parameters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https://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4"/>
              </a:rPr>
              <a:t>www.google.com/search?q=php+script+url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1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Personalized content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9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based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 sent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1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Encrypted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9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Cannot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decrypt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without 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appropriate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7268" y="532394"/>
            <a:ext cx="2213028" cy="2850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384" y="1487492"/>
            <a:ext cx="9850755" cy="5370830"/>
            <a:chOff x="1261384" y="1487492"/>
            <a:chExt cx="9850755" cy="537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142" y="3001690"/>
              <a:ext cx="5591457" cy="38563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1075" y="1487492"/>
              <a:ext cx="1587940" cy="15668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384" y="4031056"/>
              <a:ext cx="895709" cy="1728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17766" y="4899553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89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3898" y="3101593"/>
              <a:ext cx="2247900" cy="28730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14031" y="4755070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90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85046" y="2991265"/>
              <a:ext cx="0" cy="641350"/>
            </a:xfrm>
            <a:custGeom>
              <a:avLst/>
              <a:gdLst/>
              <a:ahLst/>
              <a:cxnLst/>
              <a:rect l="l" t="t" r="r" b="b"/>
              <a:pathLst>
                <a:path h="641350">
                  <a:moveTo>
                    <a:pt x="0" y="641268"/>
                  </a:moveTo>
                  <a:lnTo>
                    <a:pt x="1" y="0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31999" y="2579049"/>
              <a:ext cx="2534920" cy="1549400"/>
            </a:xfrm>
            <a:custGeom>
              <a:avLst/>
              <a:gdLst/>
              <a:ahLst/>
              <a:cxnLst/>
              <a:rect l="l" t="t" r="r" b="b"/>
              <a:pathLst>
                <a:path w="2534920" h="1549400">
                  <a:moveTo>
                    <a:pt x="539179" y="1447800"/>
                  </a:moveTo>
                  <a:lnTo>
                    <a:pt x="440267" y="1524000"/>
                  </a:lnTo>
                  <a:lnTo>
                    <a:pt x="564344" y="1549400"/>
                  </a:lnTo>
                  <a:lnTo>
                    <a:pt x="558053" y="1524000"/>
                  </a:lnTo>
                  <a:lnTo>
                    <a:pt x="537373" y="1524000"/>
                  </a:lnTo>
                  <a:lnTo>
                    <a:pt x="528985" y="1485900"/>
                  </a:lnTo>
                  <a:lnTo>
                    <a:pt x="547611" y="1481843"/>
                  </a:lnTo>
                  <a:lnTo>
                    <a:pt x="539179" y="1447800"/>
                  </a:lnTo>
                  <a:close/>
                </a:path>
                <a:path w="2534920" h="1549400">
                  <a:moveTo>
                    <a:pt x="547611" y="1481843"/>
                  </a:moveTo>
                  <a:lnTo>
                    <a:pt x="528985" y="1485900"/>
                  </a:lnTo>
                  <a:lnTo>
                    <a:pt x="537373" y="1524000"/>
                  </a:lnTo>
                  <a:lnTo>
                    <a:pt x="556996" y="1519733"/>
                  </a:lnTo>
                  <a:lnTo>
                    <a:pt x="547611" y="1481843"/>
                  </a:lnTo>
                  <a:close/>
                </a:path>
                <a:path w="2534920" h="1549400">
                  <a:moveTo>
                    <a:pt x="556996" y="1519733"/>
                  </a:moveTo>
                  <a:lnTo>
                    <a:pt x="537373" y="1524000"/>
                  </a:lnTo>
                  <a:lnTo>
                    <a:pt x="558053" y="1524000"/>
                  </a:lnTo>
                  <a:lnTo>
                    <a:pt x="556996" y="1519733"/>
                  </a:lnTo>
                  <a:close/>
                </a:path>
                <a:path w="2534920" h="1549400">
                  <a:moveTo>
                    <a:pt x="2415364" y="368300"/>
                  </a:moveTo>
                  <a:lnTo>
                    <a:pt x="2390907" y="406400"/>
                  </a:lnTo>
                  <a:lnTo>
                    <a:pt x="2391291" y="406400"/>
                  </a:lnTo>
                  <a:lnTo>
                    <a:pt x="2364353" y="431800"/>
                  </a:lnTo>
                  <a:lnTo>
                    <a:pt x="2364693" y="431800"/>
                  </a:lnTo>
                  <a:lnTo>
                    <a:pt x="2335472" y="469900"/>
                  </a:lnTo>
                  <a:lnTo>
                    <a:pt x="2335775" y="469900"/>
                  </a:lnTo>
                  <a:lnTo>
                    <a:pt x="2304472" y="508000"/>
                  </a:lnTo>
                  <a:lnTo>
                    <a:pt x="2304742" y="508000"/>
                  </a:lnTo>
                  <a:lnTo>
                    <a:pt x="2271553" y="533400"/>
                  </a:lnTo>
                  <a:lnTo>
                    <a:pt x="2271797" y="533400"/>
                  </a:lnTo>
                  <a:lnTo>
                    <a:pt x="2236922" y="571500"/>
                  </a:lnTo>
                  <a:lnTo>
                    <a:pt x="2237145" y="571500"/>
                  </a:lnTo>
                  <a:lnTo>
                    <a:pt x="2200781" y="609600"/>
                  </a:lnTo>
                  <a:lnTo>
                    <a:pt x="2200986" y="609600"/>
                  </a:lnTo>
                  <a:lnTo>
                    <a:pt x="2163331" y="647700"/>
                  </a:lnTo>
                  <a:lnTo>
                    <a:pt x="2163522" y="647700"/>
                  </a:lnTo>
                  <a:lnTo>
                    <a:pt x="2124777" y="673100"/>
                  </a:lnTo>
                  <a:lnTo>
                    <a:pt x="2125037" y="673100"/>
                  </a:lnTo>
                  <a:lnTo>
                    <a:pt x="2045067" y="749300"/>
                  </a:lnTo>
                  <a:lnTo>
                    <a:pt x="2045385" y="749300"/>
                  </a:lnTo>
                  <a:lnTo>
                    <a:pt x="1963431" y="812800"/>
                  </a:lnTo>
                  <a:lnTo>
                    <a:pt x="1963728" y="812800"/>
                  </a:lnTo>
                  <a:lnTo>
                    <a:pt x="1881376" y="889000"/>
                  </a:lnTo>
                  <a:lnTo>
                    <a:pt x="1881596" y="889000"/>
                  </a:lnTo>
                  <a:lnTo>
                    <a:pt x="1840767" y="914400"/>
                  </a:lnTo>
                  <a:lnTo>
                    <a:pt x="1840913" y="914400"/>
                  </a:lnTo>
                  <a:lnTo>
                    <a:pt x="1800580" y="952500"/>
                  </a:lnTo>
                  <a:lnTo>
                    <a:pt x="1800730" y="952500"/>
                  </a:lnTo>
                  <a:lnTo>
                    <a:pt x="1761092" y="977900"/>
                  </a:lnTo>
                  <a:lnTo>
                    <a:pt x="1761247" y="977900"/>
                  </a:lnTo>
                  <a:lnTo>
                    <a:pt x="1722502" y="1003300"/>
                  </a:lnTo>
                  <a:lnTo>
                    <a:pt x="1722666" y="1003300"/>
                  </a:lnTo>
                  <a:lnTo>
                    <a:pt x="1685013" y="1028700"/>
                  </a:lnTo>
                  <a:lnTo>
                    <a:pt x="1685188" y="1028700"/>
                  </a:lnTo>
                  <a:lnTo>
                    <a:pt x="1648824" y="1054100"/>
                  </a:lnTo>
                  <a:lnTo>
                    <a:pt x="1649016" y="1054100"/>
                  </a:lnTo>
                  <a:lnTo>
                    <a:pt x="1614140" y="1079500"/>
                  </a:lnTo>
                  <a:lnTo>
                    <a:pt x="1614356" y="1079500"/>
                  </a:lnTo>
                  <a:lnTo>
                    <a:pt x="1581167" y="1104900"/>
                  </a:lnTo>
                  <a:lnTo>
                    <a:pt x="1581635" y="1104900"/>
                  </a:lnTo>
                  <a:lnTo>
                    <a:pt x="1516397" y="1143000"/>
                  </a:lnTo>
                  <a:lnTo>
                    <a:pt x="1517084" y="1143000"/>
                  </a:lnTo>
                  <a:lnTo>
                    <a:pt x="1450544" y="1181100"/>
                  </a:lnTo>
                  <a:lnTo>
                    <a:pt x="1451206" y="1181100"/>
                  </a:lnTo>
                  <a:lnTo>
                    <a:pt x="1383450" y="1219200"/>
                  </a:lnTo>
                  <a:lnTo>
                    <a:pt x="1384080" y="1219200"/>
                  </a:lnTo>
                  <a:lnTo>
                    <a:pt x="1315195" y="1244600"/>
                  </a:lnTo>
                  <a:lnTo>
                    <a:pt x="1315788" y="1244600"/>
                  </a:lnTo>
                  <a:lnTo>
                    <a:pt x="1245862" y="1282700"/>
                  </a:lnTo>
                  <a:lnTo>
                    <a:pt x="1246413" y="1282700"/>
                  </a:lnTo>
                  <a:lnTo>
                    <a:pt x="1175532" y="1308100"/>
                  </a:lnTo>
                  <a:lnTo>
                    <a:pt x="1176037" y="1308100"/>
                  </a:lnTo>
                  <a:lnTo>
                    <a:pt x="1104287" y="1333500"/>
                  </a:lnTo>
                  <a:lnTo>
                    <a:pt x="1104746" y="1333500"/>
                  </a:lnTo>
                  <a:lnTo>
                    <a:pt x="1032215" y="1358900"/>
                  </a:lnTo>
                  <a:lnTo>
                    <a:pt x="1032624" y="1358900"/>
                  </a:lnTo>
                  <a:lnTo>
                    <a:pt x="959398" y="1371600"/>
                  </a:lnTo>
                  <a:lnTo>
                    <a:pt x="959756" y="1371600"/>
                  </a:lnTo>
                  <a:lnTo>
                    <a:pt x="885924" y="1397000"/>
                  </a:lnTo>
                  <a:lnTo>
                    <a:pt x="886231" y="1397000"/>
                  </a:lnTo>
                  <a:lnTo>
                    <a:pt x="811876" y="1422400"/>
                  </a:lnTo>
                  <a:lnTo>
                    <a:pt x="812133" y="1422400"/>
                  </a:lnTo>
                  <a:lnTo>
                    <a:pt x="737344" y="1435100"/>
                  </a:lnTo>
                  <a:lnTo>
                    <a:pt x="737626" y="1435100"/>
                  </a:lnTo>
                  <a:lnTo>
                    <a:pt x="587094" y="1473200"/>
                  </a:lnTo>
                  <a:lnTo>
                    <a:pt x="587298" y="1473200"/>
                  </a:lnTo>
                  <a:lnTo>
                    <a:pt x="547611" y="1481843"/>
                  </a:lnTo>
                  <a:lnTo>
                    <a:pt x="556996" y="1519733"/>
                  </a:lnTo>
                  <a:lnTo>
                    <a:pt x="595788" y="1511300"/>
                  </a:lnTo>
                  <a:lnTo>
                    <a:pt x="746563" y="1473200"/>
                  </a:lnTo>
                  <a:lnTo>
                    <a:pt x="821618" y="1460500"/>
                  </a:lnTo>
                  <a:lnTo>
                    <a:pt x="970420" y="1409700"/>
                  </a:lnTo>
                  <a:lnTo>
                    <a:pt x="1044030" y="1397000"/>
                  </a:lnTo>
                  <a:lnTo>
                    <a:pt x="1189226" y="1346200"/>
                  </a:lnTo>
                  <a:lnTo>
                    <a:pt x="1260637" y="1308100"/>
                  </a:lnTo>
                  <a:lnTo>
                    <a:pt x="1331136" y="1282700"/>
                  </a:lnTo>
                  <a:lnTo>
                    <a:pt x="1400633" y="1244600"/>
                  </a:lnTo>
                  <a:lnTo>
                    <a:pt x="1469036" y="1219200"/>
                  </a:lnTo>
                  <a:lnTo>
                    <a:pt x="1536252" y="1181100"/>
                  </a:lnTo>
                  <a:lnTo>
                    <a:pt x="1602066" y="1130300"/>
                  </a:lnTo>
                  <a:lnTo>
                    <a:pt x="1635594" y="1117600"/>
                  </a:lnTo>
                  <a:lnTo>
                    <a:pt x="1670673" y="1092200"/>
                  </a:lnTo>
                  <a:lnTo>
                    <a:pt x="1707221" y="1066800"/>
                  </a:lnTo>
                  <a:lnTo>
                    <a:pt x="1745044" y="1041400"/>
                  </a:lnTo>
                  <a:lnTo>
                    <a:pt x="1783948" y="1003300"/>
                  </a:lnTo>
                  <a:lnTo>
                    <a:pt x="1823737" y="977900"/>
                  </a:lnTo>
                  <a:lnTo>
                    <a:pt x="1864219" y="939800"/>
                  </a:lnTo>
                  <a:lnTo>
                    <a:pt x="1905229" y="914400"/>
                  </a:lnTo>
                  <a:lnTo>
                    <a:pt x="1987839" y="850900"/>
                  </a:lnTo>
                  <a:lnTo>
                    <a:pt x="2070102" y="774700"/>
                  </a:lnTo>
                  <a:lnTo>
                    <a:pt x="2150362" y="711200"/>
                  </a:lnTo>
                  <a:lnTo>
                    <a:pt x="2189331" y="673100"/>
                  </a:lnTo>
                  <a:lnTo>
                    <a:pt x="2227182" y="635000"/>
                  </a:lnTo>
                  <a:lnTo>
                    <a:pt x="2263759" y="596900"/>
                  </a:lnTo>
                  <a:lnTo>
                    <a:pt x="2298868" y="558800"/>
                  </a:lnTo>
                  <a:lnTo>
                    <a:pt x="2332315" y="533400"/>
                  </a:lnTo>
                  <a:lnTo>
                    <a:pt x="2363905" y="495300"/>
                  </a:lnTo>
                  <a:lnTo>
                    <a:pt x="2393447" y="457200"/>
                  </a:lnTo>
                  <a:lnTo>
                    <a:pt x="2420747" y="431800"/>
                  </a:lnTo>
                  <a:lnTo>
                    <a:pt x="2445617" y="393700"/>
                  </a:lnTo>
                  <a:lnTo>
                    <a:pt x="2456742" y="381000"/>
                  </a:lnTo>
                  <a:lnTo>
                    <a:pt x="2414927" y="381000"/>
                  </a:lnTo>
                  <a:lnTo>
                    <a:pt x="2415364" y="368300"/>
                  </a:lnTo>
                  <a:close/>
                </a:path>
                <a:path w="2534920" h="1549400">
                  <a:moveTo>
                    <a:pt x="11946" y="1155700"/>
                  </a:moveTo>
                  <a:lnTo>
                    <a:pt x="0" y="1282700"/>
                  </a:lnTo>
                  <a:lnTo>
                    <a:pt x="108953" y="1219200"/>
                  </a:lnTo>
                  <a:lnTo>
                    <a:pt x="66542" y="1219200"/>
                  </a:lnTo>
                  <a:lnTo>
                    <a:pt x="34207" y="1193800"/>
                  </a:lnTo>
                  <a:lnTo>
                    <a:pt x="44476" y="1176994"/>
                  </a:lnTo>
                  <a:lnTo>
                    <a:pt x="11946" y="1155700"/>
                  </a:lnTo>
                  <a:close/>
                </a:path>
                <a:path w="2534920" h="1549400">
                  <a:moveTo>
                    <a:pt x="44476" y="1176994"/>
                  </a:moveTo>
                  <a:lnTo>
                    <a:pt x="34207" y="1193800"/>
                  </a:lnTo>
                  <a:lnTo>
                    <a:pt x="66542" y="1219200"/>
                  </a:lnTo>
                  <a:lnTo>
                    <a:pt x="78653" y="1199366"/>
                  </a:lnTo>
                  <a:lnTo>
                    <a:pt x="44476" y="1176994"/>
                  </a:lnTo>
                  <a:close/>
                </a:path>
                <a:path w="2534920" h="1549400">
                  <a:moveTo>
                    <a:pt x="78653" y="1199366"/>
                  </a:moveTo>
                  <a:lnTo>
                    <a:pt x="66542" y="1219200"/>
                  </a:lnTo>
                  <a:lnTo>
                    <a:pt x="108953" y="1219200"/>
                  </a:lnTo>
                  <a:lnTo>
                    <a:pt x="78653" y="1199366"/>
                  </a:lnTo>
                  <a:close/>
                </a:path>
                <a:path w="2534920" h="1549400">
                  <a:moveTo>
                    <a:pt x="2156133" y="25400"/>
                  </a:moveTo>
                  <a:lnTo>
                    <a:pt x="1352504" y="25400"/>
                  </a:lnTo>
                  <a:lnTo>
                    <a:pt x="1297134" y="38100"/>
                  </a:lnTo>
                  <a:lnTo>
                    <a:pt x="1191580" y="63500"/>
                  </a:lnTo>
                  <a:lnTo>
                    <a:pt x="1141898" y="76200"/>
                  </a:lnTo>
                  <a:lnTo>
                    <a:pt x="1094613" y="88900"/>
                  </a:lnTo>
                  <a:lnTo>
                    <a:pt x="1049969" y="101600"/>
                  </a:lnTo>
                  <a:lnTo>
                    <a:pt x="1008307" y="114300"/>
                  </a:lnTo>
                  <a:lnTo>
                    <a:pt x="968691" y="139700"/>
                  </a:lnTo>
                  <a:lnTo>
                    <a:pt x="929855" y="152400"/>
                  </a:lnTo>
                  <a:lnTo>
                    <a:pt x="891713" y="177800"/>
                  </a:lnTo>
                  <a:lnTo>
                    <a:pt x="854246" y="203200"/>
                  </a:lnTo>
                  <a:lnTo>
                    <a:pt x="817430" y="228600"/>
                  </a:lnTo>
                  <a:lnTo>
                    <a:pt x="781241" y="254000"/>
                  </a:lnTo>
                  <a:lnTo>
                    <a:pt x="745658" y="279400"/>
                  </a:lnTo>
                  <a:lnTo>
                    <a:pt x="710657" y="317500"/>
                  </a:lnTo>
                  <a:lnTo>
                    <a:pt x="676214" y="342900"/>
                  </a:lnTo>
                  <a:lnTo>
                    <a:pt x="642303" y="381000"/>
                  </a:lnTo>
                  <a:lnTo>
                    <a:pt x="608904" y="406400"/>
                  </a:lnTo>
                  <a:lnTo>
                    <a:pt x="575919" y="444500"/>
                  </a:lnTo>
                  <a:lnTo>
                    <a:pt x="511528" y="508000"/>
                  </a:lnTo>
                  <a:lnTo>
                    <a:pt x="448717" y="584200"/>
                  </a:lnTo>
                  <a:lnTo>
                    <a:pt x="387376" y="673100"/>
                  </a:lnTo>
                  <a:lnTo>
                    <a:pt x="327320" y="749300"/>
                  </a:lnTo>
                  <a:lnTo>
                    <a:pt x="268364" y="838200"/>
                  </a:lnTo>
                  <a:lnTo>
                    <a:pt x="210329" y="914400"/>
                  </a:lnTo>
                  <a:lnTo>
                    <a:pt x="153035" y="1003300"/>
                  </a:lnTo>
                  <a:lnTo>
                    <a:pt x="96291" y="1092200"/>
                  </a:lnTo>
                  <a:lnTo>
                    <a:pt x="44476" y="1176994"/>
                  </a:lnTo>
                  <a:lnTo>
                    <a:pt x="78653" y="1199366"/>
                  </a:lnTo>
                  <a:lnTo>
                    <a:pt x="128582" y="1117600"/>
                  </a:lnTo>
                  <a:lnTo>
                    <a:pt x="185132" y="1028700"/>
                  </a:lnTo>
                  <a:lnTo>
                    <a:pt x="242183" y="939800"/>
                  </a:lnTo>
                  <a:lnTo>
                    <a:pt x="242028" y="939800"/>
                  </a:lnTo>
                  <a:lnTo>
                    <a:pt x="299885" y="850900"/>
                  </a:lnTo>
                  <a:lnTo>
                    <a:pt x="299681" y="850900"/>
                  </a:lnTo>
                  <a:lnTo>
                    <a:pt x="358407" y="774700"/>
                  </a:lnTo>
                  <a:lnTo>
                    <a:pt x="358148" y="774700"/>
                  </a:lnTo>
                  <a:lnTo>
                    <a:pt x="417916" y="685800"/>
                  </a:lnTo>
                  <a:lnTo>
                    <a:pt x="417593" y="685800"/>
                  </a:lnTo>
                  <a:lnTo>
                    <a:pt x="478576" y="609600"/>
                  </a:lnTo>
                  <a:lnTo>
                    <a:pt x="478179" y="609600"/>
                  </a:lnTo>
                  <a:lnTo>
                    <a:pt x="540551" y="533400"/>
                  </a:lnTo>
                  <a:lnTo>
                    <a:pt x="540067" y="533400"/>
                  </a:lnTo>
                  <a:lnTo>
                    <a:pt x="604000" y="469900"/>
                  </a:lnTo>
                  <a:lnTo>
                    <a:pt x="603572" y="469900"/>
                  </a:lnTo>
                  <a:lnTo>
                    <a:pt x="636181" y="431800"/>
                  </a:lnTo>
                  <a:lnTo>
                    <a:pt x="635858" y="431800"/>
                  </a:lnTo>
                  <a:lnTo>
                    <a:pt x="668921" y="406400"/>
                  </a:lnTo>
                  <a:lnTo>
                    <a:pt x="668568" y="406400"/>
                  </a:lnTo>
                  <a:lnTo>
                    <a:pt x="702109" y="368300"/>
                  </a:lnTo>
                  <a:lnTo>
                    <a:pt x="701723" y="368300"/>
                  </a:lnTo>
                  <a:lnTo>
                    <a:pt x="735763" y="342900"/>
                  </a:lnTo>
                  <a:lnTo>
                    <a:pt x="735340" y="342900"/>
                  </a:lnTo>
                  <a:lnTo>
                    <a:pt x="769900" y="317500"/>
                  </a:lnTo>
                  <a:lnTo>
                    <a:pt x="769440" y="317500"/>
                  </a:lnTo>
                  <a:lnTo>
                    <a:pt x="804544" y="279400"/>
                  </a:lnTo>
                  <a:lnTo>
                    <a:pt x="815933" y="279400"/>
                  </a:lnTo>
                  <a:lnTo>
                    <a:pt x="839712" y="254000"/>
                  </a:lnTo>
                  <a:lnTo>
                    <a:pt x="839171" y="254000"/>
                  </a:lnTo>
                  <a:lnTo>
                    <a:pt x="875424" y="241300"/>
                  </a:lnTo>
                  <a:lnTo>
                    <a:pt x="874840" y="241300"/>
                  </a:lnTo>
                  <a:lnTo>
                    <a:pt x="911701" y="215900"/>
                  </a:lnTo>
                  <a:lnTo>
                    <a:pt x="911072" y="215900"/>
                  </a:lnTo>
                  <a:lnTo>
                    <a:pt x="948564" y="190500"/>
                  </a:lnTo>
                  <a:lnTo>
                    <a:pt x="947891" y="190500"/>
                  </a:lnTo>
                  <a:lnTo>
                    <a:pt x="986033" y="177800"/>
                  </a:lnTo>
                  <a:lnTo>
                    <a:pt x="985316" y="177800"/>
                  </a:lnTo>
                  <a:lnTo>
                    <a:pt x="1024131" y="152400"/>
                  </a:lnTo>
                  <a:lnTo>
                    <a:pt x="1023244" y="152400"/>
                  </a:lnTo>
                  <a:lnTo>
                    <a:pt x="1063995" y="139700"/>
                  </a:lnTo>
                  <a:lnTo>
                    <a:pt x="1063059" y="139700"/>
                  </a:lnTo>
                  <a:lnTo>
                    <a:pt x="1106821" y="127000"/>
                  </a:lnTo>
                  <a:lnTo>
                    <a:pt x="1105999" y="127000"/>
                  </a:lnTo>
                  <a:lnTo>
                    <a:pt x="1152508" y="114300"/>
                  </a:lnTo>
                  <a:lnTo>
                    <a:pt x="1151780" y="114300"/>
                  </a:lnTo>
                  <a:lnTo>
                    <a:pt x="1200773" y="101600"/>
                  </a:lnTo>
                  <a:lnTo>
                    <a:pt x="1200125" y="101600"/>
                  </a:lnTo>
                  <a:lnTo>
                    <a:pt x="1251338" y="88900"/>
                  </a:lnTo>
                  <a:lnTo>
                    <a:pt x="1250755" y="88900"/>
                  </a:lnTo>
                  <a:lnTo>
                    <a:pt x="1303925" y="76200"/>
                  </a:lnTo>
                  <a:lnTo>
                    <a:pt x="1303395" y="76200"/>
                  </a:lnTo>
                  <a:lnTo>
                    <a:pt x="1358258" y="63500"/>
                  </a:lnTo>
                  <a:lnTo>
                    <a:pt x="1413619" y="63500"/>
                  </a:lnTo>
                  <a:lnTo>
                    <a:pt x="1471076" y="50800"/>
                  </a:lnTo>
                  <a:lnTo>
                    <a:pt x="1528625" y="50800"/>
                  </a:lnTo>
                  <a:lnTo>
                    <a:pt x="1587624" y="38100"/>
                  </a:lnTo>
                  <a:lnTo>
                    <a:pt x="2205239" y="38100"/>
                  </a:lnTo>
                  <a:lnTo>
                    <a:pt x="2156133" y="25400"/>
                  </a:lnTo>
                  <a:close/>
                </a:path>
                <a:path w="2534920" h="1549400">
                  <a:moveTo>
                    <a:pt x="2495393" y="215900"/>
                  </a:moveTo>
                  <a:lnTo>
                    <a:pt x="2489986" y="241300"/>
                  </a:lnTo>
                  <a:lnTo>
                    <a:pt x="2490659" y="241300"/>
                  </a:lnTo>
                  <a:lnTo>
                    <a:pt x="2481579" y="266700"/>
                  </a:lnTo>
                  <a:lnTo>
                    <a:pt x="2482272" y="266700"/>
                  </a:lnTo>
                  <a:lnTo>
                    <a:pt x="2469722" y="292100"/>
                  </a:lnTo>
                  <a:lnTo>
                    <a:pt x="2470362" y="292100"/>
                  </a:lnTo>
                  <a:lnTo>
                    <a:pt x="2454536" y="317500"/>
                  </a:lnTo>
                  <a:lnTo>
                    <a:pt x="2455106" y="317500"/>
                  </a:lnTo>
                  <a:lnTo>
                    <a:pt x="2436205" y="342900"/>
                  </a:lnTo>
                  <a:lnTo>
                    <a:pt x="2436705" y="342900"/>
                  </a:lnTo>
                  <a:lnTo>
                    <a:pt x="2414927" y="381000"/>
                  </a:lnTo>
                  <a:lnTo>
                    <a:pt x="2456742" y="381000"/>
                  </a:lnTo>
                  <a:lnTo>
                    <a:pt x="2467867" y="368300"/>
                  </a:lnTo>
                  <a:lnTo>
                    <a:pt x="2487308" y="342900"/>
                  </a:lnTo>
                  <a:lnTo>
                    <a:pt x="2503747" y="304800"/>
                  </a:lnTo>
                  <a:lnTo>
                    <a:pt x="2516982" y="279400"/>
                  </a:lnTo>
                  <a:lnTo>
                    <a:pt x="2526772" y="254000"/>
                  </a:lnTo>
                  <a:lnTo>
                    <a:pt x="2532805" y="228600"/>
                  </a:lnTo>
                  <a:lnTo>
                    <a:pt x="2494923" y="228600"/>
                  </a:lnTo>
                  <a:lnTo>
                    <a:pt x="2495393" y="215900"/>
                  </a:lnTo>
                  <a:close/>
                </a:path>
                <a:path w="2534920" h="1549400">
                  <a:moveTo>
                    <a:pt x="815933" y="279400"/>
                  </a:moveTo>
                  <a:lnTo>
                    <a:pt x="804544" y="279400"/>
                  </a:lnTo>
                  <a:lnTo>
                    <a:pt x="804044" y="292100"/>
                  </a:lnTo>
                  <a:lnTo>
                    <a:pt x="815933" y="279400"/>
                  </a:lnTo>
                  <a:close/>
                </a:path>
                <a:path w="2534920" h="1549400">
                  <a:moveTo>
                    <a:pt x="2508431" y="139700"/>
                  </a:moveTo>
                  <a:lnTo>
                    <a:pt x="2447198" y="139700"/>
                  </a:lnTo>
                  <a:lnTo>
                    <a:pt x="2458290" y="152400"/>
                  </a:lnTo>
                  <a:lnTo>
                    <a:pt x="2466215" y="152400"/>
                  </a:lnTo>
                  <a:lnTo>
                    <a:pt x="2475024" y="165100"/>
                  </a:lnTo>
                  <a:lnTo>
                    <a:pt x="2480158" y="165100"/>
                  </a:lnTo>
                  <a:lnTo>
                    <a:pt x="2486553" y="177800"/>
                  </a:lnTo>
                  <a:lnTo>
                    <a:pt x="2488521" y="177800"/>
                  </a:lnTo>
                  <a:lnTo>
                    <a:pt x="2495317" y="190500"/>
                  </a:lnTo>
                  <a:lnTo>
                    <a:pt x="2494052" y="190500"/>
                  </a:lnTo>
                  <a:lnTo>
                    <a:pt x="2496582" y="203200"/>
                  </a:lnTo>
                  <a:lnTo>
                    <a:pt x="2494923" y="228600"/>
                  </a:lnTo>
                  <a:lnTo>
                    <a:pt x="2532805" y="228600"/>
                  </a:lnTo>
                  <a:lnTo>
                    <a:pt x="2534605" y="203200"/>
                  </a:lnTo>
                  <a:lnTo>
                    <a:pt x="2531477" y="177800"/>
                  </a:lnTo>
                  <a:lnTo>
                    <a:pt x="2523002" y="165100"/>
                  </a:lnTo>
                  <a:lnTo>
                    <a:pt x="2516157" y="152400"/>
                  </a:lnTo>
                  <a:lnTo>
                    <a:pt x="2508431" y="139700"/>
                  </a:lnTo>
                  <a:close/>
                </a:path>
                <a:path w="2534920" h="1549400">
                  <a:moveTo>
                    <a:pt x="2478614" y="114300"/>
                  </a:moveTo>
                  <a:lnTo>
                    <a:pt x="2394845" y="114300"/>
                  </a:lnTo>
                  <a:lnTo>
                    <a:pt x="2424379" y="127000"/>
                  </a:lnTo>
                  <a:lnTo>
                    <a:pt x="2423017" y="127000"/>
                  </a:lnTo>
                  <a:lnTo>
                    <a:pt x="2448445" y="139700"/>
                  </a:lnTo>
                  <a:lnTo>
                    <a:pt x="2499560" y="139700"/>
                  </a:lnTo>
                  <a:lnTo>
                    <a:pt x="2489607" y="127000"/>
                  </a:lnTo>
                  <a:lnTo>
                    <a:pt x="2478614" y="114300"/>
                  </a:lnTo>
                  <a:close/>
                </a:path>
                <a:path w="2534920" h="1549400">
                  <a:moveTo>
                    <a:pt x="2251876" y="38100"/>
                  </a:moveTo>
                  <a:lnTo>
                    <a:pt x="1937783" y="38100"/>
                  </a:lnTo>
                  <a:lnTo>
                    <a:pt x="1993874" y="50800"/>
                  </a:lnTo>
                  <a:lnTo>
                    <a:pt x="2047734" y="50800"/>
                  </a:lnTo>
                  <a:lnTo>
                    <a:pt x="2100621" y="63500"/>
                  </a:lnTo>
                  <a:lnTo>
                    <a:pt x="2150643" y="63500"/>
                  </a:lnTo>
                  <a:lnTo>
                    <a:pt x="2199272" y="76200"/>
                  </a:lnTo>
                  <a:lnTo>
                    <a:pt x="2244317" y="76200"/>
                  </a:lnTo>
                  <a:lnTo>
                    <a:pt x="2287637" y="88900"/>
                  </a:lnTo>
                  <a:lnTo>
                    <a:pt x="2286993" y="88900"/>
                  </a:lnTo>
                  <a:lnTo>
                    <a:pt x="2327261" y="101600"/>
                  </a:lnTo>
                  <a:lnTo>
                    <a:pt x="2326509" y="101600"/>
                  </a:lnTo>
                  <a:lnTo>
                    <a:pt x="2363462" y="114300"/>
                  </a:lnTo>
                  <a:lnTo>
                    <a:pt x="2466420" y="114300"/>
                  </a:lnTo>
                  <a:lnTo>
                    <a:pt x="2408918" y="88900"/>
                  </a:lnTo>
                  <a:lnTo>
                    <a:pt x="2336764" y="63500"/>
                  </a:lnTo>
                  <a:lnTo>
                    <a:pt x="2295799" y="50800"/>
                  </a:lnTo>
                  <a:lnTo>
                    <a:pt x="2251876" y="38100"/>
                  </a:lnTo>
                  <a:close/>
                </a:path>
                <a:path w="2534920" h="1549400">
                  <a:moveTo>
                    <a:pt x="2051517" y="12700"/>
                  </a:moveTo>
                  <a:lnTo>
                    <a:pt x="1467150" y="12700"/>
                  </a:lnTo>
                  <a:lnTo>
                    <a:pt x="1409260" y="25400"/>
                  </a:lnTo>
                  <a:lnTo>
                    <a:pt x="2104807" y="25400"/>
                  </a:lnTo>
                  <a:lnTo>
                    <a:pt x="2051517" y="12700"/>
                  </a:lnTo>
                  <a:close/>
                </a:path>
                <a:path w="2534920" h="1549400">
                  <a:moveTo>
                    <a:pt x="1940063" y="0"/>
                  </a:moveTo>
                  <a:lnTo>
                    <a:pt x="1585299" y="0"/>
                  </a:lnTo>
                  <a:lnTo>
                    <a:pt x="1525916" y="12700"/>
                  </a:lnTo>
                  <a:lnTo>
                    <a:pt x="1996517" y="12700"/>
                  </a:lnTo>
                  <a:lnTo>
                    <a:pt x="19400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1" y="611124"/>
            <a:ext cx="10972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Downloading</a:t>
            </a:r>
            <a:r>
              <a:rPr spc="15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spc="-60" dirty="0"/>
              <a:t>Web</a:t>
            </a:r>
            <a:r>
              <a:rPr spc="15" dirty="0"/>
              <a:t> </a:t>
            </a:r>
            <a:r>
              <a:rPr spc="-35" dirty="0"/>
              <a:t>Page</a:t>
            </a:r>
            <a:r>
              <a:rPr dirty="0"/>
              <a:t> </a:t>
            </a:r>
            <a:r>
              <a:rPr sz="3600" spc="-30" dirty="0"/>
              <a:t>(https://www.youtube.com)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 rot="19500000">
            <a:off x="1324761" y="2301987"/>
            <a:ext cx="31370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3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www.y</a:t>
            </a:r>
            <a:r>
              <a:rPr sz="3600" spc="-52" baseline="1157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outube.com?</a:t>
            </a:r>
            <a:endParaRPr sz="3600" baseline="115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 rot="19680000">
            <a:off x="2529685" y="3183168"/>
            <a:ext cx="20017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1194" y="4529670"/>
            <a:ext cx="6092825" cy="1304290"/>
          </a:xfrm>
          <a:custGeom>
            <a:avLst/>
            <a:gdLst/>
            <a:ahLst/>
            <a:cxnLst/>
            <a:rect l="l" t="t" r="r" b="b"/>
            <a:pathLst>
              <a:path w="6092825" h="1304289">
                <a:moveTo>
                  <a:pt x="6092406" y="1227658"/>
                </a:moveTo>
                <a:lnTo>
                  <a:pt x="5940006" y="1151458"/>
                </a:lnTo>
                <a:lnTo>
                  <a:pt x="5940006" y="1202258"/>
                </a:lnTo>
                <a:lnTo>
                  <a:pt x="152400" y="1202258"/>
                </a:lnTo>
                <a:lnTo>
                  <a:pt x="152400" y="1151458"/>
                </a:lnTo>
                <a:lnTo>
                  <a:pt x="0" y="1227658"/>
                </a:lnTo>
                <a:lnTo>
                  <a:pt x="152400" y="1303858"/>
                </a:lnTo>
                <a:lnTo>
                  <a:pt x="152400" y="1253058"/>
                </a:lnTo>
                <a:lnTo>
                  <a:pt x="5940006" y="1253058"/>
                </a:lnTo>
                <a:lnTo>
                  <a:pt x="5940006" y="1303858"/>
                </a:lnTo>
                <a:lnTo>
                  <a:pt x="6041606" y="1253058"/>
                </a:lnTo>
                <a:lnTo>
                  <a:pt x="6092406" y="1227658"/>
                </a:lnTo>
                <a:close/>
              </a:path>
              <a:path w="6092825" h="1304289">
                <a:moveTo>
                  <a:pt x="6092406" y="702729"/>
                </a:moveTo>
                <a:lnTo>
                  <a:pt x="5940006" y="626529"/>
                </a:lnTo>
                <a:lnTo>
                  <a:pt x="5940006" y="677329"/>
                </a:lnTo>
                <a:lnTo>
                  <a:pt x="152400" y="677329"/>
                </a:lnTo>
                <a:lnTo>
                  <a:pt x="152400" y="626529"/>
                </a:lnTo>
                <a:lnTo>
                  <a:pt x="0" y="702729"/>
                </a:lnTo>
                <a:lnTo>
                  <a:pt x="152400" y="778929"/>
                </a:lnTo>
                <a:lnTo>
                  <a:pt x="152400" y="728129"/>
                </a:lnTo>
                <a:lnTo>
                  <a:pt x="5940006" y="728129"/>
                </a:lnTo>
                <a:lnTo>
                  <a:pt x="5940006" y="778929"/>
                </a:lnTo>
                <a:lnTo>
                  <a:pt x="6041606" y="728129"/>
                </a:lnTo>
                <a:lnTo>
                  <a:pt x="6092406" y="702729"/>
                </a:lnTo>
                <a:close/>
              </a:path>
              <a:path w="6092825" h="1304289">
                <a:moveTo>
                  <a:pt x="6092406" y="76200"/>
                </a:moveTo>
                <a:lnTo>
                  <a:pt x="5940006" y="0"/>
                </a:lnTo>
                <a:lnTo>
                  <a:pt x="5940006" y="50800"/>
                </a:lnTo>
                <a:lnTo>
                  <a:pt x="152400" y="50800"/>
                </a:lnTo>
                <a:lnTo>
                  <a:pt x="152400" y="0"/>
                </a:lnTo>
                <a:lnTo>
                  <a:pt x="0" y="76200"/>
                </a:lnTo>
                <a:lnTo>
                  <a:pt x="152400" y="152400"/>
                </a:lnTo>
                <a:lnTo>
                  <a:pt x="152400" y="101600"/>
                </a:lnTo>
                <a:lnTo>
                  <a:pt x="5940006" y="101600"/>
                </a:lnTo>
                <a:lnTo>
                  <a:pt x="5940006" y="152400"/>
                </a:lnTo>
                <a:lnTo>
                  <a:pt x="6041606" y="101600"/>
                </a:lnTo>
                <a:lnTo>
                  <a:pt x="6092406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1262" y="4123435"/>
            <a:ext cx="7873538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-3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messages</a:t>
            </a:r>
            <a:r>
              <a:rPr sz="2400" spc="-3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(HTTP)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85775">
              <a:lnSpc>
                <a:spcPct val="100000"/>
              </a:lnSpc>
              <a:spcBef>
                <a:spcPts val="2160"/>
              </a:spcBef>
            </a:pPr>
            <a:r>
              <a:rPr sz="2400" spc="-1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Secure</a:t>
            </a:r>
            <a:r>
              <a:rPr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session</a:t>
            </a:r>
            <a:r>
              <a:rPr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(TLS)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End-to-end</a:t>
            </a:r>
            <a:r>
              <a:rPr sz="2400" spc="-2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r>
              <a:rPr sz="2400" spc="-2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(TCP)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5010150" marR="5080" indent="-441325">
              <a:lnSpc>
                <a:spcPts val="3310"/>
              </a:lnSpc>
              <a:spcBef>
                <a:spcPts val="2200"/>
              </a:spcBef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ww</a:t>
            </a:r>
            <a:r>
              <a:rPr sz="2800" spc="-18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w</a:t>
            </a:r>
            <a:r>
              <a:rPr sz="2800" spc="-1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.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o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u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ub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.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c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m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8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spc="-30" dirty="0"/>
              <a:t> </a:t>
            </a:r>
            <a:r>
              <a:rPr spc="-10" dirty="0"/>
              <a:t>Consistency</a:t>
            </a:r>
            <a:r>
              <a:rPr spc="-30" dirty="0"/>
              <a:t> </a:t>
            </a: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702" y="3800347"/>
            <a:ext cx="5966378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item’s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freshness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okay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sensitive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043" y="1643076"/>
            <a:ext cx="1727835" cy="1729105"/>
            <a:chOff x="491043" y="1643076"/>
            <a:chExt cx="1727835" cy="1729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043" y="1643076"/>
              <a:ext cx="895710" cy="1728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3"/>
                  </a:lnTo>
                  <a:lnTo>
                    <a:pt x="1374102" y="787693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9802" y="1463180"/>
            <a:ext cx="1741336" cy="22256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18068" y="1726591"/>
            <a:ext cx="2435972" cy="1356590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vert="horz" wrap="square" lIns="0" tIns="299085" rIns="0" bIns="0" rtlCol="0">
            <a:spAutoFit/>
          </a:bodyPr>
          <a:lstStyle/>
          <a:p>
            <a:pPr marL="522605" marR="432434" indent="-81915">
              <a:lnSpc>
                <a:spcPts val="4300"/>
              </a:lnSpc>
              <a:spcBef>
                <a:spcPts val="2355"/>
              </a:spcBef>
            </a:pP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32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lang="en-US"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  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550" y="2422652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0" y="2791459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8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spc="-30" dirty="0"/>
              <a:t> </a:t>
            </a:r>
            <a:r>
              <a:rPr spc="-10" dirty="0"/>
              <a:t>Consistency</a:t>
            </a:r>
            <a:r>
              <a:rPr spc="-30" dirty="0"/>
              <a:t> </a:t>
            </a: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702" y="3800347"/>
            <a:ext cx="5966378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item’s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freshness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okay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sensitive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6142" y="3800347"/>
            <a:ext cx="5531115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knows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dynamic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often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changes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changed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information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useful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contains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sensitive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043" y="1643076"/>
            <a:ext cx="1727835" cy="1729105"/>
            <a:chOff x="491043" y="1643076"/>
            <a:chExt cx="1727835" cy="1729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043" y="1643076"/>
              <a:ext cx="895710" cy="1728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3"/>
                  </a:lnTo>
                  <a:lnTo>
                    <a:pt x="1374102" y="787693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9802" y="1463180"/>
            <a:ext cx="1741336" cy="22256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18068" y="1726591"/>
            <a:ext cx="2435972" cy="1356590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vert="horz" wrap="square" lIns="0" tIns="299085" rIns="0" bIns="0" rtlCol="0">
            <a:spAutoFit/>
          </a:bodyPr>
          <a:lstStyle/>
          <a:p>
            <a:pPr marL="522605" marR="432434" indent="-81915">
              <a:lnSpc>
                <a:spcPts val="4300"/>
              </a:lnSpc>
              <a:spcBef>
                <a:spcPts val="2355"/>
              </a:spcBef>
            </a:pP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32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lang="en-US"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  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550" y="2422652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0" y="2791459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03" y="6308085"/>
            <a:ext cx="122452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Scalability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challenge: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cannot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remember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every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that</a:t>
            </a:r>
            <a:r>
              <a:rPr sz="2400" spc="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cached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an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101598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HTTP</a:t>
            </a:r>
            <a:r>
              <a:rPr spc="-5" dirty="0"/>
              <a:t> </a:t>
            </a:r>
            <a:r>
              <a:rPr spc="-15" dirty="0"/>
              <a:t>Response</a:t>
            </a:r>
            <a:r>
              <a:rPr spc="-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5" dirty="0"/>
              <a:t>Cache</a:t>
            </a:r>
            <a:r>
              <a:rPr dirty="0"/>
              <a:t> </a:t>
            </a:r>
            <a:r>
              <a:rPr spc="-20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10909301" cy="4742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no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cache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Who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private: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only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private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cache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public: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including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shared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max-age=N: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for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seconds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must-revalidate: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check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server (don’t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832485">
              <a:lnSpc>
                <a:spcPct val="100000"/>
              </a:lnSpc>
              <a:spcBef>
                <a:spcPts val="3025"/>
              </a:spcBef>
            </a:pPr>
            <a:r>
              <a:rPr sz="2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Cache-Control:</a:t>
            </a:r>
            <a:r>
              <a:rPr sz="2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public,</a:t>
            </a:r>
            <a:r>
              <a:rPr sz="2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max-age=86400,</a:t>
            </a:r>
            <a:r>
              <a:rPr sz="2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must-revalidate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348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dirty="0"/>
              <a:t> </a:t>
            </a:r>
            <a:r>
              <a:rPr spc="-25" dirty="0"/>
              <a:t>Validation:</a:t>
            </a:r>
            <a:r>
              <a:rPr spc="-5" dirty="0"/>
              <a:t> </a:t>
            </a:r>
            <a:r>
              <a:rPr spc="-10" dirty="0"/>
              <a:t>Client</a:t>
            </a:r>
            <a:r>
              <a:rPr spc="5" dirty="0"/>
              <a:t> </a:t>
            </a:r>
            <a:r>
              <a:rPr spc="-15" dirty="0"/>
              <a:t>Checks</a:t>
            </a:r>
            <a:r>
              <a:rPr dirty="0"/>
              <a:t> </a:t>
            </a:r>
            <a:r>
              <a:rPr spc="-15" dirty="0"/>
              <a:t>Freshness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8536" y="1705067"/>
            <a:ext cx="1727835" cy="1729105"/>
            <a:chOff x="568536" y="1705067"/>
            <a:chExt cx="1727835" cy="1729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536" y="1705067"/>
              <a:ext cx="895710" cy="17288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5694" y="2495226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2"/>
                  </a:lnTo>
                  <a:lnTo>
                    <a:pt x="1374102" y="787692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15694" y="2495226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2044" y="2486659"/>
            <a:ext cx="13614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044" y="2852420"/>
            <a:ext cx="1361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2463" y="1398767"/>
            <a:ext cx="1741335" cy="222561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287917" y="1570926"/>
            <a:ext cx="7204709" cy="2118995"/>
          </a:xfrm>
          <a:custGeom>
            <a:avLst/>
            <a:gdLst/>
            <a:ahLst/>
            <a:cxnLst/>
            <a:rect l="l" t="t" r="r" b="b"/>
            <a:pathLst>
              <a:path w="7204709" h="2118995">
                <a:moveTo>
                  <a:pt x="1615630" y="1867992"/>
                </a:moveTo>
                <a:lnTo>
                  <a:pt x="1615427" y="1867954"/>
                </a:lnTo>
                <a:lnTo>
                  <a:pt x="1615630" y="1867992"/>
                </a:lnTo>
                <a:close/>
              </a:path>
              <a:path w="7204709" h="2118995">
                <a:moveTo>
                  <a:pt x="1828177" y="1906612"/>
                </a:moveTo>
                <a:lnTo>
                  <a:pt x="1827974" y="1906587"/>
                </a:lnTo>
                <a:lnTo>
                  <a:pt x="1828177" y="1906612"/>
                </a:lnTo>
                <a:close/>
              </a:path>
              <a:path w="7204709" h="2118995">
                <a:moveTo>
                  <a:pt x="4491317" y="2063927"/>
                </a:moveTo>
                <a:lnTo>
                  <a:pt x="3777310" y="2063940"/>
                </a:lnTo>
                <a:lnTo>
                  <a:pt x="3777183" y="2063940"/>
                </a:lnTo>
                <a:lnTo>
                  <a:pt x="3666985" y="2066734"/>
                </a:lnTo>
                <a:lnTo>
                  <a:pt x="3666794" y="2066734"/>
                </a:lnTo>
                <a:lnTo>
                  <a:pt x="3556558" y="2068004"/>
                </a:lnTo>
                <a:lnTo>
                  <a:pt x="3556431" y="2068004"/>
                </a:lnTo>
                <a:lnTo>
                  <a:pt x="3446500" y="2067699"/>
                </a:lnTo>
                <a:lnTo>
                  <a:pt x="3337344" y="2065870"/>
                </a:lnTo>
                <a:lnTo>
                  <a:pt x="3337102" y="2065870"/>
                </a:lnTo>
                <a:lnTo>
                  <a:pt x="3336887" y="2065858"/>
                </a:lnTo>
                <a:lnTo>
                  <a:pt x="3227997" y="2062556"/>
                </a:lnTo>
                <a:lnTo>
                  <a:pt x="3227794" y="2062556"/>
                </a:lnTo>
                <a:lnTo>
                  <a:pt x="3227616" y="2062543"/>
                </a:lnTo>
                <a:lnTo>
                  <a:pt x="3118815" y="2057793"/>
                </a:lnTo>
                <a:lnTo>
                  <a:pt x="3118675" y="2057793"/>
                </a:lnTo>
                <a:lnTo>
                  <a:pt x="3118535" y="2057781"/>
                </a:lnTo>
                <a:lnTo>
                  <a:pt x="3009785" y="2051634"/>
                </a:lnTo>
                <a:lnTo>
                  <a:pt x="2901251" y="2044153"/>
                </a:lnTo>
                <a:lnTo>
                  <a:pt x="2793288" y="2035403"/>
                </a:lnTo>
                <a:lnTo>
                  <a:pt x="2793136" y="2035390"/>
                </a:lnTo>
                <a:lnTo>
                  <a:pt x="2793009" y="2035378"/>
                </a:lnTo>
                <a:lnTo>
                  <a:pt x="2685237" y="2025396"/>
                </a:lnTo>
                <a:lnTo>
                  <a:pt x="2685072" y="2025383"/>
                </a:lnTo>
                <a:lnTo>
                  <a:pt x="2577160" y="2014169"/>
                </a:lnTo>
                <a:lnTo>
                  <a:pt x="2469972" y="2001875"/>
                </a:lnTo>
                <a:lnTo>
                  <a:pt x="2469832" y="2001862"/>
                </a:lnTo>
                <a:lnTo>
                  <a:pt x="2469680" y="2001850"/>
                </a:lnTo>
                <a:lnTo>
                  <a:pt x="2255367" y="1973973"/>
                </a:lnTo>
                <a:lnTo>
                  <a:pt x="2255164" y="1973948"/>
                </a:lnTo>
                <a:lnTo>
                  <a:pt x="2254923" y="1973910"/>
                </a:lnTo>
                <a:lnTo>
                  <a:pt x="2041512" y="1942096"/>
                </a:lnTo>
                <a:lnTo>
                  <a:pt x="2041321" y="1942071"/>
                </a:lnTo>
                <a:lnTo>
                  <a:pt x="2041118" y="1942033"/>
                </a:lnTo>
                <a:lnTo>
                  <a:pt x="1828342" y="1906651"/>
                </a:lnTo>
                <a:lnTo>
                  <a:pt x="1827961" y="1906587"/>
                </a:lnTo>
                <a:lnTo>
                  <a:pt x="1615744" y="1868017"/>
                </a:lnTo>
                <a:lnTo>
                  <a:pt x="1615414" y="1867954"/>
                </a:lnTo>
                <a:lnTo>
                  <a:pt x="1403451" y="1826564"/>
                </a:lnTo>
                <a:lnTo>
                  <a:pt x="1192009" y="1782787"/>
                </a:lnTo>
                <a:lnTo>
                  <a:pt x="1191780" y="1782737"/>
                </a:lnTo>
                <a:lnTo>
                  <a:pt x="980516" y="1736940"/>
                </a:lnTo>
                <a:lnTo>
                  <a:pt x="769531" y="1689544"/>
                </a:lnTo>
                <a:lnTo>
                  <a:pt x="558736" y="1640954"/>
                </a:lnTo>
                <a:lnTo>
                  <a:pt x="285737" y="1576666"/>
                </a:lnTo>
                <a:lnTo>
                  <a:pt x="287108" y="1570837"/>
                </a:lnTo>
                <a:lnTo>
                  <a:pt x="297370" y="1527213"/>
                </a:lnTo>
                <a:lnTo>
                  <a:pt x="131572" y="1566456"/>
                </a:lnTo>
                <a:lnTo>
                  <a:pt x="262445" y="1675561"/>
                </a:lnTo>
                <a:lnTo>
                  <a:pt x="274091" y="1626108"/>
                </a:lnTo>
                <a:lnTo>
                  <a:pt x="543610" y="1689569"/>
                </a:lnTo>
                <a:lnTo>
                  <a:pt x="749160" y="1736979"/>
                </a:lnTo>
                <a:lnTo>
                  <a:pt x="1064641" y="1807159"/>
                </a:lnTo>
                <a:lnTo>
                  <a:pt x="1154112" y="1826552"/>
                </a:lnTo>
                <a:lnTo>
                  <a:pt x="1268641" y="1850517"/>
                </a:lnTo>
                <a:lnTo>
                  <a:pt x="1393494" y="1876374"/>
                </a:lnTo>
                <a:lnTo>
                  <a:pt x="1606169" y="1917903"/>
                </a:lnTo>
                <a:lnTo>
                  <a:pt x="1819440" y="1956663"/>
                </a:lnTo>
                <a:lnTo>
                  <a:pt x="2033384" y="1992249"/>
                </a:lnTo>
                <a:lnTo>
                  <a:pt x="2248103" y="2024253"/>
                </a:lnTo>
                <a:lnTo>
                  <a:pt x="2463596" y="2052269"/>
                </a:lnTo>
                <a:lnTo>
                  <a:pt x="2571775" y="2064677"/>
                </a:lnTo>
                <a:lnTo>
                  <a:pt x="2680131" y="2075942"/>
                </a:lnTo>
                <a:lnTo>
                  <a:pt x="2788742" y="2086000"/>
                </a:lnTo>
                <a:lnTo>
                  <a:pt x="2897606" y="2094814"/>
                </a:lnTo>
                <a:lnTo>
                  <a:pt x="3006737" y="2102345"/>
                </a:lnTo>
                <a:lnTo>
                  <a:pt x="3116161" y="2108517"/>
                </a:lnTo>
                <a:lnTo>
                  <a:pt x="3225863" y="2113305"/>
                </a:lnTo>
                <a:lnTo>
                  <a:pt x="3335871" y="2116645"/>
                </a:lnTo>
                <a:lnTo>
                  <a:pt x="3446183" y="2118499"/>
                </a:lnTo>
                <a:lnTo>
                  <a:pt x="3556800" y="2118804"/>
                </a:lnTo>
                <a:lnTo>
                  <a:pt x="3667747" y="2117521"/>
                </a:lnTo>
                <a:lnTo>
                  <a:pt x="3778974" y="2114702"/>
                </a:lnTo>
                <a:lnTo>
                  <a:pt x="3890505" y="2110397"/>
                </a:lnTo>
                <a:lnTo>
                  <a:pt x="4002290" y="2104644"/>
                </a:lnTo>
                <a:lnTo>
                  <a:pt x="4114355" y="2097493"/>
                </a:lnTo>
                <a:lnTo>
                  <a:pt x="4226674" y="2088997"/>
                </a:lnTo>
                <a:lnTo>
                  <a:pt x="4339221" y="2079205"/>
                </a:lnTo>
                <a:lnTo>
                  <a:pt x="4452023" y="2068182"/>
                </a:lnTo>
                <a:lnTo>
                  <a:pt x="4453636" y="2068004"/>
                </a:lnTo>
                <a:lnTo>
                  <a:pt x="4465320" y="2066734"/>
                </a:lnTo>
                <a:lnTo>
                  <a:pt x="4491317" y="2063927"/>
                </a:lnTo>
                <a:close/>
              </a:path>
              <a:path w="7204709" h="2118995">
                <a:moveTo>
                  <a:pt x="4642574" y="2046795"/>
                </a:moveTo>
                <a:lnTo>
                  <a:pt x="4110672" y="2046820"/>
                </a:lnTo>
                <a:lnTo>
                  <a:pt x="3999547" y="2053907"/>
                </a:lnTo>
                <a:lnTo>
                  <a:pt x="3999357" y="2053920"/>
                </a:lnTo>
                <a:lnTo>
                  <a:pt x="3888397" y="2059635"/>
                </a:lnTo>
                <a:lnTo>
                  <a:pt x="3888155" y="2059647"/>
                </a:lnTo>
                <a:lnTo>
                  <a:pt x="3777627" y="2063927"/>
                </a:lnTo>
                <a:lnTo>
                  <a:pt x="4491317" y="2063927"/>
                </a:lnTo>
                <a:lnTo>
                  <a:pt x="4530966" y="2059635"/>
                </a:lnTo>
                <a:lnTo>
                  <a:pt x="4548162" y="2057781"/>
                </a:lnTo>
                <a:lnTo>
                  <a:pt x="4582325" y="2053907"/>
                </a:lnTo>
                <a:lnTo>
                  <a:pt x="4642574" y="2046795"/>
                </a:lnTo>
                <a:close/>
              </a:path>
              <a:path w="7204709" h="2118995">
                <a:moveTo>
                  <a:pt x="4953444" y="2005457"/>
                </a:moveTo>
                <a:lnTo>
                  <a:pt x="4559351" y="2005469"/>
                </a:lnTo>
                <a:lnTo>
                  <a:pt x="4446943" y="2017636"/>
                </a:lnTo>
                <a:lnTo>
                  <a:pt x="4446816" y="2017649"/>
                </a:lnTo>
                <a:lnTo>
                  <a:pt x="4334713" y="2028609"/>
                </a:lnTo>
                <a:lnTo>
                  <a:pt x="4334459" y="2028634"/>
                </a:lnTo>
                <a:lnTo>
                  <a:pt x="4222699" y="2038350"/>
                </a:lnTo>
                <a:lnTo>
                  <a:pt x="4222547" y="2038362"/>
                </a:lnTo>
                <a:lnTo>
                  <a:pt x="4110964" y="2046795"/>
                </a:lnTo>
                <a:lnTo>
                  <a:pt x="4642574" y="2046795"/>
                </a:lnTo>
                <a:lnTo>
                  <a:pt x="4678337" y="2042579"/>
                </a:lnTo>
                <a:lnTo>
                  <a:pt x="4710379" y="2038350"/>
                </a:lnTo>
                <a:lnTo>
                  <a:pt x="4784191" y="2028609"/>
                </a:lnTo>
                <a:lnTo>
                  <a:pt x="4867414" y="2017636"/>
                </a:lnTo>
                <a:lnTo>
                  <a:pt x="4905349" y="2012619"/>
                </a:lnTo>
                <a:lnTo>
                  <a:pt x="4953444" y="2005457"/>
                </a:lnTo>
                <a:close/>
              </a:path>
              <a:path w="7204709" h="2118995">
                <a:moveTo>
                  <a:pt x="7073049" y="583349"/>
                </a:moveTo>
                <a:lnTo>
                  <a:pt x="7069518" y="580466"/>
                </a:lnTo>
                <a:lnTo>
                  <a:pt x="6940918" y="475767"/>
                </a:lnTo>
                <a:lnTo>
                  <a:pt x="6929844" y="525348"/>
                </a:lnTo>
                <a:lnTo>
                  <a:pt x="6838759" y="505015"/>
                </a:lnTo>
                <a:lnTo>
                  <a:pt x="6612255" y="454469"/>
                </a:lnTo>
                <a:lnTo>
                  <a:pt x="6387033" y="405130"/>
                </a:lnTo>
                <a:lnTo>
                  <a:pt x="6164110" y="357378"/>
                </a:lnTo>
                <a:lnTo>
                  <a:pt x="6061659" y="336054"/>
                </a:lnTo>
                <a:lnTo>
                  <a:pt x="5943943" y="311619"/>
                </a:lnTo>
                <a:lnTo>
                  <a:pt x="5847346" y="292214"/>
                </a:lnTo>
                <a:lnTo>
                  <a:pt x="5727141" y="268249"/>
                </a:lnTo>
                <a:lnTo>
                  <a:pt x="5636793" y="250825"/>
                </a:lnTo>
                <a:lnTo>
                  <a:pt x="5514479" y="227672"/>
                </a:lnTo>
                <a:lnTo>
                  <a:pt x="5465026" y="218313"/>
                </a:lnTo>
                <a:lnTo>
                  <a:pt x="5307165" y="190271"/>
                </a:lnTo>
                <a:lnTo>
                  <a:pt x="5235943" y="177622"/>
                </a:lnTo>
                <a:lnTo>
                  <a:pt x="5106975" y="156451"/>
                </a:lnTo>
                <a:lnTo>
                  <a:pt x="5007445" y="140119"/>
                </a:lnTo>
                <a:lnTo>
                  <a:pt x="4916767" y="126606"/>
                </a:lnTo>
                <a:lnTo>
                  <a:pt x="4827524" y="113322"/>
                </a:lnTo>
                <a:lnTo>
                  <a:pt x="4779607" y="106184"/>
                </a:lnTo>
                <a:lnTo>
                  <a:pt x="4741469" y="101142"/>
                </a:lnTo>
                <a:lnTo>
                  <a:pt x="4658271" y="90170"/>
                </a:lnTo>
                <a:lnTo>
                  <a:pt x="4584484" y="80429"/>
                </a:lnTo>
                <a:lnTo>
                  <a:pt x="4552594" y="76225"/>
                </a:lnTo>
                <a:lnTo>
                  <a:pt x="4516653" y="71983"/>
                </a:lnTo>
                <a:lnTo>
                  <a:pt x="4456430" y="64871"/>
                </a:lnTo>
                <a:lnTo>
                  <a:pt x="4422267" y="61010"/>
                </a:lnTo>
                <a:lnTo>
                  <a:pt x="4405084" y="59156"/>
                </a:lnTo>
                <a:lnTo>
                  <a:pt x="4365460" y="54864"/>
                </a:lnTo>
                <a:lnTo>
                  <a:pt x="4339577" y="52070"/>
                </a:lnTo>
                <a:lnTo>
                  <a:pt x="4327893" y="50800"/>
                </a:lnTo>
                <a:lnTo>
                  <a:pt x="4326280" y="50622"/>
                </a:lnTo>
                <a:lnTo>
                  <a:pt x="4213479" y="39598"/>
                </a:lnTo>
                <a:lnTo>
                  <a:pt x="4100919" y="29806"/>
                </a:lnTo>
                <a:lnTo>
                  <a:pt x="3988612" y="21323"/>
                </a:lnTo>
                <a:lnTo>
                  <a:pt x="3876548" y="14160"/>
                </a:lnTo>
                <a:lnTo>
                  <a:pt x="3764762" y="8407"/>
                </a:lnTo>
                <a:lnTo>
                  <a:pt x="3653231" y="4102"/>
                </a:lnTo>
                <a:lnTo>
                  <a:pt x="3542004" y="1282"/>
                </a:lnTo>
                <a:lnTo>
                  <a:pt x="3431057" y="0"/>
                </a:lnTo>
                <a:lnTo>
                  <a:pt x="3320440" y="304"/>
                </a:lnTo>
                <a:lnTo>
                  <a:pt x="3210128" y="2159"/>
                </a:lnTo>
                <a:lnTo>
                  <a:pt x="3100120" y="5499"/>
                </a:lnTo>
                <a:lnTo>
                  <a:pt x="2990418" y="10287"/>
                </a:lnTo>
                <a:lnTo>
                  <a:pt x="2880995" y="16459"/>
                </a:lnTo>
                <a:lnTo>
                  <a:pt x="2771864" y="23990"/>
                </a:lnTo>
                <a:lnTo>
                  <a:pt x="2662999" y="32804"/>
                </a:lnTo>
                <a:lnTo>
                  <a:pt x="2554389" y="42862"/>
                </a:lnTo>
                <a:lnTo>
                  <a:pt x="2446032" y="54127"/>
                </a:lnTo>
                <a:lnTo>
                  <a:pt x="2337854" y="66535"/>
                </a:lnTo>
                <a:lnTo>
                  <a:pt x="2122360" y="94551"/>
                </a:lnTo>
                <a:lnTo>
                  <a:pt x="1907082" y="126657"/>
                </a:lnTo>
                <a:lnTo>
                  <a:pt x="1693697" y="162140"/>
                </a:lnTo>
                <a:lnTo>
                  <a:pt x="1480426" y="200901"/>
                </a:lnTo>
                <a:lnTo>
                  <a:pt x="1267752" y="242443"/>
                </a:lnTo>
                <a:lnTo>
                  <a:pt x="1142974" y="268262"/>
                </a:lnTo>
                <a:lnTo>
                  <a:pt x="1028471" y="292239"/>
                </a:lnTo>
                <a:lnTo>
                  <a:pt x="938822" y="311670"/>
                </a:lnTo>
                <a:lnTo>
                  <a:pt x="826871" y="336067"/>
                </a:lnTo>
                <a:lnTo>
                  <a:pt x="731837" y="357416"/>
                </a:lnTo>
                <a:lnTo>
                  <a:pt x="623392" y="381825"/>
                </a:lnTo>
                <a:lnTo>
                  <a:pt x="417741" y="429260"/>
                </a:lnTo>
                <a:lnTo>
                  <a:pt x="0" y="527621"/>
                </a:lnTo>
                <a:lnTo>
                  <a:pt x="11645" y="577075"/>
                </a:lnTo>
                <a:lnTo>
                  <a:pt x="432993" y="477862"/>
                </a:lnTo>
                <a:lnTo>
                  <a:pt x="643788" y="429260"/>
                </a:lnTo>
                <a:lnTo>
                  <a:pt x="854773" y="381863"/>
                </a:lnTo>
                <a:lnTo>
                  <a:pt x="1066038" y="336067"/>
                </a:lnTo>
                <a:lnTo>
                  <a:pt x="1277645" y="292265"/>
                </a:lnTo>
                <a:lnTo>
                  <a:pt x="1489684" y="250850"/>
                </a:lnTo>
                <a:lnTo>
                  <a:pt x="1702219" y="212229"/>
                </a:lnTo>
                <a:lnTo>
                  <a:pt x="1915363" y="176771"/>
                </a:lnTo>
                <a:lnTo>
                  <a:pt x="2129167" y="144894"/>
                </a:lnTo>
                <a:lnTo>
                  <a:pt x="2343848" y="116979"/>
                </a:lnTo>
                <a:lnTo>
                  <a:pt x="2451430" y="104635"/>
                </a:lnTo>
                <a:lnTo>
                  <a:pt x="2559227" y="93433"/>
                </a:lnTo>
                <a:lnTo>
                  <a:pt x="2667266" y="83426"/>
                </a:lnTo>
                <a:lnTo>
                  <a:pt x="2775547" y="74650"/>
                </a:lnTo>
                <a:lnTo>
                  <a:pt x="2884055" y="67170"/>
                </a:lnTo>
                <a:lnTo>
                  <a:pt x="2992831" y="61023"/>
                </a:lnTo>
                <a:lnTo>
                  <a:pt x="3101873" y="56273"/>
                </a:lnTo>
                <a:lnTo>
                  <a:pt x="3211195" y="52946"/>
                </a:lnTo>
                <a:lnTo>
                  <a:pt x="3320885" y="51104"/>
                </a:lnTo>
                <a:lnTo>
                  <a:pt x="3430905" y="50800"/>
                </a:lnTo>
                <a:lnTo>
                  <a:pt x="3540887" y="52070"/>
                </a:lnTo>
                <a:lnTo>
                  <a:pt x="3541052" y="52070"/>
                </a:lnTo>
                <a:lnTo>
                  <a:pt x="3651656" y="54876"/>
                </a:lnTo>
                <a:lnTo>
                  <a:pt x="3762311" y="59156"/>
                </a:lnTo>
                <a:lnTo>
                  <a:pt x="3762591" y="59169"/>
                </a:lnTo>
                <a:lnTo>
                  <a:pt x="3873614" y="64884"/>
                </a:lnTo>
                <a:lnTo>
                  <a:pt x="3873754" y="64897"/>
                </a:lnTo>
                <a:lnTo>
                  <a:pt x="3984929" y="71983"/>
                </a:lnTo>
                <a:lnTo>
                  <a:pt x="3985145" y="71996"/>
                </a:lnTo>
                <a:lnTo>
                  <a:pt x="3984929" y="71983"/>
                </a:lnTo>
                <a:lnTo>
                  <a:pt x="3985196" y="72009"/>
                </a:lnTo>
                <a:lnTo>
                  <a:pt x="4096791" y="80441"/>
                </a:lnTo>
                <a:lnTo>
                  <a:pt x="4096931" y="80454"/>
                </a:lnTo>
                <a:lnTo>
                  <a:pt x="4208678" y="90170"/>
                </a:lnTo>
                <a:lnTo>
                  <a:pt x="4208843" y="90182"/>
                </a:lnTo>
                <a:lnTo>
                  <a:pt x="4208678" y="90170"/>
                </a:lnTo>
                <a:lnTo>
                  <a:pt x="4208907" y="90195"/>
                </a:lnTo>
                <a:lnTo>
                  <a:pt x="4321073" y="101155"/>
                </a:lnTo>
                <a:lnTo>
                  <a:pt x="4433468" y="113322"/>
                </a:lnTo>
                <a:lnTo>
                  <a:pt x="4433697" y="113347"/>
                </a:lnTo>
                <a:lnTo>
                  <a:pt x="4546257" y="126631"/>
                </a:lnTo>
                <a:lnTo>
                  <a:pt x="4546447" y="126657"/>
                </a:lnTo>
                <a:lnTo>
                  <a:pt x="4772520" y="156489"/>
                </a:lnTo>
                <a:lnTo>
                  <a:pt x="4772723" y="156514"/>
                </a:lnTo>
                <a:lnTo>
                  <a:pt x="4999583" y="190309"/>
                </a:lnTo>
                <a:lnTo>
                  <a:pt x="5227383" y="227711"/>
                </a:lnTo>
                <a:lnTo>
                  <a:pt x="5455780" y="268262"/>
                </a:lnTo>
                <a:lnTo>
                  <a:pt x="5684977" y="311658"/>
                </a:lnTo>
                <a:lnTo>
                  <a:pt x="5914441" y="357378"/>
                </a:lnTo>
                <a:lnTo>
                  <a:pt x="5914631" y="357416"/>
                </a:lnTo>
                <a:lnTo>
                  <a:pt x="6144539" y="405142"/>
                </a:lnTo>
                <a:lnTo>
                  <a:pt x="6374981" y="454494"/>
                </a:lnTo>
                <a:lnTo>
                  <a:pt x="6605676" y="505040"/>
                </a:lnTo>
                <a:lnTo>
                  <a:pt x="6918782" y="574929"/>
                </a:lnTo>
                <a:lnTo>
                  <a:pt x="6907708" y="624509"/>
                </a:lnTo>
                <a:lnTo>
                  <a:pt x="7073049" y="583349"/>
                </a:lnTo>
                <a:close/>
              </a:path>
              <a:path w="7204709" h="2118995">
                <a:moveTo>
                  <a:pt x="7204329" y="1560245"/>
                </a:moveTo>
                <a:lnTo>
                  <a:pt x="7193267" y="1510677"/>
                </a:lnTo>
                <a:lnTo>
                  <a:pt x="6731419" y="1613763"/>
                </a:lnTo>
                <a:lnTo>
                  <a:pt x="6500774" y="1664309"/>
                </a:lnTo>
                <a:lnTo>
                  <a:pt x="6270396" y="1713649"/>
                </a:lnTo>
                <a:lnTo>
                  <a:pt x="6040374" y="1761388"/>
                </a:lnTo>
                <a:lnTo>
                  <a:pt x="6040196" y="1761426"/>
                </a:lnTo>
                <a:lnTo>
                  <a:pt x="5810847" y="1807133"/>
                </a:lnTo>
                <a:lnTo>
                  <a:pt x="5810720" y="1807159"/>
                </a:lnTo>
                <a:lnTo>
                  <a:pt x="5581612" y="1850517"/>
                </a:lnTo>
                <a:lnTo>
                  <a:pt x="5581751" y="1850504"/>
                </a:lnTo>
                <a:lnTo>
                  <a:pt x="5353291" y="1891080"/>
                </a:lnTo>
                <a:lnTo>
                  <a:pt x="5125517" y="1928469"/>
                </a:lnTo>
                <a:lnTo>
                  <a:pt x="4898504" y="1962289"/>
                </a:lnTo>
                <a:lnTo>
                  <a:pt x="4672228" y="1992147"/>
                </a:lnTo>
                <a:lnTo>
                  <a:pt x="4672038" y="1992172"/>
                </a:lnTo>
                <a:lnTo>
                  <a:pt x="4559452" y="2005457"/>
                </a:lnTo>
                <a:lnTo>
                  <a:pt x="4953444" y="2005457"/>
                </a:lnTo>
                <a:lnTo>
                  <a:pt x="5042801" y="1992147"/>
                </a:lnTo>
                <a:lnTo>
                  <a:pt x="5133187" y="1978685"/>
                </a:lnTo>
                <a:lnTo>
                  <a:pt x="5233073" y="1962289"/>
                </a:lnTo>
                <a:lnTo>
                  <a:pt x="5361686" y="1941182"/>
                </a:lnTo>
                <a:lnTo>
                  <a:pt x="5433225" y="1928469"/>
                </a:lnTo>
                <a:lnTo>
                  <a:pt x="5590768" y="1900491"/>
                </a:lnTo>
                <a:lnTo>
                  <a:pt x="5640514" y="1891080"/>
                </a:lnTo>
                <a:lnTo>
                  <a:pt x="5762447" y="1867992"/>
                </a:lnTo>
                <a:lnTo>
                  <a:pt x="5853138" y="1850504"/>
                </a:lnTo>
                <a:lnTo>
                  <a:pt x="5973381" y="1826539"/>
                </a:lnTo>
                <a:lnTo>
                  <a:pt x="6069927" y="1807133"/>
                </a:lnTo>
                <a:lnTo>
                  <a:pt x="6290043" y="1761388"/>
                </a:lnTo>
                <a:lnTo>
                  <a:pt x="6512928" y="1713649"/>
                </a:lnTo>
                <a:lnTo>
                  <a:pt x="6738112" y="1664309"/>
                </a:lnTo>
                <a:lnTo>
                  <a:pt x="6964591" y="1613763"/>
                </a:lnTo>
                <a:lnTo>
                  <a:pt x="7204329" y="1560245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5118" y="1697228"/>
            <a:ext cx="36872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GET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/index.html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“if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&lt;this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version&gt;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2011" y="3059684"/>
            <a:ext cx="27041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304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Modified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348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dirty="0"/>
              <a:t> </a:t>
            </a:r>
            <a:r>
              <a:rPr spc="-25" dirty="0"/>
              <a:t>Validation:</a:t>
            </a:r>
            <a:r>
              <a:rPr spc="-5" dirty="0"/>
              <a:t> </a:t>
            </a:r>
            <a:r>
              <a:rPr spc="-10" dirty="0"/>
              <a:t>Client</a:t>
            </a:r>
            <a:r>
              <a:rPr spc="5" dirty="0"/>
              <a:t> </a:t>
            </a:r>
            <a:r>
              <a:rPr spc="-15" dirty="0"/>
              <a:t>Checks</a:t>
            </a:r>
            <a:r>
              <a:rPr dirty="0"/>
              <a:t> </a:t>
            </a:r>
            <a:r>
              <a:rPr spc="-15" dirty="0"/>
              <a:t>Freshness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3950715"/>
            <a:ext cx="10543542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10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do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identify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“version”?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15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Timestamp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5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was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modified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69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Last-Modified: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Wed,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21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Oct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2015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07:28:00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GMT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1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Version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5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Entity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tag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provided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</a:p>
          <a:p>
            <a:pPr marL="698500" lvl="1" indent="-228600">
              <a:lnSpc>
                <a:spcPts val="269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ETag: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"33a64df551425fcc55e4d42a148795d9f25f89d4"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536" y="1705067"/>
            <a:ext cx="1727835" cy="1729105"/>
            <a:chOff x="568536" y="1705067"/>
            <a:chExt cx="1727835" cy="17291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536" y="1705067"/>
              <a:ext cx="895710" cy="1728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94" y="2495226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2"/>
                  </a:lnTo>
                  <a:lnTo>
                    <a:pt x="1374102" y="787692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15694" y="2495226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2044" y="2486659"/>
            <a:ext cx="13614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044" y="2852420"/>
            <a:ext cx="1361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2463" y="1398767"/>
            <a:ext cx="1741335" cy="222561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87917" y="1570926"/>
            <a:ext cx="7204709" cy="2118995"/>
          </a:xfrm>
          <a:custGeom>
            <a:avLst/>
            <a:gdLst/>
            <a:ahLst/>
            <a:cxnLst/>
            <a:rect l="l" t="t" r="r" b="b"/>
            <a:pathLst>
              <a:path w="7204709" h="2118995">
                <a:moveTo>
                  <a:pt x="1615630" y="1867992"/>
                </a:moveTo>
                <a:lnTo>
                  <a:pt x="1615427" y="1867954"/>
                </a:lnTo>
                <a:lnTo>
                  <a:pt x="1615630" y="1867992"/>
                </a:lnTo>
                <a:close/>
              </a:path>
              <a:path w="7204709" h="2118995">
                <a:moveTo>
                  <a:pt x="1828177" y="1906612"/>
                </a:moveTo>
                <a:lnTo>
                  <a:pt x="1827974" y="1906587"/>
                </a:lnTo>
                <a:lnTo>
                  <a:pt x="1828177" y="1906612"/>
                </a:lnTo>
                <a:close/>
              </a:path>
              <a:path w="7204709" h="2118995">
                <a:moveTo>
                  <a:pt x="4491317" y="2063927"/>
                </a:moveTo>
                <a:lnTo>
                  <a:pt x="3777310" y="2063940"/>
                </a:lnTo>
                <a:lnTo>
                  <a:pt x="3777183" y="2063940"/>
                </a:lnTo>
                <a:lnTo>
                  <a:pt x="3666985" y="2066734"/>
                </a:lnTo>
                <a:lnTo>
                  <a:pt x="3666794" y="2066734"/>
                </a:lnTo>
                <a:lnTo>
                  <a:pt x="3556558" y="2068004"/>
                </a:lnTo>
                <a:lnTo>
                  <a:pt x="3556431" y="2068004"/>
                </a:lnTo>
                <a:lnTo>
                  <a:pt x="3446500" y="2067699"/>
                </a:lnTo>
                <a:lnTo>
                  <a:pt x="3337344" y="2065870"/>
                </a:lnTo>
                <a:lnTo>
                  <a:pt x="3337102" y="2065870"/>
                </a:lnTo>
                <a:lnTo>
                  <a:pt x="3336887" y="2065858"/>
                </a:lnTo>
                <a:lnTo>
                  <a:pt x="3227997" y="2062556"/>
                </a:lnTo>
                <a:lnTo>
                  <a:pt x="3227794" y="2062556"/>
                </a:lnTo>
                <a:lnTo>
                  <a:pt x="3227616" y="2062543"/>
                </a:lnTo>
                <a:lnTo>
                  <a:pt x="3118815" y="2057793"/>
                </a:lnTo>
                <a:lnTo>
                  <a:pt x="3118675" y="2057793"/>
                </a:lnTo>
                <a:lnTo>
                  <a:pt x="3118535" y="2057781"/>
                </a:lnTo>
                <a:lnTo>
                  <a:pt x="3009785" y="2051634"/>
                </a:lnTo>
                <a:lnTo>
                  <a:pt x="2901251" y="2044153"/>
                </a:lnTo>
                <a:lnTo>
                  <a:pt x="2793288" y="2035403"/>
                </a:lnTo>
                <a:lnTo>
                  <a:pt x="2793136" y="2035390"/>
                </a:lnTo>
                <a:lnTo>
                  <a:pt x="2793009" y="2035378"/>
                </a:lnTo>
                <a:lnTo>
                  <a:pt x="2685237" y="2025396"/>
                </a:lnTo>
                <a:lnTo>
                  <a:pt x="2685072" y="2025383"/>
                </a:lnTo>
                <a:lnTo>
                  <a:pt x="2577160" y="2014169"/>
                </a:lnTo>
                <a:lnTo>
                  <a:pt x="2469972" y="2001875"/>
                </a:lnTo>
                <a:lnTo>
                  <a:pt x="2469832" y="2001862"/>
                </a:lnTo>
                <a:lnTo>
                  <a:pt x="2469680" y="2001850"/>
                </a:lnTo>
                <a:lnTo>
                  <a:pt x="2255367" y="1973973"/>
                </a:lnTo>
                <a:lnTo>
                  <a:pt x="2255164" y="1973948"/>
                </a:lnTo>
                <a:lnTo>
                  <a:pt x="2254923" y="1973910"/>
                </a:lnTo>
                <a:lnTo>
                  <a:pt x="2041512" y="1942096"/>
                </a:lnTo>
                <a:lnTo>
                  <a:pt x="2041321" y="1942071"/>
                </a:lnTo>
                <a:lnTo>
                  <a:pt x="2041118" y="1942033"/>
                </a:lnTo>
                <a:lnTo>
                  <a:pt x="1828342" y="1906651"/>
                </a:lnTo>
                <a:lnTo>
                  <a:pt x="1827961" y="1906587"/>
                </a:lnTo>
                <a:lnTo>
                  <a:pt x="1615744" y="1868017"/>
                </a:lnTo>
                <a:lnTo>
                  <a:pt x="1615414" y="1867954"/>
                </a:lnTo>
                <a:lnTo>
                  <a:pt x="1403451" y="1826564"/>
                </a:lnTo>
                <a:lnTo>
                  <a:pt x="1192009" y="1782787"/>
                </a:lnTo>
                <a:lnTo>
                  <a:pt x="1191780" y="1782737"/>
                </a:lnTo>
                <a:lnTo>
                  <a:pt x="980516" y="1736940"/>
                </a:lnTo>
                <a:lnTo>
                  <a:pt x="769531" y="1689544"/>
                </a:lnTo>
                <a:lnTo>
                  <a:pt x="558736" y="1640954"/>
                </a:lnTo>
                <a:lnTo>
                  <a:pt x="285737" y="1576666"/>
                </a:lnTo>
                <a:lnTo>
                  <a:pt x="287108" y="1570837"/>
                </a:lnTo>
                <a:lnTo>
                  <a:pt x="297370" y="1527213"/>
                </a:lnTo>
                <a:lnTo>
                  <a:pt x="131572" y="1566456"/>
                </a:lnTo>
                <a:lnTo>
                  <a:pt x="262445" y="1675561"/>
                </a:lnTo>
                <a:lnTo>
                  <a:pt x="274091" y="1626108"/>
                </a:lnTo>
                <a:lnTo>
                  <a:pt x="543610" y="1689569"/>
                </a:lnTo>
                <a:lnTo>
                  <a:pt x="749160" y="1736979"/>
                </a:lnTo>
                <a:lnTo>
                  <a:pt x="1064641" y="1807159"/>
                </a:lnTo>
                <a:lnTo>
                  <a:pt x="1154112" y="1826552"/>
                </a:lnTo>
                <a:lnTo>
                  <a:pt x="1268641" y="1850517"/>
                </a:lnTo>
                <a:lnTo>
                  <a:pt x="1393494" y="1876374"/>
                </a:lnTo>
                <a:lnTo>
                  <a:pt x="1606169" y="1917903"/>
                </a:lnTo>
                <a:lnTo>
                  <a:pt x="1819440" y="1956663"/>
                </a:lnTo>
                <a:lnTo>
                  <a:pt x="2033384" y="1992249"/>
                </a:lnTo>
                <a:lnTo>
                  <a:pt x="2248103" y="2024253"/>
                </a:lnTo>
                <a:lnTo>
                  <a:pt x="2463596" y="2052269"/>
                </a:lnTo>
                <a:lnTo>
                  <a:pt x="2571775" y="2064677"/>
                </a:lnTo>
                <a:lnTo>
                  <a:pt x="2680131" y="2075942"/>
                </a:lnTo>
                <a:lnTo>
                  <a:pt x="2788742" y="2086000"/>
                </a:lnTo>
                <a:lnTo>
                  <a:pt x="2897606" y="2094814"/>
                </a:lnTo>
                <a:lnTo>
                  <a:pt x="3006737" y="2102345"/>
                </a:lnTo>
                <a:lnTo>
                  <a:pt x="3116161" y="2108517"/>
                </a:lnTo>
                <a:lnTo>
                  <a:pt x="3225863" y="2113305"/>
                </a:lnTo>
                <a:lnTo>
                  <a:pt x="3335871" y="2116645"/>
                </a:lnTo>
                <a:lnTo>
                  <a:pt x="3446183" y="2118499"/>
                </a:lnTo>
                <a:lnTo>
                  <a:pt x="3556800" y="2118804"/>
                </a:lnTo>
                <a:lnTo>
                  <a:pt x="3667747" y="2117521"/>
                </a:lnTo>
                <a:lnTo>
                  <a:pt x="3778974" y="2114702"/>
                </a:lnTo>
                <a:lnTo>
                  <a:pt x="3890505" y="2110397"/>
                </a:lnTo>
                <a:lnTo>
                  <a:pt x="4002290" y="2104644"/>
                </a:lnTo>
                <a:lnTo>
                  <a:pt x="4114355" y="2097493"/>
                </a:lnTo>
                <a:lnTo>
                  <a:pt x="4226674" y="2088997"/>
                </a:lnTo>
                <a:lnTo>
                  <a:pt x="4339221" y="2079205"/>
                </a:lnTo>
                <a:lnTo>
                  <a:pt x="4452023" y="2068182"/>
                </a:lnTo>
                <a:lnTo>
                  <a:pt x="4453636" y="2068004"/>
                </a:lnTo>
                <a:lnTo>
                  <a:pt x="4465320" y="2066734"/>
                </a:lnTo>
                <a:lnTo>
                  <a:pt x="4491317" y="2063927"/>
                </a:lnTo>
                <a:close/>
              </a:path>
              <a:path w="7204709" h="2118995">
                <a:moveTo>
                  <a:pt x="4642574" y="2046795"/>
                </a:moveTo>
                <a:lnTo>
                  <a:pt x="4110672" y="2046820"/>
                </a:lnTo>
                <a:lnTo>
                  <a:pt x="3999547" y="2053907"/>
                </a:lnTo>
                <a:lnTo>
                  <a:pt x="3999357" y="2053920"/>
                </a:lnTo>
                <a:lnTo>
                  <a:pt x="3888397" y="2059635"/>
                </a:lnTo>
                <a:lnTo>
                  <a:pt x="3888155" y="2059647"/>
                </a:lnTo>
                <a:lnTo>
                  <a:pt x="3777627" y="2063927"/>
                </a:lnTo>
                <a:lnTo>
                  <a:pt x="4491317" y="2063927"/>
                </a:lnTo>
                <a:lnTo>
                  <a:pt x="4530966" y="2059635"/>
                </a:lnTo>
                <a:lnTo>
                  <a:pt x="4548162" y="2057781"/>
                </a:lnTo>
                <a:lnTo>
                  <a:pt x="4582325" y="2053907"/>
                </a:lnTo>
                <a:lnTo>
                  <a:pt x="4642574" y="2046795"/>
                </a:lnTo>
                <a:close/>
              </a:path>
              <a:path w="7204709" h="2118995">
                <a:moveTo>
                  <a:pt x="4953444" y="2005457"/>
                </a:moveTo>
                <a:lnTo>
                  <a:pt x="4559351" y="2005469"/>
                </a:lnTo>
                <a:lnTo>
                  <a:pt x="4446943" y="2017636"/>
                </a:lnTo>
                <a:lnTo>
                  <a:pt x="4446816" y="2017649"/>
                </a:lnTo>
                <a:lnTo>
                  <a:pt x="4334713" y="2028609"/>
                </a:lnTo>
                <a:lnTo>
                  <a:pt x="4334459" y="2028634"/>
                </a:lnTo>
                <a:lnTo>
                  <a:pt x="4222699" y="2038350"/>
                </a:lnTo>
                <a:lnTo>
                  <a:pt x="4222547" y="2038362"/>
                </a:lnTo>
                <a:lnTo>
                  <a:pt x="4110964" y="2046795"/>
                </a:lnTo>
                <a:lnTo>
                  <a:pt x="4642574" y="2046795"/>
                </a:lnTo>
                <a:lnTo>
                  <a:pt x="4678337" y="2042579"/>
                </a:lnTo>
                <a:lnTo>
                  <a:pt x="4710379" y="2038350"/>
                </a:lnTo>
                <a:lnTo>
                  <a:pt x="4784191" y="2028609"/>
                </a:lnTo>
                <a:lnTo>
                  <a:pt x="4867414" y="2017636"/>
                </a:lnTo>
                <a:lnTo>
                  <a:pt x="4905349" y="2012619"/>
                </a:lnTo>
                <a:lnTo>
                  <a:pt x="4953444" y="2005457"/>
                </a:lnTo>
                <a:close/>
              </a:path>
              <a:path w="7204709" h="2118995">
                <a:moveTo>
                  <a:pt x="7073049" y="583349"/>
                </a:moveTo>
                <a:lnTo>
                  <a:pt x="7069518" y="580466"/>
                </a:lnTo>
                <a:lnTo>
                  <a:pt x="6940918" y="475767"/>
                </a:lnTo>
                <a:lnTo>
                  <a:pt x="6929844" y="525348"/>
                </a:lnTo>
                <a:lnTo>
                  <a:pt x="6838759" y="505015"/>
                </a:lnTo>
                <a:lnTo>
                  <a:pt x="6612255" y="454469"/>
                </a:lnTo>
                <a:lnTo>
                  <a:pt x="6387033" y="405130"/>
                </a:lnTo>
                <a:lnTo>
                  <a:pt x="6164110" y="357378"/>
                </a:lnTo>
                <a:lnTo>
                  <a:pt x="6061659" y="336054"/>
                </a:lnTo>
                <a:lnTo>
                  <a:pt x="5943943" y="311619"/>
                </a:lnTo>
                <a:lnTo>
                  <a:pt x="5847346" y="292214"/>
                </a:lnTo>
                <a:lnTo>
                  <a:pt x="5727141" y="268249"/>
                </a:lnTo>
                <a:lnTo>
                  <a:pt x="5636793" y="250825"/>
                </a:lnTo>
                <a:lnTo>
                  <a:pt x="5514479" y="227672"/>
                </a:lnTo>
                <a:lnTo>
                  <a:pt x="5465026" y="218313"/>
                </a:lnTo>
                <a:lnTo>
                  <a:pt x="5307165" y="190271"/>
                </a:lnTo>
                <a:lnTo>
                  <a:pt x="5235943" y="177622"/>
                </a:lnTo>
                <a:lnTo>
                  <a:pt x="5106975" y="156451"/>
                </a:lnTo>
                <a:lnTo>
                  <a:pt x="5007445" y="140119"/>
                </a:lnTo>
                <a:lnTo>
                  <a:pt x="4916767" y="126606"/>
                </a:lnTo>
                <a:lnTo>
                  <a:pt x="4827524" y="113322"/>
                </a:lnTo>
                <a:lnTo>
                  <a:pt x="4779607" y="106184"/>
                </a:lnTo>
                <a:lnTo>
                  <a:pt x="4741469" y="101142"/>
                </a:lnTo>
                <a:lnTo>
                  <a:pt x="4658271" y="90170"/>
                </a:lnTo>
                <a:lnTo>
                  <a:pt x="4584484" y="80429"/>
                </a:lnTo>
                <a:lnTo>
                  <a:pt x="4552594" y="76225"/>
                </a:lnTo>
                <a:lnTo>
                  <a:pt x="4516653" y="71983"/>
                </a:lnTo>
                <a:lnTo>
                  <a:pt x="4456430" y="64871"/>
                </a:lnTo>
                <a:lnTo>
                  <a:pt x="4422267" y="61010"/>
                </a:lnTo>
                <a:lnTo>
                  <a:pt x="4405084" y="59156"/>
                </a:lnTo>
                <a:lnTo>
                  <a:pt x="4365460" y="54864"/>
                </a:lnTo>
                <a:lnTo>
                  <a:pt x="4339577" y="52070"/>
                </a:lnTo>
                <a:lnTo>
                  <a:pt x="4327893" y="50800"/>
                </a:lnTo>
                <a:lnTo>
                  <a:pt x="4326280" y="50622"/>
                </a:lnTo>
                <a:lnTo>
                  <a:pt x="4213479" y="39598"/>
                </a:lnTo>
                <a:lnTo>
                  <a:pt x="4100919" y="29806"/>
                </a:lnTo>
                <a:lnTo>
                  <a:pt x="3988612" y="21323"/>
                </a:lnTo>
                <a:lnTo>
                  <a:pt x="3876548" y="14160"/>
                </a:lnTo>
                <a:lnTo>
                  <a:pt x="3764762" y="8407"/>
                </a:lnTo>
                <a:lnTo>
                  <a:pt x="3653231" y="4102"/>
                </a:lnTo>
                <a:lnTo>
                  <a:pt x="3542004" y="1282"/>
                </a:lnTo>
                <a:lnTo>
                  <a:pt x="3431057" y="0"/>
                </a:lnTo>
                <a:lnTo>
                  <a:pt x="3320440" y="304"/>
                </a:lnTo>
                <a:lnTo>
                  <a:pt x="3210128" y="2159"/>
                </a:lnTo>
                <a:lnTo>
                  <a:pt x="3100120" y="5499"/>
                </a:lnTo>
                <a:lnTo>
                  <a:pt x="2990418" y="10287"/>
                </a:lnTo>
                <a:lnTo>
                  <a:pt x="2880995" y="16459"/>
                </a:lnTo>
                <a:lnTo>
                  <a:pt x="2771864" y="23990"/>
                </a:lnTo>
                <a:lnTo>
                  <a:pt x="2662999" y="32804"/>
                </a:lnTo>
                <a:lnTo>
                  <a:pt x="2554389" y="42862"/>
                </a:lnTo>
                <a:lnTo>
                  <a:pt x="2446032" y="54127"/>
                </a:lnTo>
                <a:lnTo>
                  <a:pt x="2337854" y="66535"/>
                </a:lnTo>
                <a:lnTo>
                  <a:pt x="2122360" y="94551"/>
                </a:lnTo>
                <a:lnTo>
                  <a:pt x="1907082" y="126657"/>
                </a:lnTo>
                <a:lnTo>
                  <a:pt x="1693697" y="162140"/>
                </a:lnTo>
                <a:lnTo>
                  <a:pt x="1480426" y="200901"/>
                </a:lnTo>
                <a:lnTo>
                  <a:pt x="1267752" y="242443"/>
                </a:lnTo>
                <a:lnTo>
                  <a:pt x="1142974" y="268262"/>
                </a:lnTo>
                <a:lnTo>
                  <a:pt x="1028471" y="292239"/>
                </a:lnTo>
                <a:lnTo>
                  <a:pt x="938822" y="311670"/>
                </a:lnTo>
                <a:lnTo>
                  <a:pt x="826871" y="336067"/>
                </a:lnTo>
                <a:lnTo>
                  <a:pt x="731837" y="357416"/>
                </a:lnTo>
                <a:lnTo>
                  <a:pt x="623392" y="381825"/>
                </a:lnTo>
                <a:lnTo>
                  <a:pt x="417741" y="429260"/>
                </a:lnTo>
                <a:lnTo>
                  <a:pt x="0" y="527621"/>
                </a:lnTo>
                <a:lnTo>
                  <a:pt x="11645" y="577075"/>
                </a:lnTo>
                <a:lnTo>
                  <a:pt x="432993" y="477862"/>
                </a:lnTo>
                <a:lnTo>
                  <a:pt x="643788" y="429260"/>
                </a:lnTo>
                <a:lnTo>
                  <a:pt x="854773" y="381863"/>
                </a:lnTo>
                <a:lnTo>
                  <a:pt x="1066038" y="336067"/>
                </a:lnTo>
                <a:lnTo>
                  <a:pt x="1277645" y="292265"/>
                </a:lnTo>
                <a:lnTo>
                  <a:pt x="1489684" y="250850"/>
                </a:lnTo>
                <a:lnTo>
                  <a:pt x="1702219" y="212229"/>
                </a:lnTo>
                <a:lnTo>
                  <a:pt x="1915363" y="176771"/>
                </a:lnTo>
                <a:lnTo>
                  <a:pt x="2129167" y="144894"/>
                </a:lnTo>
                <a:lnTo>
                  <a:pt x="2343848" y="116979"/>
                </a:lnTo>
                <a:lnTo>
                  <a:pt x="2451430" y="104635"/>
                </a:lnTo>
                <a:lnTo>
                  <a:pt x="2559227" y="93433"/>
                </a:lnTo>
                <a:lnTo>
                  <a:pt x="2667266" y="83426"/>
                </a:lnTo>
                <a:lnTo>
                  <a:pt x="2775547" y="74650"/>
                </a:lnTo>
                <a:lnTo>
                  <a:pt x="2884055" y="67170"/>
                </a:lnTo>
                <a:lnTo>
                  <a:pt x="2992831" y="61023"/>
                </a:lnTo>
                <a:lnTo>
                  <a:pt x="3101873" y="56273"/>
                </a:lnTo>
                <a:lnTo>
                  <a:pt x="3211195" y="52946"/>
                </a:lnTo>
                <a:lnTo>
                  <a:pt x="3320885" y="51104"/>
                </a:lnTo>
                <a:lnTo>
                  <a:pt x="3430905" y="50800"/>
                </a:lnTo>
                <a:lnTo>
                  <a:pt x="3540887" y="52070"/>
                </a:lnTo>
                <a:lnTo>
                  <a:pt x="3541052" y="52070"/>
                </a:lnTo>
                <a:lnTo>
                  <a:pt x="3651656" y="54876"/>
                </a:lnTo>
                <a:lnTo>
                  <a:pt x="3762311" y="59156"/>
                </a:lnTo>
                <a:lnTo>
                  <a:pt x="3762591" y="59169"/>
                </a:lnTo>
                <a:lnTo>
                  <a:pt x="3873614" y="64884"/>
                </a:lnTo>
                <a:lnTo>
                  <a:pt x="3873754" y="64897"/>
                </a:lnTo>
                <a:lnTo>
                  <a:pt x="3984929" y="71983"/>
                </a:lnTo>
                <a:lnTo>
                  <a:pt x="3985145" y="71996"/>
                </a:lnTo>
                <a:lnTo>
                  <a:pt x="3984929" y="71983"/>
                </a:lnTo>
                <a:lnTo>
                  <a:pt x="3985196" y="72009"/>
                </a:lnTo>
                <a:lnTo>
                  <a:pt x="4096791" y="80441"/>
                </a:lnTo>
                <a:lnTo>
                  <a:pt x="4096931" y="80454"/>
                </a:lnTo>
                <a:lnTo>
                  <a:pt x="4208678" y="90170"/>
                </a:lnTo>
                <a:lnTo>
                  <a:pt x="4208843" y="90182"/>
                </a:lnTo>
                <a:lnTo>
                  <a:pt x="4208678" y="90170"/>
                </a:lnTo>
                <a:lnTo>
                  <a:pt x="4208907" y="90195"/>
                </a:lnTo>
                <a:lnTo>
                  <a:pt x="4321073" y="101155"/>
                </a:lnTo>
                <a:lnTo>
                  <a:pt x="4433468" y="113322"/>
                </a:lnTo>
                <a:lnTo>
                  <a:pt x="4433697" y="113347"/>
                </a:lnTo>
                <a:lnTo>
                  <a:pt x="4546257" y="126631"/>
                </a:lnTo>
                <a:lnTo>
                  <a:pt x="4546447" y="126657"/>
                </a:lnTo>
                <a:lnTo>
                  <a:pt x="4772520" y="156489"/>
                </a:lnTo>
                <a:lnTo>
                  <a:pt x="4772723" y="156514"/>
                </a:lnTo>
                <a:lnTo>
                  <a:pt x="4999583" y="190309"/>
                </a:lnTo>
                <a:lnTo>
                  <a:pt x="5227383" y="227711"/>
                </a:lnTo>
                <a:lnTo>
                  <a:pt x="5455780" y="268262"/>
                </a:lnTo>
                <a:lnTo>
                  <a:pt x="5684977" y="311658"/>
                </a:lnTo>
                <a:lnTo>
                  <a:pt x="5914441" y="357378"/>
                </a:lnTo>
                <a:lnTo>
                  <a:pt x="5914631" y="357416"/>
                </a:lnTo>
                <a:lnTo>
                  <a:pt x="6144539" y="405142"/>
                </a:lnTo>
                <a:lnTo>
                  <a:pt x="6374981" y="454494"/>
                </a:lnTo>
                <a:lnTo>
                  <a:pt x="6605676" y="505040"/>
                </a:lnTo>
                <a:lnTo>
                  <a:pt x="6918782" y="574929"/>
                </a:lnTo>
                <a:lnTo>
                  <a:pt x="6907708" y="624509"/>
                </a:lnTo>
                <a:lnTo>
                  <a:pt x="7073049" y="583349"/>
                </a:lnTo>
                <a:close/>
              </a:path>
              <a:path w="7204709" h="2118995">
                <a:moveTo>
                  <a:pt x="7204329" y="1560245"/>
                </a:moveTo>
                <a:lnTo>
                  <a:pt x="7193267" y="1510677"/>
                </a:lnTo>
                <a:lnTo>
                  <a:pt x="6731419" y="1613763"/>
                </a:lnTo>
                <a:lnTo>
                  <a:pt x="6500774" y="1664309"/>
                </a:lnTo>
                <a:lnTo>
                  <a:pt x="6270396" y="1713649"/>
                </a:lnTo>
                <a:lnTo>
                  <a:pt x="6040374" y="1761388"/>
                </a:lnTo>
                <a:lnTo>
                  <a:pt x="6040196" y="1761426"/>
                </a:lnTo>
                <a:lnTo>
                  <a:pt x="5810847" y="1807133"/>
                </a:lnTo>
                <a:lnTo>
                  <a:pt x="5810720" y="1807159"/>
                </a:lnTo>
                <a:lnTo>
                  <a:pt x="5581612" y="1850517"/>
                </a:lnTo>
                <a:lnTo>
                  <a:pt x="5581751" y="1850504"/>
                </a:lnTo>
                <a:lnTo>
                  <a:pt x="5353291" y="1891080"/>
                </a:lnTo>
                <a:lnTo>
                  <a:pt x="5125517" y="1928469"/>
                </a:lnTo>
                <a:lnTo>
                  <a:pt x="4898504" y="1962289"/>
                </a:lnTo>
                <a:lnTo>
                  <a:pt x="4672228" y="1992147"/>
                </a:lnTo>
                <a:lnTo>
                  <a:pt x="4672038" y="1992172"/>
                </a:lnTo>
                <a:lnTo>
                  <a:pt x="4559452" y="2005457"/>
                </a:lnTo>
                <a:lnTo>
                  <a:pt x="4953444" y="2005457"/>
                </a:lnTo>
                <a:lnTo>
                  <a:pt x="5042801" y="1992147"/>
                </a:lnTo>
                <a:lnTo>
                  <a:pt x="5133187" y="1978685"/>
                </a:lnTo>
                <a:lnTo>
                  <a:pt x="5233073" y="1962289"/>
                </a:lnTo>
                <a:lnTo>
                  <a:pt x="5361686" y="1941182"/>
                </a:lnTo>
                <a:lnTo>
                  <a:pt x="5433225" y="1928469"/>
                </a:lnTo>
                <a:lnTo>
                  <a:pt x="5590768" y="1900491"/>
                </a:lnTo>
                <a:lnTo>
                  <a:pt x="5640514" y="1891080"/>
                </a:lnTo>
                <a:lnTo>
                  <a:pt x="5762447" y="1867992"/>
                </a:lnTo>
                <a:lnTo>
                  <a:pt x="5853138" y="1850504"/>
                </a:lnTo>
                <a:lnTo>
                  <a:pt x="5973381" y="1826539"/>
                </a:lnTo>
                <a:lnTo>
                  <a:pt x="6069927" y="1807133"/>
                </a:lnTo>
                <a:lnTo>
                  <a:pt x="6290043" y="1761388"/>
                </a:lnTo>
                <a:lnTo>
                  <a:pt x="6512928" y="1713649"/>
                </a:lnTo>
                <a:lnTo>
                  <a:pt x="6738112" y="1664309"/>
                </a:lnTo>
                <a:lnTo>
                  <a:pt x="6964591" y="1613763"/>
                </a:lnTo>
                <a:lnTo>
                  <a:pt x="7204329" y="1560245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5118" y="1697228"/>
            <a:ext cx="39311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GET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/index.html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“if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&lt;this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version&gt;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2011" y="3059684"/>
            <a:ext cx="27193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304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Modified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9383" y="2489708"/>
            <a:ext cx="6563297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Cache</a:t>
            </a:r>
            <a:r>
              <a:rPr sz="6000" spc="-75" dirty="0"/>
              <a:t> </a:t>
            </a:r>
            <a:r>
              <a:rPr sz="6000" spc="-10" dirty="0"/>
              <a:t>Placement</a:t>
            </a:r>
            <a:endParaRPr sz="6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828802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Client</a:t>
            </a:r>
            <a:r>
              <a:rPr spc="-15" dirty="0"/>
              <a:t> </a:t>
            </a:r>
            <a:r>
              <a:rPr dirty="0"/>
              <a:t>Machine</a:t>
            </a:r>
            <a:r>
              <a:rPr spc="-20" dirty="0"/>
              <a:t> </a:t>
            </a:r>
            <a:r>
              <a:rPr spc="5" dirty="0"/>
              <a:t>(e.g.,</a:t>
            </a:r>
            <a:r>
              <a:rPr spc="-20" dirty="0"/>
              <a:t> </a:t>
            </a:r>
            <a:r>
              <a:rPr spc="-25" dirty="0"/>
              <a:t>Browser)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060" y="1716532"/>
            <a:ext cx="5334001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Preserves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Available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disconnected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716532"/>
            <a:ext cx="5941060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 </a:t>
            </a:r>
            <a:r>
              <a:rPr sz="2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rate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due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“cold”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misses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consistency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Incomplete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logs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4265" y="4414548"/>
            <a:ext cx="9344025" cy="2225675"/>
            <a:chOff x="1444265" y="4414548"/>
            <a:chExt cx="9344025" cy="2225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265" y="4779234"/>
              <a:ext cx="895710" cy="17288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6780" y="4414548"/>
              <a:ext cx="1741335" cy="22256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00648" y="6080602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6132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070648" y="5494444"/>
              <a:ext cx="1604645" cy="998855"/>
            </a:xfrm>
            <a:custGeom>
              <a:avLst/>
              <a:gdLst/>
              <a:ahLst/>
              <a:cxnLst/>
              <a:rect l="l" t="t" r="r" b="b"/>
              <a:pathLst>
                <a:path w="1604645" h="998854">
                  <a:moveTo>
                    <a:pt x="1604098" y="0"/>
                  </a:moveTo>
                  <a:lnTo>
                    <a:pt x="0" y="0"/>
                  </a:lnTo>
                  <a:lnTo>
                    <a:pt x="0" y="998430"/>
                  </a:lnTo>
                  <a:lnTo>
                    <a:pt x="1604098" y="998430"/>
                  </a:lnTo>
                  <a:lnTo>
                    <a:pt x="160409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70648" y="5494444"/>
              <a:ext cx="1604645" cy="998855"/>
            </a:xfrm>
            <a:custGeom>
              <a:avLst/>
              <a:gdLst/>
              <a:ahLst/>
              <a:cxnLst/>
              <a:rect l="l" t="t" r="r" b="b"/>
              <a:pathLst>
                <a:path w="1604645" h="998854">
                  <a:moveTo>
                    <a:pt x="0" y="0"/>
                  </a:moveTo>
                  <a:lnTo>
                    <a:pt x="1604099" y="0"/>
                  </a:lnTo>
                  <a:lnTo>
                    <a:pt x="1604099" y="998430"/>
                  </a:lnTo>
                  <a:lnTo>
                    <a:pt x="0" y="99843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41920" y="5529579"/>
            <a:ext cx="1263015" cy="1301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3675" marR="5080" indent="-181610">
              <a:lnSpc>
                <a:spcPct val="100699"/>
              </a:lnSpc>
              <a:spcBef>
                <a:spcPts val="75"/>
              </a:spcBef>
            </a:pPr>
            <a:r>
              <a:rPr sz="28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2800" spc="-5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  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9532" y="4414548"/>
            <a:ext cx="9448800" cy="2381885"/>
            <a:chOff x="1339532" y="4414548"/>
            <a:chExt cx="9448800" cy="2381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2025" y="4570759"/>
              <a:ext cx="3100773" cy="2225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6780" y="4414548"/>
              <a:ext cx="1741335" cy="2225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1417" y="5673333"/>
              <a:ext cx="3715385" cy="0"/>
            </a:xfrm>
            <a:custGeom>
              <a:avLst/>
              <a:gdLst/>
              <a:ahLst/>
              <a:cxnLst/>
              <a:rect l="l" t="t" r="r" b="b"/>
              <a:pathLst>
                <a:path w="3715384">
                  <a:moveTo>
                    <a:pt x="0" y="0"/>
                  </a:moveTo>
                  <a:lnTo>
                    <a:pt x="3715363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27920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2169458" y="0"/>
                  </a:moveTo>
                  <a:lnTo>
                    <a:pt x="0" y="0"/>
                  </a:lnTo>
                  <a:lnTo>
                    <a:pt x="0" y="1706282"/>
                  </a:lnTo>
                  <a:lnTo>
                    <a:pt x="2169458" y="1706282"/>
                  </a:lnTo>
                  <a:lnTo>
                    <a:pt x="216945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27920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0" y="0"/>
                  </a:moveTo>
                  <a:lnTo>
                    <a:pt x="2169459" y="0"/>
                  </a:lnTo>
                  <a:lnTo>
                    <a:pt x="2169459" y="1706283"/>
                  </a:lnTo>
                  <a:lnTo>
                    <a:pt x="0" y="17062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532" y="5845886"/>
              <a:ext cx="480614" cy="9276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0711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Client</a:t>
            </a:r>
            <a:r>
              <a:rPr spc="-5" dirty="0"/>
              <a:t> </a:t>
            </a:r>
            <a:r>
              <a:rPr spc="-10" dirty="0"/>
              <a:t>Network </a:t>
            </a:r>
            <a:r>
              <a:rPr spc="-25" dirty="0"/>
              <a:t>(Forward</a:t>
            </a:r>
            <a:r>
              <a:rPr spc="-5" dirty="0"/>
              <a:t> </a:t>
            </a:r>
            <a:r>
              <a:rPr spc="-45" dirty="0"/>
              <a:t>Proxy</a:t>
            </a:r>
            <a:r>
              <a:rPr spc="-10" dirty="0"/>
              <a:t> </a:t>
            </a:r>
            <a:r>
              <a:rPr spc="-5" dirty="0"/>
              <a:t>Cache)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400" y="1716532"/>
            <a:ext cx="6062981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</a:t>
            </a: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Preserves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enterprise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Hits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locally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popular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940" y="1716532"/>
            <a:ext cx="5407660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deploy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consistency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Incomplete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logs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7341" y="5062220"/>
            <a:ext cx="1313815" cy="107099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93980" marR="5080" indent="-81915">
              <a:lnSpc>
                <a:spcPts val="4300"/>
              </a:lnSpc>
              <a:spcBef>
                <a:spcPts val="215"/>
              </a:spcBef>
            </a:pP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28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  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60083" y="4524775"/>
            <a:ext cx="2444750" cy="2001520"/>
            <a:chOff x="860083" y="4524775"/>
            <a:chExt cx="2444750" cy="2001520"/>
          </a:xfrm>
        </p:grpSpPr>
        <p:sp>
          <p:nvSpPr>
            <p:cNvPr id="14" name="object 14"/>
            <p:cNvSpPr/>
            <p:nvPr/>
          </p:nvSpPr>
          <p:spPr>
            <a:xfrm>
              <a:off x="1733298" y="6080602"/>
              <a:ext cx="1546225" cy="420370"/>
            </a:xfrm>
            <a:custGeom>
              <a:avLst/>
              <a:gdLst/>
              <a:ahLst/>
              <a:cxnLst/>
              <a:rect l="l" t="t" r="r" b="b"/>
              <a:pathLst>
                <a:path w="1546225" h="420370">
                  <a:moveTo>
                    <a:pt x="0" y="420269"/>
                  </a:moveTo>
                  <a:lnTo>
                    <a:pt x="1545904" y="0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083" y="4524775"/>
              <a:ext cx="1316276" cy="9262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45763" y="4966491"/>
              <a:ext cx="1333500" cy="409575"/>
            </a:xfrm>
            <a:custGeom>
              <a:avLst/>
              <a:gdLst/>
              <a:ahLst/>
              <a:cxnLst/>
              <a:rect l="l" t="t" r="r" b="b"/>
              <a:pathLst>
                <a:path w="1333500" h="409575">
                  <a:moveTo>
                    <a:pt x="0" y="0"/>
                  </a:moveTo>
                  <a:lnTo>
                    <a:pt x="1333440" y="40926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81" y="4819238"/>
            <a:ext cx="1316276" cy="9262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39532" y="4601821"/>
            <a:ext cx="8907145" cy="2225675"/>
            <a:chOff x="1339532" y="4601821"/>
            <a:chExt cx="8907145" cy="222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0742" y="4601821"/>
              <a:ext cx="3100773" cy="22256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780" y="5280375"/>
              <a:ext cx="1199456" cy="15330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79389" y="5841051"/>
              <a:ext cx="3467735" cy="0"/>
            </a:xfrm>
            <a:custGeom>
              <a:avLst/>
              <a:gdLst/>
              <a:ahLst/>
              <a:cxnLst/>
              <a:rect l="l" t="t" r="r" b="b"/>
              <a:pathLst>
                <a:path w="3467734">
                  <a:moveTo>
                    <a:pt x="0" y="0"/>
                  </a:moveTo>
                  <a:lnTo>
                    <a:pt x="3467390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22071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2169458" y="0"/>
                  </a:moveTo>
                  <a:lnTo>
                    <a:pt x="0" y="0"/>
                  </a:lnTo>
                  <a:lnTo>
                    <a:pt x="0" y="1706282"/>
                  </a:lnTo>
                  <a:lnTo>
                    <a:pt x="2169458" y="1706282"/>
                  </a:lnTo>
                  <a:lnTo>
                    <a:pt x="216945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22071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0" y="0"/>
                  </a:moveTo>
                  <a:lnTo>
                    <a:pt x="2169459" y="0"/>
                  </a:lnTo>
                  <a:lnTo>
                    <a:pt x="2169459" y="1706283"/>
                  </a:lnTo>
                  <a:lnTo>
                    <a:pt x="0" y="17062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32" y="5845886"/>
              <a:ext cx="480614" cy="9276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132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Server </a:t>
            </a:r>
            <a:r>
              <a:rPr spc="-10" dirty="0"/>
              <a:t>Network</a:t>
            </a:r>
            <a:r>
              <a:rPr dirty="0"/>
              <a:t> </a:t>
            </a:r>
            <a:r>
              <a:rPr spc="-35" dirty="0"/>
              <a:t>(Reverse</a:t>
            </a:r>
            <a:r>
              <a:rPr dirty="0"/>
              <a:t> </a:t>
            </a:r>
            <a:r>
              <a:rPr spc="-50" dirty="0"/>
              <a:t>Proxy</a:t>
            </a:r>
            <a:r>
              <a:rPr dirty="0"/>
              <a:t> </a:t>
            </a:r>
            <a:r>
              <a:rPr spc="-5" dirty="0"/>
              <a:t>Cache)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9738" y="1594780"/>
            <a:ext cx="6062981" cy="258019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 hit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rate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across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global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Greater</a:t>
            </a: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cooperation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Complete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logs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Preserves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5948" y="1594780"/>
            <a:ext cx="5788660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deploy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 not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latency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much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Consumes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wide-area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8852" y="5062220"/>
            <a:ext cx="13138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28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7064" y="5866452"/>
            <a:ext cx="2157095" cy="3092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 rtlCol="0">
            <a:spAutoFit/>
          </a:bodyPr>
          <a:lstStyle/>
          <a:p>
            <a:pPr marL="516255">
              <a:lnSpc>
                <a:spcPts val="2385"/>
              </a:lnSpc>
            </a:pP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7898" y="4967608"/>
            <a:ext cx="9203055" cy="1686560"/>
            <a:chOff x="1707898" y="4967608"/>
            <a:chExt cx="9203055" cy="1686560"/>
          </a:xfrm>
        </p:grpSpPr>
        <p:sp>
          <p:nvSpPr>
            <p:cNvPr id="16" name="object 16"/>
            <p:cNvSpPr/>
            <p:nvPr/>
          </p:nvSpPr>
          <p:spPr>
            <a:xfrm>
              <a:off x="1733298" y="6080602"/>
              <a:ext cx="1546225" cy="420370"/>
            </a:xfrm>
            <a:custGeom>
              <a:avLst/>
              <a:gdLst/>
              <a:ahLst/>
              <a:cxnLst/>
              <a:rect l="l" t="t" r="r" b="b"/>
              <a:pathLst>
                <a:path w="1546225" h="420370">
                  <a:moveTo>
                    <a:pt x="0" y="420269"/>
                  </a:moveTo>
                  <a:lnTo>
                    <a:pt x="1545904" y="0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45763" y="5280375"/>
              <a:ext cx="1333500" cy="95885"/>
            </a:xfrm>
            <a:custGeom>
              <a:avLst/>
              <a:gdLst/>
              <a:ahLst/>
              <a:cxnLst/>
              <a:rect l="l" t="t" r="r" b="b"/>
              <a:pathLst>
                <a:path w="1333500" h="95885">
                  <a:moveTo>
                    <a:pt x="0" y="0"/>
                  </a:moveTo>
                  <a:lnTo>
                    <a:pt x="1333440" y="95376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9698" y="5121028"/>
              <a:ext cx="1199456" cy="15330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1074" y="4967608"/>
              <a:ext cx="1199456" cy="1533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338022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Content</a:t>
            </a:r>
            <a:r>
              <a:rPr spc="-15" dirty="0"/>
              <a:t> </a:t>
            </a:r>
            <a:r>
              <a:rPr spc="-5" dirty="0"/>
              <a:t>Distribution</a:t>
            </a:r>
            <a:r>
              <a:rPr spc="-10" dirty="0"/>
              <a:t> Network</a:t>
            </a:r>
            <a:r>
              <a:rPr spc="-20" dirty="0"/>
              <a:t> </a:t>
            </a:r>
            <a:r>
              <a:rPr spc="-5" dirty="0"/>
              <a:t>(CDN)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825625"/>
            <a:ext cx="11125200" cy="4172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Outsourced </a:t>
            </a:r>
            <a:r>
              <a:rPr spc="-5" dirty="0"/>
              <a:t>caching</a:t>
            </a:r>
            <a:r>
              <a:rPr spc="-10" dirty="0"/>
              <a:t> </a:t>
            </a:r>
            <a:r>
              <a:rPr spc="-15" dirty="0"/>
              <a:t>infrastructure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cs typeface="Helvetica Neue Medium" panose="02000503000000020004" pitchFamily="2" charset="0"/>
              </a:rPr>
              <a:t>Caching </a:t>
            </a:r>
            <a:r>
              <a:rPr sz="2800" spc="-25" dirty="0">
                <a:cs typeface="Helvetica Neue Medium" panose="02000503000000020004" pitchFamily="2" charset="0"/>
              </a:rPr>
              <a:t>for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clients</a:t>
            </a:r>
            <a:r>
              <a:rPr sz="2800" spc="10" dirty="0">
                <a:cs typeface="Helvetica Neue Medium" panose="02000503000000020004" pitchFamily="2" charset="0"/>
              </a:rPr>
              <a:t> </a:t>
            </a:r>
            <a:r>
              <a:rPr sz="2800" dirty="0">
                <a:cs typeface="Helvetica Neue Medium" panose="02000503000000020004" pitchFamily="2" charset="0"/>
              </a:rPr>
              <a:t>and</a:t>
            </a:r>
            <a:r>
              <a:rPr sz="2800" spc="5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servers</a:t>
            </a:r>
            <a:endParaRPr sz="2800" dirty="0"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cs typeface="Helvetica Neue Medium" panose="02000503000000020004" pitchFamily="2" charset="0"/>
              </a:rPr>
              <a:t>Dedicated</a:t>
            </a:r>
            <a:r>
              <a:rPr sz="2800" spc="10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equipment</a:t>
            </a:r>
            <a:r>
              <a:rPr sz="2800" spc="5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and</a:t>
            </a:r>
            <a:r>
              <a:rPr sz="2800" spc="10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software</a:t>
            </a:r>
            <a:endParaRPr sz="2800" dirty="0"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40" dirty="0">
                <a:cs typeface="Helvetica Neue Medium" panose="02000503000000020004" pitchFamily="2" charset="0"/>
              </a:rPr>
              <a:t>Trained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55" dirty="0">
                <a:cs typeface="Helvetica Neue Medium" panose="02000503000000020004" pitchFamily="2" charset="0"/>
              </a:rPr>
              <a:t>staff,</a:t>
            </a:r>
            <a:r>
              <a:rPr sz="2800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best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practices,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etc.</a:t>
            </a:r>
            <a:endParaRPr sz="2800" dirty="0"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Coordination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server</a:t>
            </a: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cs typeface="Helvetica Neue Medium" panose="02000503000000020004" pitchFamily="2" charset="0"/>
              </a:rPr>
              <a:t>Generating</a:t>
            </a:r>
            <a:r>
              <a:rPr sz="2800" spc="-2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non-cacheable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20" dirty="0">
                <a:cs typeface="Helvetica Neue Medium" panose="02000503000000020004" pitchFamily="2" charset="0"/>
              </a:rPr>
              <a:t>content</a:t>
            </a:r>
            <a:endParaRPr sz="2800" dirty="0"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cs typeface="Helvetica Neue Medium" panose="02000503000000020004" pitchFamily="2" charset="0"/>
              </a:rPr>
              <a:t>Providing</a:t>
            </a:r>
            <a:r>
              <a:rPr sz="2800" spc="-1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detailed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measurement</a:t>
            </a:r>
            <a:r>
              <a:rPr sz="2800" spc="-15" dirty="0">
                <a:cs typeface="Helvetica Neue Medium" panose="02000503000000020004" pitchFamily="2" charset="0"/>
              </a:rPr>
              <a:t> </a:t>
            </a:r>
            <a:r>
              <a:rPr sz="2800" spc="-20" dirty="0">
                <a:cs typeface="Helvetica Neue Medium" panose="02000503000000020004" pitchFamily="2" charset="0"/>
              </a:rPr>
              <a:t>data</a:t>
            </a:r>
            <a:endParaRPr sz="2800" dirty="0"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pc="-5" dirty="0"/>
              <a:t>Smart</a:t>
            </a:r>
            <a:r>
              <a:rPr spc="-15" dirty="0"/>
              <a:t> </a:t>
            </a:r>
            <a:r>
              <a:rPr spc="-10" dirty="0"/>
              <a:t>cache</a:t>
            </a:r>
            <a:r>
              <a:rPr spc="-25" dirty="0"/>
              <a:t> </a:t>
            </a:r>
            <a:r>
              <a:rPr spc="-5" dirty="0"/>
              <a:t>placement</a:t>
            </a: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cs typeface="Helvetica Neue Medium" panose="02000503000000020004" pitchFamily="2" charset="0"/>
              </a:rPr>
              <a:t>Many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caches:</a:t>
            </a:r>
            <a:r>
              <a:rPr sz="280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handle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20" dirty="0">
                <a:cs typeface="Helvetica Neue Medium" panose="02000503000000020004" pitchFamily="2" charset="0"/>
              </a:rPr>
              <a:t>large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request</a:t>
            </a:r>
            <a:r>
              <a:rPr sz="280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load</a:t>
            </a:r>
            <a:endParaRPr sz="2800" dirty="0"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780" y="5998562"/>
            <a:ext cx="66852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Close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clients: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15200" y="2365248"/>
            <a:ext cx="4459605" cy="2954020"/>
            <a:chOff x="7315200" y="2365248"/>
            <a:chExt cx="4459605" cy="29540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2365248"/>
              <a:ext cx="4459224" cy="2953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84336" y="4532035"/>
              <a:ext cx="1675764" cy="784225"/>
            </a:xfrm>
            <a:custGeom>
              <a:avLst/>
              <a:gdLst/>
              <a:ahLst/>
              <a:cxnLst/>
              <a:rect l="l" t="t" r="r" b="b"/>
              <a:pathLst>
                <a:path w="1675765" h="784225">
                  <a:moveTo>
                    <a:pt x="578351" y="0"/>
                  </a:moveTo>
                  <a:lnTo>
                    <a:pt x="51902" y="0"/>
                  </a:lnTo>
                  <a:lnTo>
                    <a:pt x="22244" y="0"/>
                  </a:lnTo>
                  <a:lnTo>
                    <a:pt x="0" y="756378"/>
                  </a:lnTo>
                  <a:lnTo>
                    <a:pt x="578351" y="770130"/>
                  </a:lnTo>
                  <a:lnTo>
                    <a:pt x="1275341" y="783883"/>
                  </a:lnTo>
                  <a:lnTo>
                    <a:pt x="1646080" y="763254"/>
                  </a:lnTo>
                  <a:lnTo>
                    <a:pt x="1675739" y="570721"/>
                  </a:lnTo>
                  <a:lnTo>
                    <a:pt x="1445881" y="405693"/>
                  </a:lnTo>
                  <a:lnTo>
                    <a:pt x="1127046" y="275046"/>
                  </a:lnTo>
                  <a:lnTo>
                    <a:pt x="912017" y="213160"/>
                  </a:lnTo>
                  <a:lnTo>
                    <a:pt x="57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4278" y="2618491"/>
              <a:ext cx="241300" cy="241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3485" y="3314528"/>
              <a:ext cx="241300" cy="241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8077" y="3085928"/>
              <a:ext cx="241300" cy="241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5177" y="3530771"/>
              <a:ext cx="241300" cy="241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7135" y="4492661"/>
              <a:ext cx="241300" cy="241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8126" y="4038600"/>
              <a:ext cx="241300" cy="241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7342" y="3065893"/>
              <a:ext cx="241300" cy="241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3661" y="3897544"/>
              <a:ext cx="241300" cy="241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8614" y="4726965"/>
              <a:ext cx="241300" cy="24130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46726" y="5587325"/>
            <a:ext cx="1141232" cy="49147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558574" y="6119876"/>
            <a:ext cx="44592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</a:t>
            </a:r>
            <a:r>
              <a:rPr sz="1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than </a:t>
            </a:r>
            <a:r>
              <a:rPr sz="1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4200 </a:t>
            </a:r>
            <a:r>
              <a:rPr sz="1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locations</a:t>
            </a:r>
            <a:r>
              <a:rPr sz="1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in</a:t>
            </a:r>
            <a:r>
              <a:rPr sz="1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135 </a:t>
            </a:r>
            <a:r>
              <a:rPr sz="1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countries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5179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Multiple</a:t>
            </a:r>
            <a:r>
              <a:rPr spc="-70" dirty="0"/>
              <a:t> </a:t>
            </a:r>
            <a:r>
              <a:rPr spc="-20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81556"/>
            <a:ext cx="8013701" cy="480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</a:t>
            </a:r>
            <a:r>
              <a:rPr sz="32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Round-trips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query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multiple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Multiple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round-trips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Delivery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(possibly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large)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overhead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Handling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Financial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deploy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enough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multiple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Financial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affected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8213" y="1798256"/>
            <a:ext cx="1685882" cy="20851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9600" y="4332813"/>
            <a:ext cx="18542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0419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CDN</a:t>
            </a:r>
            <a:r>
              <a:rPr spc="-70" dirty="0"/>
              <a:t> </a:t>
            </a: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703" y="1748870"/>
            <a:ext cx="7235846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Where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place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sites?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5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Close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many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clients,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reasonable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9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Where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replicate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server’s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 sites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duplicated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Few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sites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larger client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0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direct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site?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0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Proximity: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for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Light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load: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 congestion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9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manage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each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Maximize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rate?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79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Minimize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miss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penalty?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3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Fairness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across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origin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servers?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84719" y="3279647"/>
            <a:ext cx="4410710" cy="2956560"/>
            <a:chOff x="7284719" y="3279647"/>
            <a:chExt cx="4410710" cy="2956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19" y="3279647"/>
              <a:ext cx="4410456" cy="29565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55306" y="5449203"/>
              <a:ext cx="1675764" cy="784860"/>
            </a:xfrm>
            <a:custGeom>
              <a:avLst/>
              <a:gdLst/>
              <a:ahLst/>
              <a:cxnLst/>
              <a:rect l="l" t="t" r="r" b="b"/>
              <a:pathLst>
                <a:path w="1675765" h="784860">
                  <a:moveTo>
                    <a:pt x="578352" y="0"/>
                  </a:moveTo>
                  <a:lnTo>
                    <a:pt x="51903" y="0"/>
                  </a:lnTo>
                  <a:lnTo>
                    <a:pt x="22244" y="0"/>
                  </a:lnTo>
                  <a:lnTo>
                    <a:pt x="0" y="757294"/>
                  </a:lnTo>
                  <a:lnTo>
                    <a:pt x="578352" y="771063"/>
                  </a:lnTo>
                  <a:lnTo>
                    <a:pt x="1275341" y="784832"/>
                  </a:lnTo>
                  <a:lnTo>
                    <a:pt x="1646080" y="764179"/>
                  </a:lnTo>
                  <a:lnTo>
                    <a:pt x="1675739" y="571413"/>
                  </a:lnTo>
                  <a:lnTo>
                    <a:pt x="1445882" y="406185"/>
                  </a:lnTo>
                  <a:lnTo>
                    <a:pt x="1127046" y="275379"/>
                  </a:lnTo>
                  <a:lnTo>
                    <a:pt x="912017" y="213419"/>
                  </a:lnTo>
                  <a:lnTo>
                    <a:pt x="578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5249" y="3533347"/>
              <a:ext cx="241300" cy="241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4455" y="4230227"/>
              <a:ext cx="241300" cy="241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9047" y="4001350"/>
              <a:ext cx="241300" cy="241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6147" y="4446732"/>
              <a:ext cx="241300" cy="241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8106" y="5409788"/>
              <a:ext cx="241300" cy="241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095" y="4955176"/>
              <a:ext cx="241300" cy="241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8314" y="3981291"/>
              <a:ext cx="241300" cy="241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4632" y="4813951"/>
              <a:ext cx="241300" cy="241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99584" y="5644376"/>
              <a:ext cx="241300" cy="24157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989521" y="3301491"/>
            <a:ext cx="174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28728" y="3719067"/>
            <a:ext cx="174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378912" y="5011419"/>
            <a:ext cx="4749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aseline="-1785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4200" spc="127" baseline="-1785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7430168" y="2914195"/>
            <a:ext cx="3810635" cy="3128645"/>
            <a:chOff x="7430168" y="2914195"/>
            <a:chExt cx="3810635" cy="3128645"/>
          </a:xfrm>
        </p:grpSpPr>
        <p:sp>
          <p:nvSpPr>
            <p:cNvPr id="20" name="object 20"/>
            <p:cNvSpPr/>
            <p:nvPr/>
          </p:nvSpPr>
          <p:spPr>
            <a:xfrm>
              <a:off x="7450805" y="3293737"/>
              <a:ext cx="869315" cy="828675"/>
            </a:xfrm>
            <a:custGeom>
              <a:avLst/>
              <a:gdLst/>
              <a:ahLst/>
              <a:cxnLst/>
              <a:rect l="l" t="t" r="r" b="b"/>
              <a:pathLst>
                <a:path w="869315" h="828675">
                  <a:moveTo>
                    <a:pt x="0" y="414200"/>
                  </a:moveTo>
                  <a:lnTo>
                    <a:pt x="2549" y="369068"/>
                  </a:lnTo>
                  <a:lnTo>
                    <a:pt x="10020" y="325344"/>
                  </a:lnTo>
                  <a:lnTo>
                    <a:pt x="22149" y="283281"/>
                  </a:lnTo>
                  <a:lnTo>
                    <a:pt x="38670" y="243130"/>
                  </a:lnTo>
                  <a:lnTo>
                    <a:pt x="59317" y="205145"/>
                  </a:lnTo>
                  <a:lnTo>
                    <a:pt x="83827" y="169579"/>
                  </a:lnTo>
                  <a:lnTo>
                    <a:pt x="111934" y="136683"/>
                  </a:lnTo>
                  <a:lnTo>
                    <a:pt x="143372" y="106711"/>
                  </a:lnTo>
                  <a:lnTo>
                    <a:pt x="177877" y="79916"/>
                  </a:lnTo>
                  <a:lnTo>
                    <a:pt x="215184" y="56550"/>
                  </a:lnTo>
                  <a:lnTo>
                    <a:pt x="255028" y="36866"/>
                  </a:lnTo>
                  <a:lnTo>
                    <a:pt x="297144" y="21116"/>
                  </a:lnTo>
                  <a:lnTo>
                    <a:pt x="341266" y="9553"/>
                  </a:lnTo>
                  <a:lnTo>
                    <a:pt x="387130" y="2430"/>
                  </a:lnTo>
                  <a:lnTo>
                    <a:pt x="434470" y="0"/>
                  </a:lnTo>
                  <a:lnTo>
                    <a:pt x="481810" y="2430"/>
                  </a:lnTo>
                  <a:lnTo>
                    <a:pt x="527674" y="9553"/>
                  </a:lnTo>
                  <a:lnTo>
                    <a:pt x="571796" y="21116"/>
                  </a:lnTo>
                  <a:lnTo>
                    <a:pt x="613912" y="36866"/>
                  </a:lnTo>
                  <a:lnTo>
                    <a:pt x="653756" y="56550"/>
                  </a:lnTo>
                  <a:lnTo>
                    <a:pt x="691063" y="79916"/>
                  </a:lnTo>
                  <a:lnTo>
                    <a:pt x="725568" y="106711"/>
                  </a:lnTo>
                  <a:lnTo>
                    <a:pt x="757006" y="136683"/>
                  </a:lnTo>
                  <a:lnTo>
                    <a:pt x="785113" y="169579"/>
                  </a:lnTo>
                  <a:lnTo>
                    <a:pt x="809623" y="205145"/>
                  </a:lnTo>
                  <a:lnTo>
                    <a:pt x="830270" y="243130"/>
                  </a:lnTo>
                  <a:lnTo>
                    <a:pt x="846791" y="283281"/>
                  </a:lnTo>
                  <a:lnTo>
                    <a:pt x="858920" y="325344"/>
                  </a:lnTo>
                  <a:lnTo>
                    <a:pt x="866391" y="369068"/>
                  </a:lnTo>
                  <a:lnTo>
                    <a:pt x="868941" y="414200"/>
                  </a:lnTo>
                  <a:lnTo>
                    <a:pt x="866391" y="459332"/>
                  </a:lnTo>
                  <a:lnTo>
                    <a:pt x="858920" y="503056"/>
                  </a:lnTo>
                  <a:lnTo>
                    <a:pt x="846791" y="545119"/>
                  </a:lnTo>
                  <a:lnTo>
                    <a:pt x="830270" y="585270"/>
                  </a:lnTo>
                  <a:lnTo>
                    <a:pt x="809623" y="623255"/>
                  </a:lnTo>
                  <a:lnTo>
                    <a:pt x="785113" y="658821"/>
                  </a:lnTo>
                  <a:lnTo>
                    <a:pt x="757006" y="691717"/>
                  </a:lnTo>
                  <a:lnTo>
                    <a:pt x="725568" y="721689"/>
                  </a:lnTo>
                  <a:lnTo>
                    <a:pt x="691063" y="748484"/>
                  </a:lnTo>
                  <a:lnTo>
                    <a:pt x="653756" y="771850"/>
                  </a:lnTo>
                  <a:lnTo>
                    <a:pt x="613912" y="791534"/>
                  </a:lnTo>
                  <a:lnTo>
                    <a:pt x="571796" y="807284"/>
                  </a:lnTo>
                  <a:lnTo>
                    <a:pt x="527674" y="818847"/>
                  </a:lnTo>
                  <a:lnTo>
                    <a:pt x="481810" y="825970"/>
                  </a:lnTo>
                  <a:lnTo>
                    <a:pt x="434470" y="828401"/>
                  </a:lnTo>
                  <a:lnTo>
                    <a:pt x="387130" y="825970"/>
                  </a:lnTo>
                  <a:lnTo>
                    <a:pt x="341266" y="818847"/>
                  </a:lnTo>
                  <a:lnTo>
                    <a:pt x="297144" y="807284"/>
                  </a:lnTo>
                  <a:lnTo>
                    <a:pt x="255028" y="791534"/>
                  </a:lnTo>
                  <a:lnTo>
                    <a:pt x="215184" y="771850"/>
                  </a:lnTo>
                  <a:lnTo>
                    <a:pt x="177877" y="748484"/>
                  </a:lnTo>
                  <a:lnTo>
                    <a:pt x="143372" y="721689"/>
                  </a:lnTo>
                  <a:lnTo>
                    <a:pt x="111934" y="691717"/>
                  </a:lnTo>
                  <a:lnTo>
                    <a:pt x="83827" y="658821"/>
                  </a:lnTo>
                  <a:lnTo>
                    <a:pt x="59317" y="623255"/>
                  </a:lnTo>
                  <a:lnTo>
                    <a:pt x="38670" y="585270"/>
                  </a:lnTo>
                  <a:lnTo>
                    <a:pt x="22149" y="545119"/>
                  </a:lnTo>
                  <a:lnTo>
                    <a:pt x="10020" y="503056"/>
                  </a:lnTo>
                  <a:lnTo>
                    <a:pt x="2549" y="459332"/>
                  </a:lnTo>
                  <a:lnTo>
                    <a:pt x="0" y="414200"/>
                  </a:lnTo>
                  <a:close/>
                </a:path>
              </a:pathLst>
            </a:custGeom>
            <a:ln w="412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337704" y="5087837"/>
              <a:ext cx="882650" cy="934085"/>
            </a:xfrm>
            <a:custGeom>
              <a:avLst/>
              <a:gdLst/>
              <a:ahLst/>
              <a:cxnLst/>
              <a:rect l="l" t="t" r="r" b="b"/>
              <a:pathLst>
                <a:path w="882650" h="934085">
                  <a:moveTo>
                    <a:pt x="0" y="467036"/>
                  </a:moveTo>
                  <a:lnTo>
                    <a:pt x="2277" y="419284"/>
                  </a:lnTo>
                  <a:lnTo>
                    <a:pt x="8963" y="372912"/>
                  </a:lnTo>
                  <a:lnTo>
                    <a:pt x="19835" y="328154"/>
                  </a:lnTo>
                  <a:lnTo>
                    <a:pt x="34672" y="285244"/>
                  </a:lnTo>
                  <a:lnTo>
                    <a:pt x="53251" y="244419"/>
                  </a:lnTo>
                  <a:lnTo>
                    <a:pt x="75351" y="205911"/>
                  </a:lnTo>
                  <a:lnTo>
                    <a:pt x="100751" y="169957"/>
                  </a:lnTo>
                  <a:lnTo>
                    <a:pt x="129227" y="136791"/>
                  </a:lnTo>
                  <a:lnTo>
                    <a:pt x="160559" y="106648"/>
                  </a:lnTo>
                  <a:lnTo>
                    <a:pt x="194525" y="79762"/>
                  </a:lnTo>
                  <a:lnTo>
                    <a:pt x="230903" y="56368"/>
                  </a:lnTo>
                  <a:lnTo>
                    <a:pt x="269471" y="36702"/>
                  </a:lnTo>
                  <a:lnTo>
                    <a:pt x="310008" y="20997"/>
                  </a:lnTo>
                  <a:lnTo>
                    <a:pt x="352291" y="9488"/>
                  </a:lnTo>
                  <a:lnTo>
                    <a:pt x="396099" y="2411"/>
                  </a:lnTo>
                  <a:lnTo>
                    <a:pt x="441210" y="0"/>
                  </a:lnTo>
                  <a:lnTo>
                    <a:pt x="486321" y="2411"/>
                  </a:lnTo>
                  <a:lnTo>
                    <a:pt x="530129" y="9488"/>
                  </a:lnTo>
                  <a:lnTo>
                    <a:pt x="572413" y="20997"/>
                  </a:lnTo>
                  <a:lnTo>
                    <a:pt x="612949" y="36702"/>
                  </a:lnTo>
                  <a:lnTo>
                    <a:pt x="651517" y="56368"/>
                  </a:lnTo>
                  <a:lnTo>
                    <a:pt x="687895" y="79762"/>
                  </a:lnTo>
                  <a:lnTo>
                    <a:pt x="721861" y="106648"/>
                  </a:lnTo>
                  <a:lnTo>
                    <a:pt x="753193" y="136791"/>
                  </a:lnTo>
                  <a:lnTo>
                    <a:pt x="781669" y="169957"/>
                  </a:lnTo>
                  <a:lnTo>
                    <a:pt x="807069" y="205911"/>
                  </a:lnTo>
                  <a:lnTo>
                    <a:pt x="829169" y="244419"/>
                  </a:lnTo>
                  <a:lnTo>
                    <a:pt x="847748" y="285244"/>
                  </a:lnTo>
                  <a:lnTo>
                    <a:pt x="862585" y="328154"/>
                  </a:lnTo>
                  <a:lnTo>
                    <a:pt x="873457" y="372912"/>
                  </a:lnTo>
                  <a:lnTo>
                    <a:pt x="880143" y="419284"/>
                  </a:lnTo>
                  <a:lnTo>
                    <a:pt x="882421" y="467036"/>
                  </a:lnTo>
                  <a:lnTo>
                    <a:pt x="880143" y="514788"/>
                  </a:lnTo>
                  <a:lnTo>
                    <a:pt x="873457" y="561160"/>
                  </a:lnTo>
                  <a:lnTo>
                    <a:pt x="862585" y="605918"/>
                  </a:lnTo>
                  <a:lnTo>
                    <a:pt x="847748" y="648828"/>
                  </a:lnTo>
                  <a:lnTo>
                    <a:pt x="829169" y="689653"/>
                  </a:lnTo>
                  <a:lnTo>
                    <a:pt x="807069" y="728161"/>
                  </a:lnTo>
                  <a:lnTo>
                    <a:pt x="781669" y="764115"/>
                  </a:lnTo>
                  <a:lnTo>
                    <a:pt x="753193" y="797281"/>
                  </a:lnTo>
                  <a:lnTo>
                    <a:pt x="721861" y="827424"/>
                  </a:lnTo>
                  <a:lnTo>
                    <a:pt x="687895" y="854310"/>
                  </a:lnTo>
                  <a:lnTo>
                    <a:pt x="651517" y="877704"/>
                  </a:lnTo>
                  <a:lnTo>
                    <a:pt x="612949" y="897370"/>
                  </a:lnTo>
                  <a:lnTo>
                    <a:pt x="572413" y="913075"/>
                  </a:lnTo>
                  <a:lnTo>
                    <a:pt x="530129" y="924584"/>
                  </a:lnTo>
                  <a:lnTo>
                    <a:pt x="486321" y="931661"/>
                  </a:lnTo>
                  <a:lnTo>
                    <a:pt x="441210" y="934073"/>
                  </a:lnTo>
                  <a:lnTo>
                    <a:pt x="396099" y="931661"/>
                  </a:lnTo>
                  <a:lnTo>
                    <a:pt x="352291" y="924584"/>
                  </a:lnTo>
                  <a:lnTo>
                    <a:pt x="310008" y="913075"/>
                  </a:lnTo>
                  <a:lnTo>
                    <a:pt x="269471" y="897370"/>
                  </a:lnTo>
                  <a:lnTo>
                    <a:pt x="230903" y="877704"/>
                  </a:lnTo>
                  <a:lnTo>
                    <a:pt x="194525" y="854310"/>
                  </a:lnTo>
                  <a:lnTo>
                    <a:pt x="160559" y="827424"/>
                  </a:lnTo>
                  <a:lnTo>
                    <a:pt x="129227" y="797281"/>
                  </a:lnTo>
                  <a:lnTo>
                    <a:pt x="100751" y="764115"/>
                  </a:lnTo>
                  <a:lnTo>
                    <a:pt x="75351" y="728161"/>
                  </a:lnTo>
                  <a:lnTo>
                    <a:pt x="53251" y="689653"/>
                  </a:lnTo>
                  <a:lnTo>
                    <a:pt x="34672" y="648828"/>
                  </a:lnTo>
                  <a:lnTo>
                    <a:pt x="19835" y="605918"/>
                  </a:lnTo>
                  <a:lnTo>
                    <a:pt x="8963" y="561160"/>
                  </a:lnTo>
                  <a:lnTo>
                    <a:pt x="2277" y="514788"/>
                  </a:lnTo>
                  <a:lnTo>
                    <a:pt x="0" y="467036"/>
                  </a:lnTo>
                  <a:close/>
                </a:path>
              </a:pathLst>
            </a:custGeom>
            <a:ln w="412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650513" y="2917370"/>
              <a:ext cx="478155" cy="1104265"/>
            </a:xfrm>
            <a:custGeom>
              <a:avLst/>
              <a:gdLst/>
              <a:ahLst/>
              <a:cxnLst/>
              <a:rect l="l" t="t" r="r" b="b"/>
              <a:pathLst>
                <a:path w="478154" h="1104264">
                  <a:moveTo>
                    <a:pt x="0" y="0"/>
                  </a:moveTo>
                  <a:lnTo>
                    <a:pt x="477628" y="1103788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323263" y="2917370"/>
              <a:ext cx="1639570" cy="1205230"/>
            </a:xfrm>
            <a:custGeom>
              <a:avLst/>
              <a:gdLst/>
              <a:ahLst/>
              <a:cxnLst/>
              <a:rect l="l" t="t" r="r" b="b"/>
              <a:pathLst>
                <a:path w="1639570" h="1205229">
                  <a:moveTo>
                    <a:pt x="1639234" y="0"/>
                  </a:moveTo>
                  <a:lnTo>
                    <a:pt x="0" y="1204768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17380" y="2893059"/>
            <a:ext cx="85851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</a:t>
            </a: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644163" y="1227363"/>
          <a:ext cx="2312669" cy="1683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3657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a.com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22555" marB="0" vert="vert270">
                    <a:lnL w="19050">
                      <a:solidFill>
                        <a:srgbClr val="2F528F"/>
                      </a:solidFill>
                      <a:prstDash val="solid"/>
                    </a:lnL>
                    <a:lnR w="28575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b.com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54305" marB="0" vert="vert270">
                    <a:lnL w="28575">
                      <a:solidFill>
                        <a:srgbClr val="2F528F"/>
                      </a:solidFill>
                      <a:prstDash val="solid"/>
                    </a:lnL>
                    <a:lnR w="28575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c.com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83820" marB="0" vert="vert270">
                    <a:lnL w="28575">
                      <a:solidFill>
                        <a:srgbClr val="2F528F"/>
                      </a:solidFill>
                      <a:prstDash val="solid"/>
                    </a:lnL>
                    <a:lnR w="19050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Hierarchy of CDN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126310" y="6224806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[Figures from Qi Huang’s 2013 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SOSP Talk]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8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425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42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4"/>
    </mc:Choice>
    <mc:Fallback xmlns="">
      <p:transition xmlns:p14="http://schemas.microsoft.com/office/powerpoint/2010/main" spd="slow" advTm="16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32" grpId="0" animBg="1"/>
      <p:bldP spid="33" grpId="0" animBg="1"/>
      <p:bldP spid="38" grpId="0" animBg="1"/>
      <p:bldP spid="9" grpId="0" animBg="1"/>
      <p:bldP spid="54" grpId="0" animBg="1"/>
      <p:bldP spid="55" grpId="0" animBg="1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425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43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285997" y="3229188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Helvetica Neue Medium"/>
                <a:cs typeface="Helvetica Neue Medium"/>
              </a:rPr>
              <a:t>Purpose</a:t>
            </a:r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Helvetica Neue Medium"/>
                <a:cs typeface="Helvetica Neue Medium"/>
              </a:rPr>
              <a:t>Reduce cross-country latency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Helvetica Neue Medium"/>
                <a:cs typeface="Helvetica Neue Medium"/>
              </a:rPr>
              <a:t>Reduce Data Center bandwidth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xmlns:p14="http://schemas.microsoft.com/office/powerpoint/2010/main" spd="slow" advTm="14482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3508650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44</a:t>
            </a:fld>
            <a:endParaRPr lang="en-US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6475917" y="4026476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803181" y="481270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3845960" y="3550534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7031625" y="4897718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577134" y="3797295"/>
            <a:ext cx="777240" cy="77724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548873" y="4422618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7487168" y="561387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5644596" y="5483548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3889378" y="4639585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547031" y="390861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3547031" y="311694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sp>
        <p:nvSpPr>
          <p:cNvPr id="45" name="Oval 44"/>
          <p:cNvSpPr>
            <a:spLocks noChangeAspect="1"/>
          </p:cNvSpPr>
          <p:nvPr/>
        </p:nvSpPr>
        <p:spPr>
          <a:xfrm>
            <a:off x="3689003" y="4326322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05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"/>
    </mc:Choice>
    <mc:Fallback xmlns="">
      <p:transition xmlns:p14="http://schemas.microsoft.com/office/powerpoint/2010/main" spd="slow" advTm="694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3508650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6924603" y="4362646"/>
            <a:ext cx="731734" cy="3659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384581" y="4408365"/>
            <a:ext cx="317477" cy="75954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734387" y="4155572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02058" y="4408365"/>
            <a:ext cx="150983" cy="18002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404762" y="4394974"/>
            <a:ext cx="1264966" cy="95498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573140" y="3722831"/>
            <a:ext cx="3096589" cy="607487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45</a:t>
            </a:fld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9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2"/>
    </mc:Choice>
    <mc:Fallback xmlns="">
      <p:transition xmlns:p14="http://schemas.microsoft.com/office/powerpoint/2010/main" spd="slow" advTm="3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62" name="Straight Connector 61"/>
          <p:cNvCxnSpPr>
            <a:stCxn id="43" idx="7"/>
            <a:endCxn id="52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46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ular Callout 46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50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"/>
    </mc:Choice>
    <mc:Fallback xmlns="">
      <p:transition xmlns:p14="http://schemas.microsoft.com/office/powerpoint/2010/main" spd="slow" advTm="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47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7848730" y="4888209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822682" y="4623012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3831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741957" y="4600888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074116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285997" y="3229188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Helvetica Neue Medium"/>
                <a:cs typeface="Helvetica Neue Medium"/>
              </a:rPr>
              <a:t>Purpose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Helvetica Neue Medium"/>
                <a:cs typeface="Helvetica Neue Medium"/>
              </a:rPr>
              <a:t>Minimize I/O-bound operations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8"/>
    </mc:Choice>
    <mc:Fallback xmlns="">
      <p:transition xmlns:p14="http://schemas.microsoft.com/office/powerpoint/2010/main" spd="slow" advTm="16998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4478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05109" y="3609824"/>
            <a:ext cx="1678702" cy="903970"/>
            <a:chOff x="858344" y="3609824"/>
            <a:chExt cx="1678702" cy="903970"/>
          </a:xfrm>
        </p:grpSpPr>
        <p:sp>
          <p:nvSpPr>
            <p:cNvPr id="63" name="Extract 62"/>
            <p:cNvSpPr/>
            <p:nvPr/>
          </p:nvSpPr>
          <p:spPr>
            <a:xfrm rot="17805570">
              <a:off x="879594" y="3588574"/>
              <a:ext cx="903970" cy="946469"/>
            </a:xfrm>
            <a:prstGeom prst="flowChartExtract">
              <a:avLst/>
            </a:prstGeom>
            <a:solidFill>
              <a:srgbClr val="0000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" name="Extract 63"/>
            <p:cNvSpPr/>
            <p:nvPr/>
          </p:nvSpPr>
          <p:spPr>
            <a:xfrm rot="10173811">
              <a:off x="948459" y="3706701"/>
              <a:ext cx="1588587" cy="247728"/>
            </a:xfrm>
            <a:prstGeom prst="flowChartExtra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28197" y="4643367"/>
            <a:ext cx="1482719" cy="607848"/>
            <a:chOff x="781431" y="4643367"/>
            <a:chExt cx="1482719" cy="607848"/>
          </a:xfrm>
        </p:grpSpPr>
        <p:sp>
          <p:nvSpPr>
            <p:cNvPr id="70" name="Extract 69"/>
            <p:cNvSpPr/>
            <p:nvPr/>
          </p:nvSpPr>
          <p:spPr>
            <a:xfrm rot="16803332">
              <a:off x="997496" y="4465442"/>
              <a:ext cx="410339" cy="766189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1" name="Extract 70"/>
            <p:cNvSpPr/>
            <p:nvPr/>
          </p:nvSpPr>
          <p:spPr>
            <a:xfrm rot="2109232">
              <a:off x="781431" y="5026583"/>
              <a:ext cx="1482719" cy="224632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75" name="Extract 74"/>
          <p:cNvSpPr/>
          <p:nvPr/>
        </p:nvSpPr>
        <p:spPr>
          <a:xfrm rot="6368430">
            <a:off x="7151554" y="4090415"/>
            <a:ext cx="410339" cy="913863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6" name="Extract 75"/>
          <p:cNvSpPr/>
          <p:nvPr/>
        </p:nvSpPr>
        <p:spPr>
          <a:xfrm rot="12928348">
            <a:off x="6231270" y="4158561"/>
            <a:ext cx="1579479" cy="352035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8" name="Extract 77"/>
          <p:cNvSpPr/>
          <p:nvPr/>
        </p:nvSpPr>
        <p:spPr>
          <a:xfrm rot="5714751">
            <a:off x="7066789" y="4501630"/>
            <a:ext cx="554884" cy="997415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9" name="Extract 78"/>
          <p:cNvSpPr/>
          <p:nvPr/>
        </p:nvSpPr>
        <p:spPr>
          <a:xfrm rot="20115061">
            <a:off x="6093263" y="5186845"/>
            <a:ext cx="1758600" cy="234190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4699745" y="3556587"/>
            <a:ext cx="2286000" cy="2286000"/>
          </a:xfrm>
          <a:prstGeom prst="donut">
            <a:avLst>
              <a:gd name="adj" fmla="val 542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8" name="Block Arc 47"/>
          <p:cNvSpPr>
            <a:spLocks noChangeAspect="1"/>
          </p:cNvSpPr>
          <p:nvPr/>
        </p:nvSpPr>
        <p:spPr>
          <a:xfrm>
            <a:off x="4687415" y="3568916"/>
            <a:ext cx="2286000" cy="2286000"/>
          </a:xfrm>
          <a:prstGeom prst="blockArc">
            <a:avLst>
              <a:gd name="adj1" fmla="val 16190706"/>
              <a:gd name="adj2" fmla="val 21477795"/>
              <a:gd name="adj3" fmla="val 447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0" name="Block Arc 49"/>
          <p:cNvSpPr>
            <a:spLocks noChangeAspect="1"/>
          </p:cNvSpPr>
          <p:nvPr/>
        </p:nvSpPr>
        <p:spPr>
          <a:xfrm rot="10800000">
            <a:off x="4704185" y="3561039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9" name="Block Arc 48"/>
          <p:cNvSpPr>
            <a:spLocks noChangeAspect="1"/>
          </p:cNvSpPr>
          <p:nvPr/>
        </p:nvSpPr>
        <p:spPr>
          <a:xfrm rot="5400000">
            <a:off x="4687415" y="3556587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64759" y="4096265"/>
            <a:ext cx="1534316" cy="990631"/>
            <a:chOff x="1917994" y="4096264"/>
            <a:chExt cx="1534316" cy="990631"/>
          </a:xfrm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1917994" y="4096264"/>
              <a:ext cx="745217" cy="5483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046727" y="4656008"/>
              <a:ext cx="1405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Hash(</a:t>
              </a:r>
              <a:r>
                <a:rPr lang="en-US" sz="2200" dirty="0" err="1">
                  <a:latin typeface="Helvetica Neue Medium"/>
                  <a:cs typeface="Helvetica Neue Medium"/>
                </a:rPr>
                <a:t>url</a:t>
              </a:r>
              <a:r>
                <a:rPr lang="en-US" sz="2200" dirty="0">
                  <a:latin typeface="Helvetica Neue Medium"/>
                  <a:cs typeface="Helvetica Neue Medium"/>
                </a:rPr>
                <a:t>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48</a:t>
            </a:fld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6" name="Straight Connector 85"/>
          <p:cNvCxnSpPr>
            <a:stCxn id="84" idx="7"/>
            <a:endCxn id="85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2" name="Rectangular Callout 91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6" name="Rectangular Callout 95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11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6"/>
    </mc:Choice>
    <mc:Fallback xmlns="">
      <p:transition xmlns:p14="http://schemas.microsoft.com/office/powerpoint/2010/main" spd="slow" advTm="13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49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074116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1" name="Rectangular Callout 40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0" name="Rectangular Callout 49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4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xmlns:p14="http://schemas.microsoft.com/office/powerpoint/2010/main" spd="slow" advTm="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6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60" dirty="0"/>
              <a:t> </a:t>
            </a:r>
            <a:r>
              <a:rPr dirty="0"/>
              <a:t>Solution:</a:t>
            </a:r>
            <a:r>
              <a:rPr spc="-60" dirty="0"/>
              <a:t> </a:t>
            </a:r>
            <a:r>
              <a:rPr spc="-10" dirty="0"/>
              <a:t>Caching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58" y="1728628"/>
            <a:ext cx="11549381" cy="103105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Keep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bigger,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cheaper,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slower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Keep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copies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active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smaller,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expensive,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faster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6458" y="3032805"/>
            <a:ext cx="9359265" cy="3279140"/>
            <a:chOff x="1416458" y="3032805"/>
            <a:chExt cx="9359265" cy="3279140"/>
          </a:xfrm>
        </p:grpSpPr>
        <p:sp>
          <p:nvSpPr>
            <p:cNvPr id="5" name="object 5"/>
            <p:cNvSpPr/>
            <p:nvPr/>
          </p:nvSpPr>
          <p:spPr>
            <a:xfrm>
              <a:off x="1416458" y="3032805"/>
              <a:ext cx="9359265" cy="3279140"/>
            </a:xfrm>
            <a:custGeom>
              <a:avLst/>
              <a:gdLst/>
              <a:ahLst/>
              <a:cxnLst/>
              <a:rect l="l" t="t" r="r" b="b"/>
              <a:pathLst>
                <a:path w="9359265" h="3279140">
                  <a:moveTo>
                    <a:pt x="9359080" y="0"/>
                  </a:moveTo>
                  <a:lnTo>
                    <a:pt x="0" y="0"/>
                  </a:lnTo>
                  <a:lnTo>
                    <a:pt x="0" y="3279094"/>
                  </a:lnTo>
                  <a:lnTo>
                    <a:pt x="9359080" y="3279094"/>
                  </a:lnTo>
                  <a:lnTo>
                    <a:pt x="935908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48391" y="3687518"/>
              <a:ext cx="2245360" cy="2134870"/>
            </a:xfrm>
            <a:custGeom>
              <a:avLst/>
              <a:gdLst/>
              <a:ahLst/>
              <a:cxnLst/>
              <a:rect l="l" t="t" r="r" b="b"/>
              <a:pathLst>
                <a:path w="2245360" h="2134870">
                  <a:moveTo>
                    <a:pt x="1122567" y="2134612"/>
                  </a:moveTo>
                  <a:lnTo>
                    <a:pt x="1072563" y="2133572"/>
                  </a:lnTo>
                  <a:lnTo>
                    <a:pt x="1023119" y="2130481"/>
                  </a:lnTo>
                  <a:lnTo>
                    <a:pt x="974281" y="2125382"/>
                  </a:lnTo>
                  <a:lnTo>
                    <a:pt x="926094" y="2118319"/>
                  </a:lnTo>
                  <a:lnTo>
                    <a:pt x="878605" y="2109335"/>
                  </a:lnTo>
                  <a:lnTo>
                    <a:pt x="831858" y="2098474"/>
                  </a:lnTo>
                  <a:lnTo>
                    <a:pt x="785899" y="2085779"/>
                  </a:lnTo>
                  <a:lnTo>
                    <a:pt x="740774" y="2071293"/>
                  </a:lnTo>
                  <a:lnTo>
                    <a:pt x="696529" y="2055060"/>
                  </a:lnTo>
                  <a:lnTo>
                    <a:pt x="653209" y="2037123"/>
                  </a:lnTo>
                  <a:lnTo>
                    <a:pt x="610860" y="2017525"/>
                  </a:lnTo>
                  <a:lnTo>
                    <a:pt x="569527" y="1996310"/>
                  </a:lnTo>
                  <a:lnTo>
                    <a:pt x="529256" y="1973522"/>
                  </a:lnTo>
                  <a:lnTo>
                    <a:pt x="490093" y="1949203"/>
                  </a:lnTo>
                  <a:lnTo>
                    <a:pt x="452083" y="1923398"/>
                  </a:lnTo>
                  <a:lnTo>
                    <a:pt x="415272" y="1896148"/>
                  </a:lnTo>
                  <a:lnTo>
                    <a:pt x="379706" y="1867499"/>
                  </a:lnTo>
                  <a:lnTo>
                    <a:pt x="345430" y="1837493"/>
                  </a:lnTo>
                  <a:lnTo>
                    <a:pt x="312489" y="1806174"/>
                  </a:lnTo>
                  <a:lnTo>
                    <a:pt x="280930" y="1773584"/>
                  </a:lnTo>
                  <a:lnTo>
                    <a:pt x="250799" y="1739768"/>
                  </a:lnTo>
                  <a:lnTo>
                    <a:pt x="222139" y="1704769"/>
                  </a:lnTo>
                  <a:lnTo>
                    <a:pt x="194999" y="1668630"/>
                  </a:lnTo>
                  <a:lnTo>
                    <a:pt x="169422" y="1631395"/>
                  </a:lnTo>
                  <a:lnTo>
                    <a:pt x="145454" y="1593106"/>
                  </a:lnTo>
                  <a:lnTo>
                    <a:pt x="123142" y="1553808"/>
                  </a:lnTo>
                  <a:lnTo>
                    <a:pt x="102531" y="1513544"/>
                  </a:lnTo>
                  <a:lnTo>
                    <a:pt x="83666" y="1472357"/>
                  </a:lnTo>
                  <a:lnTo>
                    <a:pt x="66593" y="1430290"/>
                  </a:lnTo>
                  <a:lnTo>
                    <a:pt x="51358" y="1387388"/>
                  </a:lnTo>
                  <a:lnTo>
                    <a:pt x="38006" y="1343693"/>
                  </a:lnTo>
                  <a:lnTo>
                    <a:pt x="26583" y="1299248"/>
                  </a:lnTo>
                  <a:lnTo>
                    <a:pt x="17134" y="1254098"/>
                  </a:lnTo>
                  <a:lnTo>
                    <a:pt x="9706" y="1208285"/>
                  </a:lnTo>
                  <a:lnTo>
                    <a:pt x="4344" y="1161853"/>
                  </a:lnTo>
                  <a:lnTo>
                    <a:pt x="1093" y="1114845"/>
                  </a:lnTo>
                  <a:lnTo>
                    <a:pt x="0" y="1067306"/>
                  </a:lnTo>
                  <a:lnTo>
                    <a:pt x="1093" y="1019766"/>
                  </a:lnTo>
                  <a:lnTo>
                    <a:pt x="4344" y="972758"/>
                  </a:lnTo>
                  <a:lnTo>
                    <a:pt x="9706" y="926326"/>
                  </a:lnTo>
                  <a:lnTo>
                    <a:pt x="17134" y="880513"/>
                  </a:lnTo>
                  <a:lnTo>
                    <a:pt x="26583" y="835363"/>
                  </a:lnTo>
                  <a:lnTo>
                    <a:pt x="38006" y="790918"/>
                  </a:lnTo>
                  <a:lnTo>
                    <a:pt x="51358" y="747223"/>
                  </a:lnTo>
                  <a:lnTo>
                    <a:pt x="66593" y="704321"/>
                  </a:lnTo>
                  <a:lnTo>
                    <a:pt x="83666" y="662254"/>
                  </a:lnTo>
                  <a:lnTo>
                    <a:pt x="102531" y="621067"/>
                  </a:lnTo>
                  <a:lnTo>
                    <a:pt x="123142" y="580803"/>
                  </a:lnTo>
                  <a:lnTo>
                    <a:pt x="145454" y="541505"/>
                  </a:lnTo>
                  <a:lnTo>
                    <a:pt x="169422" y="503217"/>
                  </a:lnTo>
                  <a:lnTo>
                    <a:pt x="194999" y="465981"/>
                  </a:lnTo>
                  <a:lnTo>
                    <a:pt x="222139" y="429842"/>
                  </a:lnTo>
                  <a:lnTo>
                    <a:pt x="250799" y="394843"/>
                  </a:lnTo>
                  <a:lnTo>
                    <a:pt x="280930" y="361027"/>
                  </a:lnTo>
                  <a:lnTo>
                    <a:pt x="312489" y="328438"/>
                  </a:lnTo>
                  <a:lnTo>
                    <a:pt x="345430" y="297118"/>
                  </a:lnTo>
                  <a:lnTo>
                    <a:pt x="379706" y="267112"/>
                  </a:lnTo>
                  <a:lnTo>
                    <a:pt x="415272" y="238463"/>
                  </a:lnTo>
                  <a:lnTo>
                    <a:pt x="452083" y="211213"/>
                  </a:lnTo>
                  <a:lnTo>
                    <a:pt x="490093" y="185408"/>
                  </a:lnTo>
                  <a:lnTo>
                    <a:pt x="529256" y="161089"/>
                  </a:lnTo>
                  <a:lnTo>
                    <a:pt x="569527" y="138301"/>
                  </a:lnTo>
                  <a:lnTo>
                    <a:pt x="610860" y="117086"/>
                  </a:lnTo>
                  <a:lnTo>
                    <a:pt x="653209" y="97488"/>
                  </a:lnTo>
                  <a:lnTo>
                    <a:pt x="696529" y="79551"/>
                  </a:lnTo>
                  <a:lnTo>
                    <a:pt x="740774" y="63318"/>
                  </a:lnTo>
                  <a:lnTo>
                    <a:pt x="785899" y="48832"/>
                  </a:lnTo>
                  <a:lnTo>
                    <a:pt x="831858" y="36137"/>
                  </a:lnTo>
                  <a:lnTo>
                    <a:pt x="878605" y="25276"/>
                  </a:lnTo>
                  <a:lnTo>
                    <a:pt x="926094" y="16292"/>
                  </a:lnTo>
                  <a:lnTo>
                    <a:pt x="974281" y="9229"/>
                  </a:lnTo>
                  <a:lnTo>
                    <a:pt x="1023126" y="4130"/>
                  </a:lnTo>
                  <a:lnTo>
                    <a:pt x="1072563" y="1039"/>
                  </a:lnTo>
                  <a:lnTo>
                    <a:pt x="1122567" y="0"/>
                  </a:lnTo>
                  <a:lnTo>
                    <a:pt x="1172120" y="1039"/>
                  </a:lnTo>
                  <a:lnTo>
                    <a:pt x="1221287" y="4130"/>
                  </a:lnTo>
                  <a:lnTo>
                    <a:pt x="1270139" y="9255"/>
                  </a:lnTo>
                  <a:lnTo>
                    <a:pt x="1318576" y="16386"/>
                  </a:lnTo>
                  <a:lnTo>
                    <a:pt x="1366528" y="25497"/>
                  </a:lnTo>
                  <a:lnTo>
                    <a:pt x="1413930" y="36564"/>
                  </a:lnTo>
                  <a:lnTo>
                    <a:pt x="1460718" y="49560"/>
                  </a:lnTo>
                  <a:lnTo>
                    <a:pt x="1506827" y="64460"/>
                  </a:lnTo>
                  <a:lnTo>
                    <a:pt x="1552193" y="81239"/>
                  </a:lnTo>
                  <a:lnTo>
                    <a:pt x="1596751" y="99872"/>
                  </a:lnTo>
                  <a:lnTo>
                    <a:pt x="1640437" y="120332"/>
                  </a:lnTo>
                  <a:lnTo>
                    <a:pt x="1683185" y="142594"/>
                  </a:lnTo>
                  <a:lnTo>
                    <a:pt x="1724931" y="166634"/>
                  </a:lnTo>
                  <a:lnTo>
                    <a:pt x="1765611" y="192425"/>
                  </a:lnTo>
                  <a:lnTo>
                    <a:pt x="1805160" y="219942"/>
                  </a:lnTo>
                  <a:lnTo>
                    <a:pt x="1843513" y="249160"/>
                  </a:lnTo>
                  <a:lnTo>
                    <a:pt x="1880605" y="280053"/>
                  </a:lnTo>
                  <a:lnTo>
                    <a:pt x="1916373" y="312596"/>
                  </a:lnTo>
                  <a:lnTo>
                    <a:pt x="1952560" y="348646"/>
                  </a:lnTo>
                  <a:lnTo>
                    <a:pt x="1986800" y="386103"/>
                  </a:lnTo>
                  <a:lnTo>
                    <a:pt x="2019062" y="424896"/>
                  </a:lnTo>
                  <a:lnTo>
                    <a:pt x="2049314" y="464949"/>
                  </a:lnTo>
                  <a:lnTo>
                    <a:pt x="2077523" y="506192"/>
                  </a:lnTo>
                  <a:lnTo>
                    <a:pt x="2103659" y="548551"/>
                  </a:lnTo>
                  <a:lnTo>
                    <a:pt x="2127689" y="591953"/>
                  </a:lnTo>
                  <a:lnTo>
                    <a:pt x="2149582" y="636325"/>
                  </a:lnTo>
                  <a:lnTo>
                    <a:pt x="2169305" y="681595"/>
                  </a:lnTo>
                  <a:lnTo>
                    <a:pt x="2186827" y="727689"/>
                  </a:lnTo>
                  <a:lnTo>
                    <a:pt x="2202116" y="774534"/>
                  </a:lnTo>
                  <a:lnTo>
                    <a:pt x="2215140" y="822058"/>
                  </a:lnTo>
                  <a:lnTo>
                    <a:pt x="2225868" y="870188"/>
                  </a:lnTo>
                  <a:lnTo>
                    <a:pt x="2234267" y="918850"/>
                  </a:lnTo>
                  <a:lnTo>
                    <a:pt x="2240306" y="967973"/>
                  </a:lnTo>
                  <a:lnTo>
                    <a:pt x="2243952" y="1017482"/>
                  </a:lnTo>
                  <a:lnTo>
                    <a:pt x="2245175" y="1067306"/>
                  </a:lnTo>
                  <a:lnTo>
                    <a:pt x="2244081" y="1114845"/>
                  </a:lnTo>
                  <a:lnTo>
                    <a:pt x="2240830" y="1161853"/>
                  </a:lnTo>
                  <a:lnTo>
                    <a:pt x="2235468" y="1208285"/>
                  </a:lnTo>
                  <a:lnTo>
                    <a:pt x="2228040" y="1254098"/>
                  </a:lnTo>
                  <a:lnTo>
                    <a:pt x="2218592" y="1299248"/>
                  </a:lnTo>
                  <a:lnTo>
                    <a:pt x="2207169" y="1343693"/>
                  </a:lnTo>
                  <a:lnTo>
                    <a:pt x="2193818" y="1387388"/>
                  </a:lnTo>
                  <a:lnTo>
                    <a:pt x="2178583" y="1430290"/>
                  </a:lnTo>
                  <a:lnTo>
                    <a:pt x="2161510" y="1472357"/>
                  </a:lnTo>
                  <a:lnTo>
                    <a:pt x="2142645" y="1513544"/>
                  </a:lnTo>
                  <a:lnTo>
                    <a:pt x="2122034" y="1553808"/>
                  </a:lnTo>
                  <a:lnTo>
                    <a:pt x="2099722" y="1593106"/>
                  </a:lnTo>
                  <a:lnTo>
                    <a:pt x="2075754" y="1631395"/>
                  </a:lnTo>
                  <a:lnTo>
                    <a:pt x="2050177" y="1668630"/>
                  </a:lnTo>
                  <a:lnTo>
                    <a:pt x="2023036" y="1704769"/>
                  </a:lnTo>
                  <a:lnTo>
                    <a:pt x="1994377" y="1739768"/>
                  </a:lnTo>
                  <a:lnTo>
                    <a:pt x="1964245" y="1773584"/>
                  </a:lnTo>
                  <a:lnTo>
                    <a:pt x="1932685" y="1806174"/>
                  </a:lnTo>
                  <a:lnTo>
                    <a:pt x="1899744" y="1837493"/>
                  </a:lnTo>
                  <a:lnTo>
                    <a:pt x="1865467" y="1867499"/>
                  </a:lnTo>
                  <a:lnTo>
                    <a:pt x="1829900" y="1896148"/>
                  </a:lnTo>
                  <a:lnTo>
                    <a:pt x="1793088" y="1923398"/>
                  </a:lnTo>
                  <a:lnTo>
                    <a:pt x="1755078" y="1949203"/>
                  </a:lnTo>
                  <a:lnTo>
                    <a:pt x="1715913" y="1973522"/>
                  </a:lnTo>
                  <a:lnTo>
                    <a:pt x="1675641" y="1996310"/>
                  </a:lnTo>
                  <a:lnTo>
                    <a:pt x="1634306" y="2017525"/>
                  </a:lnTo>
                  <a:lnTo>
                    <a:pt x="1591955" y="2037123"/>
                  </a:lnTo>
                  <a:lnTo>
                    <a:pt x="1548633" y="2055060"/>
                  </a:lnTo>
                  <a:lnTo>
                    <a:pt x="1504386" y="2071293"/>
                  </a:lnTo>
                  <a:lnTo>
                    <a:pt x="1459259" y="2085779"/>
                  </a:lnTo>
                  <a:lnTo>
                    <a:pt x="1413297" y="2098474"/>
                  </a:lnTo>
                  <a:lnTo>
                    <a:pt x="1366548" y="2109335"/>
                  </a:lnTo>
                  <a:lnTo>
                    <a:pt x="1319055" y="2118319"/>
                  </a:lnTo>
                  <a:lnTo>
                    <a:pt x="1270865" y="2125382"/>
                  </a:lnTo>
                  <a:lnTo>
                    <a:pt x="1222023" y="2130481"/>
                  </a:lnTo>
                  <a:lnTo>
                    <a:pt x="1172575" y="2133572"/>
                  </a:lnTo>
                  <a:lnTo>
                    <a:pt x="1122567" y="2134612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548391" y="3687518"/>
              <a:ext cx="2245360" cy="2134870"/>
            </a:xfrm>
            <a:custGeom>
              <a:avLst/>
              <a:gdLst/>
              <a:ahLst/>
              <a:cxnLst/>
              <a:rect l="l" t="t" r="r" b="b"/>
              <a:pathLst>
                <a:path w="2245360" h="2134870">
                  <a:moveTo>
                    <a:pt x="0" y="1067306"/>
                  </a:moveTo>
                  <a:lnTo>
                    <a:pt x="1093" y="1019766"/>
                  </a:lnTo>
                  <a:lnTo>
                    <a:pt x="4344" y="972758"/>
                  </a:lnTo>
                  <a:lnTo>
                    <a:pt x="9706" y="926326"/>
                  </a:lnTo>
                  <a:lnTo>
                    <a:pt x="17134" y="880513"/>
                  </a:lnTo>
                  <a:lnTo>
                    <a:pt x="26583" y="835363"/>
                  </a:lnTo>
                  <a:lnTo>
                    <a:pt x="38006" y="790918"/>
                  </a:lnTo>
                  <a:lnTo>
                    <a:pt x="51358" y="747223"/>
                  </a:lnTo>
                  <a:lnTo>
                    <a:pt x="66593" y="704321"/>
                  </a:lnTo>
                  <a:lnTo>
                    <a:pt x="83666" y="662254"/>
                  </a:lnTo>
                  <a:lnTo>
                    <a:pt x="102531" y="621067"/>
                  </a:lnTo>
                  <a:lnTo>
                    <a:pt x="123142" y="580803"/>
                  </a:lnTo>
                  <a:lnTo>
                    <a:pt x="145454" y="541505"/>
                  </a:lnTo>
                  <a:lnTo>
                    <a:pt x="169422" y="503217"/>
                  </a:lnTo>
                  <a:lnTo>
                    <a:pt x="194999" y="465981"/>
                  </a:lnTo>
                  <a:lnTo>
                    <a:pt x="222139" y="429842"/>
                  </a:lnTo>
                  <a:lnTo>
                    <a:pt x="250799" y="394843"/>
                  </a:lnTo>
                  <a:lnTo>
                    <a:pt x="280930" y="361027"/>
                  </a:lnTo>
                  <a:lnTo>
                    <a:pt x="312489" y="328438"/>
                  </a:lnTo>
                  <a:lnTo>
                    <a:pt x="345430" y="297118"/>
                  </a:lnTo>
                  <a:lnTo>
                    <a:pt x="379706" y="267112"/>
                  </a:lnTo>
                  <a:lnTo>
                    <a:pt x="415272" y="238463"/>
                  </a:lnTo>
                  <a:lnTo>
                    <a:pt x="452083" y="211213"/>
                  </a:lnTo>
                  <a:lnTo>
                    <a:pt x="490093" y="185408"/>
                  </a:lnTo>
                  <a:lnTo>
                    <a:pt x="529256" y="161089"/>
                  </a:lnTo>
                  <a:lnTo>
                    <a:pt x="569527" y="138301"/>
                  </a:lnTo>
                  <a:lnTo>
                    <a:pt x="610860" y="117086"/>
                  </a:lnTo>
                  <a:lnTo>
                    <a:pt x="653209" y="97488"/>
                  </a:lnTo>
                  <a:lnTo>
                    <a:pt x="696529" y="79551"/>
                  </a:lnTo>
                  <a:lnTo>
                    <a:pt x="740774" y="63318"/>
                  </a:lnTo>
                  <a:lnTo>
                    <a:pt x="785899" y="48832"/>
                  </a:lnTo>
                  <a:lnTo>
                    <a:pt x="831858" y="36137"/>
                  </a:lnTo>
                  <a:lnTo>
                    <a:pt x="878605" y="25276"/>
                  </a:lnTo>
                  <a:lnTo>
                    <a:pt x="926094" y="16292"/>
                  </a:lnTo>
                  <a:lnTo>
                    <a:pt x="974281" y="9229"/>
                  </a:lnTo>
                  <a:lnTo>
                    <a:pt x="1023119" y="4130"/>
                  </a:lnTo>
                  <a:lnTo>
                    <a:pt x="1072563" y="1039"/>
                  </a:lnTo>
                  <a:lnTo>
                    <a:pt x="1122567" y="0"/>
                  </a:lnTo>
                  <a:lnTo>
                    <a:pt x="1172070" y="1036"/>
                  </a:lnTo>
                  <a:lnTo>
                    <a:pt x="1221283" y="4130"/>
                  </a:lnTo>
                  <a:lnTo>
                    <a:pt x="1270139" y="9255"/>
                  </a:lnTo>
                  <a:lnTo>
                    <a:pt x="1318576" y="16386"/>
                  </a:lnTo>
                  <a:lnTo>
                    <a:pt x="1366528" y="25497"/>
                  </a:lnTo>
                  <a:lnTo>
                    <a:pt x="1413930" y="36564"/>
                  </a:lnTo>
                  <a:lnTo>
                    <a:pt x="1460718" y="49560"/>
                  </a:lnTo>
                  <a:lnTo>
                    <a:pt x="1506827" y="64460"/>
                  </a:lnTo>
                  <a:lnTo>
                    <a:pt x="1552193" y="81239"/>
                  </a:lnTo>
                  <a:lnTo>
                    <a:pt x="1596751" y="99872"/>
                  </a:lnTo>
                  <a:lnTo>
                    <a:pt x="1640437" y="120332"/>
                  </a:lnTo>
                  <a:lnTo>
                    <a:pt x="1683185" y="142594"/>
                  </a:lnTo>
                  <a:lnTo>
                    <a:pt x="1724931" y="166634"/>
                  </a:lnTo>
                  <a:lnTo>
                    <a:pt x="1765611" y="192425"/>
                  </a:lnTo>
                  <a:lnTo>
                    <a:pt x="1805160" y="219942"/>
                  </a:lnTo>
                  <a:lnTo>
                    <a:pt x="1843513" y="249160"/>
                  </a:lnTo>
                  <a:lnTo>
                    <a:pt x="1880605" y="280053"/>
                  </a:lnTo>
                  <a:lnTo>
                    <a:pt x="1916373" y="312596"/>
                  </a:lnTo>
                  <a:lnTo>
                    <a:pt x="1952560" y="348646"/>
                  </a:lnTo>
                  <a:lnTo>
                    <a:pt x="1986800" y="386103"/>
                  </a:lnTo>
                  <a:lnTo>
                    <a:pt x="2019062" y="424896"/>
                  </a:lnTo>
                  <a:lnTo>
                    <a:pt x="2049314" y="464949"/>
                  </a:lnTo>
                  <a:lnTo>
                    <a:pt x="2077523" y="506192"/>
                  </a:lnTo>
                  <a:lnTo>
                    <a:pt x="2103659" y="548551"/>
                  </a:lnTo>
                  <a:lnTo>
                    <a:pt x="2127689" y="591953"/>
                  </a:lnTo>
                  <a:lnTo>
                    <a:pt x="2149582" y="636325"/>
                  </a:lnTo>
                  <a:lnTo>
                    <a:pt x="2169305" y="681595"/>
                  </a:lnTo>
                  <a:lnTo>
                    <a:pt x="2186827" y="727689"/>
                  </a:lnTo>
                  <a:lnTo>
                    <a:pt x="2202116" y="774534"/>
                  </a:lnTo>
                  <a:lnTo>
                    <a:pt x="2215140" y="822058"/>
                  </a:lnTo>
                  <a:lnTo>
                    <a:pt x="2225868" y="870188"/>
                  </a:lnTo>
                  <a:lnTo>
                    <a:pt x="2234267" y="918850"/>
                  </a:lnTo>
                  <a:lnTo>
                    <a:pt x="2240306" y="967973"/>
                  </a:lnTo>
                  <a:lnTo>
                    <a:pt x="2243952" y="1017482"/>
                  </a:lnTo>
                  <a:lnTo>
                    <a:pt x="2245175" y="1067306"/>
                  </a:lnTo>
                  <a:lnTo>
                    <a:pt x="2244081" y="1114845"/>
                  </a:lnTo>
                  <a:lnTo>
                    <a:pt x="2240830" y="1161853"/>
                  </a:lnTo>
                  <a:lnTo>
                    <a:pt x="2235468" y="1208285"/>
                  </a:lnTo>
                  <a:lnTo>
                    <a:pt x="2228040" y="1254098"/>
                  </a:lnTo>
                  <a:lnTo>
                    <a:pt x="2218592" y="1299248"/>
                  </a:lnTo>
                  <a:lnTo>
                    <a:pt x="2207169" y="1343693"/>
                  </a:lnTo>
                  <a:lnTo>
                    <a:pt x="2193818" y="1387388"/>
                  </a:lnTo>
                  <a:lnTo>
                    <a:pt x="2178583" y="1430290"/>
                  </a:lnTo>
                  <a:lnTo>
                    <a:pt x="2161510" y="1472357"/>
                  </a:lnTo>
                  <a:lnTo>
                    <a:pt x="2142645" y="1513544"/>
                  </a:lnTo>
                  <a:lnTo>
                    <a:pt x="2122034" y="1553808"/>
                  </a:lnTo>
                  <a:lnTo>
                    <a:pt x="2099722" y="1593106"/>
                  </a:lnTo>
                  <a:lnTo>
                    <a:pt x="2075754" y="1631395"/>
                  </a:lnTo>
                  <a:lnTo>
                    <a:pt x="2050177" y="1668630"/>
                  </a:lnTo>
                  <a:lnTo>
                    <a:pt x="2023036" y="1704769"/>
                  </a:lnTo>
                  <a:lnTo>
                    <a:pt x="1994377" y="1739768"/>
                  </a:lnTo>
                  <a:lnTo>
                    <a:pt x="1964245" y="1773584"/>
                  </a:lnTo>
                  <a:lnTo>
                    <a:pt x="1932685" y="1806174"/>
                  </a:lnTo>
                  <a:lnTo>
                    <a:pt x="1899744" y="1837493"/>
                  </a:lnTo>
                  <a:lnTo>
                    <a:pt x="1865467" y="1867499"/>
                  </a:lnTo>
                  <a:lnTo>
                    <a:pt x="1829900" y="1896148"/>
                  </a:lnTo>
                  <a:lnTo>
                    <a:pt x="1793088" y="1923398"/>
                  </a:lnTo>
                  <a:lnTo>
                    <a:pt x="1755078" y="1949203"/>
                  </a:lnTo>
                  <a:lnTo>
                    <a:pt x="1715913" y="1973522"/>
                  </a:lnTo>
                  <a:lnTo>
                    <a:pt x="1675641" y="1996310"/>
                  </a:lnTo>
                  <a:lnTo>
                    <a:pt x="1634306" y="2017525"/>
                  </a:lnTo>
                  <a:lnTo>
                    <a:pt x="1591955" y="2037123"/>
                  </a:lnTo>
                  <a:lnTo>
                    <a:pt x="1548633" y="2055060"/>
                  </a:lnTo>
                  <a:lnTo>
                    <a:pt x="1504386" y="2071293"/>
                  </a:lnTo>
                  <a:lnTo>
                    <a:pt x="1459259" y="2085779"/>
                  </a:lnTo>
                  <a:lnTo>
                    <a:pt x="1413297" y="2098474"/>
                  </a:lnTo>
                  <a:lnTo>
                    <a:pt x="1366547" y="2109335"/>
                  </a:lnTo>
                  <a:lnTo>
                    <a:pt x="1319055" y="2118319"/>
                  </a:lnTo>
                  <a:lnTo>
                    <a:pt x="1270865" y="2125382"/>
                  </a:lnTo>
                  <a:lnTo>
                    <a:pt x="1222023" y="2130481"/>
                  </a:lnTo>
                  <a:lnTo>
                    <a:pt x="1172575" y="2133572"/>
                  </a:lnTo>
                  <a:lnTo>
                    <a:pt x="1122567" y="2134612"/>
                  </a:lnTo>
                  <a:lnTo>
                    <a:pt x="1072563" y="2133572"/>
                  </a:lnTo>
                  <a:lnTo>
                    <a:pt x="1023119" y="2130481"/>
                  </a:lnTo>
                  <a:lnTo>
                    <a:pt x="974281" y="2125382"/>
                  </a:lnTo>
                  <a:lnTo>
                    <a:pt x="926094" y="2118319"/>
                  </a:lnTo>
                  <a:lnTo>
                    <a:pt x="878605" y="2109335"/>
                  </a:lnTo>
                  <a:lnTo>
                    <a:pt x="831858" y="2098474"/>
                  </a:lnTo>
                  <a:lnTo>
                    <a:pt x="785899" y="2085779"/>
                  </a:lnTo>
                  <a:lnTo>
                    <a:pt x="740774" y="2071293"/>
                  </a:lnTo>
                  <a:lnTo>
                    <a:pt x="696529" y="2055060"/>
                  </a:lnTo>
                  <a:lnTo>
                    <a:pt x="653209" y="2037123"/>
                  </a:lnTo>
                  <a:lnTo>
                    <a:pt x="610860" y="2017525"/>
                  </a:lnTo>
                  <a:lnTo>
                    <a:pt x="569527" y="1996310"/>
                  </a:lnTo>
                  <a:lnTo>
                    <a:pt x="529256" y="1973522"/>
                  </a:lnTo>
                  <a:lnTo>
                    <a:pt x="490093" y="1949203"/>
                  </a:lnTo>
                  <a:lnTo>
                    <a:pt x="452083" y="1923398"/>
                  </a:lnTo>
                  <a:lnTo>
                    <a:pt x="415272" y="1896148"/>
                  </a:lnTo>
                  <a:lnTo>
                    <a:pt x="379706" y="1867499"/>
                  </a:lnTo>
                  <a:lnTo>
                    <a:pt x="345430" y="1837493"/>
                  </a:lnTo>
                  <a:lnTo>
                    <a:pt x="312489" y="1806174"/>
                  </a:lnTo>
                  <a:lnTo>
                    <a:pt x="280930" y="1773584"/>
                  </a:lnTo>
                  <a:lnTo>
                    <a:pt x="250799" y="1739768"/>
                  </a:lnTo>
                  <a:lnTo>
                    <a:pt x="222139" y="1704769"/>
                  </a:lnTo>
                  <a:lnTo>
                    <a:pt x="194999" y="1668630"/>
                  </a:lnTo>
                  <a:lnTo>
                    <a:pt x="169422" y="1631395"/>
                  </a:lnTo>
                  <a:lnTo>
                    <a:pt x="145454" y="1593106"/>
                  </a:lnTo>
                  <a:lnTo>
                    <a:pt x="123142" y="1553808"/>
                  </a:lnTo>
                  <a:lnTo>
                    <a:pt x="102531" y="1513544"/>
                  </a:lnTo>
                  <a:lnTo>
                    <a:pt x="83666" y="1472357"/>
                  </a:lnTo>
                  <a:lnTo>
                    <a:pt x="66593" y="1430290"/>
                  </a:lnTo>
                  <a:lnTo>
                    <a:pt x="51358" y="1387388"/>
                  </a:lnTo>
                  <a:lnTo>
                    <a:pt x="38006" y="1343693"/>
                  </a:lnTo>
                  <a:lnTo>
                    <a:pt x="26583" y="1299248"/>
                  </a:lnTo>
                  <a:lnTo>
                    <a:pt x="17134" y="1254098"/>
                  </a:lnTo>
                  <a:lnTo>
                    <a:pt x="9706" y="1208285"/>
                  </a:lnTo>
                  <a:lnTo>
                    <a:pt x="4344" y="1161853"/>
                  </a:lnTo>
                  <a:lnTo>
                    <a:pt x="1093" y="1114845"/>
                  </a:lnTo>
                  <a:lnTo>
                    <a:pt x="0" y="1067306"/>
                  </a:lnTo>
                  <a:close/>
                </a:path>
              </a:pathLst>
            </a:custGeom>
            <a:ln w="10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399270" y="4657455"/>
              <a:ext cx="532130" cy="219710"/>
            </a:xfrm>
            <a:custGeom>
              <a:avLst/>
              <a:gdLst/>
              <a:ahLst/>
              <a:cxnLst/>
              <a:rect l="l" t="t" r="r" b="b"/>
              <a:pathLst>
                <a:path w="532130" h="219710">
                  <a:moveTo>
                    <a:pt x="94222" y="0"/>
                  </a:moveTo>
                  <a:lnTo>
                    <a:pt x="56587" y="7555"/>
                  </a:lnTo>
                  <a:lnTo>
                    <a:pt x="20954" y="36771"/>
                  </a:lnTo>
                  <a:lnTo>
                    <a:pt x="4001" y="74291"/>
                  </a:lnTo>
                  <a:lnTo>
                    <a:pt x="0" y="109656"/>
                  </a:lnTo>
                  <a:lnTo>
                    <a:pt x="435" y="122239"/>
                  </a:lnTo>
                  <a:lnTo>
                    <a:pt x="10840" y="165814"/>
                  </a:lnTo>
                  <a:lnTo>
                    <a:pt x="32908" y="197088"/>
                  </a:lnTo>
                  <a:lnTo>
                    <a:pt x="73347" y="217622"/>
                  </a:lnTo>
                  <a:lnTo>
                    <a:pt x="92631" y="219476"/>
                  </a:lnTo>
                  <a:lnTo>
                    <a:pt x="102682" y="218974"/>
                  </a:lnTo>
                  <a:lnTo>
                    <a:pt x="144281" y="201668"/>
                  </a:lnTo>
                  <a:lnTo>
                    <a:pt x="150956" y="195840"/>
                  </a:lnTo>
                  <a:lnTo>
                    <a:pt x="93588" y="195840"/>
                  </a:lnTo>
                  <a:lnTo>
                    <a:pt x="86127" y="195446"/>
                  </a:lnTo>
                  <a:lnTo>
                    <a:pt x="50174" y="177644"/>
                  </a:lnTo>
                  <a:lnTo>
                    <a:pt x="30560" y="136828"/>
                  </a:lnTo>
                  <a:lnTo>
                    <a:pt x="27976" y="109025"/>
                  </a:lnTo>
                  <a:lnTo>
                    <a:pt x="28264" y="99420"/>
                  </a:lnTo>
                  <a:lnTo>
                    <a:pt x="38299" y="58959"/>
                  </a:lnTo>
                  <a:lnTo>
                    <a:pt x="67028" y="29457"/>
                  </a:lnTo>
                  <a:lnTo>
                    <a:pt x="94695" y="23474"/>
                  </a:lnTo>
                  <a:lnTo>
                    <a:pt x="149893" y="23474"/>
                  </a:lnTo>
                  <a:lnTo>
                    <a:pt x="147540" y="21105"/>
                  </a:lnTo>
                  <a:lnTo>
                    <a:pt x="112472" y="1966"/>
                  </a:lnTo>
                  <a:lnTo>
                    <a:pt x="103641" y="491"/>
                  </a:lnTo>
                  <a:lnTo>
                    <a:pt x="94222" y="0"/>
                  </a:lnTo>
                  <a:close/>
                </a:path>
                <a:path w="532130" h="219710">
                  <a:moveTo>
                    <a:pt x="142905" y="172041"/>
                  </a:moveTo>
                  <a:lnTo>
                    <a:pt x="108206" y="194265"/>
                  </a:lnTo>
                  <a:lnTo>
                    <a:pt x="93588" y="195840"/>
                  </a:lnTo>
                  <a:lnTo>
                    <a:pt x="150956" y="195840"/>
                  </a:lnTo>
                  <a:lnTo>
                    <a:pt x="151376" y="195446"/>
                  </a:lnTo>
                  <a:lnTo>
                    <a:pt x="157758" y="188755"/>
                  </a:lnTo>
                  <a:lnTo>
                    <a:pt x="142905" y="172041"/>
                  </a:lnTo>
                  <a:close/>
                </a:path>
                <a:path w="532130" h="219710">
                  <a:moveTo>
                    <a:pt x="149893" y="23474"/>
                  </a:moveTo>
                  <a:lnTo>
                    <a:pt x="103760" y="23474"/>
                  </a:lnTo>
                  <a:lnTo>
                    <a:pt x="111813" y="25303"/>
                  </a:lnTo>
                  <a:lnTo>
                    <a:pt x="126043" y="32658"/>
                  </a:lnTo>
                  <a:lnTo>
                    <a:pt x="132425" y="37498"/>
                  </a:lnTo>
                  <a:lnTo>
                    <a:pt x="138009" y="43480"/>
                  </a:lnTo>
                  <a:lnTo>
                    <a:pt x="152551" y="26150"/>
                  </a:lnTo>
                  <a:lnTo>
                    <a:pt x="149893" y="23474"/>
                  </a:lnTo>
                  <a:close/>
                </a:path>
                <a:path w="532130" h="219710">
                  <a:moveTo>
                    <a:pt x="257727" y="3939"/>
                  </a:moveTo>
                  <a:lnTo>
                    <a:pt x="197173" y="3939"/>
                  </a:lnTo>
                  <a:lnTo>
                    <a:pt x="197173" y="215536"/>
                  </a:lnTo>
                  <a:lnTo>
                    <a:pt x="224044" y="215536"/>
                  </a:lnTo>
                  <a:lnTo>
                    <a:pt x="224044" y="131706"/>
                  </a:lnTo>
                  <a:lnTo>
                    <a:pt x="258982" y="131706"/>
                  </a:lnTo>
                  <a:lnTo>
                    <a:pt x="297854" y="125325"/>
                  </a:lnTo>
                  <a:lnTo>
                    <a:pt x="321884" y="109656"/>
                  </a:lnTo>
                  <a:lnTo>
                    <a:pt x="224044" y="109656"/>
                  </a:lnTo>
                  <a:lnTo>
                    <a:pt x="224044" y="25518"/>
                  </a:lnTo>
                  <a:lnTo>
                    <a:pt x="324799" y="25518"/>
                  </a:lnTo>
                  <a:lnTo>
                    <a:pt x="322219" y="22466"/>
                  </a:lnTo>
                  <a:lnTo>
                    <a:pt x="282738" y="5708"/>
                  </a:lnTo>
                  <a:lnTo>
                    <a:pt x="266455" y="4136"/>
                  </a:lnTo>
                  <a:lnTo>
                    <a:pt x="257727" y="3939"/>
                  </a:lnTo>
                  <a:close/>
                </a:path>
                <a:path w="532130" h="219710">
                  <a:moveTo>
                    <a:pt x="324799" y="25518"/>
                  </a:moveTo>
                  <a:lnTo>
                    <a:pt x="254557" y="25518"/>
                  </a:lnTo>
                  <a:lnTo>
                    <a:pt x="267608" y="26070"/>
                  </a:lnTo>
                  <a:lnTo>
                    <a:pt x="278940" y="27725"/>
                  </a:lnTo>
                  <a:lnTo>
                    <a:pt x="309643" y="55552"/>
                  </a:lnTo>
                  <a:lnTo>
                    <a:pt x="310523" y="66163"/>
                  </a:lnTo>
                  <a:lnTo>
                    <a:pt x="309684" y="76685"/>
                  </a:lnTo>
                  <a:lnTo>
                    <a:pt x="280048" y="107055"/>
                  </a:lnTo>
                  <a:lnTo>
                    <a:pt x="255824" y="109656"/>
                  </a:lnTo>
                  <a:lnTo>
                    <a:pt x="321884" y="109656"/>
                  </a:lnTo>
                  <a:lnTo>
                    <a:pt x="337038" y="74243"/>
                  </a:lnTo>
                  <a:lnTo>
                    <a:pt x="337394" y="66163"/>
                  </a:lnTo>
                  <a:lnTo>
                    <a:pt x="337028" y="57775"/>
                  </a:lnTo>
                  <a:lnTo>
                    <a:pt x="335929" y="50097"/>
                  </a:lnTo>
                  <a:lnTo>
                    <a:pt x="334100" y="43127"/>
                  </a:lnTo>
                  <a:lnTo>
                    <a:pt x="331541" y="36865"/>
                  </a:lnTo>
                  <a:lnTo>
                    <a:pt x="327642" y="28879"/>
                  </a:lnTo>
                  <a:lnTo>
                    <a:pt x="324799" y="25518"/>
                  </a:lnTo>
                  <a:close/>
                </a:path>
                <a:path w="532130" h="219710">
                  <a:moveTo>
                    <a:pt x="406365" y="3939"/>
                  </a:moveTo>
                  <a:lnTo>
                    <a:pt x="379495" y="3939"/>
                  </a:lnTo>
                  <a:lnTo>
                    <a:pt x="379513" y="128722"/>
                  </a:lnTo>
                  <a:lnTo>
                    <a:pt x="385349" y="171100"/>
                  </a:lnTo>
                  <a:lnTo>
                    <a:pt x="406682" y="204290"/>
                  </a:lnTo>
                  <a:lnTo>
                    <a:pt x="448001" y="219181"/>
                  </a:lnTo>
                  <a:lnTo>
                    <a:pt x="456006" y="219476"/>
                  </a:lnTo>
                  <a:lnTo>
                    <a:pt x="463930" y="219181"/>
                  </a:lnTo>
                  <a:lnTo>
                    <a:pt x="504774" y="204290"/>
                  </a:lnTo>
                  <a:lnTo>
                    <a:pt x="512954" y="195840"/>
                  </a:lnTo>
                  <a:lnTo>
                    <a:pt x="449046" y="195840"/>
                  </a:lnTo>
                  <a:lnTo>
                    <a:pt x="442517" y="194736"/>
                  </a:lnTo>
                  <a:lnTo>
                    <a:pt x="412800" y="169312"/>
                  </a:lnTo>
                  <a:lnTo>
                    <a:pt x="406365" y="128722"/>
                  </a:lnTo>
                  <a:lnTo>
                    <a:pt x="406365" y="3939"/>
                  </a:lnTo>
                  <a:close/>
                </a:path>
                <a:path w="532130" h="219710">
                  <a:moveTo>
                    <a:pt x="532046" y="3939"/>
                  </a:moveTo>
                  <a:lnTo>
                    <a:pt x="506119" y="3939"/>
                  </a:lnTo>
                  <a:lnTo>
                    <a:pt x="506119" y="128722"/>
                  </a:lnTo>
                  <a:lnTo>
                    <a:pt x="505871" y="137868"/>
                  </a:lnTo>
                  <a:lnTo>
                    <a:pt x="496096" y="176197"/>
                  </a:lnTo>
                  <a:lnTo>
                    <a:pt x="463061" y="195840"/>
                  </a:lnTo>
                  <a:lnTo>
                    <a:pt x="512954" y="195840"/>
                  </a:lnTo>
                  <a:lnTo>
                    <a:pt x="530580" y="151607"/>
                  </a:lnTo>
                  <a:lnTo>
                    <a:pt x="532027" y="128722"/>
                  </a:lnTo>
                  <a:lnTo>
                    <a:pt x="532046" y="3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045602" y="3687518"/>
              <a:ext cx="2162810" cy="2134870"/>
            </a:xfrm>
            <a:custGeom>
              <a:avLst/>
              <a:gdLst/>
              <a:ahLst/>
              <a:cxnLst/>
              <a:rect l="l" t="t" r="r" b="b"/>
              <a:pathLst>
                <a:path w="2162809" h="2134870">
                  <a:moveTo>
                    <a:pt x="1805410" y="2134612"/>
                  </a:moveTo>
                  <a:lnTo>
                    <a:pt x="356940" y="2134612"/>
                  </a:lnTo>
                  <a:lnTo>
                    <a:pt x="308508" y="2131364"/>
                  </a:lnTo>
                  <a:lnTo>
                    <a:pt x="262056" y="2121902"/>
                  </a:lnTo>
                  <a:lnTo>
                    <a:pt x="218009" y="2106652"/>
                  </a:lnTo>
                  <a:lnTo>
                    <a:pt x="176791" y="2086036"/>
                  </a:lnTo>
                  <a:lnTo>
                    <a:pt x="138830" y="2060479"/>
                  </a:lnTo>
                  <a:lnTo>
                    <a:pt x="104550" y="2030404"/>
                  </a:lnTo>
                  <a:lnTo>
                    <a:pt x="74377" y="1996237"/>
                  </a:lnTo>
                  <a:lnTo>
                    <a:pt x="48735" y="1958400"/>
                  </a:lnTo>
                  <a:lnTo>
                    <a:pt x="28052" y="1917318"/>
                  </a:lnTo>
                  <a:lnTo>
                    <a:pt x="12751" y="1873416"/>
                  </a:lnTo>
                  <a:lnTo>
                    <a:pt x="3258" y="1827116"/>
                  </a:lnTo>
                  <a:lnTo>
                    <a:pt x="0" y="1778843"/>
                  </a:lnTo>
                  <a:lnTo>
                    <a:pt x="0" y="355768"/>
                  </a:lnTo>
                  <a:lnTo>
                    <a:pt x="3258" y="307495"/>
                  </a:lnTo>
                  <a:lnTo>
                    <a:pt x="12751" y="261195"/>
                  </a:lnTo>
                  <a:lnTo>
                    <a:pt x="28052" y="217293"/>
                  </a:lnTo>
                  <a:lnTo>
                    <a:pt x="48735" y="176211"/>
                  </a:lnTo>
                  <a:lnTo>
                    <a:pt x="74377" y="138374"/>
                  </a:lnTo>
                  <a:lnTo>
                    <a:pt x="104560" y="104198"/>
                  </a:lnTo>
                  <a:lnTo>
                    <a:pt x="138830" y="74132"/>
                  </a:lnTo>
                  <a:lnTo>
                    <a:pt x="176791" y="48575"/>
                  </a:lnTo>
                  <a:lnTo>
                    <a:pt x="218009" y="27959"/>
                  </a:lnTo>
                  <a:lnTo>
                    <a:pt x="262056" y="12709"/>
                  </a:lnTo>
                  <a:lnTo>
                    <a:pt x="308508" y="3248"/>
                  </a:lnTo>
                  <a:lnTo>
                    <a:pt x="356940" y="0"/>
                  </a:lnTo>
                  <a:lnTo>
                    <a:pt x="1805410" y="0"/>
                  </a:lnTo>
                  <a:lnTo>
                    <a:pt x="1852316" y="3086"/>
                  </a:lnTo>
                  <a:lnTo>
                    <a:pt x="1898026" y="12192"/>
                  </a:lnTo>
                  <a:lnTo>
                    <a:pt x="1941984" y="27086"/>
                  </a:lnTo>
                  <a:lnTo>
                    <a:pt x="1983637" y="47539"/>
                  </a:lnTo>
                  <a:lnTo>
                    <a:pt x="2022429" y="73320"/>
                  </a:lnTo>
                  <a:lnTo>
                    <a:pt x="2057816" y="104207"/>
                  </a:lnTo>
                  <a:lnTo>
                    <a:pt x="2088788" y="139461"/>
                  </a:lnTo>
                  <a:lnTo>
                    <a:pt x="2114654" y="178127"/>
                  </a:lnTo>
                  <a:lnTo>
                    <a:pt x="2135175" y="219642"/>
                  </a:lnTo>
                  <a:lnTo>
                    <a:pt x="2150118" y="263456"/>
                  </a:lnTo>
                  <a:lnTo>
                    <a:pt x="2159254" y="309016"/>
                  </a:lnTo>
                  <a:lnTo>
                    <a:pt x="2162351" y="355768"/>
                  </a:lnTo>
                  <a:lnTo>
                    <a:pt x="2162351" y="1778843"/>
                  </a:lnTo>
                  <a:lnTo>
                    <a:pt x="2159092" y="1827116"/>
                  </a:lnTo>
                  <a:lnTo>
                    <a:pt x="2149599" y="1873416"/>
                  </a:lnTo>
                  <a:lnTo>
                    <a:pt x="2134298" y="1917318"/>
                  </a:lnTo>
                  <a:lnTo>
                    <a:pt x="2113615" y="1958400"/>
                  </a:lnTo>
                  <a:lnTo>
                    <a:pt x="2087973" y="1996237"/>
                  </a:lnTo>
                  <a:lnTo>
                    <a:pt x="2057800" y="2030404"/>
                  </a:lnTo>
                  <a:lnTo>
                    <a:pt x="2023520" y="2060479"/>
                  </a:lnTo>
                  <a:lnTo>
                    <a:pt x="1985559" y="2086036"/>
                  </a:lnTo>
                  <a:lnTo>
                    <a:pt x="1944341" y="2106652"/>
                  </a:lnTo>
                  <a:lnTo>
                    <a:pt x="1900294" y="2121902"/>
                  </a:lnTo>
                  <a:lnTo>
                    <a:pt x="1853842" y="2131364"/>
                  </a:lnTo>
                  <a:lnTo>
                    <a:pt x="1805410" y="2134612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45602" y="3687518"/>
              <a:ext cx="2162810" cy="2134870"/>
            </a:xfrm>
            <a:custGeom>
              <a:avLst/>
              <a:gdLst/>
              <a:ahLst/>
              <a:cxnLst/>
              <a:rect l="l" t="t" r="r" b="b"/>
              <a:pathLst>
                <a:path w="2162809" h="2134870">
                  <a:moveTo>
                    <a:pt x="0" y="355768"/>
                  </a:moveTo>
                  <a:lnTo>
                    <a:pt x="3258" y="307495"/>
                  </a:lnTo>
                  <a:lnTo>
                    <a:pt x="12751" y="261195"/>
                  </a:lnTo>
                  <a:lnTo>
                    <a:pt x="28052" y="217293"/>
                  </a:lnTo>
                  <a:lnTo>
                    <a:pt x="48735" y="176211"/>
                  </a:lnTo>
                  <a:lnTo>
                    <a:pt x="74377" y="138374"/>
                  </a:lnTo>
                  <a:lnTo>
                    <a:pt x="104550" y="104207"/>
                  </a:lnTo>
                  <a:lnTo>
                    <a:pt x="138830" y="74132"/>
                  </a:lnTo>
                  <a:lnTo>
                    <a:pt x="176791" y="48575"/>
                  </a:lnTo>
                  <a:lnTo>
                    <a:pt x="218009" y="27959"/>
                  </a:lnTo>
                  <a:lnTo>
                    <a:pt x="262056" y="12709"/>
                  </a:lnTo>
                  <a:lnTo>
                    <a:pt x="308508" y="3248"/>
                  </a:lnTo>
                  <a:lnTo>
                    <a:pt x="356940" y="0"/>
                  </a:lnTo>
                  <a:lnTo>
                    <a:pt x="1805410" y="0"/>
                  </a:lnTo>
                  <a:lnTo>
                    <a:pt x="1852316" y="3086"/>
                  </a:lnTo>
                  <a:lnTo>
                    <a:pt x="1898026" y="12192"/>
                  </a:lnTo>
                  <a:lnTo>
                    <a:pt x="1941984" y="27086"/>
                  </a:lnTo>
                  <a:lnTo>
                    <a:pt x="1983637" y="47539"/>
                  </a:lnTo>
                  <a:lnTo>
                    <a:pt x="2022429" y="73320"/>
                  </a:lnTo>
                  <a:lnTo>
                    <a:pt x="2057808" y="104198"/>
                  </a:lnTo>
                  <a:lnTo>
                    <a:pt x="2088788" y="139461"/>
                  </a:lnTo>
                  <a:lnTo>
                    <a:pt x="2114654" y="178127"/>
                  </a:lnTo>
                  <a:lnTo>
                    <a:pt x="2135175" y="219642"/>
                  </a:lnTo>
                  <a:lnTo>
                    <a:pt x="2150118" y="263456"/>
                  </a:lnTo>
                  <a:lnTo>
                    <a:pt x="2159254" y="309016"/>
                  </a:lnTo>
                  <a:lnTo>
                    <a:pt x="2162351" y="355768"/>
                  </a:lnTo>
                  <a:lnTo>
                    <a:pt x="2162351" y="1778843"/>
                  </a:lnTo>
                  <a:lnTo>
                    <a:pt x="2159092" y="1827116"/>
                  </a:lnTo>
                  <a:lnTo>
                    <a:pt x="2149599" y="1873416"/>
                  </a:lnTo>
                  <a:lnTo>
                    <a:pt x="2134298" y="1917318"/>
                  </a:lnTo>
                  <a:lnTo>
                    <a:pt x="2113615" y="1958400"/>
                  </a:lnTo>
                  <a:lnTo>
                    <a:pt x="2087973" y="1996237"/>
                  </a:lnTo>
                  <a:lnTo>
                    <a:pt x="2057800" y="2030404"/>
                  </a:lnTo>
                  <a:lnTo>
                    <a:pt x="2023520" y="2060479"/>
                  </a:lnTo>
                  <a:lnTo>
                    <a:pt x="1985559" y="2086036"/>
                  </a:lnTo>
                  <a:lnTo>
                    <a:pt x="1944341" y="2106652"/>
                  </a:lnTo>
                  <a:lnTo>
                    <a:pt x="1900294" y="2121902"/>
                  </a:lnTo>
                  <a:lnTo>
                    <a:pt x="1853842" y="2131364"/>
                  </a:lnTo>
                  <a:lnTo>
                    <a:pt x="1805410" y="2134612"/>
                  </a:lnTo>
                  <a:lnTo>
                    <a:pt x="356940" y="2134612"/>
                  </a:lnTo>
                  <a:lnTo>
                    <a:pt x="308508" y="2131364"/>
                  </a:lnTo>
                  <a:lnTo>
                    <a:pt x="262056" y="2121902"/>
                  </a:lnTo>
                  <a:lnTo>
                    <a:pt x="218009" y="2106652"/>
                  </a:lnTo>
                  <a:lnTo>
                    <a:pt x="176791" y="2086036"/>
                  </a:lnTo>
                  <a:lnTo>
                    <a:pt x="138830" y="2060479"/>
                  </a:lnTo>
                  <a:lnTo>
                    <a:pt x="104550" y="2030404"/>
                  </a:lnTo>
                  <a:lnTo>
                    <a:pt x="74377" y="1996237"/>
                  </a:lnTo>
                  <a:lnTo>
                    <a:pt x="48735" y="1958400"/>
                  </a:lnTo>
                  <a:lnTo>
                    <a:pt x="28052" y="1917318"/>
                  </a:lnTo>
                  <a:lnTo>
                    <a:pt x="12751" y="1873416"/>
                  </a:lnTo>
                  <a:lnTo>
                    <a:pt x="3258" y="1827116"/>
                  </a:lnTo>
                  <a:lnTo>
                    <a:pt x="0" y="1778843"/>
                  </a:lnTo>
                  <a:lnTo>
                    <a:pt x="0" y="355768"/>
                  </a:lnTo>
                  <a:close/>
                </a:path>
              </a:pathLst>
            </a:custGeom>
            <a:ln w="10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600146" y="4661395"/>
              <a:ext cx="1078865" cy="279400"/>
            </a:xfrm>
            <a:custGeom>
              <a:avLst/>
              <a:gdLst/>
              <a:ahLst/>
              <a:cxnLst/>
              <a:rect l="l" t="t" r="r" b="b"/>
              <a:pathLst>
                <a:path w="1078865" h="279400">
                  <a:moveTo>
                    <a:pt x="32402" y="0"/>
                  </a:moveTo>
                  <a:lnTo>
                    <a:pt x="0" y="0"/>
                  </a:lnTo>
                  <a:lnTo>
                    <a:pt x="0" y="211597"/>
                  </a:lnTo>
                  <a:lnTo>
                    <a:pt x="24334" y="211597"/>
                  </a:lnTo>
                  <a:lnTo>
                    <a:pt x="24265" y="87880"/>
                  </a:lnTo>
                  <a:lnTo>
                    <a:pt x="22127" y="47381"/>
                  </a:lnTo>
                  <a:lnTo>
                    <a:pt x="21017" y="32456"/>
                  </a:lnTo>
                  <a:lnTo>
                    <a:pt x="44135" y="32456"/>
                  </a:lnTo>
                  <a:lnTo>
                    <a:pt x="32402" y="0"/>
                  </a:lnTo>
                  <a:close/>
                </a:path>
                <a:path w="1078865" h="279400">
                  <a:moveTo>
                    <a:pt x="177195" y="32456"/>
                  </a:moveTo>
                  <a:lnTo>
                    <a:pt x="155383" y="32456"/>
                  </a:lnTo>
                  <a:lnTo>
                    <a:pt x="154358" y="47381"/>
                  </a:lnTo>
                  <a:lnTo>
                    <a:pt x="153170" y="63809"/>
                  </a:lnTo>
                  <a:lnTo>
                    <a:pt x="152620" y="72204"/>
                  </a:lnTo>
                  <a:lnTo>
                    <a:pt x="152209" y="80669"/>
                  </a:lnTo>
                  <a:lnTo>
                    <a:pt x="151982" y="87880"/>
                  </a:lnTo>
                  <a:lnTo>
                    <a:pt x="151902" y="211597"/>
                  </a:lnTo>
                  <a:lnTo>
                    <a:pt x="177195" y="211597"/>
                  </a:lnTo>
                  <a:lnTo>
                    <a:pt x="177195" y="32456"/>
                  </a:lnTo>
                  <a:close/>
                </a:path>
                <a:path w="1078865" h="279400">
                  <a:moveTo>
                    <a:pt x="44135" y="32456"/>
                  </a:moveTo>
                  <a:lnTo>
                    <a:pt x="22445" y="32456"/>
                  </a:lnTo>
                  <a:lnTo>
                    <a:pt x="39201" y="80669"/>
                  </a:lnTo>
                  <a:lnTo>
                    <a:pt x="79345" y="190327"/>
                  </a:lnTo>
                  <a:lnTo>
                    <a:pt x="97217" y="190327"/>
                  </a:lnTo>
                  <a:lnTo>
                    <a:pt x="109389" y="157077"/>
                  </a:lnTo>
                  <a:lnTo>
                    <a:pt x="88353" y="157077"/>
                  </a:lnTo>
                  <a:lnTo>
                    <a:pt x="80773" y="135014"/>
                  </a:lnTo>
                  <a:lnTo>
                    <a:pt x="78347" y="127566"/>
                  </a:lnTo>
                  <a:lnTo>
                    <a:pt x="75822" y="120157"/>
                  </a:lnTo>
                  <a:lnTo>
                    <a:pt x="73179" y="112802"/>
                  </a:lnTo>
                  <a:lnTo>
                    <a:pt x="44135" y="32456"/>
                  </a:lnTo>
                  <a:close/>
                </a:path>
                <a:path w="1078865" h="279400">
                  <a:moveTo>
                    <a:pt x="177195" y="0"/>
                  </a:moveTo>
                  <a:lnTo>
                    <a:pt x="144484" y="0"/>
                  </a:lnTo>
                  <a:lnTo>
                    <a:pt x="101696" y="120157"/>
                  </a:lnTo>
                  <a:lnTo>
                    <a:pt x="99213" y="127566"/>
                  </a:lnTo>
                  <a:lnTo>
                    <a:pt x="96893" y="135014"/>
                  </a:lnTo>
                  <a:lnTo>
                    <a:pt x="94681" y="142369"/>
                  </a:lnTo>
                  <a:lnTo>
                    <a:pt x="92307" y="149722"/>
                  </a:lnTo>
                  <a:lnTo>
                    <a:pt x="89785" y="157077"/>
                  </a:lnTo>
                  <a:lnTo>
                    <a:pt x="109389" y="157077"/>
                  </a:lnTo>
                  <a:lnTo>
                    <a:pt x="137360" y="80669"/>
                  </a:lnTo>
                  <a:lnTo>
                    <a:pt x="154114" y="32456"/>
                  </a:lnTo>
                  <a:lnTo>
                    <a:pt x="177195" y="32456"/>
                  </a:lnTo>
                  <a:lnTo>
                    <a:pt x="177195" y="0"/>
                  </a:lnTo>
                  <a:close/>
                </a:path>
                <a:path w="1078865" h="279400">
                  <a:moveTo>
                    <a:pt x="291801" y="50888"/>
                  </a:moveTo>
                  <a:lnTo>
                    <a:pt x="253592" y="63490"/>
                  </a:lnTo>
                  <a:lnTo>
                    <a:pt x="227145" y="98941"/>
                  </a:lnTo>
                  <a:lnTo>
                    <a:pt x="221221" y="135444"/>
                  </a:lnTo>
                  <a:lnTo>
                    <a:pt x="221510" y="142876"/>
                  </a:lnTo>
                  <a:lnTo>
                    <a:pt x="233909" y="182088"/>
                  </a:lnTo>
                  <a:lnTo>
                    <a:pt x="266993" y="209862"/>
                  </a:lnTo>
                  <a:lnTo>
                    <a:pt x="296550" y="215536"/>
                  </a:lnTo>
                  <a:lnTo>
                    <a:pt x="304466" y="215231"/>
                  </a:lnTo>
                  <a:lnTo>
                    <a:pt x="343115" y="202437"/>
                  </a:lnTo>
                  <a:lnTo>
                    <a:pt x="348402" y="199308"/>
                  </a:lnTo>
                  <a:lnTo>
                    <a:pt x="345599" y="194105"/>
                  </a:lnTo>
                  <a:lnTo>
                    <a:pt x="299867" y="194105"/>
                  </a:lnTo>
                  <a:lnTo>
                    <a:pt x="289090" y="193190"/>
                  </a:lnTo>
                  <a:lnTo>
                    <a:pt x="256784" y="171466"/>
                  </a:lnTo>
                  <a:lnTo>
                    <a:pt x="247380" y="139585"/>
                  </a:lnTo>
                  <a:lnTo>
                    <a:pt x="353608" y="139585"/>
                  </a:lnTo>
                  <a:lnTo>
                    <a:pt x="354041" y="137703"/>
                  </a:lnTo>
                  <a:lnTo>
                    <a:pt x="354296" y="135444"/>
                  </a:lnTo>
                  <a:lnTo>
                    <a:pt x="354512" y="130079"/>
                  </a:lnTo>
                  <a:lnTo>
                    <a:pt x="354438" y="120520"/>
                  </a:lnTo>
                  <a:lnTo>
                    <a:pt x="247070" y="120520"/>
                  </a:lnTo>
                  <a:lnTo>
                    <a:pt x="247920" y="112857"/>
                  </a:lnTo>
                  <a:lnTo>
                    <a:pt x="271256" y="77255"/>
                  </a:lnTo>
                  <a:lnTo>
                    <a:pt x="286849" y="71836"/>
                  </a:lnTo>
                  <a:lnTo>
                    <a:pt x="338708" y="71836"/>
                  </a:lnTo>
                  <a:lnTo>
                    <a:pt x="338124" y="71056"/>
                  </a:lnTo>
                  <a:lnTo>
                    <a:pt x="299037" y="51213"/>
                  </a:lnTo>
                  <a:lnTo>
                    <a:pt x="291801" y="50888"/>
                  </a:lnTo>
                  <a:close/>
                </a:path>
                <a:path w="1078865" h="279400">
                  <a:moveTo>
                    <a:pt x="339067" y="181978"/>
                  </a:moveTo>
                  <a:lnTo>
                    <a:pt x="307463" y="194105"/>
                  </a:lnTo>
                  <a:lnTo>
                    <a:pt x="345599" y="194105"/>
                  </a:lnTo>
                  <a:lnTo>
                    <a:pt x="339067" y="181978"/>
                  </a:lnTo>
                  <a:close/>
                </a:path>
                <a:path w="1078865" h="279400">
                  <a:moveTo>
                    <a:pt x="338708" y="71836"/>
                  </a:moveTo>
                  <a:lnTo>
                    <a:pt x="292434" y="71836"/>
                  </a:lnTo>
                  <a:lnTo>
                    <a:pt x="301157" y="72614"/>
                  </a:lnTo>
                  <a:lnTo>
                    <a:pt x="308833" y="74950"/>
                  </a:lnTo>
                  <a:lnTo>
                    <a:pt x="330682" y="109338"/>
                  </a:lnTo>
                  <a:lnTo>
                    <a:pt x="331325" y="120520"/>
                  </a:lnTo>
                  <a:lnTo>
                    <a:pt x="354438" y="120520"/>
                  </a:lnTo>
                  <a:lnTo>
                    <a:pt x="345193" y="81644"/>
                  </a:lnTo>
                  <a:lnTo>
                    <a:pt x="341904" y="76103"/>
                  </a:lnTo>
                  <a:lnTo>
                    <a:pt x="338708" y="71836"/>
                  </a:lnTo>
                  <a:close/>
                </a:path>
                <a:path w="1078865" h="279400">
                  <a:moveTo>
                    <a:pt x="415429" y="54828"/>
                  </a:moveTo>
                  <a:lnTo>
                    <a:pt x="393456" y="54828"/>
                  </a:lnTo>
                  <a:lnTo>
                    <a:pt x="393456" y="211597"/>
                  </a:lnTo>
                  <a:lnTo>
                    <a:pt x="420002" y="211597"/>
                  </a:lnTo>
                  <a:lnTo>
                    <a:pt x="420032" y="97971"/>
                  </a:lnTo>
                  <a:lnTo>
                    <a:pt x="430598" y="87450"/>
                  </a:lnTo>
                  <a:lnTo>
                    <a:pt x="440715" y="79916"/>
                  </a:lnTo>
                  <a:lnTo>
                    <a:pt x="446195" y="77349"/>
                  </a:lnTo>
                  <a:lnTo>
                    <a:pt x="417790" y="77349"/>
                  </a:lnTo>
                  <a:lnTo>
                    <a:pt x="415429" y="54828"/>
                  </a:lnTo>
                  <a:close/>
                </a:path>
                <a:path w="1078865" h="279400">
                  <a:moveTo>
                    <a:pt x="508003" y="73893"/>
                  </a:moveTo>
                  <a:lnTo>
                    <a:pt x="469643" y="73893"/>
                  </a:lnTo>
                  <a:lnTo>
                    <a:pt x="477078" y="77147"/>
                  </a:lnTo>
                  <a:lnTo>
                    <a:pt x="481812" y="83654"/>
                  </a:lnTo>
                  <a:lnTo>
                    <a:pt x="484928" y="89329"/>
                  </a:lnTo>
                  <a:lnTo>
                    <a:pt x="487154" y="96576"/>
                  </a:lnTo>
                  <a:lnTo>
                    <a:pt x="488489" y="105399"/>
                  </a:lnTo>
                  <a:lnTo>
                    <a:pt x="488934" y="115801"/>
                  </a:lnTo>
                  <a:lnTo>
                    <a:pt x="488934" y="211597"/>
                  </a:lnTo>
                  <a:lnTo>
                    <a:pt x="515480" y="211597"/>
                  </a:lnTo>
                  <a:lnTo>
                    <a:pt x="515510" y="97971"/>
                  </a:lnTo>
                  <a:lnTo>
                    <a:pt x="526076" y="87450"/>
                  </a:lnTo>
                  <a:lnTo>
                    <a:pt x="534767" y="80979"/>
                  </a:lnTo>
                  <a:lnTo>
                    <a:pt x="510908" y="80979"/>
                  </a:lnTo>
                  <a:lnTo>
                    <a:pt x="508186" y="74213"/>
                  </a:lnTo>
                  <a:lnTo>
                    <a:pt x="508003" y="73893"/>
                  </a:lnTo>
                  <a:close/>
                </a:path>
                <a:path w="1078865" h="279400">
                  <a:moveTo>
                    <a:pt x="603237" y="73893"/>
                  </a:moveTo>
                  <a:lnTo>
                    <a:pt x="564918" y="73893"/>
                  </a:lnTo>
                  <a:lnTo>
                    <a:pt x="572230" y="77147"/>
                  </a:lnTo>
                  <a:lnTo>
                    <a:pt x="576978" y="83654"/>
                  </a:lnTo>
                  <a:lnTo>
                    <a:pt x="580092" y="89329"/>
                  </a:lnTo>
                  <a:lnTo>
                    <a:pt x="582313" y="96576"/>
                  </a:lnTo>
                  <a:lnTo>
                    <a:pt x="583644" y="105399"/>
                  </a:lnTo>
                  <a:lnTo>
                    <a:pt x="584086" y="115801"/>
                  </a:lnTo>
                  <a:lnTo>
                    <a:pt x="584086" y="211597"/>
                  </a:lnTo>
                  <a:lnTo>
                    <a:pt x="610646" y="211597"/>
                  </a:lnTo>
                  <a:lnTo>
                    <a:pt x="610646" y="112171"/>
                  </a:lnTo>
                  <a:lnTo>
                    <a:pt x="609905" y="97971"/>
                  </a:lnTo>
                  <a:lnTo>
                    <a:pt x="607683" y="85622"/>
                  </a:lnTo>
                  <a:lnTo>
                    <a:pt x="603978" y="75126"/>
                  </a:lnTo>
                  <a:lnTo>
                    <a:pt x="603237" y="73893"/>
                  </a:lnTo>
                  <a:close/>
                </a:path>
                <a:path w="1078865" h="279400">
                  <a:moveTo>
                    <a:pt x="562747" y="50888"/>
                  </a:moveTo>
                  <a:lnTo>
                    <a:pt x="523271" y="68767"/>
                  </a:lnTo>
                  <a:lnTo>
                    <a:pt x="510908" y="80979"/>
                  </a:lnTo>
                  <a:lnTo>
                    <a:pt x="534767" y="80979"/>
                  </a:lnTo>
                  <a:lnTo>
                    <a:pt x="536194" y="79916"/>
                  </a:lnTo>
                  <a:lnTo>
                    <a:pt x="545836" y="75399"/>
                  </a:lnTo>
                  <a:lnTo>
                    <a:pt x="555005" y="73893"/>
                  </a:lnTo>
                  <a:lnTo>
                    <a:pt x="603237" y="73893"/>
                  </a:lnTo>
                  <a:lnTo>
                    <a:pt x="598789" y="66485"/>
                  </a:lnTo>
                  <a:lnTo>
                    <a:pt x="592150" y="59658"/>
                  </a:lnTo>
                  <a:lnTo>
                    <a:pt x="583929" y="54784"/>
                  </a:lnTo>
                  <a:lnTo>
                    <a:pt x="574128" y="51862"/>
                  </a:lnTo>
                  <a:lnTo>
                    <a:pt x="562747" y="50888"/>
                  </a:lnTo>
                  <a:close/>
                </a:path>
                <a:path w="1078865" h="279400">
                  <a:moveTo>
                    <a:pt x="467594" y="50888"/>
                  </a:moveTo>
                  <a:lnTo>
                    <a:pt x="429490" y="66954"/>
                  </a:lnTo>
                  <a:lnTo>
                    <a:pt x="418749" y="77349"/>
                  </a:lnTo>
                  <a:lnTo>
                    <a:pt x="446195" y="77349"/>
                  </a:lnTo>
                  <a:lnTo>
                    <a:pt x="450357" y="75399"/>
                  </a:lnTo>
                  <a:lnTo>
                    <a:pt x="459526" y="73893"/>
                  </a:lnTo>
                  <a:lnTo>
                    <a:pt x="508003" y="73893"/>
                  </a:lnTo>
                  <a:lnTo>
                    <a:pt x="504775" y="68255"/>
                  </a:lnTo>
                  <a:lnTo>
                    <a:pt x="476175" y="51380"/>
                  </a:lnTo>
                  <a:lnTo>
                    <a:pt x="467594" y="50888"/>
                  </a:lnTo>
                  <a:close/>
                </a:path>
                <a:path w="1078865" h="279400">
                  <a:moveTo>
                    <a:pt x="722988" y="50888"/>
                  </a:moveTo>
                  <a:lnTo>
                    <a:pt x="682959" y="63214"/>
                  </a:lnTo>
                  <a:lnTo>
                    <a:pt x="656120" y="98470"/>
                  </a:lnTo>
                  <a:lnTo>
                    <a:pt x="650119" y="133441"/>
                  </a:lnTo>
                  <a:lnTo>
                    <a:pt x="650493" y="142887"/>
                  </a:lnTo>
                  <a:lnTo>
                    <a:pt x="663119" y="182369"/>
                  </a:lnTo>
                  <a:lnTo>
                    <a:pt x="695335" y="210023"/>
                  </a:lnTo>
                  <a:lnTo>
                    <a:pt x="722988" y="215536"/>
                  </a:lnTo>
                  <a:lnTo>
                    <a:pt x="730172" y="215191"/>
                  </a:lnTo>
                  <a:lnTo>
                    <a:pt x="768558" y="199001"/>
                  </a:lnTo>
                  <a:lnTo>
                    <a:pt x="774278" y="193473"/>
                  </a:lnTo>
                  <a:lnTo>
                    <a:pt x="716351" y="193473"/>
                  </a:lnTo>
                  <a:lnTo>
                    <a:pt x="710185" y="192062"/>
                  </a:lnTo>
                  <a:lnTo>
                    <a:pt x="682992" y="165373"/>
                  </a:lnTo>
                  <a:lnTo>
                    <a:pt x="677675" y="142887"/>
                  </a:lnTo>
                  <a:lnTo>
                    <a:pt x="677690" y="123874"/>
                  </a:lnTo>
                  <a:lnTo>
                    <a:pt x="694119" y="84286"/>
                  </a:lnTo>
                  <a:lnTo>
                    <a:pt x="716351" y="72791"/>
                  </a:lnTo>
                  <a:lnTo>
                    <a:pt x="773872" y="72791"/>
                  </a:lnTo>
                  <a:lnTo>
                    <a:pt x="773733" y="72630"/>
                  </a:lnTo>
                  <a:lnTo>
                    <a:pt x="737178" y="52263"/>
                  </a:lnTo>
                  <a:lnTo>
                    <a:pt x="730172" y="51232"/>
                  </a:lnTo>
                  <a:lnTo>
                    <a:pt x="722988" y="50888"/>
                  </a:lnTo>
                  <a:close/>
                </a:path>
                <a:path w="1078865" h="279400">
                  <a:moveTo>
                    <a:pt x="773872" y="72791"/>
                  </a:moveTo>
                  <a:lnTo>
                    <a:pt x="729622" y="72791"/>
                  </a:lnTo>
                  <a:lnTo>
                    <a:pt x="735747" y="74256"/>
                  </a:lnTo>
                  <a:lnTo>
                    <a:pt x="741332" y="77200"/>
                  </a:lnTo>
                  <a:lnTo>
                    <a:pt x="765032" y="108864"/>
                  </a:lnTo>
                  <a:lnTo>
                    <a:pt x="767257" y="116218"/>
                  </a:lnTo>
                  <a:lnTo>
                    <a:pt x="768293" y="123874"/>
                  </a:lnTo>
                  <a:lnTo>
                    <a:pt x="768309" y="142887"/>
                  </a:lnTo>
                  <a:lnTo>
                    <a:pt x="767257" y="150677"/>
                  </a:lnTo>
                  <a:lnTo>
                    <a:pt x="765032" y="158018"/>
                  </a:lnTo>
                  <a:lnTo>
                    <a:pt x="762929" y="165373"/>
                  </a:lnTo>
                  <a:lnTo>
                    <a:pt x="729622" y="193473"/>
                  </a:lnTo>
                  <a:lnTo>
                    <a:pt x="774278" y="193473"/>
                  </a:lnTo>
                  <a:lnTo>
                    <a:pt x="794363" y="151841"/>
                  </a:lnTo>
                  <a:lnTo>
                    <a:pt x="795868" y="133441"/>
                  </a:lnTo>
                  <a:lnTo>
                    <a:pt x="795491" y="123874"/>
                  </a:lnTo>
                  <a:lnTo>
                    <a:pt x="782765" y="84286"/>
                  </a:lnTo>
                  <a:lnTo>
                    <a:pt x="778534" y="78200"/>
                  </a:lnTo>
                  <a:lnTo>
                    <a:pt x="773872" y="72791"/>
                  </a:lnTo>
                  <a:close/>
                </a:path>
                <a:path w="1078865" h="279400">
                  <a:moveTo>
                    <a:pt x="859255" y="54828"/>
                  </a:moveTo>
                  <a:lnTo>
                    <a:pt x="837281" y="54828"/>
                  </a:lnTo>
                  <a:lnTo>
                    <a:pt x="837281" y="211597"/>
                  </a:lnTo>
                  <a:lnTo>
                    <a:pt x="863841" y="211597"/>
                  </a:lnTo>
                  <a:lnTo>
                    <a:pt x="863841" y="110920"/>
                  </a:lnTo>
                  <a:lnTo>
                    <a:pt x="868038" y="101658"/>
                  </a:lnTo>
                  <a:lnTo>
                    <a:pt x="872572" y="93897"/>
                  </a:lnTo>
                  <a:lnTo>
                    <a:pt x="877441" y="87637"/>
                  </a:lnTo>
                  <a:lnTo>
                    <a:pt x="882308" y="83183"/>
                  </a:lnTo>
                  <a:lnTo>
                    <a:pt x="861628" y="83183"/>
                  </a:lnTo>
                  <a:lnTo>
                    <a:pt x="859255" y="54828"/>
                  </a:lnTo>
                  <a:close/>
                </a:path>
                <a:path w="1078865" h="279400">
                  <a:moveTo>
                    <a:pt x="913469" y="50888"/>
                  </a:moveTo>
                  <a:lnTo>
                    <a:pt x="907157" y="50888"/>
                  </a:lnTo>
                  <a:lnTo>
                    <a:pt x="900487" y="51438"/>
                  </a:lnTo>
                  <a:lnTo>
                    <a:pt x="866810" y="76165"/>
                  </a:lnTo>
                  <a:lnTo>
                    <a:pt x="862575" y="83183"/>
                  </a:lnTo>
                  <a:lnTo>
                    <a:pt x="882308" y="83183"/>
                  </a:lnTo>
                  <a:lnTo>
                    <a:pt x="882646" y="82875"/>
                  </a:lnTo>
                  <a:lnTo>
                    <a:pt x="889915" y="77510"/>
                  </a:lnTo>
                  <a:lnTo>
                    <a:pt x="896931" y="74834"/>
                  </a:lnTo>
                  <a:lnTo>
                    <a:pt x="919419" y="74834"/>
                  </a:lnTo>
                  <a:lnTo>
                    <a:pt x="924072" y="54195"/>
                  </a:lnTo>
                  <a:lnTo>
                    <a:pt x="919107" y="51991"/>
                  </a:lnTo>
                  <a:lnTo>
                    <a:pt x="913469" y="50888"/>
                  </a:lnTo>
                  <a:close/>
                </a:path>
                <a:path w="1078865" h="279400">
                  <a:moveTo>
                    <a:pt x="919419" y="74834"/>
                  </a:moveTo>
                  <a:lnTo>
                    <a:pt x="906833" y="74834"/>
                  </a:lnTo>
                  <a:lnTo>
                    <a:pt x="909463" y="75049"/>
                  </a:lnTo>
                  <a:lnTo>
                    <a:pt x="913794" y="75883"/>
                  </a:lnTo>
                  <a:lnTo>
                    <a:pt x="916207" y="76514"/>
                  </a:lnTo>
                  <a:lnTo>
                    <a:pt x="918852" y="77349"/>
                  </a:lnTo>
                  <a:lnTo>
                    <a:pt x="919419" y="74834"/>
                  </a:lnTo>
                  <a:close/>
                </a:path>
                <a:path w="1078865" h="279400">
                  <a:moveTo>
                    <a:pt x="946990" y="254769"/>
                  </a:moveTo>
                  <a:lnTo>
                    <a:pt x="941933" y="275878"/>
                  </a:lnTo>
                  <a:lnTo>
                    <a:pt x="944455" y="276926"/>
                  </a:lnTo>
                  <a:lnTo>
                    <a:pt x="947246" y="277719"/>
                  </a:lnTo>
                  <a:lnTo>
                    <a:pt x="953357" y="278768"/>
                  </a:lnTo>
                  <a:lnTo>
                    <a:pt x="956677" y="279024"/>
                  </a:lnTo>
                  <a:lnTo>
                    <a:pt x="968277" y="279024"/>
                  </a:lnTo>
                  <a:lnTo>
                    <a:pt x="975278" y="277613"/>
                  </a:lnTo>
                  <a:lnTo>
                    <a:pt x="981293" y="274775"/>
                  </a:lnTo>
                  <a:lnTo>
                    <a:pt x="987404" y="272046"/>
                  </a:lnTo>
                  <a:lnTo>
                    <a:pt x="992826" y="268268"/>
                  </a:lnTo>
                  <a:lnTo>
                    <a:pt x="1002309" y="258601"/>
                  </a:lnTo>
                  <a:lnTo>
                    <a:pt x="1003348" y="257121"/>
                  </a:lnTo>
                  <a:lnTo>
                    <a:pt x="957107" y="257121"/>
                  </a:lnTo>
                  <a:lnTo>
                    <a:pt x="955043" y="256866"/>
                  </a:lnTo>
                  <a:lnTo>
                    <a:pt x="950728" y="255818"/>
                  </a:lnTo>
                  <a:lnTo>
                    <a:pt x="948783" y="255294"/>
                  </a:lnTo>
                  <a:lnTo>
                    <a:pt x="946990" y="254769"/>
                  </a:lnTo>
                  <a:close/>
                </a:path>
                <a:path w="1078865" h="279400">
                  <a:moveTo>
                    <a:pt x="962637" y="54828"/>
                  </a:moveTo>
                  <a:lnTo>
                    <a:pt x="935134" y="54828"/>
                  </a:lnTo>
                  <a:lnTo>
                    <a:pt x="998208" y="211907"/>
                  </a:lnTo>
                  <a:lnTo>
                    <a:pt x="994567" y="223563"/>
                  </a:lnTo>
                  <a:lnTo>
                    <a:pt x="968060" y="257121"/>
                  </a:lnTo>
                  <a:lnTo>
                    <a:pt x="1003348" y="257121"/>
                  </a:lnTo>
                  <a:lnTo>
                    <a:pt x="1006369" y="252820"/>
                  </a:lnTo>
                  <a:lnTo>
                    <a:pt x="1009741" y="246096"/>
                  </a:lnTo>
                  <a:lnTo>
                    <a:pt x="1013223" y="239482"/>
                  </a:lnTo>
                  <a:lnTo>
                    <a:pt x="1016379" y="232289"/>
                  </a:lnTo>
                  <a:lnTo>
                    <a:pt x="1019224" y="224518"/>
                  </a:lnTo>
                  <a:lnTo>
                    <a:pt x="1032767" y="185756"/>
                  </a:lnTo>
                  <a:lnTo>
                    <a:pt x="1009903" y="185756"/>
                  </a:lnTo>
                  <a:lnTo>
                    <a:pt x="1007477" y="178508"/>
                  </a:lnTo>
                  <a:lnTo>
                    <a:pt x="1004900" y="171047"/>
                  </a:lnTo>
                  <a:lnTo>
                    <a:pt x="1002162" y="163384"/>
                  </a:lnTo>
                  <a:lnTo>
                    <a:pt x="996996" y="148459"/>
                  </a:lnTo>
                  <a:lnTo>
                    <a:pt x="994567" y="141643"/>
                  </a:lnTo>
                  <a:lnTo>
                    <a:pt x="962637" y="54828"/>
                  </a:lnTo>
                  <a:close/>
                </a:path>
                <a:path w="1078865" h="279400">
                  <a:moveTo>
                    <a:pt x="1078511" y="54828"/>
                  </a:moveTo>
                  <a:lnTo>
                    <a:pt x="1052586" y="54828"/>
                  </a:lnTo>
                  <a:lnTo>
                    <a:pt x="1022234" y="148459"/>
                  </a:lnTo>
                  <a:lnTo>
                    <a:pt x="1020022" y="155760"/>
                  </a:lnTo>
                  <a:lnTo>
                    <a:pt x="1017809" y="163544"/>
                  </a:lnTo>
                  <a:lnTo>
                    <a:pt x="1015705" y="171316"/>
                  </a:lnTo>
                  <a:lnTo>
                    <a:pt x="1013479" y="178710"/>
                  </a:lnTo>
                  <a:lnTo>
                    <a:pt x="1011172" y="185756"/>
                  </a:lnTo>
                  <a:lnTo>
                    <a:pt x="1032767" y="185756"/>
                  </a:lnTo>
                  <a:lnTo>
                    <a:pt x="1078511" y="54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27191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327191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675283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675283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2337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02337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371454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371454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71954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71954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27191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327191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675283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675283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02337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02337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371454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371454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71954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71954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9536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259536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259536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259536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259536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259536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259536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259536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259536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259536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673175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673175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673175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73175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73175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673175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673175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673175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673175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673175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128065" y="4141234"/>
              <a:ext cx="2545080" cy="1227455"/>
            </a:xfrm>
            <a:custGeom>
              <a:avLst/>
              <a:gdLst/>
              <a:ahLst/>
              <a:cxnLst/>
              <a:rect l="l" t="t" r="r" b="b"/>
              <a:pathLst>
                <a:path w="2545079" h="1227454">
                  <a:moveTo>
                    <a:pt x="615665" y="1227167"/>
                  </a:moveTo>
                  <a:lnTo>
                    <a:pt x="0" y="613590"/>
                  </a:lnTo>
                  <a:lnTo>
                    <a:pt x="615665" y="0"/>
                  </a:lnTo>
                  <a:lnTo>
                    <a:pt x="615665" y="306761"/>
                  </a:lnTo>
                  <a:lnTo>
                    <a:pt x="2237189" y="306761"/>
                  </a:lnTo>
                  <a:lnTo>
                    <a:pt x="2545056" y="613590"/>
                  </a:lnTo>
                  <a:lnTo>
                    <a:pt x="2237196" y="920405"/>
                  </a:lnTo>
                  <a:lnTo>
                    <a:pt x="615665" y="920405"/>
                  </a:lnTo>
                  <a:lnTo>
                    <a:pt x="615665" y="1227167"/>
                  </a:lnTo>
                  <a:close/>
                </a:path>
                <a:path w="2545079" h="1227454">
                  <a:moveTo>
                    <a:pt x="2237189" y="306761"/>
                  </a:moveTo>
                  <a:lnTo>
                    <a:pt x="1929390" y="306761"/>
                  </a:lnTo>
                  <a:lnTo>
                    <a:pt x="1929390" y="0"/>
                  </a:lnTo>
                  <a:lnTo>
                    <a:pt x="2237189" y="306761"/>
                  </a:lnTo>
                  <a:close/>
                </a:path>
                <a:path w="2545079" h="1227454">
                  <a:moveTo>
                    <a:pt x="1929390" y="1227167"/>
                  </a:moveTo>
                  <a:lnTo>
                    <a:pt x="1929390" y="920405"/>
                  </a:lnTo>
                  <a:lnTo>
                    <a:pt x="2237196" y="920405"/>
                  </a:lnTo>
                  <a:lnTo>
                    <a:pt x="1929390" y="1227167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128065" y="4141234"/>
              <a:ext cx="2545080" cy="1227455"/>
            </a:xfrm>
            <a:custGeom>
              <a:avLst/>
              <a:gdLst/>
              <a:ahLst/>
              <a:cxnLst/>
              <a:rect l="l" t="t" r="r" b="b"/>
              <a:pathLst>
                <a:path w="2545079" h="1227454">
                  <a:moveTo>
                    <a:pt x="0" y="613590"/>
                  </a:moveTo>
                  <a:lnTo>
                    <a:pt x="615665" y="0"/>
                  </a:lnTo>
                  <a:lnTo>
                    <a:pt x="615665" y="306761"/>
                  </a:lnTo>
                  <a:lnTo>
                    <a:pt x="1929390" y="306761"/>
                  </a:lnTo>
                  <a:lnTo>
                    <a:pt x="1929390" y="0"/>
                  </a:lnTo>
                  <a:lnTo>
                    <a:pt x="2545056" y="613590"/>
                  </a:lnTo>
                  <a:lnTo>
                    <a:pt x="1929390" y="1227167"/>
                  </a:lnTo>
                  <a:lnTo>
                    <a:pt x="1929390" y="920405"/>
                  </a:lnTo>
                  <a:lnTo>
                    <a:pt x="615665" y="920405"/>
                  </a:lnTo>
                  <a:lnTo>
                    <a:pt x="615665" y="1227167"/>
                  </a:lnTo>
                  <a:lnTo>
                    <a:pt x="0" y="613590"/>
                  </a:lnTo>
                  <a:close/>
                </a:path>
              </a:pathLst>
            </a:custGeom>
            <a:ln w="10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0545" y="4661395"/>
              <a:ext cx="1638898" cy="2790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402120" y="4198590"/>
              <a:ext cx="1790064" cy="1227455"/>
            </a:xfrm>
            <a:custGeom>
              <a:avLst/>
              <a:gdLst/>
              <a:ahLst/>
              <a:cxnLst/>
              <a:rect l="l" t="t" r="r" b="b"/>
              <a:pathLst>
                <a:path w="1790064" h="1227454">
                  <a:moveTo>
                    <a:pt x="1431917" y="1227167"/>
                  </a:moveTo>
                  <a:lnTo>
                    <a:pt x="0" y="1227167"/>
                  </a:lnTo>
                  <a:lnTo>
                    <a:pt x="357992" y="0"/>
                  </a:lnTo>
                  <a:lnTo>
                    <a:pt x="1789857" y="0"/>
                  </a:lnTo>
                  <a:lnTo>
                    <a:pt x="1431917" y="1227167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402120" y="4198590"/>
              <a:ext cx="1790064" cy="1227455"/>
            </a:xfrm>
            <a:custGeom>
              <a:avLst/>
              <a:gdLst/>
              <a:ahLst/>
              <a:cxnLst/>
              <a:rect l="l" t="t" r="r" b="b"/>
              <a:pathLst>
                <a:path w="1790064" h="1227454">
                  <a:moveTo>
                    <a:pt x="0" y="1227167"/>
                  </a:moveTo>
                  <a:lnTo>
                    <a:pt x="357992" y="0"/>
                  </a:lnTo>
                  <a:lnTo>
                    <a:pt x="1789857" y="0"/>
                  </a:lnTo>
                  <a:lnTo>
                    <a:pt x="1431917" y="1227167"/>
                  </a:lnTo>
                  <a:lnTo>
                    <a:pt x="0" y="1227167"/>
                  </a:lnTo>
                  <a:close/>
                </a:path>
              </a:pathLst>
            </a:custGeom>
            <a:ln w="10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867920" y="4700614"/>
              <a:ext cx="803275" cy="233679"/>
            </a:xfrm>
            <a:custGeom>
              <a:avLst/>
              <a:gdLst/>
              <a:ahLst/>
              <a:cxnLst/>
              <a:rect l="l" t="t" r="r" b="b"/>
              <a:pathLst>
                <a:path w="803275" h="233679">
                  <a:moveTo>
                    <a:pt x="94208" y="14184"/>
                  </a:moveTo>
                  <a:lnTo>
                    <a:pt x="56587" y="21753"/>
                  </a:lnTo>
                  <a:lnTo>
                    <a:pt x="20952" y="50967"/>
                  </a:lnTo>
                  <a:lnTo>
                    <a:pt x="4000" y="88483"/>
                  </a:lnTo>
                  <a:lnTo>
                    <a:pt x="0" y="123841"/>
                  </a:lnTo>
                  <a:lnTo>
                    <a:pt x="434" y="136431"/>
                  </a:lnTo>
                  <a:lnTo>
                    <a:pt x="10838" y="180007"/>
                  </a:lnTo>
                  <a:lnTo>
                    <a:pt x="32907" y="211280"/>
                  </a:lnTo>
                  <a:lnTo>
                    <a:pt x="73346" y="231814"/>
                  </a:lnTo>
                  <a:lnTo>
                    <a:pt x="92629" y="233660"/>
                  </a:lnTo>
                  <a:lnTo>
                    <a:pt x="102680" y="233159"/>
                  </a:lnTo>
                  <a:lnTo>
                    <a:pt x="144279" y="215859"/>
                  </a:lnTo>
                  <a:lnTo>
                    <a:pt x="150946" y="210037"/>
                  </a:lnTo>
                  <a:lnTo>
                    <a:pt x="93586" y="210037"/>
                  </a:lnTo>
                  <a:lnTo>
                    <a:pt x="86125" y="209642"/>
                  </a:lnTo>
                  <a:lnTo>
                    <a:pt x="50173" y="191830"/>
                  </a:lnTo>
                  <a:lnTo>
                    <a:pt x="30557" y="151014"/>
                  </a:lnTo>
                  <a:lnTo>
                    <a:pt x="27974" y="123223"/>
                  </a:lnTo>
                  <a:lnTo>
                    <a:pt x="28262" y="113618"/>
                  </a:lnTo>
                  <a:lnTo>
                    <a:pt x="38297" y="73157"/>
                  </a:lnTo>
                  <a:lnTo>
                    <a:pt x="67026" y="43656"/>
                  </a:lnTo>
                  <a:lnTo>
                    <a:pt x="94693" y="37659"/>
                  </a:lnTo>
                  <a:lnTo>
                    <a:pt x="149887" y="37659"/>
                  </a:lnTo>
                  <a:lnTo>
                    <a:pt x="147538" y="35298"/>
                  </a:lnTo>
                  <a:lnTo>
                    <a:pt x="112469" y="16152"/>
                  </a:lnTo>
                  <a:lnTo>
                    <a:pt x="103634" y="14676"/>
                  </a:lnTo>
                  <a:lnTo>
                    <a:pt x="94208" y="14184"/>
                  </a:lnTo>
                  <a:close/>
                </a:path>
                <a:path w="803275" h="233679">
                  <a:moveTo>
                    <a:pt x="142904" y="186240"/>
                  </a:moveTo>
                  <a:lnTo>
                    <a:pt x="108204" y="208457"/>
                  </a:lnTo>
                  <a:lnTo>
                    <a:pt x="93586" y="210037"/>
                  </a:lnTo>
                  <a:lnTo>
                    <a:pt x="150946" y="210037"/>
                  </a:lnTo>
                  <a:lnTo>
                    <a:pt x="151369" y="209642"/>
                  </a:lnTo>
                  <a:lnTo>
                    <a:pt x="157756" y="202939"/>
                  </a:lnTo>
                  <a:lnTo>
                    <a:pt x="142904" y="186240"/>
                  </a:lnTo>
                  <a:close/>
                </a:path>
                <a:path w="803275" h="233679">
                  <a:moveTo>
                    <a:pt x="149887" y="37659"/>
                  </a:moveTo>
                  <a:lnTo>
                    <a:pt x="103757" y="37659"/>
                  </a:lnTo>
                  <a:lnTo>
                    <a:pt x="111812" y="39500"/>
                  </a:lnTo>
                  <a:lnTo>
                    <a:pt x="126043" y="46855"/>
                  </a:lnTo>
                  <a:lnTo>
                    <a:pt x="132422" y="51682"/>
                  </a:lnTo>
                  <a:lnTo>
                    <a:pt x="138007" y="57679"/>
                  </a:lnTo>
                  <a:lnTo>
                    <a:pt x="152548" y="40335"/>
                  </a:lnTo>
                  <a:lnTo>
                    <a:pt x="149887" y="37659"/>
                  </a:lnTo>
                  <a:close/>
                </a:path>
                <a:path w="803275" h="233679">
                  <a:moveTo>
                    <a:pt x="297884" y="90915"/>
                  </a:moveTo>
                  <a:lnTo>
                    <a:pt x="255459" y="90915"/>
                  </a:lnTo>
                  <a:lnTo>
                    <a:pt x="260774" y="92071"/>
                  </a:lnTo>
                  <a:lnTo>
                    <a:pt x="264996" y="94383"/>
                  </a:lnTo>
                  <a:lnTo>
                    <a:pt x="269204" y="96588"/>
                  </a:lnTo>
                  <a:lnTo>
                    <a:pt x="272469" y="99533"/>
                  </a:lnTo>
                  <a:lnTo>
                    <a:pt x="274789" y="103204"/>
                  </a:lnTo>
                  <a:lnTo>
                    <a:pt x="277218" y="106888"/>
                  </a:lnTo>
                  <a:lnTo>
                    <a:pt x="278904" y="111083"/>
                  </a:lnTo>
                  <a:lnTo>
                    <a:pt x="279847" y="115815"/>
                  </a:lnTo>
                  <a:lnTo>
                    <a:pt x="280899" y="120534"/>
                  </a:lnTo>
                  <a:lnTo>
                    <a:pt x="281426" y="125374"/>
                  </a:lnTo>
                  <a:lnTo>
                    <a:pt x="281426" y="130309"/>
                  </a:lnTo>
                  <a:lnTo>
                    <a:pt x="257853" y="133576"/>
                  </a:lnTo>
                  <a:lnTo>
                    <a:pt x="237719" y="137870"/>
                  </a:lnTo>
                  <a:lnTo>
                    <a:pt x="197738" y="157143"/>
                  </a:lnTo>
                  <a:lnTo>
                    <a:pt x="184843" y="189077"/>
                  </a:lnTo>
                  <a:lnTo>
                    <a:pt x="185663" y="199113"/>
                  </a:lnTo>
                  <a:lnTo>
                    <a:pt x="212745" y="230746"/>
                  </a:lnTo>
                  <a:lnTo>
                    <a:pt x="230840" y="233660"/>
                  </a:lnTo>
                  <a:lnTo>
                    <a:pt x="238216" y="233247"/>
                  </a:lnTo>
                  <a:lnTo>
                    <a:pt x="277224" y="215529"/>
                  </a:lnTo>
                  <a:lnTo>
                    <a:pt x="281408" y="212242"/>
                  </a:lnTo>
                  <a:lnTo>
                    <a:pt x="230894" y="212242"/>
                  </a:lnTo>
                  <a:lnTo>
                    <a:pt x="224312" y="210347"/>
                  </a:lnTo>
                  <a:lnTo>
                    <a:pt x="218834" y="206569"/>
                  </a:lnTo>
                  <a:lnTo>
                    <a:pt x="213453" y="202683"/>
                  </a:lnTo>
                  <a:lnTo>
                    <a:pt x="210769" y="196216"/>
                  </a:lnTo>
                  <a:lnTo>
                    <a:pt x="210769" y="182247"/>
                  </a:lnTo>
                  <a:lnTo>
                    <a:pt x="239273" y="156258"/>
                  </a:lnTo>
                  <a:lnTo>
                    <a:pt x="281426" y="147801"/>
                  </a:lnTo>
                  <a:lnTo>
                    <a:pt x="308310" y="147801"/>
                  </a:lnTo>
                  <a:lnTo>
                    <a:pt x="308307" y="133576"/>
                  </a:lnTo>
                  <a:lnTo>
                    <a:pt x="307498" y="119633"/>
                  </a:lnTo>
                  <a:lnTo>
                    <a:pt x="305066" y="107146"/>
                  </a:lnTo>
                  <a:lnTo>
                    <a:pt x="300991" y="96118"/>
                  </a:lnTo>
                  <a:lnTo>
                    <a:pt x="297884" y="90915"/>
                  </a:lnTo>
                  <a:close/>
                </a:path>
                <a:path w="803275" h="233679">
                  <a:moveTo>
                    <a:pt x="308310" y="210978"/>
                  </a:moveTo>
                  <a:lnTo>
                    <a:pt x="283961" y="210978"/>
                  </a:lnTo>
                  <a:lnTo>
                    <a:pt x="286336" y="229721"/>
                  </a:lnTo>
                  <a:lnTo>
                    <a:pt x="308310" y="229721"/>
                  </a:lnTo>
                  <a:lnTo>
                    <a:pt x="308310" y="210978"/>
                  </a:lnTo>
                  <a:close/>
                </a:path>
                <a:path w="803275" h="233679">
                  <a:moveTo>
                    <a:pt x="308310" y="147801"/>
                  </a:moveTo>
                  <a:lnTo>
                    <a:pt x="281426" y="147801"/>
                  </a:lnTo>
                  <a:lnTo>
                    <a:pt x="281426" y="191282"/>
                  </a:lnTo>
                  <a:lnTo>
                    <a:pt x="275758" y="196216"/>
                  </a:lnTo>
                  <a:lnTo>
                    <a:pt x="246179" y="212242"/>
                  </a:lnTo>
                  <a:lnTo>
                    <a:pt x="281408" y="212242"/>
                  </a:lnTo>
                  <a:lnTo>
                    <a:pt x="283016" y="210978"/>
                  </a:lnTo>
                  <a:lnTo>
                    <a:pt x="308310" y="210978"/>
                  </a:lnTo>
                  <a:lnTo>
                    <a:pt x="308310" y="147801"/>
                  </a:lnTo>
                  <a:close/>
                </a:path>
                <a:path w="803275" h="233679">
                  <a:moveTo>
                    <a:pt x="253611" y="69013"/>
                  </a:moveTo>
                  <a:lnTo>
                    <a:pt x="210916" y="78971"/>
                  </a:lnTo>
                  <a:lnTo>
                    <a:pt x="191804" y="89341"/>
                  </a:lnTo>
                  <a:lnTo>
                    <a:pt x="202082" y="107774"/>
                  </a:lnTo>
                  <a:lnTo>
                    <a:pt x="208300" y="103473"/>
                  </a:lnTo>
                  <a:lnTo>
                    <a:pt x="215531" y="99533"/>
                  </a:lnTo>
                  <a:lnTo>
                    <a:pt x="249024" y="90915"/>
                  </a:lnTo>
                  <a:lnTo>
                    <a:pt x="297884" y="90915"/>
                  </a:lnTo>
                  <a:lnTo>
                    <a:pt x="295347" y="86666"/>
                  </a:lnTo>
                  <a:lnTo>
                    <a:pt x="287876" y="78944"/>
                  </a:lnTo>
                  <a:lnTo>
                    <a:pt x="278430" y="73428"/>
                  </a:lnTo>
                  <a:lnTo>
                    <a:pt x="267009" y="70117"/>
                  </a:lnTo>
                  <a:lnTo>
                    <a:pt x="253611" y="69013"/>
                  </a:lnTo>
                  <a:close/>
                </a:path>
                <a:path w="803275" h="233679">
                  <a:moveTo>
                    <a:pt x="421863" y="69013"/>
                  </a:moveTo>
                  <a:lnTo>
                    <a:pt x="380006" y="81343"/>
                  </a:lnTo>
                  <a:lnTo>
                    <a:pt x="352299" y="116594"/>
                  </a:lnTo>
                  <a:lnTo>
                    <a:pt x="346134" y="151578"/>
                  </a:lnTo>
                  <a:lnTo>
                    <a:pt x="346491" y="161022"/>
                  </a:lnTo>
                  <a:lnTo>
                    <a:pt x="358544" y="200502"/>
                  </a:lnTo>
                  <a:lnTo>
                    <a:pt x="390878" y="228147"/>
                  </a:lnTo>
                  <a:lnTo>
                    <a:pt x="419961" y="233660"/>
                  </a:lnTo>
                  <a:lnTo>
                    <a:pt x="427064" y="233317"/>
                  </a:lnTo>
                  <a:lnTo>
                    <a:pt x="465345" y="218056"/>
                  </a:lnTo>
                  <a:lnTo>
                    <a:pt x="470856" y="213654"/>
                  </a:lnTo>
                  <a:lnTo>
                    <a:pt x="469513" y="211611"/>
                  </a:lnTo>
                  <a:lnTo>
                    <a:pt x="415118" y="211611"/>
                  </a:lnTo>
                  <a:lnTo>
                    <a:pt x="408522" y="210186"/>
                  </a:lnTo>
                  <a:lnTo>
                    <a:pt x="379548" y="183511"/>
                  </a:lnTo>
                  <a:lnTo>
                    <a:pt x="373698" y="161022"/>
                  </a:lnTo>
                  <a:lnTo>
                    <a:pt x="373720" y="142003"/>
                  </a:lnTo>
                  <a:lnTo>
                    <a:pt x="391876" y="102424"/>
                  </a:lnTo>
                  <a:lnTo>
                    <a:pt x="415792" y="90915"/>
                  </a:lnTo>
                  <a:lnTo>
                    <a:pt x="465140" y="90915"/>
                  </a:lnTo>
                  <a:lnTo>
                    <a:pt x="467862" y="87445"/>
                  </a:lnTo>
                  <a:lnTo>
                    <a:pt x="429388" y="69358"/>
                  </a:lnTo>
                  <a:lnTo>
                    <a:pt x="421863" y="69013"/>
                  </a:lnTo>
                  <a:close/>
                </a:path>
                <a:path w="803275" h="233679">
                  <a:moveTo>
                    <a:pt x="459160" y="195853"/>
                  </a:moveTo>
                  <a:lnTo>
                    <a:pt x="454210" y="200155"/>
                  </a:lnTo>
                  <a:lnTo>
                    <a:pt x="448626" y="203893"/>
                  </a:lnTo>
                  <a:lnTo>
                    <a:pt x="436297" y="210078"/>
                  </a:lnTo>
                  <a:lnTo>
                    <a:pt x="429553" y="211611"/>
                  </a:lnTo>
                  <a:lnTo>
                    <a:pt x="469513" y="211611"/>
                  </a:lnTo>
                  <a:lnTo>
                    <a:pt x="459160" y="195853"/>
                  </a:lnTo>
                  <a:close/>
                </a:path>
                <a:path w="803275" h="233679">
                  <a:moveTo>
                    <a:pt x="465140" y="90915"/>
                  </a:moveTo>
                  <a:lnTo>
                    <a:pt x="429188" y="90915"/>
                  </a:lnTo>
                  <a:lnTo>
                    <a:pt x="434813" y="92232"/>
                  </a:lnTo>
                  <a:lnTo>
                    <a:pt x="444930" y="97476"/>
                  </a:lnTo>
                  <a:lnTo>
                    <a:pt x="449733" y="100797"/>
                  </a:lnTo>
                  <a:lnTo>
                    <a:pt x="454265" y="104776"/>
                  </a:lnTo>
                  <a:lnTo>
                    <a:pt x="465140" y="90915"/>
                  </a:lnTo>
                  <a:close/>
                </a:path>
                <a:path w="803275" h="233679">
                  <a:moveTo>
                    <a:pt x="531989" y="0"/>
                  </a:moveTo>
                  <a:lnTo>
                    <a:pt x="505429" y="0"/>
                  </a:lnTo>
                  <a:lnTo>
                    <a:pt x="505429" y="229721"/>
                  </a:lnTo>
                  <a:lnTo>
                    <a:pt x="531989" y="229721"/>
                  </a:lnTo>
                  <a:lnTo>
                    <a:pt x="532005" y="116109"/>
                  </a:lnTo>
                  <a:lnTo>
                    <a:pt x="537824" y="110510"/>
                  </a:lnTo>
                  <a:lnTo>
                    <a:pt x="543327" y="105645"/>
                  </a:lnTo>
                  <a:lnTo>
                    <a:pt x="548496" y="101530"/>
                  </a:lnTo>
                  <a:lnTo>
                    <a:pt x="553328" y="98162"/>
                  </a:lnTo>
                  <a:lnTo>
                    <a:pt x="558362" y="94855"/>
                  </a:lnTo>
                  <a:lnTo>
                    <a:pt x="531032" y="94855"/>
                  </a:lnTo>
                  <a:lnTo>
                    <a:pt x="531989" y="62560"/>
                  </a:lnTo>
                  <a:lnTo>
                    <a:pt x="531989" y="0"/>
                  </a:lnTo>
                  <a:close/>
                </a:path>
                <a:path w="803275" h="233679">
                  <a:moveTo>
                    <a:pt x="624202" y="92017"/>
                  </a:moveTo>
                  <a:lnTo>
                    <a:pt x="585421" y="92017"/>
                  </a:lnTo>
                  <a:lnTo>
                    <a:pt x="593002" y="95271"/>
                  </a:lnTo>
                  <a:lnTo>
                    <a:pt x="597749" y="101791"/>
                  </a:lnTo>
                  <a:lnTo>
                    <a:pt x="600857" y="107461"/>
                  </a:lnTo>
                  <a:lnTo>
                    <a:pt x="603079" y="114707"/>
                  </a:lnTo>
                  <a:lnTo>
                    <a:pt x="604414" y="123529"/>
                  </a:lnTo>
                  <a:lnTo>
                    <a:pt x="604859" y="133925"/>
                  </a:lnTo>
                  <a:lnTo>
                    <a:pt x="604859" y="229721"/>
                  </a:lnTo>
                  <a:lnTo>
                    <a:pt x="631421" y="229721"/>
                  </a:lnTo>
                  <a:lnTo>
                    <a:pt x="631421" y="130309"/>
                  </a:lnTo>
                  <a:lnTo>
                    <a:pt x="630699" y="116109"/>
                  </a:lnTo>
                  <a:lnTo>
                    <a:pt x="628535" y="103758"/>
                  </a:lnTo>
                  <a:lnTo>
                    <a:pt x="624926" y="93258"/>
                  </a:lnTo>
                  <a:lnTo>
                    <a:pt x="624202" y="92017"/>
                  </a:lnTo>
                  <a:close/>
                </a:path>
                <a:path w="803275" h="233679">
                  <a:moveTo>
                    <a:pt x="583519" y="69013"/>
                  </a:moveTo>
                  <a:lnTo>
                    <a:pt x="542535" y="84931"/>
                  </a:lnTo>
                  <a:lnTo>
                    <a:pt x="531032" y="94855"/>
                  </a:lnTo>
                  <a:lnTo>
                    <a:pt x="558362" y="94855"/>
                  </a:lnTo>
                  <a:lnTo>
                    <a:pt x="559549" y="94075"/>
                  </a:lnTo>
                  <a:lnTo>
                    <a:pt x="566765" y="92017"/>
                  </a:lnTo>
                  <a:lnTo>
                    <a:pt x="624202" y="92017"/>
                  </a:lnTo>
                  <a:lnTo>
                    <a:pt x="619874" y="84608"/>
                  </a:lnTo>
                  <a:lnTo>
                    <a:pt x="613275" y="77787"/>
                  </a:lnTo>
                  <a:lnTo>
                    <a:pt x="605015" y="72913"/>
                  </a:lnTo>
                  <a:lnTo>
                    <a:pt x="595095" y="69988"/>
                  </a:lnTo>
                  <a:lnTo>
                    <a:pt x="583519" y="69013"/>
                  </a:lnTo>
                  <a:close/>
                </a:path>
                <a:path w="803275" h="233679">
                  <a:moveTo>
                    <a:pt x="740549" y="69013"/>
                  </a:moveTo>
                  <a:lnTo>
                    <a:pt x="702326" y="81620"/>
                  </a:lnTo>
                  <a:lnTo>
                    <a:pt x="675894" y="117066"/>
                  </a:lnTo>
                  <a:lnTo>
                    <a:pt x="669956" y="153568"/>
                  </a:lnTo>
                  <a:lnTo>
                    <a:pt x="670245" y="161012"/>
                  </a:lnTo>
                  <a:lnTo>
                    <a:pt x="682644" y="200225"/>
                  </a:lnTo>
                  <a:lnTo>
                    <a:pt x="715727" y="227986"/>
                  </a:lnTo>
                  <a:lnTo>
                    <a:pt x="745284" y="233660"/>
                  </a:lnTo>
                  <a:lnTo>
                    <a:pt x="753200" y="233355"/>
                  </a:lnTo>
                  <a:lnTo>
                    <a:pt x="791849" y="220568"/>
                  </a:lnTo>
                  <a:lnTo>
                    <a:pt x="797137" y="217432"/>
                  </a:lnTo>
                  <a:lnTo>
                    <a:pt x="794341" y="212242"/>
                  </a:lnTo>
                  <a:lnTo>
                    <a:pt x="748601" y="212242"/>
                  </a:lnTo>
                  <a:lnTo>
                    <a:pt x="737824" y="211325"/>
                  </a:lnTo>
                  <a:lnTo>
                    <a:pt x="705518" y="189599"/>
                  </a:lnTo>
                  <a:lnTo>
                    <a:pt x="696128" y="157723"/>
                  </a:lnTo>
                  <a:lnTo>
                    <a:pt x="802356" y="157723"/>
                  </a:lnTo>
                  <a:lnTo>
                    <a:pt x="802773" y="155827"/>
                  </a:lnTo>
                  <a:lnTo>
                    <a:pt x="803031" y="153568"/>
                  </a:lnTo>
                  <a:lnTo>
                    <a:pt x="803248" y="148217"/>
                  </a:lnTo>
                  <a:lnTo>
                    <a:pt x="803171" y="138658"/>
                  </a:lnTo>
                  <a:lnTo>
                    <a:pt x="695805" y="138658"/>
                  </a:lnTo>
                  <a:lnTo>
                    <a:pt x="696654" y="130994"/>
                  </a:lnTo>
                  <a:lnTo>
                    <a:pt x="719990" y="95378"/>
                  </a:lnTo>
                  <a:lnTo>
                    <a:pt x="725049" y="93281"/>
                  </a:lnTo>
                  <a:lnTo>
                    <a:pt x="730216" y="91076"/>
                  </a:lnTo>
                  <a:lnTo>
                    <a:pt x="735585" y="89974"/>
                  </a:lnTo>
                  <a:lnTo>
                    <a:pt x="787451" y="89974"/>
                  </a:lnTo>
                  <a:lnTo>
                    <a:pt x="786856" y="89180"/>
                  </a:lnTo>
                  <a:lnTo>
                    <a:pt x="747777" y="69338"/>
                  </a:lnTo>
                  <a:lnTo>
                    <a:pt x="740549" y="69013"/>
                  </a:lnTo>
                  <a:close/>
                </a:path>
                <a:path w="803275" h="233679">
                  <a:moveTo>
                    <a:pt x="787802" y="200102"/>
                  </a:moveTo>
                  <a:lnTo>
                    <a:pt x="756196" y="212242"/>
                  </a:lnTo>
                  <a:lnTo>
                    <a:pt x="794341" y="212242"/>
                  </a:lnTo>
                  <a:lnTo>
                    <a:pt x="787802" y="200102"/>
                  </a:lnTo>
                  <a:close/>
                </a:path>
                <a:path w="803275" h="233679">
                  <a:moveTo>
                    <a:pt x="787451" y="89974"/>
                  </a:moveTo>
                  <a:lnTo>
                    <a:pt x="741169" y="89974"/>
                  </a:lnTo>
                  <a:lnTo>
                    <a:pt x="749900" y="90751"/>
                  </a:lnTo>
                  <a:lnTo>
                    <a:pt x="757580" y="93083"/>
                  </a:lnTo>
                  <a:lnTo>
                    <a:pt x="779416" y="127470"/>
                  </a:lnTo>
                  <a:lnTo>
                    <a:pt x="780058" y="138658"/>
                  </a:lnTo>
                  <a:lnTo>
                    <a:pt x="803171" y="138658"/>
                  </a:lnTo>
                  <a:lnTo>
                    <a:pt x="793933" y="99780"/>
                  </a:lnTo>
                  <a:lnTo>
                    <a:pt x="790643" y="94235"/>
                  </a:lnTo>
                  <a:lnTo>
                    <a:pt x="787451" y="89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Backend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553753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988781" y="1783926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53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441993" y="1783926"/>
            <a:ext cx="1215407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71" name="Rounded Rectangle 7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74" name="Rounded Rectangle 7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50</a:t>
            </a:fld>
            <a:endParaRPr lang="en-US" dirty="0"/>
          </a:p>
        </p:txBody>
      </p:sp>
      <p:pic>
        <p:nvPicPr>
          <p:cNvPr id="48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8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831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>
            <a:stCxn id="54" idx="7"/>
            <a:endCxn id="55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74116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6" idx="1"/>
            <a:endCxn id="90" idx="4"/>
          </p:cNvCxnSpPr>
          <p:nvPr/>
        </p:nvCxnSpPr>
        <p:spPr>
          <a:xfrm flipH="1">
            <a:off x="2451239" y="3569975"/>
            <a:ext cx="403732" cy="9402"/>
          </a:xfrm>
          <a:prstGeom prst="straightConnector1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0" name="Rectangular Callout 79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4" name="Rectangular Callout 83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0" name="Can 89"/>
          <p:cNvSpPr/>
          <p:nvPr/>
        </p:nvSpPr>
        <p:spPr>
          <a:xfrm>
            <a:off x="2158631" y="3264162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1" name="Can 90"/>
          <p:cNvSpPr/>
          <p:nvPr/>
        </p:nvSpPr>
        <p:spPr>
          <a:xfrm>
            <a:off x="2164727" y="4829489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4" name="Can 93"/>
          <p:cNvSpPr/>
          <p:nvPr/>
        </p:nvSpPr>
        <p:spPr>
          <a:xfrm>
            <a:off x="9364585" y="3937864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5" name="Can 94"/>
          <p:cNvSpPr/>
          <p:nvPr/>
        </p:nvSpPr>
        <p:spPr>
          <a:xfrm>
            <a:off x="9220283" y="5245419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0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5"/>
    </mc:Choice>
    <mc:Fallback xmlns="">
      <p:transition xmlns:p14="http://schemas.microsoft.com/office/powerpoint/2010/main" spd="slow" advTm="28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CDN Effectiveness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14831" y="2701724"/>
            <a:ext cx="1723813" cy="944748"/>
            <a:chOff x="690830" y="2701724"/>
            <a:chExt cx="1723813" cy="944748"/>
          </a:xfrm>
        </p:grpSpPr>
        <p:sp>
          <p:nvSpPr>
            <p:cNvPr id="33" name="Right Arrow 32"/>
            <p:cNvSpPr/>
            <p:nvPr/>
          </p:nvSpPr>
          <p:spPr>
            <a:xfrm>
              <a:off x="690830" y="2942384"/>
              <a:ext cx="1723813" cy="70408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9675" y="270172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07567" y="2784857"/>
            <a:ext cx="5511801" cy="2478588"/>
            <a:chOff x="2483566" y="2784856"/>
            <a:chExt cx="5511801" cy="228753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483566" y="2786390"/>
              <a:ext cx="0" cy="2286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15189" y="2786390"/>
              <a:ext cx="0" cy="2286000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9145" y="2784856"/>
              <a:ext cx="0" cy="228600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95367" y="2786390"/>
              <a:ext cx="0" cy="2286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57309" y="3578893"/>
            <a:ext cx="1723813" cy="625594"/>
            <a:chOff x="2533308" y="3578893"/>
            <a:chExt cx="1723813" cy="625594"/>
          </a:xfrm>
        </p:grpSpPr>
        <p:sp>
          <p:nvSpPr>
            <p:cNvPr id="46" name="Right Arrow 45"/>
            <p:cNvSpPr/>
            <p:nvPr/>
          </p:nvSpPr>
          <p:spPr>
            <a:xfrm>
              <a:off x="2533308" y="3957599"/>
              <a:ext cx="1723813" cy="246888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668463" y="3578893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26.6M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3838" y="3977640"/>
            <a:ext cx="1723813" cy="523625"/>
            <a:chOff x="4399837" y="3977639"/>
            <a:chExt cx="1723813" cy="523625"/>
          </a:xfrm>
        </p:grpSpPr>
        <p:sp>
          <p:nvSpPr>
            <p:cNvPr id="48" name="Right Arrow 47"/>
            <p:cNvSpPr/>
            <p:nvPr/>
          </p:nvSpPr>
          <p:spPr>
            <a:xfrm>
              <a:off x="4399837" y="4400680"/>
              <a:ext cx="1723813" cy="100584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534992" y="3977639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11.2M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76680" y="4408585"/>
            <a:ext cx="1723813" cy="502547"/>
            <a:chOff x="6252679" y="4408584"/>
            <a:chExt cx="1723813" cy="502547"/>
          </a:xfrm>
        </p:grpSpPr>
        <p:sp>
          <p:nvSpPr>
            <p:cNvPr id="50" name="Right Arrow 49"/>
            <p:cNvSpPr/>
            <p:nvPr/>
          </p:nvSpPr>
          <p:spPr>
            <a:xfrm>
              <a:off x="6252679" y="4837979"/>
              <a:ext cx="1723813" cy="731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6387834" y="440858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7.6M</a:t>
              </a: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8553753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8985765" y="1783926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553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92" name="Rounded Rectangle 9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95" name="Rounded Rectangle 94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44262" y="3850212"/>
            <a:ext cx="1394381" cy="461665"/>
            <a:chOff x="1020261" y="3850211"/>
            <a:chExt cx="1394381" cy="461665"/>
          </a:xfrm>
        </p:grpSpPr>
        <p:sp>
          <p:nvSpPr>
            <p:cNvPr id="97" name="Right Arrow 96"/>
            <p:cNvSpPr/>
            <p:nvPr/>
          </p:nvSpPr>
          <p:spPr>
            <a:xfrm flipH="1">
              <a:off x="2069716" y="3852445"/>
              <a:ext cx="344926" cy="457197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20261" y="3850211"/>
              <a:ext cx="1184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1719" y="4220141"/>
            <a:ext cx="1519403" cy="461665"/>
            <a:chOff x="2737718" y="4220140"/>
            <a:chExt cx="1519403" cy="461665"/>
          </a:xfrm>
        </p:grpSpPr>
        <p:sp>
          <p:nvSpPr>
            <p:cNvPr id="99" name="Right Arrow 98"/>
            <p:cNvSpPr/>
            <p:nvPr/>
          </p:nvSpPr>
          <p:spPr>
            <a:xfrm flipH="1">
              <a:off x="3840635" y="4377820"/>
              <a:ext cx="416486" cy="14630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737718" y="4220140"/>
              <a:ext cx="132243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58.0%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60951" y="4643724"/>
            <a:ext cx="1476026" cy="461665"/>
            <a:chOff x="4636951" y="4643723"/>
            <a:chExt cx="1476026" cy="461665"/>
          </a:xfrm>
        </p:grpSpPr>
        <p:sp>
          <p:nvSpPr>
            <p:cNvPr id="101" name="Right Arrow 100"/>
            <p:cNvSpPr/>
            <p:nvPr/>
          </p:nvSpPr>
          <p:spPr>
            <a:xfrm flipH="1">
              <a:off x="5655777" y="4851696"/>
              <a:ext cx="457200" cy="45719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4636951" y="4643723"/>
              <a:ext cx="11387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31.8%</a:t>
              </a:r>
            </a:p>
          </p:txBody>
        </p:sp>
      </p:grpSp>
      <p:sp>
        <p:nvSpPr>
          <p:cNvPr id="104" name="Alternate Process 103"/>
          <p:cNvSpPr/>
          <p:nvPr/>
        </p:nvSpPr>
        <p:spPr>
          <a:xfrm>
            <a:off x="8264732" y="1783926"/>
            <a:ext cx="276690" cy="7442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235765" y="1949668"/>
            <a:ext cx="3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/>
                <a:cs typeface="Helvetica Neue Medium"/>
              </a:rPr>
              <a:t>R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622779" y="5161721"/>
            <a:ext cx="8929161" cy="1392421"/>
            <a:chOff x="98778" y="5161720"/>
            <a:chExt cx="8929161" cy="1392421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8778" y="5177779"/>
              <a:ext cx="20053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Traffic Share</a:t>
              </a:r>
            </a:p>
          </p:txBody>
        </p:sp>
        <p:graphicFrame>
          <p:nvGraphicFramePr>
            <p:cNvPr id="59" name="Chart 58"/>
            <p:cNvGraphicFramePr>
              <a:graphicFrameLocks/>
            </p:cNvGraphicFramePr>
            <p:nvPr/>
          </p:nvGraphicFramePr>
          <p:xfrm>
            <a:off x="1723534" y="5814715"/>
            <a:ext cx="6551731" cy="739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1628696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45184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20.0%</a:t>
              </a: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23596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4.6%</a:t>
              </a: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131951" y="5161720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9.9%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483566" y="5639445"/>
              <a:ext cx="968277" cy="358714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4173" y="5639445"/>
              <a:ext cx="2083661" cy="358714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252679" y="5639444"/>
              <a:ext cx="1110308" cy="358715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004714" y="5583937"/>
              <a:ext cx="0" cy="414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51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0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580"/>
    </mc:Choice>
    <mc:Fallback xmlns="">
      <p:transition xmlns:p14="http://schemas.microsoft.com/office/powerpoint/2010/main" advTm="13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421894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nc</a:t>
            </a:r>
            <a:r>
              <a:rPr spc="5" dirty="0"/>
              <a:t>l</a:t>
            </a:r>
            <a:r>
              <a:rPr dirty="0"/>
              <a:t>u</a:t>
            </a:r>
            <a:r>
              <a:rPr spc="-5" dirty="0"/>
              <a:t>s</a:t>
            </a:r>
            <a:r>
              <a:rPr spc="5" dirty="0"/>
              <a:t>io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04"/>
            <a:ext cx="11168381" cy="451020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Downloading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resolution,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transport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connection,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secure</a:t>
            </a:r>
            <a:r>
              <a:rPr sz="24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session,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Benefits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caching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Reduces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load,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replacement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Maximize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hit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rate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trying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predict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future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consistency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Efficient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ways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avoid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returning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unnecessarily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distribution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Caching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close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while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working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on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behalf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2CF0-C92A-2047-AECE-3BD73B61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AD0C-55A9-1444-A12B-126ABF52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6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1" y="1493806"/>
            <a:ext cx="4554281" cy="5117306"/>
          </a:xfrm>
        </p:spPr>
        <p:txBody>
          <a:bodyPr>
            <a:normAutofit/>
          </a:bodyPr>
          <a:lstStyle/>
          <a:p>
            <a:r>
              <a:rPr lang="en-US" dirty="0">
                <a:cs typeface="Helvetica Neue Medium" panose="02000503000000020004" pitchFamily="2" charset="0"/>
              </a:rPr>
              <a:t>Web page = </a:t>
            </a:r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HTML file + embedded images/objects</a:t>
            </a:r>
          </a:p>
          <a:p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HTML page does not embed objects in it</a:t>
            </a:r>
          </a:p>
          <a:p>
            <a:pPr lvl="1"/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Q: Why not?</a:t>
            </a:r>
            <a:endParaRPr lang="en-US" i="1" dirty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a Web Page Fetch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03638" y="1931453"/>
            <a:ext cx="0" cy="4476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19354" y="1931452"/>
            <a:ext cx="0" cy="436597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122539" y="1879692"/>
            <a:ext cx="2895227" cy="369332"/>
            <a:chOff x="5598538" y="1879692"/>
            <a:chExt cx="2895227" cy="369332"/>
          </a:xfrm>
        </p:grpSpPr>
        <p:cxnSp>
          <p:nvCxnSpPr>
            <p:cNvPr id="11" name="Straight Arrow Connector 10"/>
            <p:cNvCxnSpPr/>
            <p:nvPr/>
          </p:nvCxnSpPr>
          <p:spPr>
            <a:xfrm rot="120000" flipV="1">
              <a:off x="5598538" y="2198586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20000">
              <a:off x="7150661" y="1879692"/>
              <a:ext cx="118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</a:t>
              </a:r>
            </a:p>
          </p:txBody>
        </p:sp>
      </p:grpSp>
      <p:pic>
        <p:nvPicPr>
          <p:cNvPr id="25" name="Picture 24" descr="web-server-32x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387" y="1493807"/>
            <a:ext cx="406400" cy="406400"/>
          </a:xfrm>
          <a:prstGeom prst="rect">
            <a:avLst/>
          </a:prstGeom>
        </p:spPr>
      </p:pic>
      <p:pic>
        <p:nvPicPr>
          <p:cNvPr id="26" name="Picture 25" descr="monitor-1-32x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49" y="1493807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57160" y="150411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93315" y="1493807"/>
            <a:ext cx="98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101203" y="2231187"/>
            <a:ext cx="2895227" cy="369332"/>
            <a:chOff x="5577202" y="2231187"/>
            <a:chExt cx="2895227" cy="369332"/>
          </a:xfrm>
        </p:grpSpPr>
        <p:sp>
          <p:nvSpPr>
            <p:cNvPr id="22" name="TextBox 21"/>
            <p:cNvSpPr txBox="1"/>
            <p:nvPr/>
          </p:nvSpPr>
          <p:spPr>
            <a:xfrm rot="21480000">
              <a:off x="5771328" y="2231187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SYN+ACK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-120000" flipV="1">
              <a:off x="5577202" y="256263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20062" y="2698721"/>
            <a:ext cx="2895227" cy="369332"/>
            <a:chOff x="5596061" y="2698721"/>
            <a:chExt cx="2895227" cy="369332"/>
          </a:xfrm>
        </p:grpSpPr>
        <p:sp>
          <p:nvSpPr>
            <p:cNvPr id="31" name="TextBox 30"/>
            <p:cNvSpPr txBox="1"/>
            <p:nvPr/>
          </p:nvSpPr>
          <p:spPr>
            <a:xfrm rot="120000">
              <a:off x="5765951" y="2698721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HTTP GET /index.html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20000" flipV="1">
              <a:off x="5596061" y="305537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107874" y="3099143"/>
            <a:ext cx="2895227" cy="369332"/>
            <a:chOff x="5583873" y="3099143"/>
            <a:chExt cx="2895227" cy="369332"/>
          </a:xfrm>
        </p:grpSpPr>
        <p:sp>
          <p:nvSpPr>
            <p:cNvPr id="32" name="TextBox 31"/>
            <p:cNvSpPr txBox="1"/>
            <p:nvPr/>
          </p:nvSpPr>
          <p:spPr>
            <a:xfrm rot="21480000">
              <a:off x="5889955" y="3099143"/>
              <a:ext cx="1578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(HTML page)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-120000" flipV="1">
              <a:off x="5583873" y="3438103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114244" y="3458597"/>
            <a:ext cx="2895227" cy="369332"/>
            <a:chOff x="5599387" y="3458597"/>
            <a:chExt cx="2895227" cy="369332"/>
          </a:xfrm>
        </p:grpSpPr>
        <p:sp>
          <p:nvSpPr>
            <p:cNvPr id="34" name="TextBox 33"/>
            <p:cNvSpPr txBox="1"/>
            <p:nvPr/>
          </p:nvSpPr>
          <p:spPr>
            <a:xfrm rot="120000">
              <a:off x="7306898" y="3458597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FIN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20000" flipV="1">
              <a:off x="5599387" y="3758254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295488" y="2060683"/>
            <a:ext cx="722850" cy="2227782"/>
            <a:chOff x="4771488" y="2060683"/>
            <a:chExt cx="722850" cy="2227782"/>
          </a:xfrm>
        </p:grpSpPr>
        <p:sp>
          <p:nvSpPr>
            <p:cNvPr id="17" name="Left Brace 16"/>
            <p:cNvSpPr/>
            <p:nvPr/>
          </p:nvSpPr>
          <p:spPr>
            <a:xfrm>
              <a:off x="5265738" y="2060683"/>
              <a:ext cx="228600" cy="2227782"/>
            </a:xfrm>
            <a:prstGeom prst="leftBrace">
              <a:avLst>
                <a:gd name="adj1" fmla="val 35239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186584" y="2825513"/>
              <a:ext cx="1631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Web page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92518" y="4460574"/>
            <a:ext cx="727302" cy="1926045"/>
            <a:chOff x="4768518" y="4212485"/>
            <a:chExt cx="727302" cy="1926045"/>
          </a:xfrm>
        </p:grpSpPr>
        <p:sp>
          <p:nvSpPr>
            <p:cNvPr id="60" name="Left Brace 59"/>
            <p:cNvSpPr/>
            <p:nvPr/>
          </p:nvSpPr>
          <p:spPr>
            <a:xfrm>
              <a:off x="5267220" y="4212485"/>
              <a:ext cx="228600" cy="1926045"/>
            </a:xfrm>
            <a:prstGeom prst="leftBrace">
              <a:avLst>
                <a:gd name="adj1" fmla="val 35239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4356386" y="4965819"/>
              <a:ext cx="1285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Objects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7515" y="3786435"/>
            <a:ext cx="2895227" cy="369332"/>
            <a:chOff x="5577202" y="2231187"/>
            <a:chExt cx="2895227" cy="369332"/>
          </a:xfrm>
        </p:grpSpPr>
        <p:sp>
          <p:nvSpPr>
            <p:cNvPr id="45" name="TextBox 44"/>
            <p:cNvSpPr txBox="1"/>
            <p:nvPr/>
          </p:nvSpPr>
          <p:spPr>
            <a:xfrm rot="21480000">
              <a:off x="5822624" y="2231187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FIN+ACK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-120000" flipV="1">
              <a:off x="5577202" y="256263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107874" y="4226382"/>
            <a:ext cx="2906497" cy="2572569"/>
            <a:chOff x="5583873" y="4226381"/>
            <a:chExt cx="2906497" cy="2572569"/>
          </a:xfrm>
        </p:grpSpPr>
        <p:sp>
          <p:nvSpPr>
            <p:cNvPr id="42" name="TextBox 41"/>
            <p:cNvSpPr txBox="1"/>
            <p:nvPr/>
          </p:nvSpPr>
          <p:spPr>
            <a:xfrm rot="120000">
              <a:off x="7148997" y="4226381"/>
              <a:ext cx="118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5400000">
              <a:off x="6940757" y="626547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…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20000" flipV="1">
              <a:off x="5595143" y="4535200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21480000">
              <a:off x="5777999" y="4567800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SYN+ACK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21480000" flipV="1">
              <a:off x="5583873" y="4899250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20000">
              <a:off x="5807663" y="4950743"/>
              <a:ext cx="259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HTTP GET image1.jpg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20000" flipV="1">
              <a:off x="5595143" y="531645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21480000">
              <a:off x="5718908" y="5337742"/>
              <a:ext cx="16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(JPEG image)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21480000" flipV="1">
              <a:off x="5592644" y="566782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20000">
              <a:off x="7300155" y="5649504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FIN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20000" flipV="1">
              <a:off x="5592644" y="594916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586875" y="5964812"/>
              <a:ext cx="2895227" cy="369332"/>
              <a:chOff x="5577202" y="2231187"/>
              <a:chExt cx="2895227" cy="369332"/>
            </a:xfrm>
          </p:grpSpPr>
          <p:sp>
            <p:nvSpPr>
              <p:cNvPr id="48" name="TextBox 47"/>
              <p:cNvSpPr txBox="1"/>
              <p:nvPr/>
            </p:nvSpPr>
            <p:spPr>
              <a:xfrm rot="21480000">
                <a:off x="5822624" y="2231187"/>
                <a:ext cx="171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TCP FIN+ACK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-120000" flipV="1">
                <a:off x="5577202" y="2562637"/>
                <a:ext cx="2895227" cy="1939"/>
              </a:xfrm>
              <a:prstGeom prst="straightConnector1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044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It All From Datacenters?</a:t>
            </a:r>
          </a:p>
        </p:txBody>
      </p:sp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101" y="1662218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665150" y="2311452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75703" y="3146160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656428" y="3168284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682476" y="3433481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07314" y="4074124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003" y="1931671"/>
            <a:ext cx="279340" cy="279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293" y="3981676"/>
            <a:ext cx="279340" cy="2793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98757" y="2400383"/>
            <a:ext cx="946734" cy="680085"/>
            <a:chOff x="7974757" y="2400382"/>
            <a:chExt cx="946734" cy="680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974757" y="2711135"/>
              <a:ext cx="946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Europe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91550" y="2211011"/>
            <a:ext cx="643125" cy="684790"/>
            <a:chOff x="8126561" y="2400382"/>
            <a:chExt cx="643125" cy="6847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6561" y="271584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Asia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11" y="1662218"/>
            <a:ext cx="279340" cy="27934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930956"/>
            <a:ext cx="5704936" cy="16801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High latency for many clients </a:t>
            </a:r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</a:t>
            </a:r>
          </a:p>
          <a:p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  <a:sym typeface="Wingdings"/>
            </a:endParaRPr>
          </a:p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Use a ton of bandwidth to send the same objects over and over </a:t>
            </a:r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11" y="1814618"/>
            <a:ext cx="279340" cy="279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685" y="1878473"/>
            <a:ext cx="279340" cy="27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764" y="2033215"/>
            <a:ext cx="267773" cy="267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64" y="2185615"/>
            <a:ext cx="267773" cy="2677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38" y="2249470"/>
            <a:ext cx="267773" cy="2677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29" y="1715001"/>
            <a:ext cx="267773" cy="267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029" y="1867401"/>
            <a:ext cx="267773" cy="2677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03" y="1931256"/>
            <a:ext cx="267773" cy="2677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49" y="1330591"/>
            <a:ext cx="267773" cy="2677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49" y="1482991"/>
            <a:ext cx="267773" cy="267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23" y="1546846"/>
            <a:ext cx="267773" cy="2677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502" y="1222994"/>
            <a:ext cx="267773" cy="267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02" y="1375394"/>
            <a:ext cx="267773" cy="2677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76" y="1439249"/>
            <a:ext cx="267773" cy="2677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56" y="1546900"/>
            <a:ext cx="267773" cy="2677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56" y="1699300"/>
            <a:ext cx="267773" cy="2677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330" y="1763155"/>
            <a:ext cx="267773" cy="2677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97" y="1948727"/>
            <a:ext cx="267773" cy="267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61" y="1252528"/>
            <a:ext cx="267773" cy="2677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671" y="2164982"/>
            <a:ext cx="267773" cy="2677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724" y="3411602"/>
            <a:ext cx="279340" cy="279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124" y="3564002"/>
            <a:ext cx="279340" cy="279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298" y="3627857"/>
            <a:ext cx="279340" cy="2793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77" y="3782599"/>
            <a:ext cx="267773" cy="2677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777" y="3934999"/>
            <a:ext cx="267773" cy="267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51" y="3998854"/>
            <a:ext cx="267773" cy="267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42" y="3464385"/>
            <a:ext cx="267773" cy="267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42" y="3616785"/>
            <a:ext cx="267773" cy="267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816" y="3680640"/>
            <a:ext cx="267773" cy="26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962" y="3079975"/>
            <a:ext cx="267773" cy="26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362" y="3232375"/>
            <a:ext cx="267773" cy="267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36" y="3296230"/>
            <a:ext cx="267773" cy="267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115" y="2972378"/>
            <a:ext cx="267773" cy="267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15" y="3124778"/>
            <a:ext cx="267773" cy="2677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89" y="3188633"/>
            <a:ext cx="267773" cy="2677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369" y="3296284"/>
            <a:ext cx="267773" cy="2677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69" y="3448684"/>
            <a:ext cx="267773" cy="2677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710" y="3698111"/>
            <a:ext cx="267773" cy="2677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74" y="3001912"/>
            <a:ext cx="267773" cy="2677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84" y="3914366"/>
            <a:ext cx="267773" cy="267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801" y="1859959"/>
            <a:ext cx="279340" cy="279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1" y="2012359"/>
            <a:ext cx="279340" cy="279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75" y="2076214"/>
            <a:ext cx="279340" cy="2793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454" y="2230956"/>
            <a:ext cx="267773" cy="2677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386" y="2372010"/>
            <a:ext cx="267773" cy="2677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028" y="2447211"/>
            <a:ext cx="267773" cy="2677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319" y="1912742"/>
            <a:ext cx="267773" cy="2677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19" y="2065142"/>
            <a:ext cx="267773" cy="2677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93" y="2128997"/>
            <a:ext cx="267773" cy="2677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39" y="1528332"/>
            <a:ext cx="267773" cy="2677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439" y="1680732"/>
            <a:ext cx="267773" cy="2677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613" y="1744587"/>
            <a:ext cx="267773" cy="2677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192" y="1420735"/>
            <a:ext cx="267773" cy="2677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592" y="1573135"/>
            <a:ext cx="267773" cy="2677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766" y="1636990"/>
            <a:ext cx="267773" cy="2677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46" y="1744641"/>
            <a:ext cx="267773" cy="2677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846" y="1897041"/>
            <a:ext cx="267773" cy="2677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787" y="2146468"/>
            <a:ext cx="267773" cy="2677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51" y="1450269"/>
            <a:ext cx="267773" cy="2677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361" y="2362723"/>
            <a:ext cx="267773" cy="2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Objects From CDN</a:t>
            </a:r>
          </a:p>
        </p:txBody>
      </p:sp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101" y="1662218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665150" y="2311452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75703" y="3146160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656428" y="3168284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682476" y="3433481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07314" y="4074124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003" y="1931671"/>
            <a:ext cx="279340" cy="279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293" y="3981676"/>
            <a:ext cx="279340" cy="2793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98757" y="2400383"/>
            <a:ext cx="946734" cy="680085"/>
            <a:chOff x="7974757" y="2400382"/>
            <a:chExt cx="946734" cy="680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974757" y="2711135"/>
              <a:ext cx="946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Europe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91550" y="2211011"/>
            <a:ext cx="643125" cy="684790"/>
            <a:chOff x="8126561" y="2400382"/>
            <a:chExt cx="643125" cy="6847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6561" y="271584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Asia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11" y="1662218"/>
            <a:ext cx="279340" cy="27934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930956"/>
            <a:ext cx="7150515" cy="1680156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Lower latency because content is closer </a:t>
            </a:r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 </a:t>
            </a:r>
          </a:p>
          <a:p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  <a:sym typeface="Wingdings"/>
            </a:endParaRPr>
          </a:p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Less global bandwidth </a:t>
            </a:r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11" y="1814618"/>
            <a:ext cx="279340" cy="279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685" y="1878473"/>
            <a:ext cx="279340" cy="27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764" y="2033215"/>
            <a:ext cx="267773" cy="267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64" y="2185615"/>
            <a:ext cx="267773" cy="2677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38" y="2249470"/>
            <a:ext cx="267773" cy="2677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29" y="1715001"/>
            <a:ext cx="267773" cy="267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029" y="1867401"/>
            <a:ext cx="267773" cy="2677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03" y="1931256"/>
            <a:ext cx="267773" cy="2677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49" y="1330591"/>
            <a:ext cx="267773" cy="2677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49" y="1482991"/>
            <a:ext cx="267773" cy="267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23" y="1546846"/>
            <a:ext cx="267773" cy="2677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502" y="1222994"/>
            <a:ext cx="267773" cy="267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02" y="1375394"/>
            <a:ext cx="267773" cy="2677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76" y="1439249"/>
            <a:ext cx="267773" cy="2677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56" y="1546900"/>
            <a:ext cx="267773" cy="2677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56" y="1699300"/>
            <a:ext cx="267773" cy="2677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330" y="1763155"/>
            <a:ext cx="267773" cy="2677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97" y="1948727"/>
            <a:ext cx="267773" cy="267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61" y="1252528"/>
            <a:ext cx="267773" cy="2677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671" y="2164982"/>
            <a:ext cx="267773" cy="2677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724" y="3411602"/>
            <a:ext cx="279340" cy="279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124" y="3564002"/>
            <a:ext cx="279340" cy="279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298" y="3627857"/>
            <a:ext cx="279340" cy="2793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77" y="3782599"/>
            <a:ext cx="267773" cy="2677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777" y="3934999"/>
            <a:ext cx="267773" cy="267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51" y="3998854"/>
            <a:ext cx="267773" cy="267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42" y="3464385"/>
            <a:ext cx="267773" cy="267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42" y="3616785"/>
            <a:ext cx="267773" cy="267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816" y="3680640"/>
            <a:ext cx="267773" cy="26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962" y="3079975"/>
            <a:ext cx="267773" cy="26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362" y="3232375"/>
            <a:ext cx="267773" cy="267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36" y="3296230"/>
            <a:ext cx="267773" cy="267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115" y="2972378"/>
            <a:ext cx="267773" cy="267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15" y="3124778"/>
            <a:ext cx="267773" cy="2677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89" y="3188633"/>
            <a:ext cx="267773" cy="2677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369" y="3296284"/>
            <a:ext cx="267773" cy="2677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69" y="3448684"/>
            <a:ext cx="267773" cy="2677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710" y="3698111"/>
            <a:ext cx="267773" cy="2677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74" y="3001912"/>
            <a:ext cx="267773" cy="2677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84" y="3914366"/>
            <a:ext cx="267773" cy="267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801" y="1859959"/>
            <a:ext cx="279340" cy="279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1" y="2012359"/>
            <a:ext cx="279340" cy="279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75" y="2076214"/>
            <a:ext cx="279340" cy="2793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454" y="2230956"/>
            <a:ext cx="267773" cy="2677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386" y="2372010"/>
            <a:ext cx="267773" cy="2677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028" y="2447211"/>
            <a:ext cx="267773" cy="2677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319" y="1912742"/>
            <a:ext cx="267773" cy="2677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19" y="2065142"/>
            <a:ext cx="267773" cy="2677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93" y="2128997"/>
            <a:ext cx="267773" cy="2677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39" y="1528332"/>
            <a:ext cx="267773" cy="2677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439" y="1680732"/>
            <a:ext cx="267773" cy="2677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613" y="1744587"/>
            <a:ext cx="267773" cy="2677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192" y="1420735"/>
            <a:ext cx="267773" cy="2677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592" y="1573135"/>
            <a:ext cx="267773" cy="2677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766" y="1636990"/>
            <a:ext cx="267773" cy="2677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46" y="1744641"/>
            <a:ext cx="267773" cy="2677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846" y="1897041"/>
            <a:ext cx="267773" cy="2677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787" y="2146468"/>
            <a:ext cx="267773" cy="2677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51" y="1450269"/>
            <a:ext cx="267773" cy="2677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361" y="2362723"/>
            <a:ext cx="267773" cy="267773"/>
          </a:xfrm>
          <a:prstGeom prst="rect">
            <a:avLst/>
          </a:prstGeom>
        </p:spPr>
      </p:pic>
      <p:sp>
        <p:nvSpPr>
          <p:cNvPr id="93" name="Oval 92"/>
          <p:cNvSpPr>
            <a:spLocks noChangeAspect="1"/>
          </p:cNvSpPr>
          <p:nvPr/>
        </p:nvSpPr>
        <p:spPr>
          <a:xfrm>
            <a:off x="7393259" y="399885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8826915" y="21215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9212837" y="27499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4809290" y="3574186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874124" y="279127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2937714" y="14388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2694474" y="232218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2935337" y="187762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8105752" y="249872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945975" y="18502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6470832" y="405109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3989393" y="222209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5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can we stick machines?</a:t>
            </a:r>
          </a:p>
          <a:p>
            <a:endParaRPr lang="en-US" dirty="0"/>
          </a:p>
          <a:p>
            <a:r>
              <a:rPr lang="en-US" dirty="0"/>
              <a:t>Inside our datacenters</a:t>
            </a:r>
          </a:p>
          <a:p>
            <a:endParaRPr lang="en-US" dirty="0"/>
          </a:p>
          <a:p>
            <a:r>
              <a:rPr lang="en-US" dirty="0"/>
              <a:t>At colocation facilities</a:t>
            </a:r>
            <a:br>
              <a:rPr lang="en-US" dirty="0"/>
            </a:br>
            <a:r>
              <a:rPr lang="en-US" dirty="0"/>
              <a:t>(other people’s DCs)</a:t>
            </a:r>
          </a:p>
          <a:p>
            <a:endParaRPr lang="en-US" dirty="0"/>
          </a:p>
          <a:p>
            <a:r>
              <a:rPr lang="en-US" dirty="0"/>
              <a:t>At Internet Exchange Points</a:t>
            </a:r>
          </a:p>
          <a:p>
            <a:endParaRPr lang="en-US" dirty="0"/>
          </a:p>
          <a:p>
            <a:r>
              <a:rPr lang="en-US" dirty="0"/>
              <a:t>Inside others’ networks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106372" y="3539097"/>
            <a:ext cx="477520" cy="2428240"/>
          </a:xfrm>
          <a:prstGeom prst="rightBrace">
            <a:avLst>
              <a:gd name="adj1" fmla="val 3991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3796" y="3968387"/>
            <a:ext cx="2680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Not </a:t>
            </a:r>
            <a:r>
              <a:rPr lang="en-US" sz="2400" i="1" dirty="0">
                <a:latin typeface="Helvetica Neue Medium" charset="0"/>
                <a:ea typeface="Helvetica Neue Medium" charset="0"/>
                <a:cs typeface="Helvetica Neue Medium" charset="0"/>
              </a:rPr>
              <a:t>that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many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machines </a:t>
            </a:r>
            <a:b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(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limited space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and/or high cost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Locations vs Datacenters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many more CDN locations</a:t>
            </a:r>
          </a:p>
          <a:p>
            <a:pPr lvl="1"/>
            <a:r>
              <a:rPr lang="en-US" dirty="0"/>
              <a:t>e.g., Akamai has 1000+</a:t>
            </a:r>
          </a:p>
          <a:p>
            <a:pPr lvl="1"/>
            <a:endParaRPr lang="en-US" dirty="0"/>
          </a:p>
          <a:p>
            <a:r>
              <a:rPr lang="en-US" dirty="0"/>
              <a:t>CDNs are closer to people</a:t>
            </a:r>
          </a:p>
          <a:p>
            <a:pPr lvl="1"/>
            <a:r>
              <a:rPr lang="en-US" dirty="0"/>
              <a:t>Because there are more of them</a:t>
            </a:r>
          </a:p>
          <a:p>
            <a:pPr lvl="1"/>
            <a:r>
              <a:rPr lang="en-US" dirty="0"/>
              <a:t>Placed for locality</a:t>
            </a:r>
          </a:p>
          <a:p>
            <a:pPr lvl="1"/>
            <a:endParaRPr lang="en-US" dirty="0"/>
          </a:p>
          <a:p>
            <a:r>
              <a:rPr lang="en-US" dirty="0"/>
              <a:t>CDN locations are much wimpier</a:t>
            </a:r>
          </a:p>
          <a:p>
            <a:pPr lvl="1"/>
            <a:r>
              <a:rPr lang="en-US" dirty="0"/>
              <a:t>Maybe 1 rack (~40 machines)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Maybe 8 racks (~320 machines)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9668" y="1973009"/>
            <a:ext cx="2112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Which ones do clients connect to?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45132" y="2052320"/>
            <a:ext cx="792480" cy="5994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79300" y="3474821"/>
            <a:ext cx="180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What do we store on them?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79360" y="4153572"/>
            <a:ext cx="637884" cy="4184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6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90" dirty="0"/>
              <a:t> </a:t>
            </a:r>
            <a:r>
              <a:rPr dirty="0"/>
              <a:t>do</a:t>
            </a:r>
            <a:r>
              <a:rPr spc="-85" dirty="0"/>
              <a:t> </a:t>
            </a:r>
            <a:r>
              <a:rPr dirty="0"/>
              <a:t>we</a:t>
            </a:r>
            <a:r>
              <a:rPr spc="-90" dirty="0"/>
              <a:t> </a:t>
            </a:r>
            <a:r>
              <a:rPr spc="-10" dirty="0"/>
              <a:t>cache?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35235" cy="386003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800" spc="-8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stored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verbatim</a:t>
            </a:r>
            <a:r>
              <a:rPr sz="2800" spc="-8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slower</a:t>
            </a:r>
            <a:r>
              <a:rPr sz="2800" spc="-8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Previous</a:t>
            </a:r>
            <a:r>
              <a:rPr sz="2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computations</a:t>
            </a:r>
            <a:r>
              <a:rPr sz="24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–</a:t>
            </a:r>
            <a:r>
              <a:rPr sz="2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recomputations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kind</a:t>
            </a:r>
            <a:r>
              <a:rPr sz="2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`slow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storage’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Examples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CPU</a:t>
            </a:r>
            <a:r>
              <a:rPr sz="24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hierarchy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File</a:t>
            </a:r>
            <a:r>
              <a:rPr sz="24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  <a:r>
              <a:rPr sz="24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</a:t>
            </a:r>
            <a:r>
              <a:rPr sz="24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buffer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Domain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sz="24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(DNS)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400" spc="-1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Distribution</a:t>
            </a:r>
            <a:r>
              <a:rPr sz="2400" spc="-1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r>
              <a:rPr sz="2400" spc="-1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(CDN)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-1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</a:t>
            </a:r>
            <a:r>
              <a:rPr sz="2400" spc="-114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Database</a:t>
            </a:r>
            <a:r>
              <a:rPr sz="2400" spc="-1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Locations Store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everything?</a:t>
            </a:r>
          </a:p>
          <a:p>
            <a:pPr lvl="1"/>
            <a:r>
              <a:rPr lang="en-US" dirty="0" err="1"/>
              <a:t>Exabytes</a:t>
            </a:r>
            <a:r>
              <a:rPr lang="en-US" dirty="0"/>
              <a:t> of data for some services</a:t>
            </a:r>
            <a:endParaRPr lang="en-US" sz="1400" dirty="0"/>
          </a:p>
          <a:p>
            <a:pPr lvl="1"/>
            <a:r>
              <a:rPr lang="en-US" dirty="0"/>
              <a:t>1 rack (40 machines):</a:t>
            </a:r>
          </a:p>
          <a:p>
            <a:pPr lvl="2"/>
            <a:r>
              <a:rPr lang="en-US" dirty="0"/>
              <a:t>144 GB memory? * 40 -&gt; 5.8TB memory </a:t>
            </a:r>
            <a:r>
              <a:rPr lang="mr-IN" dirty="0"/>
              <a:t>…</a:t>
            </a:r>
            <a:r>
              <a:rPr lang="en-US" dirty="0"/>
              <a:t> not even close</a:t>
            </a:r>
            <a:r>
              <a:rPr lang="mr-IN" dirty="0"/>
              <a:t>…</a:t>
            </a:r>
            <a:endParaRPr lang="en-US" dirty="0"/>
          </a:p>
          <a:p>
            <a:pPr lvl="2"/>
            <a:r>
              <a:rPr lang="en-US" dirty="0"/>
              <a:t>10x4 TB HDD? * 40 -&gt; 1.6 PB </a:t>
            </a:r>
            <a:r>
              <a:rPr lang="mr-IN" dirty="0"/>
              <a:t>…</a:t>
            </a:r>
            <a:r>
              <a:rPr lang="en-US" dirty="0"/>
              <a:t> not even close</a:t>
            </a:r>
            <a:r>
              <a:rPr lang="mr-IN" dirty="0"/>
              <a:t>…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Need to store a subset of objects!</a:t>
            </a:r>
          </a:p>
          <a:p>
            <a:pPr lvl="1"/>
            <a:r>
              <a:rPr lang="en-US" i="1" dirty="0"/>
              <a:t>Q: But which objects to store?</a:t>
            </a:r>
          </a:p>
        </p:txBody>
      </p:sp>
    </p:spTree>
    <p:extLst>
      <p:ext uri="{BB962C8B-B14F-4D97-AF65-F5344CB8AC3E}">
        <p14:creationId xmlns:p14="http://schemas.microsoft.com/office/powerpoint/2010/main" val="6437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44915"/>
            <a:ext cx="111074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</a:t>
            </a:r>
            <a:r>
              <a:rPr sz="4000" spc="-10" dirty="0"/>
              <a:t> </a:t>
            </a:r>
            <a:r>
              <a:rPr sz="4000" spc="-20" dirty="0"/>
              <a:t>to</a:t>
            </a:r>
            <a:r>
              <a:rPr sz="4000" dirty="0"/>
              <a:t> the</a:t>
            </a:r>
            <a:r>
              <a:rPr sz="4000" spc="-10" dirty="0"/>
              <a:t> </a:t>
            </a:r>
            <a:r>
              <a:rPr sz="4000" spc="-15" dirty="0"/>
              <a:t>Rescue:</a:t>
            </a:r>
            <a:r>
              <a:rPr sz="4000" spc="-20" dirty="0"/>
              <a:t> </a:t>
            </a:r>
            <a:r>
              <a:rPr sz="4000" dirty="0"/>
              <a:t>Domain</a:t>
            </a:r>
            <a:r>
              <a:rPr sz="4000" spc="-5" dirty="0"/>
              <a:t> </a:t>
            </a:r>
            <a:r>
              <a:rPr sz="4000" dirty="0"/>
              <a:t>Name</a:t>
            </a:r>
            <a:r>
              <a:rPr sz="4000" spc="-10" dirty="0"/>
              <a:t> </a:t>
            </a:r>
            <a:r>
              <a:rPr sz="4000"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62" y="1669965"/>
            <a:ext cx="8821418" cy="194796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popular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2"/>
              </a:rPr>
              <a:t>www.youtube.com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2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 top-level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domain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192.26.92.30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44915"/>
            <a:ext cx="109093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</a:t>
            </a:r>
            <a:r>
              <a:rPr sz="4000" spc="-10" dirty="0"/>
              <a:t> </a:t>
            </a:r>
            <a:r>
              <a:rPr sz="4000" spc="-20" dirty="0"/>
              <a:t>to</a:t>
            </a:r>
            <a:r>
              <a:rPr sz="4000" dirty="0"/>
              <a:t> the</a:t>
            </a:r>
            <a:r>
              <a:rPr sz="4000" spc="-10" dirty="0"/>
              <a:t> </a:t>
            </a:r>
            <a:r>
              <a:rPr sz="4000" spc="-15" dirty="0"/>
              <a:t>Rescue:</a:t>
            </a:r>
            <a:r>
              <a:rPr sz="4000" spc="-20" dirty="0"/>
              <a:t> </a:t>
            </a:r>
            <a:r>
              <a:rPr sz="4000" dirty="0"/>
              <a:t>Domain</a:t>
            </a:r>
            <a:r>
              <a:rPr sz="4000" spc="-5" dirty="0"/>
              <a:t> </a:t>
            </a:r>
            <a:r>
              <a:rPr sz="4000" dirty="0"/>
              <a:t>Name</a:t>
            </a:r>
            <a:r>
              <a:rPr sz="4000" spc="-10" dirty="0"/>
              <a:t> </a:t>
            </a:r>
            <a:r>
              <a:rPr sz="4000"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62" y="1669965"/>
            <a:ext cx="7113632" cy="194796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popular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www.youtube.com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 top-level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domain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192.26.92.30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6715" y="5643097"/>
            <a:ext cx="820769" cy="6329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83606" y="6235700"/>
            <a:ext cx="168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1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79602" y="2554514"/>
            <a:ext cx="1939925" cy="3048000"/>
            <a:chOff x="8779602" y="2554514"/>
            <a:chExt cx="1939925" cy="3048000"/>
          </a:xfrm>
        </p:grpSpPr>
        <p:sp>
          <p:nvSpPr>
            <p:cNvPr id="7" name="object 7"/>
            <p:cNvSpPr/>
            <p:nvPr/>
          </p:nvSpPr>
          <p:spPr>
            <a:xfrm>
              <a:off x="8784361" y="3566871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786831" y="3710292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154252" y="3573282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21093" y="4067806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838615" y="3864430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790711" y="2554515"/>
              <a:ext cx="1929130" cy="3048000"/>
            </a:xfrm>
            <a:custGeom>
              <a:avLst/>
              <a:gdLst/>
              <a:ahLst/>
              <a:cxnLst/>
              <a:rect l="l" t="t" r="r" b="b"/>
              <a:pathLst>
                <a:path w="1929129" h="3048000">
                  <a:moveTo>
                    <a:pt x="85725" y="1781175"/>
                  </a:moveTo>
                  <a:lnTo>
                    <a:pt x="78574" y="1766887"/>
                  </a:lnTo>
                  <a:lnTo>
                    <a:pt x="42862" y="1695450"/>
                  </a:lnTo>
                  <a:lnTo>
                    <a:pt x="0" y="1781175"/>
                  </a:lnTo>
                  <a:lnTo>
                    <a:pt x="28575" y="1781175"/>
                  </a:lnTo>
                  <a:lnTo>
                    <a:pt x="28575" y="3009900"/>
                  </a:lnTo>
                  <a:lnTo>
                    <a:pt x="57150" y="3009900"/>
                  </a:lnTo>
                  <a:lnTo>
                    <a:pt x="57150" y="1781175"/>
                  </a:lnTo>
                  <a:lnTo>
                    <a:pt x="85725" y="1781175"/>
                  </a:lnTo>
                  <a:close/>
                </a:path>
                <a:path w="1929129" h="3048000">
                  <a:moveTo>
                    <a:pt x="285127" y="2961970"/>
                  </a:moveTo>
                  <a:lnTo>
                    <a:pt x="256552" y="2962186"/>
                  </a:lnTo>
                  <a:lnTo>
                    <a:pt x="247650" y="1723923"/>
                  </a:lnTo>
                  <a:lnTo>
                    <a:pt x="219075" y="1724126"/>
                  </a:lnTo>
                  <a:lnTo>
                    <a:pt x="227977" y="2962389"/>
                  </a:lnTo>
                  <a:lnTo>
                    <a:pt x="199402" y="2962592"/>
                  </a:lnTo>
                  <a:lnTo>
                    <a:pt x="242887" y="3048000"/>
                  </a:lnTo>
                  <a:lnTo>
                    <a:pt x="277914" y="2976676"/>
                  </a:lnTo>
                  <a:lnTo>
                    <a:pt x="285127" y="2961970"/>
                  </a:lnTo>
                  <a:close/>
                </a:path>
                <a:path w="1929129" h="3048000">
                  <a:moveTo>
                    <a:pt x="1071562" y="0"/>
                  </a:moveTo>
                  <a:lnTo>
                    <a:pt x="981595" y="33058"/>
                  </a:lnTo>
                  <a:lnTo>
                    <a:pt x="1002398" y="52641"/>
                  </a:lnTo>
                  <a:lnTo>
                    <a:pt x="146761" y="961758"/>
                  </a:lnTo>
                  <a:lnTo>
                    <a:pt x="167563" y="981341"/>
                  </a:lnTo>
                  <a:lnTo>
                    <a:pt x="1023213" y="72224"/>
                  </a:lnTo>
                  <a:lnTo>
                    <a:pt x="1044016" y="91808"/>
                  </a:lnTo>
                  <a:lnTo>
                    <a:pt x="1058887" y="42227"/>
                  </a:lnTo>
                  <a:lnTo>
                    <a:pt x="1071562" y="0"/>
                  </a:lnTo>
                  <a:close/>
                </a:path>
                <a:path w="1929129" h="3048000">
                  <a:moveTo>
                    <a:pt x="1110424" y="238518"/>
                  </a:moveTo>
                  <a:lnTo>
                    <a:pt x="1089837" y="218694"/>
                  </a:lnTo>
                  <a:lnTo>
                    <a:pt x="415861" y="918933"/>
                  </a:lnTo>
                  <a:lnTo>
                    <a:pt x="395274" y="899121"/>
                  </a:lnTo>
                  <a:lnTo>
                    <a:pt x="366712" y="990600"/>
                  </a:lnTo>
                  <a:lnTo>
                    <a:pt x="457034" y="958570"/>
                  </a:lnTo>
                  <a:lnTo>
                    <a:pt x="447141" y="949045"/>
                  </a:lnTo>
                  <a:lnTo>
                    <a:pt x="436448" y="938745"/>
                  </a:lnTo>
                  <a:lnTo>
                    <a:pt x="1110424" y="238518"/>
                  </a:lnTo>
                  <a:close/>
                </a:path>
                <a:path w="1929129" h="3048000">
                  <a:moveTo>
                    <a:pt x="1862137" y="1319212"/>
                  </a:moveTo>
                  <a:lnTo>
                    <a:pt x="528637" y="1319212"/>
                  </a:lnTo>
                  <a:lnTo>
                    <a:pt x="528637" y="1290637"/>
                  </a:lnTo>
                  <a:lnTo>
                    <a:pt x="442912" y="1333500"/>
                  </a:lnTo>
                  <a:lnTo>
                    <a:pt x="528637" y="1376362"/>
                  </a:lnTo>
                  <a:lnTo>
                    <a:pt x="528637" y="1347787"/>
                  </a:lnTo>
                  <a:lnTo>
                    <a:pt x="1862137" y="1347787"/>
                  </a:lnTo>
                  <a:lnTo>
                    <a:pt x="1862137" y="1319212"/>
                  </a:lnTo>
                  <a:close/>
                </a:path>
                <a:path w="1929129" h="3048000">
                  <a:moveTo>
                    <a:pt x="1928812" y="1162050"/>
                  </a:moveTo>
                  <a:lnTo>
                    <a:pt x="1900707" y="1148219"/>
                  </a:lnTo>
                  <a:lnTo>
                    <a:pt x="1842808" y="1119746"/>
                  </a:lnTo>
                  <a:lnTo>
                    <a:pt x="1842998" y="1148321"/>
                  </a:lnTo>
                  <a:lnTo>
                    <a:pt x="442823" y="1157287"/>
                  </a:lnTo>
                  <a:lnTo>
                    <a:pt x="443001" y="1185862"/>
                  </a:lnTo>
                  <a:lnTo>
                    <a:pt x="1843176" y="1176896"/>
                  </a:lnTo>
                  <a:lnTo>
                    <a:pt x="1843366" y="1205471"/>
                  </a:lnTo>
                  <a:lnTo>
                    <a:pt x="1928812" y="1162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417143" y="1834388"/>
            <a:ext cx="181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root</a:t>
            </a:r>
            <a:r>
              <a:rPr sz="1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46306" y="3647947"/>
            <a:ext cx="1079500" cy="55720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3675" marR="5080" indent="-18097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</a:t>
            </a:r>
            <a:r>
              <a:rPr sz="1800" spc="-9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1800" spc="-5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3393" y="512622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66318" y="27914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04468" y="302920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48955" y="392836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45856" y="49677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894027" y="2138591"/>
            <a:ext cx="1208405" cy="3710940"/>
            <a:chOff x="9894027" y="2138591"/>
            <a:chExt cx="1208405" cy="3710940"/>
          </a:xfrm>
        </p:grpSpPr>
        <p:sp>
          <p:nvSpPr>
            <p:cNvPr id="25" name="object 25"/>
            <p:cNvSpPr/>
            <p:nvPr/>
          </p:nvSpPr>
          <p:spPr>
            <a:xfrm>
              <a:off x="9898787" y="2147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901256" y="2291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0268677" y="2154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0135518" y="264858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5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953040" y="2445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69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727462" y="357639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729931" y="371981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1097352" y="358280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964193" y="407733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781715" y="3873955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0708412" y="5195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0710881" y="5339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7"/>
                  </a:lnTo>
                  <a:lnTo>
                    <a:pt x="246181" y="151997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078302" y="5202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0945143" y="5696580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49"/>
                  </a:lnTo>
                  <a:lnTo>
                    <a:pt x="155354" y="291149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762665" y="5493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7"/>
                  </a:lnTo>
                  <a:lnTo>
                    <a:pt x="118364" y="102757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325919" y="5910579"/>
            <a:ext cx="1273810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tho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 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18793" y="49982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75843" y="51445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8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127261" y="4038828"/>
            <a:ext cx="1533525" cy="1437005"/>
          </a:xfrm>
          <a:custGeom>
            <a:avLst/>
            <a:gdLst/>
            <a:ahLst/>
            <a:cxnLst/>
            <a:rect l="l" t="t" r="r" b="b"/>
            <a:pathLst>
              <a:path w="1533525" h="1437004">
                <a:moveTo>
                  <a:pt x="1502181" y="1417586"/>
                </a:moveTo>
                <a:lnTo>
                  <a:pt x="65786" y="165900"/>
                </a:lnTo>
                <a:lnTo>
                  <a:pt x="73063" y="157556"/>
                </a:lnTo>
                <a:lnTo>
                  <a:pt x="82473" y="146748"/>
                </a:lnTo>
                <a:lnTo>
                  <a:pt x="0" y="125412"/>
                </a:lnTo>
                <a:lnTo>
                  <a:pt x="32410" y="204203"/>
                </a:lnTo>
                <a:lnTo>
                  <a:pt x="49098" y="185051"/>
                </a:lnTo>
                <a:lnTo>
                  <a:pt x="1485493" y="1436738"/>
                </a:lnTo>
                <a:lnTo>
                  <a:pt x="1502181" y="1417586"/>
                </a:lnTo>
                <a:close/>
              </a:path>
              <a:path w="1533525" h="1437004">
                <a:moveTo>
                  <a:pt x="1533525" y="1323975"/>
                </a:moveTo>
                <a:lnTo>
                  <a:pt x="1520367" y="1291564"/>
                </a:lnTo>
                <a:lnTo>
                  <a:pt x="1501482" y="1245044"/>
                </a:lnTo>
                <a:lnTo>
                  <a:pt x="1484706" y="1264107"/>
                </a:lnTo>
                <a:lnTo>
                  <a:pt x="48069" y="0"/>
                </a:lnTo>
                <a:lnTo>
                  <a:pt x="31292" y="19062"/>
                </a:lnTo>
                <a:lnTo>
                  <a:pt x="1467929" y="1283182"/>
                </a:lnTo>
                <a:lnTo>
                  <a:pt x="1451152" y="1302245"/>
                </a:lnTo>
                <a:lnTo>
                  <a:pt x="1533525" y="132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18793" y="3205988"/>
            <a:ext cx="2093595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2005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ts val="2005"/>
              </a:lnSpc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44915"/>
            <a:ext cx="110954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</a:t>
            </a:r>
            <a:r>
              <a:rPr sz="4000" spc="-10" dirty="0"/>
              <a:t> </a:t>
            </a:r>
            <a:r>
              <a:rPr sz="4000" spc="-20" dirty="0"/>
              <a:t>to</a:t>
            </a:r>
            <a:r>
              <a:rPr sz="4000" dirty="0"/>
              <a:t> the</a:t>
            </a:r>
            <a:r>
              <a:rPr sz="4000" spc="-10" dirty="0"/>
              <a:t> </a:t>
            </a:r>
            <a:r>
              <a:rPr sz="4000" spc="-15" dirty="0"/>
              <a:t>Rescue:</a:t>
            </a:r>
            <a:r>
              <a:rPr sz="4000" spc="-20" dirty="0"/>
              <a:t> </a:t>
            </a:r>
            <a:r>
              <a:rPr sz="4000" dirty="0"/>
              <a:t>Domain</a:t>
            </a:r>
            <a:r>
              <a:rPr sz="4000" spc="-5" dirty="0"/>
              <a:t> </a:t>
            </a:r>
            <a:r>
              <a:rPr sz="4000" dirty="0"/>
              <a:t>Name</a:t>
            </a:r>
            <a:r>
              <a:rPr sz="4000" spc="-10" dirty="0"/>
              <a:t> </a:t>
            </a:r>
            <a:r>
              <a:rPr sz="4000"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62" y="1669965"/>
            <a:ext cx="7644543" cy="194796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popular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www.youtube.com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 top-level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domain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192.26.92.30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62" y="3980349"/>
            <a:ext cx="6729192" cy="126829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Where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campus)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machine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user’s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2" y="5665385"/>
            <a:ext cx="7439660" cy="88934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avoid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 information?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Cached entries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limited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“time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live”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6715" y="5643097"/>
            <a:ext cx="820769" cy="6329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83606" y="6235700"/>
            <a:ext cx="168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1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79602" y="2554514"/>
            <a:ext cx="1939925" cy="3048000"/>
            <a:chOff x="8779602" y="2554514"/>
            <a:chExt cx="1939925" cy="3048000"/>
          </a:xfrm>
        </p:grpSpPr>
        <p:sp>
          <p:nvSpPr>
            <p:cNvPr id="9" name="object 9"/>
            <p:cNvSpPr/>
            <p:nvPr/>
          </p:nvSpPr>
          <p:spPr>
            <a:xfrm>
              <a:off x="8784361" y="3566871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86831" y="3710292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154252" y="3573282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021093" y="4067806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838615" y="3864430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790711" y="2554515"/>
              <a:ext cx="1929130" cy="3048000"/>
            </a:xfrm>
            <a:custGeom>
              <a:avLst/>
              <a:gdLst/>
              <a:ahLst/>
              <a:cxnLst/>
              <a:rect l="l" t="t" r="r" b="b"/>
              <a:pathLst>
                <a:path w="1929129" h="3048000">
                  <a:moveTo>
                    <a:pt x="85725" y="1781175"/>
                  </a:moveTo>
                  <a:lnTo>
                    <a:pt x="78574" y="1766887"/>
                  </a:lnTo>
                  <a:lnTo>
                    <a:pt x="42862" y="1695450"/>
                  </a:lnTo>
                  <a:lnTo>
                    <a:pt x="0" y="1781175"/>
                  </a:lnTo>
                  <a:lnTo>
                    <a:pt x="28575" y="1781175"/>
                  </a:lnTo>
                  <a:lnTo>
                    <a:pt x="28575" y="3009900"/>
                  </a:lnTo>
                  <a:lnTo>
                    <a:pt x="57150" y="3009900"/>
                  </a:lnTo>
                  <a:lnTo>
                    <a:pt x="57150" y="1781175"/>
                  </a:lnTo>
                  <a:lnTo>
                    <a:pt x="85725" y="1781175"/>
                  </a:lnTo>
                  <a:close/>
                </a:path>
                <a:path w="1929129" h="3048000">
                  <a:moveTo>
                    <a:pt x="285127" y="2961970"/>
                  </a:moveTo>
                  <a:lnTo>
                    <a:pt x="256552" y="2962186"/>
                  </a:lnTo>
                  <a:lnTo>
                    <a:pt x="247650" y="1723923"/>
                  </a:lnTo>
                  <a:lnTo>
                    <a:pt x="219075" y="1724126"/>
                  </a:lnTo>
                  <a:lnTo>
                    <a:pt x="227977" y="2962389"/>
                  </a:lnTo>
                  <a:lnTo>
                    <a:pt x="199402" y="2962592"/>
                  </a:lnTo>
                  <a:lnTo>
                    <a:pt x="242887" y="3048000"/>
                  </a:lnTo>
                  <a:lnTo>
                    <a:pt x="277914" y="2976676"/>
                  </a:lnTo>
                  <a:lnTo>
                    <a:pt x="285127" y="2961970"/>
                  </a:lnTo>
                  <a:close/>
                </a:path>
                <a:path w="1929129" h="3048000">
                  <a:moveTo>
                    <a:pt x="1071562" y="0"/>
                  </a:moveTo>
                  <a:lnTo>
                    <a:pt x="981595" y="33058"/>
                  </a:lnTo>
                  <a:lnTo>
                    <a:pt x="1002398" y="52641"/>
                  </a:lnTo>
                  <a:lnTo>
                    <a:pt x="146761" y="961758"/>
                  </a:lnTo>
                  <a:lnTo>
                    <a:pt x="167563" y="981341"/>
                  </a:lnTo>
                  <a:lnTo>
                    <a:pt x="1023213" y="72224"/>
                  </a:lnTo>
                  <a:lnTo>
                    <a:pt x="1044016" y="91808"/>
                  </a:lnTo>
                  <a:lnTo>
                    <a:pt x="1058887" y="42227"/>
                  </a:lnTo>
                  <a:lnTo>
                    <a:pt x="1071562" y="0"/>
                  </a:lnTo>
                  <a:close/>
                </a:path>
                <a:path w="1929129" h="3048000">
                  <a:moveTo>
                    <a:pt x="1110424" y="238518"/>
                  </a:moveTo>
                  <a:lnTo>
                    <a:pt x="1089837" y="218694"/>
                  </a:lnTo>
                  <a:lnTo>
                    <a:pt x="415861" y="918933"/>
                  </a:lnTo>
                  <a:lnTo>
                    <a:pt x="395274" y="899121"/>
                  </a:lnTo>
                  <a:lnTo>
                    <a:pt x="366712" y="990600"/>
                  </a:lnTo>
                  <a:lnTo>
                    <a:pt x="457034" y="958570"/>
                  </a:lnTo>
                  <a:lnTo>
                    <a:pt x="447141" y="949045"/>
                  </a:lnTo>
                  <a:lnTo>
                    <a:pt x="436448" y="938745"/>
                  </a:lnTo>
                  <a:lnTo>
                    <a:pt x="1110424" y="238518"/>
                  </a:lnTo>
                  <a:close/>
                </a:path>
                <a:path w="1929129" h="3048000">
                  <a:moveTo>
                    <a:pt x="1862137" y="1319212"/>
                  </a:moveTo>
                  <a:lnTo>
                    <a:pt x="528637" y="1319212"/>
                  </a:lnTo>
                  <a:lnTo>
                    <a:pt x="528637" y="1290637"/>
                  </a:lnTo>
                  <a:lnTo>
                    <a:pt x="442912" y="1333500"/>
                  </a:lnTo>
                  <a:lnTo>
                    <a:pt x="528637" y="1376362"/>
                  </a:lnTo>
                  <a:lnTo>
                    <a:pt x="528637" y="1347787"/>
                  </a:lnTo>
                  <a:lnTo>
                    <a:pt x="1862137" y="1347787"/>
                  </a:lnTo>
                  <a:lnTo>
                    <a:pt x="1862137" y="1319212"/>
                  </a:lnTo>
                  <a:close/>
                </a:path>
                <a:path w="1929129" h="3048000">
                  <a:moveTo>
                    <a:pt x="1928812" y="1162050"/>
                  </a:moveTo>
                  <a:lnTo>
                    <a:pt x="1900707" y="1148219"/>
                  </a:lnTo>
                  <a:lnTo>
                    <a:pt x="1842808" y="1119746"/>
                  </a:lnTo>
                  <a:lnTo>
                    <a:pt x="1842998" y="1148321"/>
                  </a:lnTo>
                  <a:lnTo>
                    <a:pt x="442823" y="1157287"/>
                  </a:lnTo>
                  <a:lnTo>
                    <a:pt x="443001" y="1185862"/>
                  </a:lnTo>
                  <a:lnTo>
                    <a:pt x="1843176" y="1176896"/>
                  </a:lnTo>
                  <a:lnTo>
                    <a:pt x="1843366" y="1205471"/>
                  </a:lnTo>
                  <a:lnTo>
                    <a:pt x="1928812" y="1162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417143" y="1834388"/>
            <a:ext cx="181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root</a:t>
            </a:r>
            <a:r>
              <a:rPr sz="1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6306" y="3647947"/>
            <a:ext cx="1079500" cy="55720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3675" marR="5080" indent="-18097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</a:t>
            </a:r>
            <a:r>
              <a:rPr sz="1800" spc="-9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1800" spc="-5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23393" y="512622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66318" y="27914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04468" y="302920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48955" y="392836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45856" y="49677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894027" y="2138591"/>
            <a:ext cx="1208405" cy="3710940"/>
            <a:chOff x="9894027" y="2138591"/>
            <a:chExt cx="1208405" cy="3710940"/>
          </a:xfrm>
        </p:grpSpPr>
        <p:sp>
          <p:nvSpPr>
            <p:cNvPr id="27" name="object 27"/>
            <p:cNvSpPr/>
            <p:nvPr/>
          </p:nvSpPr>
          <p:spPr>
            <a:xfrm>
              <a:off x="9898787" y="2147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901256" y="2291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268677" y="2154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135518" y="264858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5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953040" y="2445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69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727462" y="357639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729931" y="371981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1097352" y="358280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964193" y="407733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0781715" y="3873955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0708412" y="5195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0710881" y="5339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7"/>
                  </a:lnTo>
                  <a:lnTo>
                    <a:pt x="246181" y="151997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1078302" y="5202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0945143" y="5696580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49"/>
                  </a:lnTo>
                  <a:lnTo>
                    <a:pt x="155354" y="291149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0762665" y="5493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7"/>
                  </a:lnTo>
                  <a:lnTo>
                    <a:pt x="118364" y="102757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325919" y="5910579"/>
            <a:ext cx="1273810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tho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 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18793" y="49982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75843" y="51445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8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127261" y="4038828"/>
            <a:ext cx="1533525" cy="1437005"/>
          </a:xfrm>
          <a:custGeom>
            <a:avLst/>
            <a:gdLst/>
            <a:ahLst/>
            <a:cxnLst/>
            <a:rect l="l" t="t" r="r" b="b"/>
            <a:pathLst>
              <a:path w="1533525" h="1437004">
                <a:moveTo>
                  <a:pt x="1502181" y="1417586"/>
                </a:moveTo>
                <a:lnTo>
                  <a:pt x="65786" y="165900"/>
                </a:lnTo>
                <a:lnTo>
                  <a:pt x="73063" y="157556"/>
                </a:lnTo>
                <a:lnTo>
                  <a:pt x="82473" y="146748"/>
                </a:lnTo>
                <a:lnTo>
                  <a:pt x="0" y="125412"/>
                </a:lnTo>
                <a:lnTo>
                  <a:pt x="32410" y="204203"/>
                </a:lnTo>
                <a:lnTo>
                  <a:pt x="49098" y="185051"/>
                </a:lnTo>
                <a:lnTo>
                  <a:pt x="1485493" y="1436738"/>
                </a:lnTo>
                <a:lnTo>
                  <a:pt x="1502181" y="1417586"/>
                </a:lnTo>
                <a:close/>
              </a:path>
              <a:path w="1533525" h="1437004">
                <a:moveTo>
                  <a:pt x="1533525" y="1323975"/>
                </a:moveTo>
                <a:lnTo>
                  <a:pt x="1520367" y="1291564"/>
                </a:lnTo>
                <a:lnTo>
                  <a:pt x="1501482" y="1245044"/>
                </a:lnTo>
                <a:lnTo>
                  <a:pt x="1484706" y="1264107"/>
                </a:lnTo>
                <a:lnTo>
                  <a:pt x="48069" y="0"/>
                </a:lnTo>
                <a:lnTo>
                  <a:pt x="31292" y="19062"/>
                </a:lnTo>
                <a:lnTo>
                  <a:pt x="1467929" y="1283182"/>
                </a:lnTo>
                <a:lnTo>
                  <a:pt x="1451152" y="1302245"/>
                </a:lnTo>
                <a:lnTo>
                  <a:pt x="1533525" y="132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18793" y="3205988"/>
            <a:ext cx="2093595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2005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ts val="2005"/>
              </a:lnSpc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24.5|6.4|31.2|7.6|10.6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2517</Words>
  <Application>Microsoft Macintosh PowerPoint</Application>
  <PresentationFormat>Widescreen</PresentationFormat>
  <Paragraphs>609</Paragraphs>
  <Slides>60</Slides>
  <Notes>27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MT</vt:lpstr>
      <vt:lpstr>Calibri</vt:lpstr>
      <vt:lpstr>Helvetica Neue Medium</vt:lpstr>
      <vt:lpstr>Helvetica Neue Medium</vt:lpstr>
      <vt:lpstr>Wingdings</vt:lpstr>
      <vt:lpstr>Office Theme</vt:lpstr>
      <vt:lpstr>PowerPoint Presentation</vt:lpstr>
      <vt:lpstr>Downloading a Web Page</vt:lpstr>
      <vt:lpstr>Downloading a Web Page (https://www.youtube.com)</vt:lpstr>
      <vt:lpstr>Multiple Problems</vt:lpstr>
      <vt:lpstr>A Solution: Caching</vt:lpstr>
      <vt:lpstr>What do we cache?</vt:lpstr>
      <vt:lpstr>Caching to the Rescue: Domain Name System</vt:lpstr>
      <vt:lpstr>Caching to the Rescue: Domain Name System</vt:lpstr>
      <vt:lpstr>Caching to the Rescue: Domain Name System</vt:lpstr>
      <vt:lpstr>Caching to the Rescue: Communication Channel</vt:lpstr>
      <vt:lpstr>Temporal Locality</vt:lpstr>
      <vt:lpstr>Caching to the Rescue: Web Items</vt:lpstr>
      <vt:lpstr>Web Caching Should Work Well!</vt:lpstr>
      <vt:lpstr>CDN Cache Hit</vt:lpstr>
      <vt:lpstr>CDN Cache Miss</vt:lpstr>
      <vt:lpstr>Cache Algorithms 101</vt:lpstr>
      <vt:lpstr>First-In-First-Out (FIFO)</vt:lpstr>
      <vt:lpstr>Least Recently Used (LRU)</vt:lpstr>
      <vt:lpstr>Least Frequently Used (LFU)</vt:lpstr>
      <vt:lpstr>Belady (Offline Optimal Caching)</vt:lpstr>
      <vt:lpstr>Effectiveness of Algorithms for CDN Caching?</vt:lpstr>
      <vt:lpstr>Edge Cache with Different Sizes</vt:lpstr>
      <vt:lpstr>Edge Cache with Different Sizes</vt:lpstr>
      <vt:lpstr>Edge Cache with Different Sizes</vt:lpstr>
      <vt:lpstr>Edge Cache with Different Algos</vt:lpstr>
      <vt:lpstr>Edge Cache with Different Algos</vt:lpstr>
      <vt:lpstr>Edge Cache with Different Algos</vt:lpstr>
      <vt:lpstr>Cache Consistency</vt:lpstr>
      <vt:lpstr>Some Web Content is Not Cacheable</vt:lpstr>
      <vt:lpstr>Cache Consistency Challenges</vt:lpstr>
      <vt:lpstr>Cache Consistency Challenges</vt:lpstr>
      <vt:lpstr>HTTP Response Header for Cache Control</vt:lpstr>
      <vt:lpstr>Cache Validation: Client Checks Freshness</vt:lpstr>
      <vt:lpstr>Cache Validation: Client Checks Freshness</vt:lpstr>
      <vt:lpstr>Cache Placement</vt:lpstr>
      <vt:lpstr>Client Machine (e.g., Browser)</vt:lpstr>
      <vt:lpstr>Client Network (Forward Proxy Cache)</vt:lpstr>
      <vt:lpstr>Server Network (Reverse Proxy Cache)</vt:lpstr>
      <vt:lpstr>Content Distribution Network (CDN)</vt:lpstr>
      <vt:lpstr>CDN Challenges</vt:lpstr>
      <vt:lpstr>A Hierarchy of CDN Caches</vt:lpstr>
      <vt:lpstr>Geo-distributed Edge Cache (FIFO)</vt:lpstr>
      <vt:lpstr>Geo-distributed Edge Cache (FIFO)</vt:lpstr>
      <vt:lpstr>Geo-distributed Edge Cache (FIFO)</vt:lpstr>
      <vt:lpstr>Geo-distributed Edge Cache (FIFO)</vt:lpstr>
      <vt:lpstr>Single Global Origin Cache (FIFO)</vt:lpstr>
      <vt:lpstr>Single Global Origin Cache (FIFO)</vt:lpstr>
      <vt:lpstr>Single Global Origin Cache (FIFO)</vt:lpstr>
      <vt:lpstr>Single Global Origin Cache (FIFO)</vt:lpstr>
      <vt:lpstr>Backend</vt:lpstr>
      <vt:lpstr>CDN Effectiveness</vt:lpstr>
      <vt:lpstr>Conclusions</vt:lpstr>
      <vt:lpstr>PowerPoint Presentation</vt:lpstr>
      <vt:lpstr>PowerPoint Presentation</vt:lpstr>
      <vt:lpstr>Anatomy of a Web Page Fetch</vt:lpstr>
      <vt:lpstr>Serve It All From Datacenters?</vt:lpstr>
      <vt:lpstr>Serve Objects From CDN</vt:lpstr>
      <vt:lpstr>CDN Locations</vt:lpstr>
      <vt:lpstr>CDN Locations vs Datacenters</vt:lpstr>
      <vt:lpstr>CDN Locations Store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65</cp:revision>
  <cp:lastPrinted>2020-09-28T04:17:14Z</cp:lastPrinted>
  <dcterms:created xsi:type="dcterms:W3CDTF">2020-09-14T18:00:01Z</dcterms:created>
  <dcterms:modified xsi:type="dcterms:W3CDTF">2024-10-22T13:22:02Z</dcterms:modified>
</cp:coreProperties>
</file>