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455" r:id="rId2"/>
    <p:sldId id="420" r:id="rId3"/>
    <p:sldId id="484" r:id="rId4"/>
    <p:sldId id="468" r:id="rId5"/>
    <p:sldId id="469" r:id="rId6"/>
    <p:sldId id="470" r:id="rId7"/>
    <p:sldId id="472" r:id="rId8"/>
    <p:sldId id="473" r:id="rId9"/>
    <p:sldId id="474" r:id="rId10"/>
    <p:sldId id="475" r:id="rId11"/>
    <p:sldId id="476" r:id="rId12"/>
    <p:sldId id="477" r:id="rId13"/>
    <p:sldId id="478" r:id="rId14"/>
    <p:sldId id="479" r:id="rId15"/>
    <p:sldId id="480" r:id="rId16"/>
    <p:sldId id="481" r:id="rId17"/>
    <p:sldId id="482" r:id="rId18"/>
    <p:sldId id="483" r:id="rId19"/>
    <p:sldId id="439" r:id="rId20"/>
    <p:sldId id="46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07"/>
    <p:restoredTop sz="80272"/>
  </p:normalViewPr>
  <p:slideViewPr>
    <p:cSldViewPr snapToGrid="0" snapToObjects="1">
      <p:cViewPr>
        <p:scale>
          <a:sx n="100" d="100"/>
          <a:sy n="100" d="100"/>
        </p:scale>
        <p:origin x="1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98BC59CC-3E89-014A-92DE-BBD53B053125}" type="datetimeFigureOut">
              <a:rPr lang="en-US" smtClean="0"/>
              <a:pPr/>
              <a:t>10/7/24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Medium" panose="02000503000000020004" pitchFamily="2" charset="0"/>
              </a:defRPr>
            </a:lvl1pPr>
          </a:lstStyle>
          <a:p>
            <a:fld id="{07CF1517-A10C-724C-911B-A9B285515E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Medium" panose="0200050300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F164F-55BC-E34C-BA70-4579787DC0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D1B9D245-66F1-CC41-A568-B183B3F334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26772B4-A135-C045-945F-E081E1D6A9FC}" type="slidenum">
              <a:rPr lang="en-US" altLang="en-US" sz="1300" b="0">
                <a:latin typeface="Helvetica Neue Medium" panose="02000503000000020004" pitchFamily="2" charset="0"/>
              </a:rPr>
              <a:pPr eaLnBrk="1" hangingPunct="1"/>
              <a:t>2</a:t>
            </a:fld>
            <a:endParaRPr lang="en-US" altLang="en-US" sz="1300" b="0" dirty="0">
              <a:latin typeface="Helvetica Neue Medium" panose="02000503000000020004" pitchFamily="2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3B87F68-219E-F742-9387-DDFDF9C669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D155BB31-EEE6-304D-AF8C-FE67354DF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9327" y="3474963"/>
            <a:ext cx="7042547" cy="32911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6332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D1B9D245-66F1-CC41-A568-B183B3F334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26772B4-A135-C045-945F-E081E1D6A9FC}" type="slidenum">
              <a:rPr lang="en-US" altLang="en-US" sz="1300" b="0">
                <a:latin typeface="Helvetica Neue Medium" panose="02000503000000020004" pitchFamily="2" charset="0"/>
              </a:rPr>
              <a:pPr eaLnBrk="1" hangingPunct="1"/>
              <a:t>3</a:t>
            </a:fld>
            <a:endParaRPr lang="en-US" altLang="en-US" sz="1300" b="0" dirty="0">
              <a:latin typeface="Helvetica Neue Medium" panose="02000503000000020004" pitchFamily="2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83B87F68-219E-F742-9387-DDFDF9C669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D155BB31-EEE6-304D-AF8C-FE67354DF3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9327" y="3474963"/>
            <a:ext cx="7042547" cy="329111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7398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F1517-A10C-724C-911B-A9B285515E7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4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Measuring ∆delivered accurately is too complex to explain on the slide, but it is possible! The queue article does not describe it, instead it is covered clearly here: https://</a:t>
            </a:r>
            <a:r>
              <a:rPr lang="en-US" dirty="0" err="1"/>
              <a:t>datatracker.ietf.org</a:t>
            </a:r>
            <a:r>
              <a:rPr lang="en-US" dirty="0"/>
              <a:t>/doc/html/draft-cheng-iccrg-delivery-rate-estimation#name-estimating-delivery-rate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F1517-A10C-724C-911B-A9B285515E7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969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F1517-A10C-724C-911B-A9B285515E7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22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end up sending at the same steady rates! Fair sharing! Nearly full utilization!</a:t>
            </a:r>
          </a:p>
          <a:p>
            <a:endParaRPr lang="en-US" dirty="0"/>
          </a:p>
          <a:p>
            <a:r>
              <a:rPr lang="en-US" dirty="0"/>
              <a:t>Takes time to adjust as new flows are added.</a:t>
            </a:r>
          </a:p>
          <a:p>
            <a:endParaRPr lang="en-US" dirty="0"/>
          </a:p>
          <a:p>
            <a:r>
              <a:rPr lang="en-US" dirty="0"/>
              <a:t>Dips are experiments to check for changes to </a:t>
            </a:r>
            <a:r>
              <a:rPr lang="en-US" dirty="0" err="1"/>
              <a:t>RTprop</a:t>
            </a:r>
            <a:r>
              <a:rPr lang="en-US" dirty="0"/>
              <a:t>. (They are synchronized because BBR timeouts after 10 seconds of not getting a lower </a:t>
            </a:r>
            <a:r>
              <a:rPr lang="en-US" dirty="0" err="1"/>
              <a:t>RTprop</a:t>
            </a:r>
            <a:r>
              <a:rPr lang="en-US" dirty="0"/>
              <a:t> value to start this experiment. Shorter queue time synchronize this timeout for everyone, and lead to an even more accurate estimate of </a:t>
            </a:r>
            <a:r>
              <a:rPr lang="en-US" dirty="0" err="1"/>
              <a:t>RTprop</a:t>
            </a:r>
            <a:r>
              <a:rPr lang="en-US" dirty="0"/>
              <a:t>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F1517-A10C-724C-911B-A9B285515E7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169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Websites != web traffic, BBR runs on &gt; 20% of web traffic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Though lots of different congestion control algos are used in practice, here is top 10 from Nebby paper </a:t>
            </a:r>
            <a:r>
              <a:rPr lang="en-US" sz="1200" dirty="0"/>
              <a:t>[Mishra et al. SIGCOMM ‘24]</a:t>
            </a:r>
          </a:p>
          <a:p>
            <a:r>
              <a:rPr lang="en-US" dirty="0"/>
              <a:t>Websites 		Traffic 	CCA</a:t>
            </a:r>
          </a:p>
          <a:p>
            <a:r>
              <a:rPr lang="en-US" dirty="0"/>
              <a:t>google domains 	13.85% 	BBRv3</a:t>
            </a:r>
          </a:p>
          <a:p>
            <a:r>
              <a:rPr lang="en-US" dirty="0" err="1"/>
              <a:t>netflix.com</a:t>
            </a:r>
            <a:r>
              <a:rPr lang="en-US" dirty="0"/>
              <a:t> 		13.74% 	Reno</a:t>
            </a:r>
          </a:p>
          <a:p>
            <a:r>
              <a:rPr lang="en-US" dirty="0" err="1"/>
              <a:t>facebook.com</a:t>
            </a:r>
            <a:r>
              <a:rPr lang="en-US" dirty="0"/>
              <a:t> 	6.45% 	CUBIC</a:t>
            </a:r>
          </a:p>
          <a:p>
            <a:r>
              <a:rPr lang="en-US" dirty="0" err="1"/>
              <a:t>apple.com</a:t>
            </a:r>
            <a:r>
              <a:rPr lang="en-US" dirty="0"/>
              <a:t> 		4.59% 	</a:t>
            </a:r>
            <a:r>
              <a:rPr lang="en-US" dirty="0" err="1"/>
              <a:t>AkamaiCC</a:t>
            </a:r>
            <a:endParaRPr lang="en-US" dirty="0"/>
          </a:p>
          <a:p>
            <a:r>
              <a:rPr lang="en-US" dirty="0" err="1"/>
              <a:t>disneyplus.com</a:t>
            </a:r>
            <a:r>
              <a:rPr lang="en-US" dirty="0"/>
              <a:t> 	4.49% 	CUBIC</a:t>
            </a:r>
          </a:p>
          <a:p>
            <a:r>
              <a:rPr lang="en-US" dirty="0" err="1"/>
              <a:t>amazon.com</a:t>
            </a:r>
            <a:r>
              <a:rPr lang="en-US" dirty="0"/>
              <a:t> 	4.24%	BBRv1</a:t>
            </a:r>
          </a:p>
          <a:p>
            <a:r>
              <a:rPr lang="en-US" dirty="0" err="1"/>
              <a:t>tiktok.com</a:t>
            </a:r>
            <a:r>
              <a:rPr lang="en-US" dirty="0"/>
              <a:t> 		3.93% 	</a:t>
            </a:r>
            <a:r>
              <a:rPr lang="en-US" dirty="0" err="1"/>
              <a:t>AkamaiCC</a:t>
            </a:r>
            <a:endParaRPr lang="en-US" dirty="0"/>
          </a:p>
          <a:p>
            <a:r>
              <a:rPr lang="en-US" dirty="0" err="1"/>
              <a:t>primevideo.com</a:t>
            </a:r>
            <a:r>
              <a:rPr lang="en-US" dirty="0"/>
              <a:t> 	2.67% 	BBRv2</a:t>
            </a:r>
          </a:p>
          <a:p>
            <a:r>
              <a:rPr lang="en-US" dirty="0" err="1"/>
              <a:t>hulu.com</a:t>
            </a:r>
            <a:r>
              <a:rPr lang="en-US" dirty="0"/>
              <a:t> 		2.44% 	</a:t>
            </a:r>
            <a:r>
              <a:rPr lang="en-US" dirty="0" err="1"/>
              <a:t>AkamaiCC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F1517-A10C-724C-911B-A9B285515E7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20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6505B514-F75F-FC4C-A44C-FBD652928B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02CD235-B9C3-C445-B27E-FAD6E27A0845}" type="slidenum">
              <a:rPr lang="en-US" altLang="en-US" sz="1300" b="0">
                <a:latin typeface="Helvetica Neue Medium" panose="02000503000000020004" pitchFamily="2" charset="0"/>
              </a:rPr>
              <a:pPr eaLnBrk="1" hangingPunct="1"/>
              <a:t>19</a:t>
            </a:fld>
            <a:endParaRPr lang="en-US" altLang="en-US" sz="1300" b="0" dirty="0">
              <a:latin typeface="Helvetica Neue Medium" panose="02000503000000020004" pitchFamily="2" charset="0"/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59C3BC5E-EE2E-AC49-A2B8-603D6FA62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1CB0C5A9-5D48-B044-9E77-54A96E08E4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72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31254-C0E0-C14B-9CCF-959EC9789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7BFEA2-3EC9-9243-826A-535B2FB83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BE382-E6EC-FD4A-A9E5-7AF22A621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6E792-DCFD-6E41-B3D4-B9F00C533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D0AD6-C285-0844-9F4A-28BB93ACE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9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DCAF-1B3F-F245-9A0B-6CA568771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79A8C-A568-9D45-B066-5106EFF12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5DC76-7607-FD42-934A-24DC7B97E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AC933-2A02-5F43-8170-3D1450EDE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CBBC4-84B4-AF41-98C0-9A027AA6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70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0D89CE-342E-6142-8D62-C9F2B09844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0DB81-73ED-8043-9599-A0B19823AA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D458F-A772-034F-8F50-C55F2AEB3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4B6ED-5FDB-E74F-8C92-8A19919B9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31752-D7C1-6442-AFA8-2B42A2F1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9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5E45A-26EF-E54F-AEE9-5C42C482A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016DC-0DC7-D74F-942E-534FCDD2B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10E52-4B94-AD4B-BC75-9336E722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B1A95-4504-EB4C-BBAB-E2C1FDF00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E4F81-E344-8A4B-8C43-4B5115202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20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8378-16E4-FD42-93D3-C4D3D910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FE8D5-90C3-C646-86AD-4E9BBA389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8AF6F-6B23-7E41-8764-38C750DA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917DE-0B78-8241-A9EE-04C5773B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F658C-9200-4F41-B166-413F9267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4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1BAE8-52A2-FA4B-9BAA-5626593E6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35F66-3724-304D-82AD-27200D690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9684D-DF7F-D240-831D-3C9CB6C5F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60CB2-4568-464C-98FF-E689D65A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F7323-005D-D445-80F1-9C693142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3E58B-8E54-3640-A751-13C4FB262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7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94CA-D3CC-6044-913A-75633509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60121-4D3E-D343-A122-A4ADCAF70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0F67B-C0CA-254B-A994-6D1C11B69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B34DF-C74F-BF4F-96D8-35206F7498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6907A-1394-844B-B245-E2E30CFE5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5D068E-F42F-C642-9639-2A20DDAFA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10/7/24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CF9D68-05A0-4743-9FAB-C8E1A057C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B1FA2-D0A3-8140-A5B8-D082E4F5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4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5261-EE26-2C48-805C-32B8B459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165330-15F4-0F4F-86AE-607A5A37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10/7/24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646CB-A132-2B48-9DC0-B8C677756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7F8A5-DCBF-0A4F-A2C6-4925E9D7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27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4EE66F-17ED-2748-B232-14DA517B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10/7/24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57965B-2327-4845-9C3C-A1D6DDF03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89AE6-79C6-C747-B05F-A8E99B8D1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8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F682-A3D9-B041-86DE-A61C32502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5B195-EFB6-8C42-A95A-0C5D54475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B5211-2DB0-F549-8B84-A1D187ED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EFDE1-F8F6-994E-B6D3-70D0B6999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050D7-0688-C54D-900F-CB54225FE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C36E8-1B45-0344-BE26-083B7641E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647F6-2758-D94B-A0D8-1B98CE8F4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E6CF73-75DC-4F4A-83B2-8114CFFDA1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39829-2FDF-2740-A3B3-342A27D02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51D69C-7CB0-FD4B-9447-E0765A1E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C38A-760B-6843-9E05-C12A1876E8CB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3DE2D-FE20-7D43-8E8C-035201907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9FC19-2797-4240-B7C9-C4737F4BC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095B3-08A8-884B-81CF-BB49DD833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6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D538E-1BF0-CF47-B0B1-8D3C469B5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4CF81A-F6C3-214B-AE43-A0B445B2B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C7080-38AF-E74F-885D-18217897F9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panose="02000503000000020004" pitchFamily="2" charset="0"/>
              </a:defRPr>
            </a:lvl1pPr>
          </a:lstStyle>
          <a:p>
            <a:fld id="{5321C38A-760B-6843-9E05-C12A1876E8CB}" type="datetimeFigureOut">
              <a:rPr lang="en-US" smtClean="0"/>
              <a:pPr/>
              <a:t>10/7/24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E2D9B-CAD5-0D4E-9F7F-8BD049008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2E70D-7A9E-8745-99FD-9A636D4EF7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panose="02000503000000020004" pitchFamily="2" charset="0"/>
              </a:defRPr>
            </a:lvl1pPr>
          </a:lstStyle>
          <a:p>
            <a:fld id="{9AA095B3-08A8-884B-81CF-BB49DD8331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28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panose="020005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panose="02000503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01317" y="857250"/>
            <a:ext cx="6858000" cy="179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 Neue Medium" panose="02000503000000020004" pitchFamily="2" charset="0"/>
              </a:rPr>
              <a:t>BBR Congestion Control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107768" y="4137260"/>
            <a:ext cx="8245099" cy="2208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Helvetica Neue Medium" panose="02000503000000020004" pitchFamily="2" charset="0"/>
              </a:rPr>
              <a:t>COS 316: Principles of Computer System Design</a:t>
            </a:r>
          </a:p>
          <a:p>
            <a:pPr marL="0" indent="0" algn="ctr">
              <a:buNone/>
            </a:pPr>
            <a:r>
              <a:rPr lang="en-US" dirty="0">
                <a:latin typeface="Helvetica Neue Medium" panose="02000503000000020004" pitchFamily="2" charset="0"/>
              </a:rPr>
              <a:t>Lecture 9</a:t>
            </a:r>
          </a:p>
          <a:p>
            <a:pPr marL="0" indent="0" algn="ctr">
              <a:buNone/>
            </a:pPr>
            <a:endParaRPr lang="en-US" dirty="0">
              <a:latin typeface="Helvetica Neue Medium" panose="02000503000000020004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5"/>
              </a:spcBef>
              <a:buNone/>
            </a:pPr>
            <a:r>
              <a:rPr lang="en-US" sz="2800" u="sng" dirty="0">
                <a:uFill>
                  <a:solidFill>
                    <a:srgbClr val="000000"/>
                  </a:solidFill>
                </a:uFill>
                <a:latin typeface="Helvetica Neue Medium" panose="02000503000000020004" pitchFamily="2" charset="0"/>
                <a:cs typeface="Helvetica Neue Medium" panose="02000503000000020004" pitchFamily="2" charset="0"/>
              </a:rPr>
              <a:t>Wyatt Lloyd</a:t>
            </a:r>
            <a:r>
              <a:rPr lang="en-US" sz="2800" u="none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 &amp;</a:t>
            </a:r>
            <a:r>
              <a:rPr lang="en-US" sz="2800" u="none" spc="6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800" u="none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Rob</a:t>
            </a:r>
            <a:r>
              <a:rPr lang="en-US" sz="2800" u="none" spc="35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 </a:t>
            </a:r>
            <a:r>
              <a:rPr lang="en-US" sz="2800" u="none" spc="-1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Fish</a:t>
            </a:r>
            <a:endParaRPr lang="en-US" sz="2800" dirty="0">
              <a:latin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535" y="2843509"/>
            <a:ext cx="867565" cy="10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93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1238D-85D8-4543-B74F-8A683BAA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BBR’s Two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F40CD-C426-3D42-B89F-E628831DA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Sending rate =  bottleneck bandwidth</a:t>
            </a:r>
          </a:p>
          <a:p>
            <a:r>
              <a:rPr lang="en-US" dirty="0"/>
              <a:t>Data in flight = BDP = </a:t>
            </a:r>
            <a:r>
              <a:rPr lang="en-US" dirty="0" err="1"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 * bottleneck bandwidth</a:t>
            </a:r>
          </a:p>
          <a:p>
            <a:endParaRPr lang="en-US" dirty="0"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High-level technique:</a:t>
            </a:r>
          </a:p>
          <a:p>
            <a:pPr lvl="1"/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Estimate bottleneck bandwidth</a:t>
            </a:r>
          </a:p>
          <a:p>
            <a:pPr lvl="1"/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Estimate </a:t>
            </a:r>
            <a:r>
              <a:rPr lang="en-US" dirty="0" err="1"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endParaRPr lang="en-US" dirty="0"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lvl="1"/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Pace sending to bottleneck bandwidth</a:t>
            </a:r>
          </a:p>
          <a:p>
            <a:pPr lvl="1"/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Run experiments to test if bottleneck bandwidth or </a:t>
            </a:r>
            <a:r>
              <a:rPr lang="en-US" dirty="0" err="1"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 change</a:t>
            </a:r>
          </a:p>
          <a:p>
            <a:pPr lvl="2"/>
            <a:r>
              <a:rPr lang="en-US" dirty="0"/>
              <a:t>Still constrain overall data in flight to be BDP</a:t>
            </a:r>
          </a:p>
        </p:txBody>
      </p:sp>
    </p:spTree>
    <p:extLst>
      <p:ext uri="{BB962C8B-B14F-4D97-AF65-F5344CB8AC3E}">
        <p14:creationId xmlns:p14="http://schemas.microsoft.com/office/powerpoint/2010/main" val="225443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B4DD9-1E77-5F4D-B09E-AF7C7908D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Bottleneck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8696A-8993-044D-B17F-54B97643B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a measurement between every send and ack:</a:t>
            </a:r>
          </a:p>
          <a:p>
            <a:pPr lvl="1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bandwidth_estimate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∆delivered / ∆t</a:t>
            </a:r>
          </a:p>
          <a:p>
            <a:pPr lvl="1"/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/>
              <a:t>Can never send faster than bottleneck bandwidth</a:t>
            </a:r>
          </a:p>
          <a:p>
            <a:endParaRPr lang="en-US" dirty="0"/>
          </a:p>
          <a:p>
            <a:r>
              <a:rPr lang="en-US" dirty="0"/>
              <a:t>Bottleneck bandwidth = max estimate in last </a:t>
            </a:r>
            <a:r>
              <a:rPr lang="en-US" i="1" dirty="0"/>
              <a:t>N</a:t>
            </a:r>
            <a:r>
              <a:rPr lang="en-US" dirty="0"/>
              <a:t> seconds</a:t>
            </a:r>
          </a:p>
          <a:p>
            <a:pPr lvl="1"/>
            <a:r>
              <a:rPr lang="en-US" dirty="0"/>
              <a:t>(</a:t>
            </a:r>
            <a:r>
              <a:rPr lang="en-US" i="1" dirty="0"/>
              <a:t>N = </a:t>
            </a:r>
            <a:r>
              <a:rPr lang="en-US" dirty="0"/>
              <a:t>10)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AA338-3E9B-7740-B069-348C3F8C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Estimating Round Trip Propagation Delay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725FA-1584-7545-8EBE-6D27FD2EE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a measurement between every send and ack:</a:t>
            </a:r>
          </a:p>
          <a:p>
            <a:pPr lvl="1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RTprop_estimate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time_at_ack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–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time_at_send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Can never receive ack faster than </a:t>
            </a:r>
            <a:r>
              <a:rPr lang="en-US" dirty="0" err="1"/>
              <a:t>Rtprop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RTprop</a:t>
            </a:r>
            <a:r>
              <a:rPr lang="en-US" dirty="0"/>
              <a:t> = min estimate in last </a:t>
            </a:r>
            <a:r>
              <a:rPr lang="en-US" i="1" dirty="0"/>
              <a:t>N </a:t>
            </a:r>
            <a:r>
              <a:rPr lang="en-US" dirty="0"/>
              <a:t>seconds</a:t>
            </a:r>
          </a:p>
          <a:p>
            <a:pPr lvl="1"/>
            <a:r>
              <a:rPr lang="en-US" dirty="0"/>
              <a:t>(</a:t>
            </a:r>
            <a:r>
              <a:rPr lang="en-US" i="1" dirty="0"/>
              <a:t>N = </a:t>
            </a:r>
            <a:r>
              <a:rPr lang="en-US" dirty="0"/>
              <a:t>10)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3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9493D-FF5D-DF49-9147-B20604698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Pacing Sending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38B06-57A1-3146-831E-E2450AD0D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Goal: send at bottleneck bandwidth rate</a:t>
            </a:r>
          </a:p>
          <a:p>
            <a:endParaRPr lang="en-US" dirty="0"/>
          </a:p>
          <a:p>
            <a:r>
              <a:rPr lang="en-US" dirty="0"/>
              <a:t>Send a packet every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packet_size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/ bottleneck bandwidth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e.g., 1500B/40Mbps = 1500B/5M</a:t>
            </a:r>
            <a:r>
              <a:rPr lang="en-US" b="1" dirty="0"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ps = 1 packet / 300µs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if (now &gt;=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nextSendTime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…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   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nextSendTime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= now +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packet.size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/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BtlBw_estimate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7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7179-A977-2344-8D6C-BE4EC22F2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50524-F909-B946-8F33-2A3654571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more bandwidth available?</a:t>
            </a:r>
          </a:p>
          <a:p>
            <a:pPr lvl="1"/>
            <a:r>
              <a:rPr lang="en-US" dirty="0"/>
              <a:t>Try sending extra data</a:t>
            </a:r>
          </a:p>
          <a:p>
            <a:pPr lvl="2"/>
            <a:r>
              <a:rPr lang="en-US" dirty="0"/>
              <a:t>Same time to ack =&gt; no queue =&gt; extra bandwidth available! </a:t>
            </a:r>
          </a:p>
          <a:p>
            <a:pPr lvl="2"/>
            <a:r>
              <a:rPr lang="en-US" dirty="0"/>
              <a:t>Longer to ack =&gt; queue grew =&gt; no extra bandwidth available</a:t>
            </a:r>
          </a:p>
          <a:p>
            <a:pPr lvl="1"/>
            <a:r>
              <a:rPr lang="en-US" dirty="0"/>
              <a:t>Compensate by sending less data to keep inflight data &lt; BDP</a:t>
            </a:r>
          </a:p>
          <a:p>
            <a:pPr lvl="2"/>
            <a:r>
              <a:rPr lang="en-US" dirty="0"/>
              <a:t>Experiment increases queue, compensation drains them</a:t>
            </a:r>
          </a:p>
          <a:p>
            <a:pPr lvl="2"/>
            <a:endParaRPr lang="en-US" dirty="0"/>
          </a:p>
          <a:p>
            <a:r>
              <a:rPr lang="en-US" dirty="0"/>
              <a:t>Is </a:t>
            </a:r>
            <a:r>
              <a:rPr lang="en-US" dirty="0" err="1"/>
              <a:t>RTprop</a:t>
            </a:r>
            <a:r>
              <a:rPr lang="en-US" dirty="0"/>
              <a:t> shorter?</a:t>
            </a:r>
          </a:p>
          <a:p>
            <a:pPr lvl="1"/>
            <a:r>
              <a:rPr lang="en-US" dirty="0"/>
              <a:t>Try sending very little data to avoid queuing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3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EA8F4-5808-6F42-8D5F-9EF1ABB0B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 High Level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D57F1-B5D3-3E41-9898-8256D043A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825625"/>
            <a:ext cx="11633200" cy="4351338"/>
          </a:xfrm>
        </p:spPr>
        <p:txBody>
          <a:bodyPr/>
          <a:lstStyle/>
          <a:p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Estimate bottleneck bandwidth with max estimate</a:t>
            </a:r>
          </a:p>
          <a:p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Estimate </a:t>
            </a:r>
            <a:r>
              <a:rPr lang="en-US" dirty="0" err="1"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 with min estimate</a:t>
            </a:r>
          </a:p>
          <a:p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Pace sending to bottleneck bandwidth rate</a:t>
            </a:r>
          </a:p>
          <a:p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Run experiments to test if bottleneck bandwidth or </a:t>
            </a:r>
            <a:r>
              <a:rPr lang="en-US" dirty="0" err="1"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 change</a:t>
            </a:r>
          </a:p>
          <a:p>
            <a:pPr lvl="1"/>
            <a:r>
              <a:rPr lang="en-US" dirty="0"/>
              <a:t>Still constrain overall data in flight to be BDP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521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76A600-EBD9-124E-B1B3-44B4652E6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3771" y="1298575"/>
            <a:ext cx="9144000" cy="5194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C2AE9F-D0EE-204A-BD37-3D965109EC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64" t="18397" r="4641" b="18032"/>
          <a:stretch/>
        </p:blipFill>
        <p:spPr>
          <a:xfrm>
            <a:off x="2286000" y="2254249"/>
            <a:ext cx="7607300" cy="330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560E2-DD43-8A42-BBEC-220C6708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2800" cy="1325563"/>
          </a:xfrm>
        </p:spPr>
        <p:txBody>
          <a:bodyPr/>
          <a:lstStyle/>
          <a:p>
            <a:r>
              <a:rPr lang="en-US" dirty="0"/>
              <a:t>BBR’s Latency? </a:t>
            </a:r>
            <a:r>
              <a:rPr lang="en-US" sz="2400" dirty="0"/>
              <a:t>[fig 5 from queue paper]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642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2957A-5EE4-184F-BCC9-36D9036B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BBR’s Throughput? </a:t>
            </a:r>
            <a:r>
              <a:rPr lang="en-US" sz="2400" dirty="0"/>
              <a:t>[fig 5 from queue paper]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E029B4-70EE-D74B-9B2C-61B8C1C4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1479550"/>
            <a:ext cx="92075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EC938D-E60D-514D-81C0-E82AFAF55C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45" t="18149" r="5035" b="15926"/>
          <a:stretch/>
        </p:blipFill>
        <p:spPr>
          <a:xfrm>
            <a:off x="1974850" y="2413000"/>
            <a:ext cx="76073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39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D6E9-2205-8845-A78C-49F8096EE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BBR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5CCFC-D8C8-C749-94BF-2201B2B63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 Linux since 2016</a:t>
            </a:r>
          </a:p>
          <a:p>
            <a:pPr lvl="1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sysctl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net.ipv4.tcp_congestion_control=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bbr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/>
          </a:p>
          <a:p>
            <a:r>
              <a:rPr lang="en-US" dirty="0"/>
              <a:t>BBR is used for Google’s internal traffic</a:t>
            </a:r>
          </a:p>
          <a:p>
            <a:pPr lvl="1"/>
            <a:r>
              <a:rPr lang="en-US" dirty="0"/>
              <a:t>Inside a datacenter</a:t>
            </a:r>
          </a:p>
          <a:p>
            <a:pPr lvl="1"/>
            <a:r>
              <a:rPr lang="en-US" dirty="0"/>
              <a:t>Between Google datacenters</a:t>
            </a:r>
          </a:p>
          <a:p>
            <a:r>
              <a:rPr lang="en-US" dirty="0"/>
              <a:t>BBR is used for Google’s external traffic</a:t>
            </a:r>
          </a:p>
          <a:p>
            <a:pPr lvl="1"/>
            <a:r>
              <a:rPr lang="en-US" dirty="0" err="1"/>
              <a:t>Google.com</a:t>
            </a:r>
            <a:r>
              <a:rPr lang="en-US" dirty="0"/>
              <a:t>, YouTube</a:t>
            </a:r>
          </a:p>
          <a:p>
            <a:r>
              <a:rPr lang="en-US" dirty="0"/>
              <a:t>BBR has </a:t>
            </a:r>
            <a:r>
              <a:rPr lang="en-US" i="1" dirty="0"/>
              <a:t>some</a:t>
            </a:r>
            <a:r>
              <a:rPr lang="en-US" dirty="0"/>
              <a:t> adoption outside Google</a:t>
            </a:r>
          </a:p>
          <a:p>
            <a:pPr lvl="1"/>
            <a:r>
              <a:rPr lang="en-US" dirty="0"/>
              <a:t>8% of most popular 20K websites</a:t>
            </a:r>
            <a:r>
              <a:rPr lang="en-US" sz="1500" dirty="0"/>
              <a:t> [Mishra et al. SIGCOMM ‘24]</a:t>
            </a:r>
            <a:endParaRPr lang="en-US" dirty="0"/>
          </a:p>
          <a:p>
            <a:pPr lvl="1"/>
            <a:r>
              <a:rPr lang="en-US" dirty="0"/>
              <a:t>e.g., </a:t>
            </a:r>
            <a:r>
              <a:rPr lang="en-US" dirty="0" err="1"/>
              <a:t>Amazon.com</a:t>
            </a:r>
            <a:r>
              <a:rPr lang="en-US" dirty="0"/>
              <a:t>, </a:t>
            </a:r>
            <a:r>
              <a:rPr lang="en-US" dirty="0" err="1"/>
              <a:t>primevideo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68355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0C9AD59D-9730-8A40-97B7-D1CC68D089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BBR Conclusions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263BECF5-CEEB-5E42-8A28-222B8DE6A5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110363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Congestion is inevitable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Internet does not reserve resources in advance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BBR in TCP estimates the most traffic it can send without increasing congestion</a:t>
            </a:r>
          </a:p>
          <a:p>
            <a:pPr lvl="2"/>
            <a:r>
              <a:rPr lang="en-US" altLang="en-US" dirty="0">
                <a:ea typeface="ＭＳ Ｐゴシック" panose="020B0600070205080204" pitchFamily="34" charset="-128"/>
              </a:rPr>
              <a:t>Runs experiments to push the envelope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Congestion can be handled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BBR sender limits traffic to the bandwidth delay product (congestion window)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Running in practice!</a:t>
            </a:r>
          </a:p>
          <a:p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</a:p>
          <a:p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A</a:t>
            </a:r>
          </a:p>
          <a:p>
            <a:r>
              <a:rPr lang="en-US" altLang="en-US" dirty="0">
                <a:solidFill>
                  <a:schemeClr val="bg1"/>
                </a:solidFill>
                <a:ea typeface="ＭＳ Ｐゴシック" panose="020B0600070205080204" pitchFamily="34" charset="-128"/>
              </a:rPr>
              <a:t>a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EDDEBFCB-D86E-2E42-953F-D0B2641D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1264CCF-64C9-A349-9B13-4A0B8E887373}" type="slidenum">
              <a:rPr lang="en-US" altLang="en-US" sz="1200" b="0">
                <a:solidFill>
                  <a:srgbClr val="898989"/>
                </a:solidFill>
                <a:latin typeface="Consolas" panose="020B0609020204030204" pitchFamily="49" charset="0"/>
              </a:rPr>
              <a:pPr eaLnBrk="1" hangingPunct="1"/>
              <a:t>19</a:t>
            </a:fld>
            <a:endParaRPr lang="en-US" altLang="en-US" sz="1200" b="0" dirty="0">
              <a:solidFill>
                <a:srgbClr val="898989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443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8">
            <a:extLst>
              <a:ext uri="{FF2B5EF4-FFF2-40B4-BE49-F238E27FC236}">
                <a16:creationId xmlns:a16="http://schemas.microsoft.com/office/drawing/2014/main" id="{A36F390B-9AD0-444B-AFE9-95B6106E1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TCP “Sawtooth”</a:t>
            </a:r>
          </a:p>
        </p:txBody>
      </p:sp>
      <p:sp>
        <p:nvSpPr>
          <p:cNvPr id="61443" name="Slide Number Placeholder 2">
            <a:extLst>
              <a:ext uri="{FF2B5EF4-FFF2-40B4-BE49-F238E27FC236}">
                <a16:creationId xmlns:a16="http://schemas.microsoft.com/office/drawing/2014/main" id="{C41A3E08-4798-5642-BDAE-55C9529D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0A475A4-050F-C445-B725-06556D244C1E}" type="slidenum">
              <a:rPr lang="en-US" altLang="en-US" sz="1200" b="0">
                <a:solidFill>
                  <a:srgbClr val="898989"/>
                </a:solidFill>
                <a:latin typeface="Consolas" panose="020B0609020204030204" pitchFamily="49" charset="0"/>
              </a:rPr>
              <a:pPr eaLnBrk="1" hangingPunct="1"/>
              <a:t>2</a:t>
            </a:fld>
            <a:endParaRPr lang="en-US" altLang="en-US" sz="1200" b="0" dirty="0">
              <a:solidFill>
                <a:srgbClr val="898989"/>
              </a:solidFill>
              <a:latin typeface="Consolas" panose="020B0609020204030204" pitchFamily="49" charset="0"/>
            </a:endParaRPr>
          </a:p>
        </p:txBody>
      </p:sp>
      <p:sp>
        <p:nvSpPr>
          <p:cNvPr id="61444" name="Freeform 3">
            <a:extLst>
              <a:ext uri="{FF2B5EF4-FFF2-40B4-BE49-F238E27FC236}">
                <a16:creationId xmlns:a16="http://schemas.microsoft.com/office/drawing/2014/main" id="{EB1820B3-7920-6945-8622-31FEE0252CCE}"/>
              </a:ext>
            </a:extLst>
          </p:cNvPr>
          <p:cNvSpPr>
            <a:spLocks/>
          </p:cNvSpPr>
          <p:nvPr/>
        </p:nvSpPr>
        <p:spPr bwMode="auto">
          <a:xfrm>
            <a:off x="2667000" y="2286000"/>
            <a:ext cx="7010400" cy="31242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7 h 1968"/>
              <a:gd name="T4" fmla="*/ 2147483647 w 4416"/>
              <a:gd name="T5" fmla="*/ 2147483647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b="0" dirty="0">
              <a:latin typeface="Consolas" panose="020B0609020204030204" pitchFamily="49" charset="0"/>
            </a:endParaRPr>
          </a:p>
        </p:txBody>
      </p:sp>
      <p:sp>
        <p:nvSpPr>
          <p:cNvPr id="61445" name="Freeform 4">
            <a:extLst>
              <a:ext uri="{FF2B5EF4-FFF2-40B4-BE49-F238E27FC236}">
                <a16:creationId xmlns:a16="http://schemas.microsoft.com/office/drawing/2014/main" id="{1BFFAB38-2996-6543-A1CB-967FAB1DD7E0}"/>
              </a:ext>
            </a:extLst>
          </p:cNvPr>
          <p:cNvSpPr>
            <a:spLocks/>
          </p:cNvSpPr>
          <p:nvPr/>
        </p:nvSpPr>
        <p:spPr bwMode="auto">
          <a:xfrm>
            <a:off x="2667000" y="3429000"/>
            <a:ext cx="7162800" cy="1981200"/>
          </a:xfrm>
          <a:custGeom>
            <a:avLst/>
            <a:gdLst>
              <a:gd name="T0" fmla="*/ 0 w 4512"/>
              <a:gd name="T1" fmla="*/ 2147483647 h 1248"/>
              <a:gd name="T2" fmla="*/ 2147483647 w 4512"/>
              <a:gd name="T3" fmla="*/ 2147483647 h 1248"/>
              <a:gd name="T4" fmla="*/ 2147483647 w 4512"/>
              <a:gd name="T5" fmla="*/ 2147483647 h 1248"/>
              <a:gd name="T6" fmla="*/ 2147483647 w 4512"/>
              <a:gd name="T7" fmla="*/ 2147483647 h 1248"/>
              <a:gd name="T8" fmla="*/ 2147483647 w 4512"/>
              <a:gd name="T9" fmla="*/ 2147483647 h 1248"/>
              <a:gd name="T10" fmla="*/ 2147483647 w 4512"/>
              <a:gd name="T11" fmla="*/ 0 h 1248"/>
              <a:gd name="T12" fmla="*/ 2147483647 w 4512"/>
              <a:gd name="T13" fmla="*/ 2147483647 h 1248"/>
              <a:gd name="T14" fmla="*/ 2147483647 w 4512"/>
              <a:gd name="T15" fmla="*/ 2147483647 h 1248"/>
              <a:gd name="T16" fmla="*/ 2147483647 w 4512"/>
              <a:gd name="T17" fmla="*/ 2147483647 h 1248"/>
              <a:gd name="T18" fmla="*/ 2147483647 w 4512"/>
              <a:gd name="T19" fmla="*/ 2147483647 h 1248"/>
              <a:gd name="T20" fmla="*/ 2147483647 w 4512"/>
              <a:gd name="T21" fmla="*/ 2147483647 h 1248"/>
              <a:gd name="T22" fmla="*/ 2147483647 w 4512"/>
              <a:gd name="T23" fmla="*/ 2147483647 h 1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12"/>
              <a:gd name="T37" fmla="*/ 0 h 1248"/>
              <a:gd name="T38" fmla="*/ 4512 w 4512"/>
              <a:gd name="T39" fmla="*/ 1248 h 12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12" h="1248">
                <a:moveTo>
                  <a:pt x="0" y="1248"/>
                </a:moveTo>
                <a:lnTo>
                  <a:pt x="1152" y="336"/>
                </a:lnTo>
                <a:lnTo>
                  <a:pt x="1152" y="816"/>
                </a:lnTo>
                <a:lnTo>
                  <a:pt x="1536" y="528"/>
                </a:lnTo>
                <a:lnTo>
                  <a:pt x="1536" y="960"/>
                </a:lnTo>
                <a:lnTo>
                  <a:pt x="2832" y="0"/>
                </a:lnTo>
                <a:lnTo>
                  <a:pt x="2832" y="720"/>
                </a:lnTo>
                <a:lnTo>
                  <a:pt x="3504" y="240"/>
                </a:lnTo>
                <a:lnTo>
                  <a:pt x="3504" y="864"/>
                </a:lnTo>
                <a:lnTo>
                  <a:pt x="4224" y="288"/>
                </a:lnTo>
                <a:lnTo>
                  <a:pt x="4224" y="816"/>
                </a:lnTo>
                <a:lnTo>
                  <a:pt x="4512" y="576"/>
                </a:ln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b="0" dirty="0">
              <a:latin typeface="Consolas" panose="020B0609020204030204" pitchFamily="49" charset="0"/>
            </a:endParaRPr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0CFF8D9D-3F8A-724D-A25B-171DF1D2D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926" y="1752601"/>
            <a:ext cx="13340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Window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A5F748-0E41-794B-BB02-3E2118461D3A}"/>
              </a:ext>
            </a:extLst>
          </p:cNvPr>
          <p:cNvGrpSpPr/>
          <p:nvPr/>
        </p:nvGrpSpPr>
        <p:grpSpPr>
          <a:xfrm>
            <a:off x="5257800" y="4267200"/>
            <a:ext cx="1606642" cy="685800"/>
            <a:chOff x="5257800" y="4267200"/>
            <a:chExt cx="1606642" cy="685800"/>
          </a:xfrm>
        </p:grpSpPr>
        <p:sp>
          <p:nvSpPr>
            <p:cNvPr id="61447" name="Line 7">
              <a:extLst>
                <a:ext uri="{FF2B5EF4-FFF2-40B4-BE49-F238E27FC236}">
                  <a16:creationId xmlns:a16="http://schemas.microsoft.com/office/drawing/2014/main" id="{4469EBD9-DEAE-3B47-811D-F971FC47F2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49530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48" name="Line 8">
              <a:extLst>
                <a:ext uri="{FF2B5EF4-FFF2-40B4-BE49-F238E27FC236}">
                  <a16:creationId xmlns:a16="http://schemas.microsoft.com/office/drawing/2014/main" id="{25F29EAA-AF41-5043-BF70-AB2FC69AF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42672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49" name="Line 9">
              <a:extLst>
                <a:ext uri="{FF2B5EF4-FFF2-40B4-BE49-F238E27FC236}">
                  <a16:creationId xmlns:a16="http://schemas.microsoft.com/office/drawing/2014/main" id="{EDF4638F-0CB3-4047-AFC3-FB7AFE79D4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86400" y="4267200"/>
              <a:ext cx="0" cy="685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50" name="Text Box 10">
              <a:extLst>
                <a:ext uri="{FF2B5EF4-FFF2-40B4-BE49-F238E27FC236}">
                  <a16:creationId xmlns:a16="http://schemas.microsoft.com/office/drawing/2014/main" id="{D170ACB7-6F87-914E-A741-93A9C6436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8813" y="4465638"/>
              <a:ext cx="112562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400" b="0" dirty="0"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halved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BCAFD8-9E2A-364A-BCC4-3392CB49EAA9}"/>
              </a:ext>
            </a:extLst>
          </p:cNvPr>
          <p:cNvGrpSpPr/>
          <p:nvPr/>
        </p:nvGrpSpPr>
        <p:grpSpPr>
          <a:xfrm>
            <a:off x="4114801" y="2514600"/>
            <a:ext cx="5257799" cy="1600200"/>
            <a:chOff x="4114801" y="2514600"/>
            <a:chExt cx="5257799" cy="1600200"/>
          </a:xfrm>
        </p:grpSpPr>
        <p:sp>
          <p:nvSpPr>
            <p:cNvPr id="61451" name="Line 11">
              <a:extLst>
                <a:ext uri="{FF2B5EF4-FFF2-40B4-BE49-F238E27FC236}">
                  <a16:creationId xmlns:a16="http://schemas.microsoft.com/office/drawing/2014/main" id="{10185C40-670E-1C42-AB4D-8B56D49984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5800" y="30480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52" name="Line 12">
              <a:extLst>
                <a:ext uri="{FF2B5EF4-FFF2-40B4-BE49-F238E27FC236}">
                  <a16:creationId xmlns:a16="http://schemas.microsoft.com/office/drawing/2014/main" id="{0D628D00-5D60-974B-96A9-57661DDE6E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5400" y="32766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53" name="Line 13">
              <a:extLst>
                <a:ext uri="{FF2B5EF4-FFF2-40B4-BE49-F238E27FC236}">
                  <a16:creationId xmlns:a16="http://schemas.microsoft.com/office/drawing/2014/main" id="{A1348BF0-A705-1843-AA44-48FCF6C28A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2800" y="25146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54" name="Line 14">
              <a:extLst>
                <a:ext uri="{FF2B5EF4-FFF2-40B4-BE49-F238E27FC236}">
                  <a16:creationId xmlns:a16="http://schemas.microsoft.com/office/drawing/2014/main" id="{0E2477A6-D9B6-A743-B52E-81C85E74C0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29600" y="28956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55" name="Line 15">
              <a:extLst>
                <a:ext uri="{FF2B5EF4-FFF2-40B4-BE49-F238E27FC236}">
                  <a16:creationId xmlns:a16="http://schemas.microsoft.com/office/drawing/2014/main" id="{3F83B3E6-1677-0140-9894-08AD124886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72600" y="2971800"/>
              <a:ext cx="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Helvetica Neue Medium" panose="02000503000000020004" pitchFamily="2" charset="0"/>
              </a:endParaRPr>
            </a:p>
          </p:txBody>
        </p:sp>
        <p:sp>
          <p:nvSpPr>
            <p:cNvPr id="61456" name="Text Box 16">
              <a:extLst>
                <a:ext uri="{FF2B5EF4-FFF2-40B4-BE49-F238E27FC236}">
                  <a16:creationId xmlns:a16="http://schemas.microsoft.com/office/drawing/2014/main" id="{2846D55D-5D69-D146-B415-555696A332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4801" y="2590801"/>
              <a:ext cx="86433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2pPr>
              <a:lvl3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3pPr>
              <a:lvl4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4pPr>
              <a:lvl5pPr eaLnBrk="0" hangingPunct="0"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ourier New" panose="02070309020205020404" pitchFamily="49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400" b="0" dirty="0">
                  <a:latin typeface="Helvetica Neue Medium" panose="02000503000000020004" pitchFamily="2" charset="0"/>
                  <a:cs typeface="Helvetica Neue Medium" panose="02000503000000020004" pitchFamily="2" charset="0"/>
                </a:rPr>
                <a:t>Loss</a:t>
              </a:r>
            </a:p>
          </p:txBody>
        </p:sp>
      </p:grpSp>
      <p:sp>
        <p:nvSpPr>
          <p:cNvPr id="61457" name="Text Box 5">
            <a:extLst>
              <a:ext uri="{FF2B5EF4-FFF2-40B4-BE49-F238E27FC236}">
                <a16:creationId xmlns:a16="http://schemas.microsoft.com/office/drawing/2014/main" id="{442ADCB1-9B98-F94D-9C28-A9F658DE8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538" y="5410201"/>
            <a:ext cx="8803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3065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C49B5-AAA0-BC41-AD71-801A24095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AAC91-DF99-BF49-BB8E-05A766926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25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973E8F8-23B8-854E-B598-16B72140CF0F}"/>
              </a:ext>
            </a:extLst>
          </p:cNvPr>
          <p:cNvGrpSpPr/>
          <p:nvPr/>
        </p:nvGrpSpPr>
        <p:grpSpPr>
          <a:xfrm>
            <a:off x="2667000" y="2438401"/>
            <a:ext cx="7162800" cy="1956375"/>
            <a:chOff x="2667000" y="2438401"/>
            <a:chExt cx="7162800" cy="195637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22BB67E-59A0-6D4A-BB4F-70E607794589}"/>
                </a:ext>
              </a:extLst>
            </p:cNvPr>
            <p:cNvSpPr/>
            <p:nvPr/>
          </p:nvSpPr>
          <p:spPr>
            <a:xfrm>
              <a:off x="2667000" y="2438401"/>
              <a:ext cx="7162800" cy="195637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A42F34-AE92-BD40-B531-6BAD8D9B12D7}"/>
                </a:ext>
              </a:extLst>
            </p:cNvPr>
            <p:cNvSpPr txBox="1"/>
            <p:nvPr/>
          </p:nvSpPr>
          <p:spPr>
            <a:xfrm>
              <a:off x="3362559" y="2665968"/>
              <a:ext cx="30155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Congesting the network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AEDDF6-4468-6F41-B55A-98EF4B154E07}"/>
              </a:ext>
            </a:extLst>
          </p:cNvPr>
          <p:cNvGrpSpPr/>
          <p:nvPr/>
        </p:nvGrpSpPr>
        <p:grpSpPr>
          <a:xfrm>
            <a:off x="2667000" y="4419599"/>
            <a:ext cx="7162800" cy="979508"/>
            <a:chOff x="2667000" y="4419599"/>
            <a:chExt cx="7162800" cy="9795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11A01DB-6B93-EE43-9F32-18437864A09B}"/>
                </a:ext>
              </a:extLst>
            </p:cNvPr>
            <p:cNvSpPr/>
            <p:nvPr/>
          </p:nvSpPr>
          <p:spPr>
            <a:xfrm>
              <a:off x="2667000" y="4419599"/>
              <a:ext cx="7162800" cy="9795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DA4A18-F427-D74F-8EB6-A832F10219A6}"/>
                </a:ext>
              </a:extLst>
            </p:cNvPr>
            <p:cNvSpPr txBox="1"/>
            <p:nvPr/>
          </p:nvSpPr>
          <p:spPr>
            <a:xfrm>
              <a:off x="5877159" y="4813301"/>
              <a:ext cx="3288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Underutilizing the network</a:t>
              </a:r>
            </a:p>
          </p:txBody>
        </p:sp>
      </p:grpSp>
      <p:sp>
        <p:nvSpPr>
          <p:cNvPr id="61442" name="Rectangle 18">
            <a:extLst>
              <a:ext uri="{FF2B5EF4-FFF2-40B4-BE49-F238E27FC236}">
                <a16:creationId xmlns:a16="http://schemas.microsoft.com/office/drawing/2014/main" id="{A36F390B-9AD0-444B-AFE9-95B6106E1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TCP Sawtooth Misses the Mark</a:t>
            </a:r>
          </a:p>
        </p:txBody>
      </p:sp>
      <p:sp>
        <p:nvSpPr>
          <p:cNvPr id="61443" name="Slide Number Placeholder 2">
            <a:extLst>
              <a:ext uri="{FF2B5EF4-FFF2-40B4-BE49-F238E27FC236}">
                <a16:creationId xmlns:a16="http://schemas.microsoft.com/office/drawing/2014/main" id="{C41A3E08-4798-5642-BDAE-55C9529D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0A475A4-050F-C445-B725-06556D244C1E}" type="slidenum">
              <a:rPr lang="en-US" altLang="en-US" sz="1200" b="0">
                <a:solidFill>
                  <a:srgbClr val="898989"/>
                </a:solidFill>
                <a:latin typeface="Consolas" panose="020B0609020204030204" pitchFamily="49" charset="0"/>
              </a:rPr>
              <a:pPr eaLnBrk="1" hangingPunct="1"/>
              <a:t>3</a:t>
            </a:fld>
            <a:endParaRPr lang="en-US" altLang="en-US" sz="1200" b="0" dirty="0">
              <a:solidFill>
                <a:srgbClr val="898989"/>
              </a:solidFill>
              <a:latin typeface="Consolas" panose="020B0609020204030204" pitchFamily="49" charset="0"/>
            </a:endParaRPr>
          </a:p>
        </p:txBody>
      </p:sp>
      <p:sp>
        <p:nvSpPr>
          <p:cNvPr id="61444" name="Freeform 3">
            <a:extLst>
              <a:ext uri="{FF2B5EF4-FFF2-40B4-BE49-F238E27FC236}">
                <a16:creationId xmlns:a16="http://schemas.microsoft.com/office/drawing/2014/main" id="{EB1820B3-7920-6945-8622-31FEE0252CCE}"/>
              </a:ext>
            </a:extLst>
          </p:cNvPr>
          <p:cNvSpPr>
            <a:spLocks/>
          </p:cNvSpPr>
          <p:nvPr/>
        </p:nvSpPr>
        <p:spPr bwMode="auto">
          <a:xfrm>
            <a:off x="2667000" y="2286000"/>
            <a:ext cx="7010400" cy="3124200"/>
          </a:xfrm>
          <a:custGeom>
            <a:avLst/>
            <a:gdLst>
              <a:gd name="T0" fmla="*/ 0 w 4416"/>
              <a:gd name="T1" fmla="*/ 0 h 1968"/>
              <a:gd name="T2" fmla="*/ 0 w 4416"/>
              <a:gd name="T3" fmla="*/ 2147483647 h 1968"/>
              <a:gd name="T4" fmla="*/ 2147483647 w 4416"/>
              <a:gd name="T5" fmla="*/ 2147483647 h 1968"/>
              <a:gd name="T6" fmla="*/ 0 60000 65536"/>
              <a:gd name="T7" fmla="*/ 0 60000 65536"/>
              <a:gd name="T8" fmla="*/ 0 60000 65536"/>
              <a:gd name="T9" fmla="*/ 0 w 4416"/>
              <a:gd name="T10" fmla="*/ 0 h 1968"/>
              <a:gd name="T11" fmla="*/ 4416 w 4416"/>
              <a:gd name="T12" fmla="*/ 1968 h 19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16" h="1968">
                <a:moveTo>
                  <a:pt x="0" y="0"/>
                </a:moveTo>
                <a:lnTo>
                  <a:pt x="0" y="1968"/>
                </a:lnTo>
                <a:lnTo>
                  <a:pt x="4416" y="1968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b="0" dirty="0">
              <a:latin typeface="Consolas" panose="020B0609020204030204" pitchFamily="49" charset="0"/>
            </a:endParaRPr>
          </a:p>
        </p:txBody>
      </p:sp>
      <p:sp>
        <p:nvSpPr>
          <p:cNvPr id="61445" name="Freeform 4">
            <a:extLst>
              <a:ext uri="{FF2B5EF4-FFF2-40B4-BE49-F238E27FC236}">
                <a16:creationId xmlns:a16="http://schemas.microsoft.com/office/drawing/2014/main" id="{1BFFAB38-2996-6543-A1CB-967FAB1DD7E0}"/>
              </a:ext>
            </a:extLst>
          </p:cNvPr>
          <p:cNvSpPr>
            <a:spLocks/>
          </p:cNvSpPr>
          <p:nvPr/>
        </p:nvSpPr>
        <p:spPr bwMode="auto">
          <a:xfrm>
            <a:off x="2667000" y="3429000"/>
            <a:ext cx="7162800" cy="1981200"/>
          </a:xfrm>
          <a:custGeom>
            <a:avLst/>
            <a:gdLst>
              <a:gd name="T0" fmla="*/ 0 w 4512"/>
              <a:gd name="T1" fmla="*/ 2147483647 h 1248"/>
              <a:gd name="T2" fmla="*/ 2147483647 w 4512"/>
              <a:gd name="T3" fmla="*/ 2147483647 h 1248"/>
              <a:gd name="T4" fmla="*/ 2147483647 w 4512"/>
              <a:gd name="T5" fmla="*/ 2147483647 h 1248"/>
              <a:gd name="T6" fmla="*/ 2147483647 w 4512"/>
              <a:gd name="T7" fmla="*/ 2147483647 h 1248"/>
              <a:gd name="T8" fmla="*/ 2147483647 w 4512"/>
              <a:gd name="T9" fmla="*/ 2147483647 h 1248"/>
              <a:gd name="T10" fmla="*/ 2147483647 w 4512"/>
              <a:gd name="T11" fmla="*/ 0 h 1248"/>
              <a:gd name="T12" fmla="*/ 2147483647 w 4512"/>
              <a:gd name="T13" fmla="*/ 2147483647 h 1248"/>
              <a:gd name="T14" fmla="*/ 2147483647 w 4512"/>
              <a:gd name="T15" fmla="*/ 2147483647 h 1248"/>
              <a:gd name="T16" fmla="*/ 2147483647 w 4512"/>
              <a:gd name="T17" fmla="*/ 2147483647 h 1248"/>
              <a:gd name="T18" fmla="*/ 2147483647 w 4512"/>
              <a:gd name="T19" fmla="*/ 2147483647 h 1248"/>
              <a:gd name="T20" fmla="*/ 2147483647 w 4512"/>
              <a:gd name="T21" fmla="*/ 2147483647 h 1248"/>
              <a:gd name="T22" fmla="*/ 2147483647 w 4512"/>
              <a:gd name="T23" fmla="*/ 2147483647 h 124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12"/>
              <a:gd name="T37" fmla="*/ 0 h 1248"/>
              <a:gd name="T38" fmla="*/ 4512 w 4512"/>
              <a:gd name="T39" fmla="*/ 1248 h 124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12" h="1248">
                <a:moveTo>
                  <a:pt x="0" y="1248"/>
                </a:moveTo>
                <a:lnTo>
                  <a:pt x="1152" y="336"/>
                </a:lnTo>
                <a:lnTo>
                  <a:pt x="1152" y="816"/>
                </a:lnTo>
                <a:lnTo>
                  <a:pt x="1536" y="528"/>
                </a:lnTo>
                <a:lnTo>
                  <a:pt x="1536" y="960"/>
                </a:lnTo>
                <a:lnTo>
                  <a:pt x="2832" y="0"/>
                </a:lnTo>
                <a:lnTo>
                  <a:pt x="2832" y="720"/>
                </a:lnTo>
                <a:lnTo>
                  <a:pt x="3504" y="240"/>
                </a:lnTo>
                <a:lnTo>
                  <a:pt x="3504" y="864"/>
                </a:lnTo>
                <a:lnTo>
                  <a:pt x="4224" y="288"/>
                </a:lnTo>
                <a:lnTo>
                  <a:pt x="4224" y="816"/>
                </a:lnTo>
                <a:lnTo>
                  <a:pt x="4512" y="576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b="0" dirty="0">
              <a:latin typeface="Consolas" panose="020B0609020204030204" pitchFamily="49" charset="0"/>
            </a:endParaRPr>
          </a:p>
        </p:txBody>
      </p:sp>
      <p:sp>
        <p:nvSpPr>
          <p:cNvPr id="61446" name="Text Box 6">
            <a:extLst>
              <a:ext uri="{FF2B5EF4-FFF2-40B4-BE49-F238E27FC236}">
                <a16:creationId xmlns:a16="http://schemas.microsoft.com/office/drawing/2014/main" id="{0CFF8D9D-3F8A-724D-A25B-171DF1D2D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926" y="1752601"/>
            <a:ext cx="13340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Window</a:t>
            </a:r>
          </a:p>
        </p:txBody>
      </p:sp>
      <p:sp>
        <p:nvSpPr>
          <p:cNvPr id="61457" name="Text Box 5">
            <a:extLst>
              <a:ext uri="{FF2B5EF4-FFF2-40B4-BE49-F238E27FC236}">
                <a16:creationId xmlns:a16="http://schemas.microsoft.com/office/drawing/2014/main" id="{442ADCB1-9B98-F94D-9C28-A9F658DE8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538" y="5410201"/>
            <a:ext cx="8803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400" b="0" dirty="0">
                <a:latin typeface="Helvetica Neue Medium" panose="02000503000000020004" pitchFamily="2" charset="0"/>
                <a:cs typeface="Helvetica Neue Medium" panose="02000503000000020004" pitchFamily="2" charset="0"/>
              </a:rPr>
              <a:t>Time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A2588D-6A7E-404D-856A-3D53569E6029}"/>
              </a:ext>
            </a:extLst>
          </p:cNvPr>
          <p:cNvCxnSpPr>
            <a:cxnSpLocks/>
          </p:cNvCxnSpPr>
          <p:nvPr/>
        </p:nvCxnSpPr>
        <p:spPr>
          <a:xfrm>
            <a:off x="2667000" y="4406900"/>
            <a:ext cx="7162800" cy="0"/>
          </a:xfrm>
          <a:prstGeom prst="line">
            <a:avLst/>
          </a:prstGeom>
          <a:ln w="85725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AFAB4B4-6696-8F48-BBF5-648E8886C1D9}"/>
              </a:ext>
            </a:extLst>
          </p:cNvPr>
          <p:cNvSpPr txBox="1"/>
          <p:nvPr/>
        </p:nvSpPr>
        <p:spPr>
          <a:xfrm>
            <a:off x="1703275" y="4183677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GOAL:</a:t>
            </a:r>
          </a:p>
        </p:txBody>
      </p:sp>
    </p:spTree>
    <p:extLst>
      <p:ext uri="{BB962C8B-B14F-4D97-AF65-F5344CB8AC3E}">
        <p14:creationId xmlns:p14="http://schemas.microsoft.com/office/powerpoint/2010/main" val="134668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9EF35-674C-B748-B90D-144AD02B8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Better?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DB50EC-5886-5042-B39E-4BB9EABF8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Yes! Researchers in academia and industry actively working on it for 35+ years and still going!</a:t>
            </a:r>
          </a:p>
          <a:p>
            <a:endParaRPr lang="en-US" dirty="0"/>
          </a:p>
          <a:p>
            <a:r>
              <a:rPr lang="en-US" dirty="0"/>
              <a:t>100s of congestion control schemes proposed…</a:t>
            </a:r>
          </a:p>
          <a:p>
            <a:endParaRPr lang="en-US" dirty="0"/>
          </a:p>
          <a:p>
            <a:r>
              <a:rPr lang="en-US" dirty="0"/>
              <a:t>A couple of papers at every SIGCOMM…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639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83FE0-8725-0B42-A7B1-329BCD89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 BBR Congestion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F8F8A-F359-4340-A1D8-322622090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BBR: </a:t>
            </a:r>
            <a:r>
              <a:rPr lang="en-US" u="sng" dirty="0"/>
              <a:t>b</a:t>
            </a:r>
            <a:r>
              <a:rPr lang="en-US" dirty="0"/>
              <a:t>ottleneck </a:t>
            </a:r>
            <a:r>
              <a:rPr lang="en-US" u="sng" dirty="0"/>
              <a:t>b</a:t>
            </a:r>
            <a:r>
              <a:rPr lang="en-US" dirty="0"/>
              <a:t>andwidth and </a:t>
            </a:r>
            <a:r>
              <a:rPr lang="en-US" u="sng" dirty="0"/>
              <a:t>r</a:t>
            </a:r>
            <a:r>
              <a:rPr lang="en-US" dirty="0"/>
              <a:t>ound-trip propagation time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842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FACED-7271-5C40-9CE3-3A02162B3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Bottleneck Bandwidth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70C46E-A009-9044-A4E3-9AA515627894}"/>
              </a:ext>
            </a:extLst>
          </p:cNvPr>
          <p:cNvSpPr/>
          <p:nvPr/>
        </p:nvSpPr>
        <p:spPr>
          <a:xfrm>
            <a:off x="526938" y="2378990"/>
            <a:ext cx="1952791" cy="8872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Sender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C56975-8508-E048-A292-326749B6C06D}"/>
              </a:ext>
            </a:extLst>
          </p:cNvPr>
          <p:cNvSpPr/>
          <p:nvPr/>
        </p:nvSpPr>
        <p:spPr>
          <a:xfrm>
            <a:off x="8828864" y="2378990"/>
            <a:ext cx="1952791" cy="8872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Receiver</a:t>
            </a: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AC3902EA-F0A5-EB41-AD26-B41C7E53F3B4}"/>
              </a:ext>
            </a:extLst>
          </p:cNvPr>
          <p:cNvSpPr/>
          <p:nvPr/>
        </p:nvSpPr>
        <p:spPr>
          <a:xfrm rot="5400000">
            <a:off x="3114190" y="2210446"/>
            <a:ext cx="637368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3F304132-D91B-5443-B23F-E47E6E137B68}"/>
              </a:ext>
            </a:extLst>
          </p:cNvPr>
          <p:cNvSpPr/>
          <p:nvPr/>
        </p:nvSpPr>
        <p:spPr>
          <a:xfrm rot="5400000">
            <a:off x="4864529" y="2210446"/>
            <a:ext cx="267346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9AACDFC1-92AB-CE4A-8D32-70561F98BFCF}"/>
              </a:ext>
            </a:extLst>
          </p:cNvPr>
          <p:cNvSpPr/>
          <p:nvPr/>
        </p:nvSpPr>
        <p:spPr>
          <a:xfrm rot="5400000">
            <a:off x="5831074" y="2210446"/>
            <a:ext cx="1211773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20770377-F9BC-E64F-92E2-308906DF0B1E}"/>
              </a:ext>
            </a:extLst>
          </p:cNvPr>
          <p:cNvSpPr/>
          <p:nvPr/>
        </p:nvSpPr>
        <p:spPr>
          <a:xfrm rot="5400000">
            <a:off x="7486809" y="2210446"/>
            <a:ext cx="777821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697A8-77F7-6247-B5A2-2FAEFDD175BB}"/>
              </a:ext>
            </a:extLst>
          </p:cNvPr>
          <p:cNvSpPr txBox="1"/>
          <p:nvPr/>
        </p:nvSpPr>
        <p:spPr>
          <a:xfrm>
            <a:off x="383583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C60E5F-0C56-D24A-AE85-6B57D771769A}"/>
              </a:ext>
            </a:extLst>
          </p:cNvPr>
          <p:cNvSpPr txBox="1"/>
          <p:nvPr/>
        </p:nvSpPr>
        <p:spPr>
          <a:xfrm>
            <a:off x="1948911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9353E-69C1-9547-A835-AFD85FD1D5AC}"/>
              </a:ext>
            </a:extLst>
          </p:cNvPr>
          <p:cNvSpPr txBox="1"/>
          <p:nvPr/>
        </p:nvSpPr>
        <p:spPr>
          <a:xfrm>
            <a:off x="3272727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3BA3CD-203C-1E48-AE2D-B2FE4AA5745B}"/>
              </a:ext>
            </a:extLst>
          </p:cNvPr>
          <p:cNvSpPr txBox="1"/>
          <p:nvPr/>
        </p:nvSpPr>
        <p:spPr>
          <a:xfrm>
            <a:off x="4698570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4</a:t>
            </a:r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F72FF27C-A367-1641-ACF0-8EB0F255B799}"/>
              </a:ext>
            </a:extLst>
          </p:cNvPr>
          <p:cNvSpPr/>
          <p:nvPr/>
        </p:nvSpPr>
        <p:spPr>
          <a:xfrm>
            <a:off x="4583623" y="3047979"/>
            <a:ext cx="829158" cy="1646695"/>
          </a:xfrm>
          <a:prstGeom prst="upArrow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98D90B-FADF-B645-862D-BAAC59DAFF0C}"/>
              </a:ext>
            </a:extLst>
          </p:cNvPr>
          <p:cNvSpPr txBox="1"/>
          <p:nvPr/>
        </p:nvSpPr>
        <p:spPr>
          <a:xfrm>
            <a:off x="1914039" y="4851637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Bottleneck link</a:t>
            </a:r>
          </a:p>
        </p:txBody>
      </p:sp>
    </p:spTree>
    <p:extLst>
      <p:ext uri="{BB962C8B-B14F-4D97-AF65-F5344CB8AC3E}">
        <p14:creationId xmlns:p14="http://schemas.microsoft.com/office/powerpoint/2010/main" val="1709918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FACED-7271-5C40-9CE3-3A02162B3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 at &gt; Bottleneck Bandwidth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70C46E-A009-9044-A4E3-9AA515627894}"/>
              </a:ext>
            </a:extLst>
          </p:cNvPr>
          <p:cNvSpPr/>
          <p:nvPr/>
        </p:nvSpPr>
        <p:spPr>
          <a:xfrm>
            <a:off x="526938" y="2378990"/>
            <a:ext cx="1952791" cy="8872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Sender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C56975-8508-E048-A292-326749B6C06D}"/>
              </a:ext>
            </a:extLst>
          </p:cNvPr>
          <p:cNvSpPr/>
          <p:nvPr/>
        </p:nvSpPr>
        <p:spPr>
          <a:xfrm>
            <a:off x="8828864" y="2378990"/>
            <a:ext cx="1952791" cy="8872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Receiver</a:t>
            </a: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AC3902EA-F0A5-EB41-AD26-B41C7E53F3B4}"/>
              </a:ext>
            </a:extLst>
          </p:cNvPr>
          <p:cNvSpPr/>
          <p:nvPr/>
        </p:nvSpPr>
        <p:spPr>
          <a:xfrm rot="5400000">
            <a:off x="3114190" y="2210446"/>
            <a:ext cx="637368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3F304132-D91B-5443-B23F-E47E6E137B68}"/>
              </a:ext>
            </a:extLst>
          </p:cNvPr>
          <p:cNvSpPr/>
          <p:nvPr/>
        </p:nvSpPr>
        <p:spPr>
          <a:xfrm rot="5400000">
            <a:off x="4864529" y="2210446"/>
            <a:ext cx="267346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9AACDFC1-92AB-CE4A-8D32-70561F98BFCF}"/>
              </a:ext>
            </a:extLst>
          </p:cNvPr>
          <p:cNvSpPr/>
          <p:nvPr/>
        </p:nvSpPr>
        <p:spPr>
          <a:xfrm rot="5400000">
            <a:off x="5831074" y="2210446"/>
            <a:ext cx="1211773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20770377-F9BC-E64F-92E2-308906DF0B1E}"/>
              </a:ext>
            </a:extLst>
          </p:cNvPr>
          <p:cNvSpPr/>
          <p:nvPr/>
        </p:nvSpPr>
        <p:spPr>
          <a:xfrm rot="5400000">
            <a:off x="7486809" y="2210446"/>
            <a:ext cx="777821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697A8-77F7-6247-B5A2-2FAEFDD175BB}"/>
              </a:ext>
            </a:extLst>
          </p:cNvPr>
          <p:cNvSpPr txBox="1"/>
          <p:nvPr/>
        </p:nvSpPr>
        <p:spPr>
          <a:xfrm>
            <a:off x="383583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C60E5F-0C56-D24A-AE85-6B57D771769A}"/>
              </a:ext>
            </a:extLst>
          </p:cNvPr>
          <p:cNvSpPr txBox="1"/>
          <p:nvPr/>
        </p:nvSpPr>
        <p:spPr>
          <a:xfrm>
            <a:off x="1948911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9353E-69C1-9547-A835-AFD85FD1D5AC}"/>
              </a:ext>
            </a:extLst>
          </p:cNvPr>
          <p:cNvSpPr txBox="1"/>
          <p:nvPr/>
        </p:nvSpPr>
        <p:spPr>
          <a:xfrm>
            <a:off x="3272727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3BA3CD-203C-1E48-AE2D-B2FE4AA5745B}"/>
              </a:ext>
            </a:extLst>
          </p:cNvPr>
          <p:cNvSpPr txBox="1"/>
          <p:nvPr/>
        </p:nvSpPr>
        <p:spPr>
          <a:xfrm>
            <a:off x="4698570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79C373-FC2D-6A4C-B6F1-2206D7FD5B08}"/>
              </a:ext>
            </a:extLst>
          </p:cNvPr>
          <p:cNvSpPr/>
          <p:nvPr/>
        </p:nvSpPr>
        <p:spPr>
          <a:xfrm>
            <a:off x="4131591" y="2855794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18817F-C9CD-2C40-B719-CA1CC112794C}"/>
              </a:ext>
            </a:extLst>
          </p:cNvPr>
          <p:cNvSpPr/>
          <p:nvPr/>
        </p:nvSpPr>
        <p:spPr>
          <a:xfrm>
            <a:off x="4131591" y="3065252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4850F2-3A52-F24B-8CB1-03B018EE2ACA}"/>
              </a:ext>
            </a:extLst>
          </p:cNvPr>
          <p:cNvSpPr/>
          <p:nvPr/>
        </p:nvSpPr>
        <p:spPr>
          <a:xfrm>
            <a:off x="4131591" y="3254440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F93C74-9249-F343-A6D9-43D1406C30CF}"/>
              </a:ext>
            </a:extLst>
          </p:cNvPr>
          <p:cNvSpPr/>
          <p:nvPr/>
        </p:nvSpPr>
        <p:spPr>
          <a:xfrm>
            <a:off x="4131591" y="3463898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1F236A-0F11-6F4A-94C5-7A41BC4D72B1}"/>
              </a:ext>
            </a:extLst>
          </p:cNvPr>
          <p:cNvSpPr/>
          <p:nvPr/>
        </p:nvSpPr>
        <p:spPr>
          <a:xfrm>
            <a:off x="4131591" y="3673356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F5BDCE-4AFF-B343-B811-E13FE222F05F}"/>
              </a:ext>
            </a:extLst>
          </p:cNvPr>
          <p:cNvSpPr/>
          <p:nvPr/>
        </p:nvSpPr>
        <p:spPr>
          <a:xfrm>
            <a:off x="4131591" y="3882814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6B01D4-A9ED-404C-AE52-0B52CBF0D6F6}"/>
              </a:ext>
            </a:extLst>
          </p:cNvPr>
          <p:cNvSpPr/>
          <p:nvPr/>
        </p:nvSpPr>
        <p:spPr>
          <a:xfrm>
            <a:off x="4131591" y="4097402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261DAF-8781-EF44-9DEA-5D98402D143F}"/>
              </a:ext>
            </a:extLst>
          </p:cNvPr>
          <p:cNvSpPr/>
          <p:nvPr/>
        </p:nvSpPr>
        <p:spPr>
          <a:xfrm>
            <a:off x="4131591" y="4306860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F00120-EB34-7346-A06C-9125B19B9705}"/>
              </a:ext>
            </a:extLst>
          </p:cNvPr>
          <p:cNvSpPr/>
          <p:nvPr/>
        </p:nvSpPr>
        <p:spPr>
          <a:xfrm>
            <a:off x="4131591" y="4507876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A9D0CC-3800-664D-8881-C2008AE9C6B8}"/>
              </a:ext>
            </a:extLst>
          </p:cNvPr>
          <p:cNvSpPr/>
          <p:nvPr/>
        </p:nvSpPr>
        <p:spPr>
          <a:xfrm>
            <a:off x="4131591" y="4717334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40662E-D8C1-3B41-86E8-69CE9A79162F}"/>
              </a:ext>
            </a:extLst>
          </p:cNvPr>
          <p:cNvSpPr/>
          <p:nvPr/>
        </p:nvSpPr>
        <p:spPr>
          <a:xfrm>
            <a:off x="4131591" y="4931922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C0583FA-E186-BE4E-A607-FD84185EC4D6}"/>
              </a:ext>
            </a:extLst>
          </p:cNvPr>
          <p:cNvSpPr/>
          <p:nvPr/>
        </p:nvSpPr>
        <p:spPr>
          <a:xfrm>
            <a:off x="4131591" y="5141380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C15ADE-A733-2C4C-8594-2D7A926ACAA2}"/>
              </a:ext>
            </a:extLst>
          </p:cNvPr>
          <p:cNvSpPr/>
          <p:nvPr/>
        </p:nvSpPr>
        <p:spPr>
          <a:xfrm>
            <a:off x="4131591" y="5350838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2E61D6-37A2-2749-89EB-788E82FCE8C8}"/>
              </a:ext>
            </a:extLst>
          </p:cNvPr>
          <p:cNvSpPr/>
          <p:nvPr/>
        </p:nvSpPr>
        <p:spPr>
          <a:xfrm>
            <a:off x="4131591" y="5560296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2B0BAB-D26B-9A41-BE8B-218828D6AB83}"/>
              </a:ext>
            </a:extLst>
          </p:cNvPr>
          <p:cNvSpPr/>
          <p:nvPr/>
        </p:nvSpPr>
        <p:spPr>
          <a:xfrm>
            <a:off x="4131591" y="5774884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964148-EEBE-F343-988F-B5515E19008A}"/>
              </a:ext>
            </a:extLst>
          </p:cNvPr>
          <p:cNvSpPr/>
          <p:nvPr/>
        </p:nvSpPr>
        <p:spPr>
          <a:xfrm>
            <a:off x="4131591" y="5984342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8025B3-9B57-CD4B-AB2F-99E9BF1562C3}"/>
              </a:ext>
            </a:extLst>
          </p:cNvPr>
          <p:cNvSpPr/>
          <p:nvPr/>
        </p:nvSpPr>
        <p:spPr>
          <a:xfrm>
            <a:off x="4131591" y="6185358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EA0A19-6582-334A-9088-B23B59C7C40A}"/>
              </a:ext>
            </a:extLst>
          </p:cNvPr>
          <p:cNvSpPr/>
          <p:nvPr/>
        </p:nvSpPr>
        <p:spPr>
          <a:xfrm>
            <a:off x="4131591" y="6394816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A9EF1A-E16D-6041-822A-53D0A474E12F}"/>
              </a:ext>
            </a:extLst>
          </p:cNvPr>
          <p:cNvSpPr/>
          <p:nvPr/>
        </p:nvSpPr>
        <p:spPr>
          <a:xfrm>
            <a:off x="4131591" y="6604274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450280-5FBA-5C40-9BF5-65CA29BCF8DB}"/>
              </a:ext>
            </a:extLst>
          </p:cNvPr>
          <p:cNvSpPr/>
          <p:nvPr/>
        </p:nvSpPr>
        <p:spPr>
          <a:xfrm>
            <a:off x="4131591" y="6818862"/>
            <a:ext cx="165317" cy="201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9441EF0-20BD-DC44-9448-BFAA107E5B02}"/>
              </a:ext>
            </a:extLst>
          </p:cNvPr>
          <p:cNvSpPr txBox="1"/>
          <p:nvPr/>
        </p:nvSpPr>
        <p:spPr>
          <a:xfrm>
            <a:off x="4644753" y="3891361"/>
            <a:ext cx="35844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Queue grows until full and we drop packets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748403-55DC-9F4F-BE5E-1C58B66D4291}"/>
              </a:ext>
            </a:extLst>
          </p:cNvPr>
          <p:cNvSpPr txBox="1"/>
          <p:nvPr/>
        </p:nvSpPr>
        <p:spPr>
          <a:xfrm>
            <a:off x="4698570" y="5459893"/>
            <a:ext cx="64774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Goal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: Sending rate =  bottleneck bandwidth</a:t>
            </a:r>
          </a:p>
        </p:txBody>
      </p:sp>
    </p:spTree>
    <p:extLst>
      <p:ext uri="{BB962C8B-B14F-4D97-AF65-F5344CB8AC3E}">
        <p14:creationId xmlns:p14="http://schemas.microsoft.com/office/powerpoint/2010/main" val="172975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6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8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20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4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8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n 6">
            <a:extLst>
              <a:ext uri="{FF2B5EF4-FFF2-40B4-BE49-F238E27FC236}">
                <a16:creationId xmlns:a16="http://schemas.microsoft.com/office/drawing/2014/main" id="{3F304132-D91B-5443-B23F-E47E6E137B68}"/>
              </a:ext>
            </a:extLst>
          </p:cNvPr>
          <p:cNvSpPr/>
          <p:nvPr/>
        </p:nvSpPr>
        <p:spPr>
          <a:xfrm rot="5400000">
            <a:off x="4864529" y="2210446"/>
            <a:ext cx="267346" cy="122436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C60E5F-0C56-D24A-AE85-6B57D771769A}"/>
              </a:ext>
            </a:extLst>
          </p:cNvPr>
          <p:cNvSpPr txBox="1"/>
          <p:nvPr/>
        </p:nvSpPr>
        <p:spPr>
          <a:xfrm>
            <a:off x="1948911" y="2637963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Link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FACED-7271-5C40-9CE3-3A02162B3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Bandwidth Delay Product (BDP)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70C46E-A009-9044-A4E3-9AA515627894}"/>
              </a:ext>
            </a:extLst>
          </p:cNvPr>
          <p:cNvSpPr/>
          <p:nvPr/>
        </p:nvSpPr>
        <p:spPr>
          <a:xfrm>
            <a:off x="526938" y="2378990"/>
            <a:ext cx="1952791" cy="8872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Sender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C56975-8508-E048-A292-326749B6C06D}"/>
              </a:ext>
            </a:extLst>
          </p:cNvPr>
          <p:cNvSpPr/>
          <p:nvPr/>
        </p:nvSpPr>
        <p:spPr>
          <a:xfrm>
            <a:off x="8828864" y="2378990"/>
            <a:ext cx="1952791" cy="88727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Receiver</a:t>
            </a: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AC3902EA-F0A5-EB41-AD26-B41C7E53F3B4}"/>
              </a:ext>
            </a:extLst>
          </p:cNvPr>
          <p:cNvSpPr/>
          <p:nvPr/>
        </p:nvSpPr>
        <p:spPr>
          <a:xfrm rot="5400000">
            <a:off x="3114190" y="2210446"/>
            <a:ext cx="637368" cy="1224366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n 7">
            <a:extLst>
              <a:ext uri="{FF2B5EF4-FFF2-40B4-BE49-F238E27FC236}">
                <a16:creationId xmlns:a16="http://schemas.microsoft.com/office/drawing/2014/main" id="{9AACDFC1-92AB-CE4A-8D32-70561F98BFCF}"/>
              </a:ext>
            </a:extLst>
          </p:cNvPr>
          <p:cNvSpPr/>
          <p:nvPr/>
        </p:nvSpPr>
        <p:spPr>
          <a:xfrm rot="5400000">
            <a:off x="5831074" y="2210446"/>
            <a:ext cx="1211773" cy="1224366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20770377-F9BC-E64F-92E2-308906DF0B1E}"/>
              </a:ext>
            </a:extLst>
          </p:cNvPr>
          <p:cNvSpPr/>
          <p:nvPr/>
        </p:nvSpPr>
        <p:spPr>
          <a:xfrm rot="5400000">
            <a:off x="7486809" y="2210446"/>
            <a:ext cx="777821" cy="1224366"/>
          </a:xfrm>
          <a:prstGeom prst="ca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98D90B-FADF-B645-862D-BAAC59DAFF0C}"/>
              </a:ext>
            </a:extLst>
          </p:cNvPr>
          <p:cNvSpPr txBox="1"/>
          <p:nvPr/>
        </p:nvSpPr>
        <p:spPr>
          <a:xfrm>
            <a:off x="1948911" y="3975876"/>
            <a:ext cx="6098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Round trip propagation delay (</a:t>
            </a:r>
            <a:r>
              <a:rPr lang="en-US" sz="2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)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713FA2E-3CD2-704D-BC13-373DDB7D3DA3}"/>
              </a:ext>
            </a:extLst>
          </p:cNvPr>
          <p:cNvSpPr/>
          <p:nvPr/>
        </p:nvSpPr>
        <p:spPr>
          <a:xfrm>
            <a:off x="2362200" y="1803400"/>
            <a:ext cx="6337300" cy="2184659"/>
          </a:xfrm>
          <a:custGeom>
            <a:avLst/>
            <a:gdLst>
              <a:gd name="connsiteX0" fmla="*/ 38100 w 6337300"/>
              <a:gd name="connsiteY0" fmla="*/ 584200 h 2184659"/>
              <a:gd name="connsiteX1" fmla="*/ 203200 w 6337300"/>
              <a:gd name="connsiteY1" fmla="*/ 558800 h 2184659"/>
              <a:gd name="connsiteX2" fmla="*/ 241300 w 6337300"/>
              <a:gd name="connsiteY2" fmla="*/ 533400 h 2184659"/>
              <a:gd name="connsiteX3" fmla="*/ 342900 w 6337300"/>
              <a:gd name="connsiteY3" fmla="*/ 482600 h 2184659"/>
              <a:gd name="connsiteX4" fmla="*/ 393700 w 6337300"/>
              <a:gd name="connsiteY4" fmla="*/ 457200 h 2184659"/>
              <a:gd name="connsiteX5" fmla="*/ 457200 w 6337300"/>
              <a:gd name="connsiteY5" fmla="*/ 444500 h 2184659"/>
              <a:gd name="connsiteX6" fmla="*/ 571500 w 6337300"/>
              <a:gd name="connsiteY6" fmla="*/ 393700 h 2184659"/>
              <a:gd name="connsiteX7" fmla="*/ 647700 w 6337300"/>
              <a:gd name="connsiteY7" fmla="*/ 368300 h 2184659"/>
              <a:gd name="connsiteX8" fmla="*/ 711200 w 6337300"/>
              <a:gd name="connsiteY8" fmla="*/ 355600 h 2184659"/>
              <a:gd name="connsiteX9" fmla="*/ 749300 w 6337300"/>
              <a:gd name="connsiteY9" fmla="*/ 342900 h 2184659"/>
              <a:gd name="connsiteX10" fmla="*/ 800100 w 6337300"/>
              <a:gd name="connsiteY10" fmla="*/ 330200 h 2184659"/>
              <a:gd name="connsiteX11" fmla="*/ 838200 w 6337300"/>
              <a:gd name="connsiteY11" fmla="*/ 317500 h 2184659"/>
              <a:gd name="connsiteX12" fmla="*/ 914400 w 6337300"/>
              <a:gd name="connsiteY12" fmla="*/ 304800 h 2184659"/>
              <a:gd name="connsiteX13" fmla="*/ 1028700 w 6337300"/>
              <a:gd name="connsiteY13" fmla="*/ 279400 h 2184659"/>
              <a:gd name="connsiteX14" fmla="*/ 1143000 w 6337300"/>
              <a:gd name="connsiteY14" fmla="*/ 266700 h 2184659"/>
              <a:gd name="connsiteX15" fmla="*/ 1308100 w 6337300"/>
              <a:gd name="connsiteY15" fmla="*/ 241300 h 2184659"/>
              <a:gd name="connsiteX16" fmla="*/ 1612900 w 6337300"/>
              <a:gd name="connsiteY16" fmla="*/ 215900 h 2184659"/>
              <a:gd name="connsiteX17" fmla="*/ 1676400 w 6337300"/>
              <a:gd name="connsiteY17" fmla="*/ 203200 h 2184659"/>
              <a:gd name="connsiteX18" fmla="*/ 1790700 w 6337300"/>
              <a:gd name="connsiteY18" fmla="*/ 177800 h 2184659"/>
              <a:gd name="connsiteX19" fmla="*/ 1905000 w 6337300"/>
              <a:gd name="connsiteY19" fmla="*/ 165100 h 2184659"/>
              <a:gd name="connsiteX20" fmla="*/ 2082800 w 6337300"/>
              <a:gd name="connsiteY20" fmla="*/ 127000 h 2184659"/>
              <a:gd name="connsiteX21" fmla="*/ 2209800 w 6337300"/>
              <a:gd name="connsiteY21" fmla="*/ 114300 h 2184659"/>
              <a:gd name="connsiteX22" fmla="*/ 2374900 w 6337300"/>
              <a:gd name="connsiteY22" fmla="*/ 88900 h 2184659"/>
              <a:gd name="connsiteX23" fmla="*/ 2438400 w 6337300"/>
              <a:gd name="connsiteY23" fmla="*/ 76200 h 2184659"/>
              <a:gd name="connsiteX24" fmla="*/ 2540000 w 6337300"/>
              <a:gd name="connsiteY24" fmla="*/ 63500 h 2184659"/>
              <a:gd name="connsiteX25" fmla="*/ 2590800 w 6337300"/>
              <a:gd name="connsiteY25" fmla="*/ 50800 h 2184659"/>
              <a:gd name="connsiteX26" fmla="*/ 2717800 w 6337300"/>
              <a:gd name="connsiteY26" fmla="*/ 38100 h 2184659"/>
              <a:gd name="connsiteX27" fmla="*/ 2768600 w 6337300"/>
              <a:gd name="connsiteY27" fmla="*/ 25400 h 2184659"/>
              <a:gd name="connsiteX28" fmla="*/ 3098800 w 6337300"/>
              <a:gd name="connsiteY28" fmla="*/ 0 h 2184659"/>
              <a:gd name="connsiteX29" fmla="*/ 4064000 w 6337300"/>
              <a:gd name="connsiteY29" fmla="*/ 12700 h 2184659"/>
              <a:gd name="connsiteX30" fmla="*/ 4229100 w 6337300"/>
              <a:gd name="connsiteY30" fmla="*/ 38100 h 2184659"/>
              <a:gd name="connsiteX31" fmla="*/ 4330700 w 6337300"/>
              <a:gd name="connsiteY31" fmla="*/ 50800 h 2184659"/>
              <a:gd name="connsiteX32" fmla="*/ 4419600 w 6337300"/>
              <a:gd name="connsiteY32" fmla="*/ 63500 h 2184659"/>
              <a:gd name="connsiteX33" fmla="*/ 4533900 w 6337300"/>
              <a:gd name="connsiteY33" fmla="*/ 76200 h 2184659"/>
              <a:gd name="connsiteX34" fmla="*/ 4737100 w 6337300"/>
              <a:gd name="connsiteY34" fmla="*/ 101600 h 2184659"/>
              <a:gd name="connsiteX35" fmla="*/ 4838700 w 6337300"/>
              <a:gd name="connsiteY35" fmla="*/ 114300 h 2184659"/>
              <a:gd name="connsiteX36" fmla="*/ 4953000 w 6337300"/>
              <a:gd name="connsiteY36" fmla="*/ 139700 h 2184659"/>
              <a:gd name="connsiteX37" fmla="*/ 5029200 w 6337300"/>
              <a:gd name="connsiteY37" fmla="*/ 165100 h 2184659"/>
              <a:gd name="connsiteX38" fmla="*/ 5067300 w 6337300"/>
              <a:gd name="connsiteY38" fmla="*/ 177800 h 2184659"/>
              <a:gd name="connsiteX39" fmla="*/ 5105400 w 6337300"/>
              <a:gd name="connsiteY39" fmla="*/ 190500 h 2184659"/>
              <a:gd name="connsiteX40" fmla="*/ 5207000 w 6337300"/>
              <a:gd name="connsiteY40" fmla="*/ 228600 h 2184659"/>
              <a:gd name="connsiteX41" fmla="*/ 5270500 w 6337300"/>
              <a:gd name="connsiteY41" fmla="*/ 241300 h 2184659"/>
              <a:gd name="connsiteX42" fmla="*/ 5359400 w 6337300"/>
              <a:gd name="connsiteY42" fmla="*/ 266700 h 2184659"/>
              <a:gd name="connsiteX43" fmla="*/ 5486400 w 6337300"/>
              <a:gd name="connsiteY43" fmla="*/ 292100 h 2184659"/>
              <a:gd name="connsiteX44" fmla="*/ 5524500 w 6337300"/>
              <a:gd name="connsiteY44" fmla="*/ 304800 h 2184659"/>
              <a:gd name="connsiteX45" fmla="*/ 5626100 w 6337300"/>
              <a:gd name="connsiteY45" fmla="*/ 330200 h 2184659"/>
              <a:gd name="connsiteX46" fmla="*/ 5702300 w 6337300"/>
              <a:gd name="connsiteY46" fmla="*/ 355600 h 2184659"/>
              <a:gd name="connsiteX47" fmla="*/ 5740400 w 6337300"/>
              <a:gd name="connsiteY47" fmla="*/ 368300 h 2184659"/>
              <a:gd name="connsiteX48" fmla="*/ 5867400 w 6337300"/>
              <a:gd name="connsiteY48" fmla="*/ 406400 h 2184659"/>
              <a:gd name="connsiteX49" fmla="*/ 5905500 w 6337300"/>
              <a:gd name="connsiteY49" fmla="*/ 419100 h 2184659"/>
              <a:gd name="connsiteX50" fmla="*/ 5943600 w 6337300"/>
              <a:gd name="connsiteY50" fmla="*/ 431800 h 2184659"/>
              <a:gd name="connsiteX51" fmla="*/ 5981700 w 6337300"/>
              <a:gd name="connsiteY51" fmla="*/ 457200 h 2184659"/>
              <a:gd name="connsiteX52" fmla="*/ 6096000 w 6337300"/>
              <a:gd name="connsiteY52" fmla="*/ 508000 h 2184659"/>
              <a:gd name="connsiteX53" fmla="*/ 6197600 w 6337300"/>
              <a:gd name="connsiteY53" fmla="*/ 622300 h 2184659"/>
              <a:gd name="connsiteX54" fmla="*/ 6210300 w 6337300"/>
              <a:gd name="connsiteY54" fmla="*/ 660400 h 2184659"/>
              <a:gd name="connsiteX55" fmla="*/ 6261100 w 6337300"/>
              <a:gd name="connsiteY55" fmla="*/ 749300 h 2184659"/>
              <a:gd name="connsiteX56" fmla="*/ 6311900 w 6337300"/>
              <a:gd name="connsiteY56" fmla="*/ 863600 h 2184659"/>
              <a:gd name="connsiteX57" fmla="*/ 6337300 w 6337300"/>
              <a:gd name="connsiteY57" fmla="*/ 1193800 h 2184659"/>
              <a:gd name="connsiteX58" fmla="*/ 6324600 w 6337300"/>
              <a:gd name="connsiteY58" fmla="*/ 1511300 h 2184659"/>
              <a:gd name="connsiteX59" fmla="*/ 6273800 w 6337300"/>
              <a:gd name="connsiteY59" fmla="*/ 1625600 h 2184659"/>
              <a:gd name="connsiteX60" fmla="*/ 6146800 w 6337300"/>
              <a:gd name="connsiteY60" fmla="*/ 1739900 h 2184659"/>
              <a:gd name="connsiteX61" fmla="*/ 6032500 w 6337300"/>
              <a:gd name="connsiteY61" fmla="*/ 1790700 h 2184659"/>
              <a:gd name="connsiteX62" fmla="*/ 5981700 w 6337300"/>
              <a:gd name="connsiteY62" fmla="*/ 1816100 h 2184659"/>
              <a:gd name="connsiteX63" fmla="*/ 5854700 w 6337300"/>
              <a:gd name="connsiteY63" fmla="*/ 1841500 h 2184659"/>
              <a:gd name="connsiteX64" fmla="*/ 5753100 w 6337300"/>
              <a:gd name="connsiteY64" fmla="*/ 1879600 h 2184659"/>
              <a:gd name="connsiteX65" fmla="*/ 5651500 w 6337300"/>
              <a:gd name="connsiteY65" fmla="*/ 1905000 h 2184659"/>
              <a:gd name="connsiteX66" fmla="*/ 5613400 w 6337300"/>
              <a:gd name="connsiteY66" fmla="*/ 1917700 h 2184659"/>
              <a:gd name="connsiteX67" fmla="*/ 5511800 w 6337300"/>
              <a:gd name="connsiteY67" fmla="*/ 1930400 h 2184659"/>
              <a:gd name="connsiteX68" fmla="*/ 5372100 w 6337300"/>
              <a:gd name="connsiteY68" fmla="*/ 1968500 h 2184659"/>
              <a:gd name="connsiteX69" fmla="*/ 5283200 w 6337300"/>
              <a:gd name="connsiteY69" fmla="*/ 1981200 h 2184659"/>
              <a:gd name="connsiteX70" fmla="*/ 5219700 w 6337300"/>
              <a:gd name="connsiteY70" fmla="*/ 1993900 h 2184659"/>
              <a:gd name="connsiteX71" fmla="*/ 5168900 w 6337300"/>
              <a:gd name="connsiteY71" fmla="*/ 2006600 h 2184659"/>
              <a:gd name="connsiteX72" fmla="*/ 5054600 w 6337300"/>
              <a:gd name="connsiteY72" fmla="*/ 2019300 h 2184659"/>
              <a:gd name="connsiteX73" fmla="*/ 4953000 w 6337300"/>
              <a:gd name="connsiteY73" fmla="*/ 2044700 h 2184659"/>
              <a:gd name="connsiteX74" fmla="*/ 4749800 w 6337300"/>
              <a:gd name="connsiteY74" fmla="*/ 2082800 h 2184659"/>
              <a:gd name="connsiteX75" fmla="*/ 4622800 w 6337300"/>
              <a:gd name="connsiteY75" fmla="*/ 2108200 h 2184659"/>
              <a:gd name="connsiteX76" fmla="*/ 4495800 w 6337300"/>
              <a:gd name="connsiteY76" fmla="*/ 2120900 h 2184659"/>
              <a:gd name="connsiteX77" fmla="*/ 4432300 w 6337300"/>
              <a:gd name="connsiteY77" fmla="*/ 2133600 h 2184659"/>
              <a:gd name="connsiteX78" fmla="*/ 4229100 w 6337300"/>
              <a:gd name="connsiteY78" fmla="*/ 2146300 h 2184659"/>
              <a:gd name="connsiteX79" fmla="*/ 3035300 w 6337300"/>
              <a:gd name="connsiteY79" fmla="*/ 2146300 h 2184659"/>
              <a:gd name="connsiteX80" fmla="*/ 2971800 w 6337300"/>
              <a:gd name="connsiteY80" fmla="*/ 2133600 h 2184659"/>
              <a:gd name="connsiteX81" fmla="*/ 2870200 w 6337300"/>
              <a:gd name="connsiteY81" fmla="*/ 2120900 h 2184659"/>
              <a:gd name="connsiteX82" fmla="*/ 2641600 w 6337300"/>
              <a:gd name="connsiteY82" fmla="*/ 2095500 h 2184659"/>
              <a:gd name="connsiteX83" fmla="*/ 2489200 w 6337300"/>
              <a:gd name="connsiteY83" fmla="*/ 2082800 h 2184659"/>
              <a:gd name="connsiteX84" fmla="*/ 2387600 w 6337300"/>
              <a:gd name="connsiteY84" fmla="*/ 2070100 h 2184659"/>
              <a:gd name="connsiteX85" fmla="*/ 2171700 w 6337300"/>
              <a:gd name="connsiteY85" fmla="*/ 2044700 h 2184659"/>
              <a:gd name="connsiteX86" fmla="*/ 2095500 w 6337300"/>
              <a:gd name="connsiteY86" fmla="*/ 2032000 h 2184659"/>
              <a:gd name="connsiteX87" fmla="*/ 1866900 w 6337300"/>
              <a:gd name="connsiteY87" fmla="*/ 2006600 h 2184659"/>
              <a:gd name="connsiteX88" fmla="*/ 1778000 w 6337300"/>
              <a:gd name="connsiteY88" fmla="*/ 1993900 h 2184659"/>
              <a:gd name="connsiteX89" fmla="*/ 1676400 w 6337300"/>
              <a:gd name="connsiteY89" fmla="*/ 1981200 h 2184659"/>
              <a:gd name="connsiteX90" fmla="*/ 1625600 w 6337300"/>
              <a:gd name="connsiteY90" fmla="*/ 1968500 h 2184659"/>
              <a:gd name="connsiteX91" fmla="*/ 1511300 w 6337300"/>
              <a:gd name="connsiteY91" fmla="*/ 1955800 h 2184659"/>
              <a:gd name="connsiteX92" fmla="*/ 1333500 w 6337300"/>
              <a:gd name="connsiteY92" fmla="*/ 1930400 h 2184659"/>
              <a:gd name="connsiteX93" fmla="*/ 1270000 w 6337300"/>
              <a:gd name="connsiteY93" fmla="*/ 1917700 h 2184659"/>
              <a:gd name="connsiteX94" fmla="*/ 1231900 w 6337300"/>
              <a:gd name="connsiteY94" fmla="*/ 1905000 h 2184659"/>
              <a:gd name="connsiteX95" fmla="*/ 1079500 w 6337300"/>
              <a:gd name="connsiteY95" fmla="*/ 1879600 h 2184659"/>
              <a:gd name="connsiteX96" fmla="*/ 1016000 w 6337300"/>
              <a:gd name="connsiteY96" fmla="*/ 1866900 h 2184659"/>
              <a:gd name="connsiteX97" fmla="*/ 939800 w 6337300"/>
              <a:gd name="connsiteY97" fmla="*/ 1854200 h 2184659"/>
              <a:gd name="connsiteX98" fmla="*/ 889000 w 6337300"/>
              <a:gd name="connsiteY98" fmla="*/ 1841500 h 2184659"/>
              <a:gd name="connsiteX99" fmla="*/ 825500 w 6337300"/>
              <a:gd name="connsiteY99" fmla="*/ 1828800 h 2184659"/>
              <a:gd name="connsiteX100" fmla="*/ 787400 w 6337300"/>
              <a:gd name="connsiteY100" fmla="*/ 1816100 h 2184659"/>
              <a:gd name="connsiteX101" fmla="*/ 660400 w 6337300"/>
              <a:gd name="connsiteY101" fmla="*/ 1790700 h 2184659"/>
              <a:gd name="connsiteX102" fmla="*/ 584200 w 6337300"/>
              <a:gd name="connsiteY102" fmla="*/ 1765300 h 2184659"/>
              <a:gd name="connsiteX103" fmla="*/ 495300 w 6337300"/>
              <a:gd name="connsiteY103" fmla="*/ 1739900 h 2184659"/>
              <a:gd name="connsiteX104" fmla="*/ 444500 w 6337300"/>
              <a:gd name="connsiteY104" fmla="*/ 1714500 h 2184659"/>
              <a:gd name="connsiteX105" fmla="*/ 368300 w 6337300"/>
              <a:gd name="connsiteY105" fmla="*/ 1689100 h 2184659"/>
              <a:gd name="connsiteX106" fmla="*/ 330200 w 6337300"/>
              <a:gd name="connsiteY106" fmla="*/ 1676400 h 2184659"/>
              <a:gd name="connsiteX107" fmla="*/ 228600 w 6337300"/>
              <a:gd name="connsiteY107" fmla="*/ 1651000 h 2184659"/>
              <a:gd name="connsiteX108" fmla="*/ 190500 w 6337300"/>
              <a:gd name="connsiteY108" fmla="*/ 1638300 h 2184659"/>
              <a:gd name="connsiteX109" fmla="*/ 114300 w 6337300"/>
              <a:gd name="connsiteY109" fmla="*/ 1587500 h 2184659"/>
              <a:gd name="connsiteX110" fmla="*/ 38100 w 6337300"/>
              <a:gd name="connsiteY110" fmla="*/ 1524000 h 2184659"/>
              <a:gd name="connsiteX111" fmla="*/ 25400 w 6337300"/>
              <a:gd name="connsiteY111" fmla="*/ 1485900 h 2184659"/>
              <a:gd name="connsiteX112" fmla="*/ 0 w 6337300"/>
              <a:gd name="connsiteY112" fmla="*/ 1447800 h 218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337300" h="2184659">
                <a:moveTo>
                  <a:pt x="38100" y="584200"/>
                </a:moveTo>
                <a:cubicBezTo>
                  <a:pt x="61046" y="581650"/>
                  <a:pt x="164704" y="575298"/>
                  <a:pt x="203200" y="558800"/>
                </a:cubicBezTo>
                <a:cubicBezTo>
                  <a:pt x="217229" y="552787"/>
                  <a:pt x="227900" y="540709"/>
                  <a:pt x="241300" y="533400"/>
                </a:cubicBezTo>
                <a:cubicBezTo>
                  <a:pt x="274541" y="515269"/>
                  <a:pt x="309033" y="499533"/>
                  <a:pt x="342900" y="482600"/>
                </a:cubicBezTo>
                <a:cubicBezTo>
                  <a:pt x="359833" y="474133"/>
                  <a:pt x="375136" y="460913"/>
                  <a:pt x="393700" y="457200"/>
                </a:cubicBezTo>
                <a:lnTo>
                  <a:pt x="457200" y="444500"/>
                </a:lnTo>
                <a:cubicBezTo>
                  <a:pt x="510435" y="417882"/>
                  <a:pt x="512043" y="415321"/>
                  <a:pt x="571500" y="393700"/>
                </a:cubicBezTo>
                <a:cubicBezTo>
                  <a:pt x="596662" y="384550"/>
                  <a:pt x="621446" y="373551"/>
                  <a:pt x="647700" y="368300"/>
                </a:cubicBezTo>
                <a:cubicBezTo>
                  <a:pt x="668867" y="364067"/>
                  <a:pt x="690259" y="360835"/>
                  <a:pt x="711200" y="355600"/>
                </a:cubicBezTo>
                <a:cubicBezTo>
                  <a:pt x="724187" y="352353"/>
                  <a:pt x="736428" y="346578"/>
                  <a:pt x="749300" y="342900"/>
                </a:cubicBezTo>
                <a:cubicBezTo>
                  <a:pt x="766083" y="338105"/>
                  <a:pt x="783317" y="334995"/>
                  <a:pt x="800100" y="330200"/>
                </a:cubicBezTo>
                <a:cubicBezTo>
                  <a:pt x="812972" y="326522"/>
                  <a:pt x="825132" y="320404"/>
                  <a:pt x="838200" y="317500"/>
                </a:cubicBezTo>
                <a:cubicBezTo>
                  <a:pt x="863337" y="311914"/>
                  <a:pt x="889150" y="309850"/>
                  <a:pt x="914400" y="304800"/>
                </a:cubicBezTo>
                <a:cubicBezTo>
                  <a:pt x="983729" y="290934"/>
                  <a:pt x="951068" y="290490"/>
                  <a:pt x="1028700" y="279400"/>
                </a:cubicBezTo>
                <a:cubicBezTo>
                  <a:pt x="1066649" y="273979"/>
                  <a:pt x="1105002" y="271766"/>
                  <a:pt x="1143000" y="266700"/>
                </a:cubicBezTo>
                <a:cubicBezTo>
                  <a:pt x="1266741" y="250201"/>
                  <a:pt x="1172767" y="256337"/>
                  <a:pt x="1308100" y="241300"/>
                </a:cubicBezTo>
                <a:cubicBezTo>
                  <a:pt x="1387737" y="232451"/>
                  <a:pt x="1536967" y="221741"/>
                  <a:pt x="1612900" y="215900"/>
                </a:cubicBezTo>
                <a:cubicBezTo>
                  <a:pt x="1634067" y="211667"/>
                  <a:pt x="1655328" y="207883"/>
                  <a:pt x="1676400" y="203200"/>
                </a:cubicBezTo>
                <a:cubicBezTo>
                  <a:pt x="1726317" y="192107"/>
                  <a:pt x="1737075" y="185461"/>
                  <a:pt x="1790700" y="177800"/>
                </a:cubicBezTo>
                <a:cubicBezTo>
                  <a:pt x="1828649" y="172379"/>
                  <a:pt x="1867051" y="170521"/>
                  <a:pt x="1905000" y="165100"/>
                </a:cubicBezTo>
                <a:cubicBezTo>
                  <a:pt x="1965196" y="156501"/>
                  <a:pt x="2022526" y="135036"/>
                  <a:pt x="2082800" y="127000"/>
                </a:cubicBezTo>
                <a:cubicBezTo>
                  <a:pt x="2124971" y="121377"/>
                  <a:pt x="2167467" y="118533"/>
                  <a:pt x="2209800" y="114300"/>
                </a:cubicBezTo>
                <a:cubicBezTo>
                  <a:pt x="2315550" y="87862"/>
                  <a:pt x="2204246" y="113279"/>
                  <a:pt x="2374900" y="88900"/>
                </a:cubicBezTo>
                <a:cubicBezTo>
                  <a:pt x="2396269" y="85847"/>
                  <a:pt x="2417065" y="79482"/>
                  <a:pt x="2438400" y="76200"/>
                </a:cubicBezTo>
                <a:cubicBezTo>
                  <a:pt x="2472133" y="71010"/>
                  <a:pt x="2506334" y="69111"/>
                  <a:pt x="2540000" y="63500"/>
                </a:cubicBezTo>
                <a:cubicBezTo>
                  <a:pt x="2557217" y="60631"/>
                  <a:pt x="2573521" y="53268"/>
                  <a:pt x="2590800" y="50800"/>
                </a:cubicBezTo>
                <a:cubicBezTo>
                  <a:pt x="2632917" y="44783"/>
                  <a:pt x="2675467" y="42333"/>
                  <a:pt x="2717800" y="38100"/>
                </a:cubicBezTo>
                <a:cubicBezTo>
                  <a:pt x="2734733" y="33867"/>
                  <a:pt x="2751321" y="27868"/>
                  <a:pt x="2768600" y="25400"/>
                </a:cubicBezTo>
                <a:cubicBezTo>
                  <a:pt x="2859380" y="12431"/>
                  <a:pt x="3018635" y="5010"/>
                  <a:pt x="3098800" y="0"/>
                </a:cubicBezTo>
                <a:lnTo>
                  <a:pt x="4064000" y="12700"/>
                </a:lnTo>
                <a:cubicBezTo>
                  <a:pt x="4145707" y="14645"/>
                  <a:pt x="4158261" y="27202"/>
                  <a:pt x="4229100" y="38100"/>
                </a:cubicBezTo>
                <a:cubicBezTo>
                  <a:pt x="4262833" y="43290"/>
                  <a:pt x="4296869" y="46289"/>
                  <a:pt x="4330700" y="50800"/>
                </a:cubicBezTo>
                <a:lnTo>
                  <a:pt x="4419600" y="63500"/>
                </a:lnTo>
                <a:cubicBezTo>
                  <a:pt x="4457638" y="68255"/>
                  <a:pt x="4495839" y="71633"/>
                  <a:pt x="4533900" y="76200"/>
                </a:cubicBezTo>
                <a:lnTo>
                  <a:pt x="4737100" y="101600"/>
                </a:lnTo>
                <a:cubicBezTo>
                  <a:pt x="4770967" y="105833"/>
                  <a:pt x="4805233" y="107607"/>
                  <a:pt x="4838700" y="114300"/>
                </a:cubicBezTo>
                <a:cubicBezTo>
                  <a:pt x="4874954" y="121551"/>
                  <a:pt x="4917129" y="128939"/>
                  <a:pt x="4953000" y="139700"/>
                </a:cubicBezTo>
                <a:cubicBezTo>
                  <a:pt x="4978645" y="147393"/>
                  <a:pt x="5003800" y="156633"/>
                  <a:pt x="5029200" y="165100"/>
                </a:cubicBezTo>
                <a:lnTo>
                  <a:pt x="5067300" y="177800"/>
                </a:lnTo>
                <a:cubicBezTo>
                  <a:pt x="5080000" y="182033"/>
                  <a:pt x="5092971" y="185528"/>
                  <a:pt x="5105400" y="190500"/>
                </a:cubicBezTo>
                <a:cubicBezTo>
                  <a:pt x="5124823" y="198269"/>
                  <a:pt x="5180455" y="221964"/>
                  <a:pt x="5207000" y="228600"/>
                </a:cubicBezTo>
                <a:cubicBezTo>
                  <a:pt x="5227941" y="233835"/>
                  <a:pt x="5249559" y="236065"/>
                  <a:pt x="5270500" y="241300"/>
                </a:cubicBezTo>
                <a:cubicBezTo>
                  <a:pt x="5403773" y="274618"/>
                  <a:pt x="5193112" y="231067"/>
                  <a:pt x="5359400" y="266700"/>
                </a:cubicBezTo>
                <a:cubicBezTo>
                  <a:pt x="5401613" y="275746"/>
                  <a:pt x="5445444" y="278448"/>
                  <a:pt x="5486400" y="292100"/>
                </a:cubicBezTo>
                <a:cubicBezTo>
                  <a:pt x="5499100" y="296333"/>
                  <a:pt x="5511585" y="301278"/>
                  <a:pt x="5524500" y="304800"/>
                </a:cubicBezTo>
                <a:cubicBezTo>
                  <a:pt x="5558179" y="313985"/>
                  <a:pt x="5592982" y="319161"/>
                  <a:pt x="5626100" y="330200"/>
                </a:cubicBezTo>
                <a:lnTo>
                  <a:pt x="5702300" y="355600"/>
                </a:lnTo>
                <a:cubicBezTo>
                  <a:pt x="5715000" y="359833"/>
                  <a:pt x="5727413" y="365053"/>
                  <a:pt x="5740400" y="368300"/>
                </a:cubicBezTo>
                <a:cubicBezTo>
                  <a:pt x="5817175" y="387494"/>
                  <a:pt x="5774641" y="375480"/>
                  <a:pt x="5867400" y="406400"/>
                </a:cubicBezTo>
                <a:lnTo>
                  <a:pt x="5905500" y="419100"/>
                </a:lnTo>
                <a:cubicBezTo>
                  <a:pt x="5918200" y="423333"/>
                  <a:pt x="5932461" y="424374"/>
                  <a:pt x="5943600" y="431800"/>
                </a:cubicBezTo>
                <a:cubicBezTo>
                  <a:pt x="5956300" y="440267"/>
                  <a:pt x="5967752" y="451001"/>
                  <a:pt x="5981700" y="457200"/>
                </a:cubicBezTo>
                <a:cubicBezTo>
                  <a:pt x="6042096" y="484043"/>
                  <a:pt x="6052887" y="469678"/>
                  <a:pt x="6096000" y="508000"/>
                </a:cubicBezTo>
                <a:cubicBezTo>
                  <a:pt x="6126293" y="534927"/>
                  <a:pt x="6176368" y="579835"/>
                  <a:pt x="6197600" y="622300"/>
                </a:cubicBezTo>
                <a:cubicBezTo>
                  <a:pt x="6203587" y="634274"/>
                  <a:pt x="6204313" y="648426"/>
                  <a:pt x="6210300" y="660400"/>
                </a:cubicBezTo>
                <a:cubicBezTo>
                  <a:pt x="6256122" y="752043"/>
                  <a:pt x="6216570" y="637974"/>
                  <a:pt x="6261100" y="749300"/>
                </a:cubicBezTo>
                <a:cubicBezTo>
                  <a:pt x="6306440" y="862650"/>
                  <a:pt x="6263033" y="790299"/>
                  <a:pt x="6311900" y="863600"/>
                </a:cubicBezTo>
                <a:cubicBezTo>
                  <a:pt x="6321728" y="961876"/>
                  <a:pt x="6337300" y="1101677"/>
                  <a:pt x="6337300" y="1193800"/>
                </a:cubicBezTo>
                <a:cubicBezTo>
                  <a:pt x="6337300" y="1299718"/>
                  <a:pt x="6334802" y="1405875"/>
                  <a:pt x="6324600" y="1511300"/>
                </a:cubicBezTo>
                <a:cubicBezTo>
                  <a:pt x="6321321" y="1545187"/>
                  <a:pt x="6298689" y="1597600"/>
                  <a:pt x="6273800" y="1625600"/>
                </a:cubicBezTo>
                <a:cubicBezTo>
                  <a:pt x="6222117" y="1683744"/>
                  <a:pt x="6203071" y="1699707"/>
                  <a:pt x="6146800" y="1739900"/>
                </a:cubicBezTo>
                <a:cubicBezTo>
                  <a:pt x="6059632" y="1802163"/>
                  <a:pt x="6170174" y="1721863"/>
                  <a:pt x="6032500" y="1790700"/>
                </a:cubicBezTo>
                <a:cubicBezTo>
                  <a:pt x="6015567" y="1799167"/>
                  <a:pt x="5999904" y="1810899"/>
                  <a:pt x="5981700" y="1816100"/>
                </a:cubicBezTo>
                <a:cubicBezTo>
                  <a:pt x="5940189" y="1827960"/>
                  <a:pt x="5894784" y="1825466"/>
                  <a:pt x="5854700" y="1841500"/>
                </a:cubicBezTo>
                <a:cubicBezTo>
                  <a:pt x="5827205" y="1852498"/>
                  <a:pt x="5784386" y="1871068"/>
                  <a:pt x="5753100" y="1879600"/>
                </a:cubicBezTo>
                <a:cubicBezTo>
                  <a:pt x="5719421" y="1888785"/>
                  <a:pt x="5684618" y="1893961"/>
                  <a:pt x="5651500" y="1905000"/>
                </a:cubicBezTo>
                <a:cubicBezTo>
                  <a:pt x="5638800" y="1909233"/>
                  <a:pt x="5626571" y="1915305"/>
                  <a:pt x="5613400" y="1917700"/>
                </a:cubicBezTo>
                <a:cubicBezTo>
                  <a:pt x="5579820" y="1923805"/>
                  <a:pt x="5545667" y="1926167"/>
                  <a:pt x="5511800" y="1930400"/>
                </a:cubicBezTo>
                <a:cubicBezTo>
                  <a:pt x="5465300" y="1945900"/>
                  <a:pt x="5422232" y="1961338"/>
                  <a:pt x="5372100" y="1968500"/>
                </a:cubicBezTo>
                <a:cubicBezTo>
                  <a:pt x="5342467" y="1972733"/>
                  <a:pt x="5312727" y="1976279"/>
                  <a:pt x="5283200" y="1981200"/>
                </a:cubicBezTo>
                <a:cubicBezTo>
                  <a:pt x="5261908" y="1984749"/>
                  <a:pt x="5240772" y="1989217"/>
                  <a:pt x="5219700" y="1993900"/>
                </a:cubicBezTo>
                <a:cubicBezTo>
                  <a:pt x="5202661" y="1997686"/>
                  <a:pt x="5186152" y="2003946"/>
                  <a:pt x="5168900" y="2006600"/>
                </a:cubicBezTo>
                <a:cubicBezTo>
                  <a:pt x="5131011" y="2012429"/>
                  <a:pt x="5092700" y="2015067"/>
                  <a:pt x="5054600" y="2019300"/>
                </a:cubicBezTo>
                <a:cubicBezTo>
                  <a:pt x="5020733" y="2027767"/>
                  <a:pt x="4987311" y="2038267"/>
                  <a:pt x="4953000" y="2044700"/>
                </a:cubicBezTo>
                <a:cubicBezTo>
                  <a:pt x="4885267" y="2057400"/>
                  <a:pt x="4816656" y="2066086"/>
                  <a:pt x="4749800" y="2082800"/>
                </a:cubicBezTo>
                <a:cubicBezTo>
                  <a:pt x="4695126" y="2096469"/>
                  <a:pt x="4685078" y="2100415"/>
                  <a:pt x="4622800" y="2108200"/>
                </a:cubicBezTo>
                <a:cubicBezTo>
                  <a:pt x="4580584" y="2113477"/>
                  <a:pt x="4537971" y="2115277"/>
                  <a:pt x="4495800" y="2120900"/>
                </a:cubicBezTo>
                <a:cubicBezTo>
                  <a:pt x="4474404" y="2123753"/>
                  <a:pt x="4453789" y="2131553"/>
                  <a:pt x="4432300" y="2133600"/>
                </a:cubicBezTo>
                <a:cubicBezTo>
                  <a:pt x="4364740" y="2140034"/>
                  <a:pt x="4296833" y="2142067"/>
                  <a:pt x="4229100" y="2146300"/>
                </a:cubicBezTo>
                <a:cubicBezTo>
                  <a:pt x="3789671" y="2219538"/>
                  <a:pt x="4117027" y="2169563"/>
                  <a:pt x="3035300" y="2146300"/>
                </a:cubicBezTo>
                <a:cubicBezTo>
                  <a:pt x="3013719" y="2145836"/>
                  <a:pt x="2993135" y="2136882"/>
                  <a:pt x="2971800" y="2133600"/>
                </a:cubicBezTo>
                <a:cubicBezTo>
                  <a:pt x="2938067" y="2128410"/>
                  <a:pt x="2904105" y="2124812"/>
                  <a:pt x="2870200" y="2120900"/>
                </a:cubicBezTo>
                <a:cubicBezTo>
                  <a:pt x="2794036" y="2112112"/>
                  <a:pt x="2718004" y="2101867"/>
                  <a:pt x="2641600" y="2095500"/>
                </a:cubicBezTo>
                <a:lnTo>
                  <a:pt x="2489200" y="2082800"/>
                </a:lnTo>
                <a:cubicBezTo>
                  <a:pt x="2455239" y="2079404"/>
                  <a:pt x="2421496" y="2074088"/>
                  <a:pt x="2387600" y="2070100"/>
                </a:cubicBezTo>
                <a:cubicBezTo>
                  <a:pt x="2312045" y="2061211"/>
                  <a:pt x="2246641" y="2055406"/>
                  <a:pt x="2171700" y="2044700"/>
                </a:cubicBezTo>
                <a:cubicBezTo>
                  <a:pt x="2146208" y="2041058"/>
                  <a:pt x="2121052" y="2035194"/>
                  <a:pt x="2095500" y="2032000"/>
                </a:cubicBezTo>
                <a:cubicBezTo>
                  <a:pt x="2019423" y="2022490"/>
                  <a:pt x="1942798" y="2017443"/>
                  <a:pt x="1866900" y="2006600"/>
                </a:cubicBezTo>
                <a:lnTo>
                  <a:pt x="1778000" y="1993900"/>
                </a:lnTo>
                <a:cubicBezTo>
                  <a:pt x="1744169" y="1989389"/>
                  <a:pt x="1710066" y="1986811"/>
                  <a:pt x="1676400" y="1981200"/>
                </a:cubicBezTo>
                <a:cubicBezTo>
                  <a:pt x="1659183" y="1978331"/>
                  <a:pt x="1642852" y="1971154"/>
                  <a:pt x="1625600" y="1968500"/>
                </a:cubicBezTo>
                <a:cubicBezTo>
                  <a:pt x="1587711" y="1962671"/>
                  <a:pt x="1549372" y="1960279"/>
                  <a:pt x="1511300" y="1955800"/>
                </a:cubicBezTo>
                <a:cubicBezTo>
                  <a:pt x="1433100" y="1946600"/>
                  <a:pt x="1406433" y="1943661"/>
                  <a:pt x="1333500" y="1930400"/>
                </a:cubicBezTo>
                <a:cubicBezTo>
                  <a:pt x="1312262" y="1926539"/>
                  <a:pt x="1290941" y="1922935"/>
                  <a:pt x="1270000" y="1917700"/>
                </a:cubicBezTo>
                <a:cubicBezTo>
                  <a:pt x="1257013" y="1914453"/>
                  <a:pt x="1245027" y="1907625"/>
                  <a:pt x="1231900" y="1905000"/>
                </a:cubicBezTo>
                <a:cubicBezTo>
                  <a:pt x="1181399" y="1894900"/>
                  <a:pt x="1130001" y="1889700"/>
                  <a:pt x="1079500" y="1879600"/>
                </a:cubicBezTo>
                <a:lnTo>
                  <a:pt x="1016000" y="1866900"/>
                </a:lnTo>
                <a:cubicBezTo>
                  <a:pt x="990665" y="1862294"/>
                  <a:pt x="965050" y="1859250"/>
                  <a:pt x="939800" y="1854200"/>
                </a:cubicBezTo>
                <a:cubicBezTo>
                  <a:pt x="922684" y="1850777"/>
                  <a:pt x="906039" y="1845286"/>
                  <a:pt x="889000" y="1841500"/>
                </a:cubicBezTo>
                <a:cubicBezTo>
                  <a:pt x="867928" y="1836817"/>
                  <a:pt x="846441" y="1834035"/>
                  <a:pt x="825500" y="1828800"/>
                </a:cubicBezTo>
                <a:cubicBezTo>
                  <a:pt x="812513" y="1825553"/>
                  <a:pt x="800468" y="1819004"/>
                  <a:pt x="787400" y="1816100"/>
                </a:cubicBezTo>
                <a:cubicBezTo>
                  <a:pt x="699128" y="1796484"/>
                  <a:pt x="732694" y="1812388"/>
                  <a:pt x="660400" y="1790700"/>
                </a:cubicBezTo>
                <a:cubicBezTo>
                  <a:pt x="634755" y="1783007"/>
                  <a:pt x="610175" y="1771794"/>
                  <a:pt x="584200" y="1765300"/>
                </a:cubicBezTo>
                <a:cubicBezTo>
                  <a:pt x="558421" y="1758855"/>
                  <a:pt x="520807" y="1750832"/>
                  <a:pt x="495300" y="1739900"/>
                </a:cubicBezTo>
                <a:cubicBezTo>
                  <a:pt x="477899" y="1732442"/>
                  <a:pt x="462078" y="1721531"/>
                  <a:pt x="444500" y="1714500"/>
                </a:cubicBezTo>
                <a:cubicBezTo>
                  <a:pt x="419641" y="1704556"/>
                  <a:pt x="393700" y="1697567"/>
                  <a:pt x="368300" y="1689100"/>
                </a:cubicBezTo>
                <a:cubicBezTo>
                  <a:pt x="355600" y="1684867"/>
                  <a:pt x="343187" y="1679647"/>
                  <a:pt x="330200" y="1676400"/>
                </a:cubicBezTo>
                <a:cubicBezTo>
                  <a:pt x="296333" y="1667933"/>
                  <a:pt x="261718" y="1662039"/>
                  <a:pt x="228600" y="1651000"/>
                </a:cubicBezTo>
                <a:cubicBezTo>
                  <a:pt x="215900" y="1646767"/>
                  <a:pt x="202202" y="1644801"/>
                  <a:pt x="190500" y="1638300"/>
                </a:cubicBezTo>
                <a:cubicBezTo>
                  <a:pt x="163815" y="1623475"/>
                  <a:pt x="135886" y="1609086"/>
                  <a:pt x="114300" y="1587500"/>
                </a:cubicBezTo>
                <a:cubicBezTo>
                  <a:pt x="65407" y="1538607"/>
                  <a:pt x="91144" y="1559363"/>
                  <a:pt x="38100" y="1524000"/>
                </a:cubicBezTo>
                <a:cubicBezTo>
                  <a:pt x="33867" y="1511300"/>
                  <a:pt x="31387" y="1497874"/>
                  <a:pt x="25400" y="1485900"/>
                </a:cubicBezTo>
                <a:cubicBezTo>
                  <a:pt x="18574" y="1472248"/>
                  <a:pt x="0" y="1447800"/>
                  <a:pt x="0" y="1447800"/>
                </a:cubicBezTo>
              </a:path>
            </a:pathLst>
          </a:custGeom>
          <a:noFill/>
          <a:ln w="50800">
            <a:solidFill>
              <a:schemeClr val="accent6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C8F3D-A56B-B244-B64B-E057CFBD5D6B}"/>
              </a:ext>
            </a:extLst>
          </p:cNvPr>
          <p:cNvSpPr txBox="1"/>
          <p:nvPr/>
        </p:nvSpPr>
        <p:spPr>
          <a:xfrm>
            <a:off x="653294" y="4822622"/>
            <a:ext cx="93035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Bandwidth Delay Product = </a:t>
            </a:r>
            <a:r>
              <a:rPr lang="en-US" sz="2400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r>
              <a:rPr lang="en-US" sz="2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* Bottleneck Bandwidth</a:t>
            </a:r>
          </a:p>
        </p:txBody>
      </p:sp>
    </p:spTree>
    <p:extLst>
      <p:ext uri="{BB962C8B-B14F-4D97-AF65-F5344CB8AC3E}">
        <p14:creationId xmlns:p14="http://schemas.microsoft.com/office/powerpoint/2010/main" val="1952346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4B32F-BF8E-D946-B592-20CCCF75D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Data in Flight vs. Bandwidth Delay Product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FA688-0BA2-6F4B-A4A6-2C556F385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in flight = un-acknowledged data</a:t>
            </a:r>
          </a:p>
          <a:p>
            <a:endParaRPr lang="en-US" dirty="0"/>
          </a:p>
          <a:p>
            <a:r>
              <a:rPr lang="en-US" dirty="0"/>
              <a:t>If data in flight &gt; bandwidth delay product?</a:t>
            </a:r>
          </a:p>
          <a:p>
            <a:pPr lvl="1"/>
            <a:r>
              <a:rPr lang="en-US" dirty="0"/>
              <a:t>Queue before bottleneck grows</a:t>
            </a:r>
          </a:p>
          <a:p>
            <a:endParaRPr lang="en-US" dirty="0"/>
          </a:p>
          <a:p>
            <a:r>
              <a:rPr lang="en-US" dirty="0"/>
              <a:t>If data in flight &lt; bandwidth delay product?</a:t>
            </a:r>
          </a:p>
          <a:p>
            <a:pPr lvl="1"/>
            <a:r>
              <a:rPr lang="en-US" dirty="0"/>
              <a:t>Can’t fill bottleneck at all time =&gt; underutilization</a:t>
            </a:r>
          </a:p>
          <a:p>
            <a:pPr lvl="1"/>
            <a:endParaRPr lang="en-US" dirty="0"/>
          </a:p>
          <a:p>
            <a:r>
              <a:rPr lang="en-US" b="1" dirty="0"/>
              <a:t>Goal</a:t>
            </a:r>
            <a:r>
              <a:rPr lang="en-US" dirty="0"/>
              <a:t>: Data in flight = BDP = </a:t>
            </a:r>
            <a:r>
              <a:rPr lang="en-US" dirty="0" err="1">
                <a:ea typeface="Helvetica Neue Medium" panose="02000503000000020004" pitchFamily="2" charset="0"/>
                <a:cs typeface="Helvetica Neue Medium" panose="02000503000000020004" pitchFamily="2" charset="0"/>
              </a:rPr>
              <a:t>RTProp</a:t>
            </a:r>
            <a:r>
              <a:rPr lang="en-US" dirty="0">
                <a:ea typeface="Helvetica Neue Medium" panose="02000503000000020004" pitchFamily="2" charset="0"/>
                <a:cs typeface="Helvetica Neue Medium" panose="02000503000000020004" pitchFamily="2" charset="0"/>
              </a:rPr>
              <a:t> * bottleneck bandwidth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7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1980</TotalTime>
  <Words>934</Words>
  <Application>Microsoft Macintosh PowerPoint</Application>
  <PresentationFormat>Widescreen</PresentationFormat>
  <Paragraphs>164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Consolas</vt:lpstr>
      <vt:lpstr>HELVETICA NEUE MEDIUM</vt:lpstr>
      <vt:lpstr>HELVETICA NEUE MEDIUM</vt:lpstr>
      <vt:lpstr>Office Theme</vt:lpstr>
      <vt:lpstr>PowerPoint Presentation</vt:lpstr>
      <vt:lpstr>TCP “Sawtooth”</vt:lpstr>
      <vt:lpstr>TCP Sawtooth Misses the Mark</vt:lpstr>
      <vt:lpstr>Can We Do Better?</vt:lpstr>
      <vt:lpstr>Today:  BBR Congestion Control</vt:lpstr>
      <vt:lpstr>Bottleneck Bandwidth</vt:lpstr>
      <vt:lpstr>Send at &gt; Bottleneck Bandwidth</vt:lpstr>
      <vt:lpstr>Bandwidth Delay Product (BDP)</vt:lpstr>
      <vt:lpstr>Data in Flight vs. Bandwidth Delay Product</vt:lpstr>
      <vt:lpstr>BBR’s Two Goals</vt:lpstr>
      <vt:lpstr>Estimating Bottleneck Bandwidth</vt:lpstr>
      <vt:lpstr>Estimating Round Trip Propagation Delay </vt:lpstr>
      <vt:lpstr>Pacing Sending</vt:lpstr>
      <vt:lpstr>Run Experiments</vt:lpstr>
      <vt:lpstr>BBR High Level Review</vt:lpstr>
      <vt:lpstr>BBR’s Latency? [fig 5 from queue paper]</vt:lpstr>
      <vt:lpstr>BBR’s Throughput? [fig 5 from queue paper]</vt:lpstr>
      <vt:lpstr>BBR in Practice</vt:lpstr>
      <vt:lpstr>BBR 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Wyatt A. Lloyd</dc:creator>
  <cp:lastModifiedBy>Wyatt A. Lloyd</cp:lastModifiedBy>
  <cp:revision>8</cp:revision>
  <dcterms:created xsi:type="dcterms:W3CDTF">2024-09-30T16:28:55Z</dcterms:created>
  <dcterms:modified xsi:type="dcterms:W3CDTF">2024-10-08T13:35:21Z</dcterms:modified>
</cp:coreProperties>
</file>