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87" r:id="rId3"/>
    <p:sldId id="399" r:id="rId4"/>
    <p:sldId id="338" r:id="rId5"/>
    <p:sldId id="378" r:id="rId6"/>
    <p:sldId id="404" r:id="rId7"/>
    <p:sldId id="403" r:id="rId8"/>
    <p:sldId id="407" r:id="rId9"/>
    <p:sldId id="377" r:id="rId10"/>
    <p:sldId id="405" r:id="rId11"/>
    <p:sldId id="379" r:id="rId12"/>
    <p:sldId id="406" r:id="rId13"/>
    <p:sldId id="380" r:id="rId14"/>
    <p:sldId id="381" r:id="rId15"/>
    <p:sldId id="339" r:id="rId16"/>
    <p:sldId id="382" r:id="rId17"/>
    <p:sldId id="408" r:id="rId18"/>
    <p:sldId id="409" r:id="rId19"/>
    <p:sldId id="383" r:id="rId20"/>
    <p:sldId id="410" r:id="rId21"/>
    <p:sldId id="384" r:id="rId22"/>
    <p:sldId id="411" r:id="rId23"/>
    <p:sldId id="386" r:id="rId24"/>
    <p:sldId id="412" r:id="rId25"/>
    <p:sldId id="413" r:id="rId26"/>
    <p:sldId id="414" r:id="rId27"/>
    <p:sldId id="390" r:id="rId28"/>
    <p:sldId id="391" r:id="rId29"/>
    <p:sldId id="415" r:id="rId30"/>
    <p:sldId id="416" r:id="rId31"/>
    <p:sldId id="417" r:id="rId32"/>
    <p:sldId id="392" r:id="rId33"/>
    <p:sldId id="418" r:id="rId34"/>
    <p:sldId id="370" r:id="rId35"/>
    <p:sldId id="37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80"/>
    <p:restoredTop sz="72860"/>
  </p:normalViewPr>
  <p:slideViewPr>
    <p:cSldViewPr snapToGrid="0" snapToObjects="1">
      <p:cViewPr>
        <p:scale>
          <a:sx n="62" d="100"/>
          <a:sy n="62" d="100"/>
        </p:scale>
        <p:origin x="1872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AF619A9-20F9-2445-805A-FC2E90ED4BE3}" type="datetimeFigureOut">
              <a:rPr lang="en-US" smtClean="0"/>
              <a:pPr/>
              <a:t>9/16/24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4B0FD84E-6FAA-BE4E-998A-E963BC140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5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5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21353A"/>
                </a:solidFill>
                <a:effectLst/>
                <a:latin typeface="LMSans10-Regular-Identity-H"/>
              </a:rPr>
              <a:t>Similar to UNIX file system layers, but uses content-based names instead of location-based names. </a:t>
            </a:r>
            <a:endParaRPr lang="en-US" dirty="0">
              <a:effectLst/>
            </a:endParaRPr>
          </a:p>
          <a:p>
            <a:endParaRPr lang="en-US" dirty="0"/>
          </a:p>
          <a:p>
            <a:r>
              <a:rPr lang="en-US" dirty="0"/>
              <a:t>(Can also have references to individual objects, but I think this is too confusing to explain to be worth the little increase in accuracy)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0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straightforward to implemented distributed location-based filesystems, but they will typically be a collection of centralized subdirectories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3C12F7D0-F35C-2F48-9587-92A27A439348}" type="datetimeFigureOut">
              <a:rPr lang="en-US" smtClean="0"/>
              <a:pPr/>
              <a:t>9/16/24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B7E0C8E-2431-9E4B-BE68-FA0AA71A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Git’s Content Addressable Storage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37260"/>
            <a:ext cx="12192000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5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32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32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82EC-C90D-C648-8709-60C9FD57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development model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867B750E-9D81-0949-ADD6-E3791A2E597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450" y="1705230"/>
            <a:ext cx="9296400" cy="478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5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5385-FBC9-F347-A0AB-704A5CEF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 Shortcomings…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45E3-5922-6E4B-9205-0E0EF35ED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7436" cy="4351338"/>
          </a:xfrm>
        </p:spPr>
        <p:txBody>
          <a:bodyPr/>
          <a:lstStyle/>
          <a:p>
            <a:r>
              <a:rPr lang="en-US" dirty="0"/>
              <a:t>Are the set of files in the canonical version collectively valid?</a:t>
            </a:r>
          </a:p>
          <a:p>
            <a:endParaRPr lang="en-US" dirty="0"/>
          </a:p>
          <a:p>
            <a:r>
              <a:rPr lang="en-US" dirty="0"/>
              <a:t>Not egalitarian: What if we don’t want just one “central” server?</a:t>
            </a:r>
          </a:p>
          <a:p>
            <a:pPr lvl="1"/>
            <a:r>
              <a:rPr lang="en-US" dirty="0"/>
              <a:t>P2P collaboration, hierarchical, etc.</a:t>
            </a:r>
          </a:p>
          <a:p>
            <a:endParaRPr lang="en-US" dirty="0"/>
          </a:p>
          <a:p>
            <a:r>
              <a:rPr lang="en-US" dirty="0"/>
              <a:t>What happens if the data on the central server is corrupted?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6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F9C7-EAAE-B345-9810-3552736E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D4EA6-F791-5B46-B180-15999A5C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important differences from centralized: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inherent “canonical” version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 of a commit is a complete source code tree</a:t>
            </a:r>
          </a:p>
          <a:p>
            <a:pPr lvl="2"/>
            <a:r>
              <a:rPr lang="en-US" dirty="0"/>
              <a:t>Each “version” represents a state that </a:t>
            </a:r>
            <a:r>
              <a:rPr lang="en-US" i="1" dirty="0"/>
              <a:t>some</a:t>
            </a:r>
            <a:r>
              <a:rPr lang="en-US" dirty="0"/>
              <a:t> developer intended at </a:t>
            </a:r>
            <a:r>
              <a:rPr lang="en-US" i="1" dirty="0"/>
              <a:t>some</a:t>
            </a:r>
            <a:r>
              <a:rPr lang="en-US" dirty="0"/>
              <a:t> time</a:t>
            </a:r>
          </a:p>
          <a:p>
            <a:pPr lvl="2"/>
            <a:r>
              <a:rPr lang="en-US" dirty="0"/>
              <a:t>Versioning </a:t>
            </a:r>
            <a:r>
              <a:rPr lang="en-US" i="1" dirty="0"/>
              <a:t>files</a:t>
            </a:r>
            <a:r>
              <a:rPr lang="en-US" dirty="0"/>
              <a:t> is incidental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8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A0EA-C096-794F-912C-92A46288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63825"/>
          </a:xfrm>
        </p:spPr>
        <p:txBody>
          <a:bodyPr>
            <a:normAutofit/>
          </a:bodyPr>
          <a:lstStyle/>
          <a:p>
            <a:r>
              <a:rPr lang="en-US" dirty="0"/>
              <a:t>Distributed</a:t>
            </a:r>
            <a:br>
              <a:rPr lang="en-US" dirty="0"/>
            </a:br>
            <a:r>
              <a:rPr lang="en-US" dirty="0"/>
              <a:t>Version</a:t>
            </a:r>
            <a:br>
              <a:rPr lang="en-US" dirty="0"/>
            </a:br>
            <a:r>
              <a:rPr lang="en-US" dirty="0"/>
              <a:t>Control</a:t>
            </a: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B0C1D637-2E8A-4644-B2F0-2E9FCD13769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7552" y="365125"/>
            <a:ext cx="5245647" cy="62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BFC5-B4E2-7340-8080-8E9BBAA1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34650" cy="1325563"/>
          </a:xfrm>
        </p:spPr>
        <p:txBody>
          <a:bodyPr>
            <a:normAutofit/>
          </a:bodyPr>
          <a:lstStyle/>
          <a:p>
            <a:r>
              <a:rPr lang="en-US" dirty="0"/>
              <a:t>Distributed Version Control Workflow Ex</a:t>
            </a:r>
          </a:p>
        </p:txBody>
      </p:sp>
      <p:grpSp>
        <p:nvGrpSpPr>
          <p:cNvPr id="6" name="object 4">
            <a:extLst>
              <a:ext uri="{FF2B5EF4-FFF2-40B4-BE49-F238E27FC236}">
                <a16:creationId xmlns:a16="http://schemas.microsoft.com/office/drawing/2014/main" id="{35CB0FDD-839A-4E4B-9A17-ADB2EE435F6F}"/>
              </a:ext>
            </a:extLst>
          </p:cNvPr>
          <p:cNvGrpSpPr/>
          <p:nvPr/>
        </p:nvGrpSpPr>
        <p:grpSpPr>
          <a:xfrm>
            <a:off x="3067121" y="1359936"/>
            <a:ext cx="6076808" cy="5498064"/>
            <a:chOff x="1333642" y="423331"/>
            <a:chExt cx="3027045" cy="2738755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742EF39D-5126-AC40-91BD-74B9335580B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642" y="423331"/>
              <a:ext cx="636600" cy="1192773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id="{7C5E65A3-95A6-D841-988F-088E8AAC38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8807" y="684430"/>
              <a:ext cx="2471699" cy="2281447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7E39BF40-9DF4-7F45-AE26-353921371E9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2418" y="720647"/>
              <a:ext cx="879808" cy="444222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E0301F83-405A-B749-8182-DF59B01782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1481" y="1792828"/>
              <a:ext cx="636600" cy="779123"/>
            </a:xfrm>
            <a:prstGeom prst="rect">
              <a:avLst/>
            </a:prstGeom>
          </p:spPr>
        </p:pic>
        <p:pic>
          <p:nvPicPr>
            <p:cNvPr id="11" name="object 9">
              <a:extLst>
                <a:ext uri="{FF2B5EF4-FFF2-40B4-BE49-F238E27FC236}">
                  <a16:creationId xmlns:a16="http://schemas.microsoft.com/office/drawing/2014/main" id="{8B2BD841-3F7D-DE48-ABA1-E45853B4E82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711" y="2612472"/>
              <a:ext cx="497836" cy="353405"/>
            </a:xfrm>
            <a:prstGeom prst="rect">
              <a:avLst/>
            </a:prstGeom>
          </p:spPr>
        </p:pic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214F335-E5AB-464B-8DBA-F0C3AEEE5FBF}"/>
                </a:ext>
              </a:extLst>
            </p:cNvPr>
            <p:cNvSpPr/>
            <p:nvPr/>
          </p:nvSpPr>
          <p:spPr>
            <a:xfrm>
              <a:off x="1361779" y="2980433"/>
              <a:ext cx="438150" cy="181610"/>
            </a:xfrm>
            <a:custGeom>
              <a:avLst/>
              <a:gdLst/>
              <a:ahLst/>
              <a:cxnLst/>
              <a:rect l="l" t="t" r="r" b="b"/>
              <a:pathLst>
                <a:path w="438150" h="181610">
                  <a:moveTo>
                    <a:pt x="438044" y="181519"/>
                  </a:moveTo>
                  <a:lnTo>
                    <a:pt x="0" y="181519"/>
                  </a:lnTo>
                  <a:lnTo>
                    <a:pt x="0" y="0"/>
                  </a:lnTo>
                  <a:lnTo>
                    <a:pt x="438044" y="0"/>
                  </a:lnTo>
                  <a:lnTo>
                    <a:pt x="438044" y="18151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CF95DE88-2104-D840-AA42-12C5153E0A02}"/>
                </a:ext>
              </a:extLst>
            </p:cNvPr>
            <p:cNvSpPr/>
            <p:nvPr/>
          </p:nvSpPr>
          <p:spPr>
            <a:xfrm>
              <a:off x="1433433" y="3042391"/>
              <a:ext cx="291465" cy="55244"/>
            </a:xfrm>
            <a:custGeom>
              <a:avLst/>
              <a:gdLst/>
              <a:ahLst/>
              <a:cxnLst/>
              <a:rect l="l" t="t" r="r" b="b"/>
              <a:pathLst>
                <a:path w="291464" h="55244">
                  <a:moveTo>
                    <a:pt x="37763" y="44525"/>
                  </a:moveTo>
                  <a:lnTo>
                    <a:pt x="22073" y="44525"/>
                  </a:lnTo>
                  <a:lnTo>
                    <a:pt x="23907" y="44073"/>
                  </a:lnTo>
                  <a:lnTo>
                    <a:pt x="25116" y="43179"/>
                  </a:lnTo>
                  <a:lnTo>
                    <a:pt x="26325" y="42239"/>
                  </a:lnTo>
                  <a:lnTo>
                    <a:pt x="26927" y="40984"/>
                  </a:lnTo>
                  <a:lnTo>
                    <a:pt x="26927" y="38657"/>
                  </a:lnTo>
                  <a:lnTo>
                    <a:pt x="26749" y="37987"/>
                  </a:lnTo>
                  <a:lnTo>
                    <a:pt x="26033" y="36778"/>
                  </a:lnTo>
                  <a:lnTo>
                    <a:pt x="25517" y="36239"/>
                  </a:lnTo>
                  <a:lnTo>
                    <a:pt x="24847" y="35792"/>
                  </a:lnTo>
                  <a:lnTo>
                    <a:pt x="24222" y="35345"/>
                  </a:lnTo>
                  <a:lnTo>
                    <a:pt x="23437" y="34921"/>
                  </a:lnTo>
                  <a:lnTo>
                    <a:pt x="19409" y="33173"/>
                  </a:lnTo>
                  <a:lnTo>
                    <a:pt x="12555" y="30285"/>
                  </a:lnTo>
                  <a:lnTo>
                    <a:pt x="11214" y="29746"/>
                  </a:lnTo>
                  <a:lnTo>
                    <a:pt x="9919" y="29053"/>
                  </a:lnTo>
                  <a:lnTo>
                    <a:pt x="2169" y="13501"/>
                  </a:lnTo>
                  <a:lnTo>
                    <a:pt x="2527" y="11885"/>
                  </a:lnTo>
                  <a:lnTo>
                    <a:pt x="4320" y="8079"/>
                  </a:lnTo>
                  <a:lnTo>
                    <a:pt x="5598" y="6423"/>
                  </a:lnTo>
                  <a:lnTo>
                    <a:pt x="7254" y="5037"/>
                  </a:lnTo>
                  <a:lnTo>
                    <a:pt x="8910" y="3604"/>
                  </a:lnTo>
                  <a:lnTo>
                    <a:pt x="10876" y="2487"/>
                  </a:lnTo>
                  <a:lnTo>
                    <a:pt x="15443" y="871"/>
                  </a:lnTo>
                  <a:lnTo>
                    <a:pt x="17953" y="469"/>
                  </a:lnTo>
                  <a:lnTo>
                    <a:pt x="23729" y="469"/>
                  </a:lnTo>
                  <a:lnTo>
                    <a:pt x="26727" y="1077"/>
                  </a:lnTo>
                  <a:lnTo>
                    <a:pt x="29683" y="2286"/>
                  </a:lnTo>
                  <a:lnTo>
                    <a:pt x="32635" y="3449"/>
                  </a:lnTo>
                  <a:lnTo>
                    <a:pt x="35253" y="5151"/>
                  </a:lnTo>
                  <a:lnTo>
                    <a:pt x="37540" y="7386"/>
                  </a:lnTo>
                  <a:lnTo>
                    <a:pt x="34873" y="10675"/>
                  </a:lnTo>
                  <a:lnTo>
                    <a:pt x="18624" y="10675"/>
                  </a:lnTo>
                  <a:lnTo>
                    <a:pt x="16990" y="11105"/>
                  </a:lnTo>
                  <a:lnTo>
                    <a:pt x="14618" y="12761"/>
                  </a:lnTo>
                  <a:lnTo>
                    <a:pt x="14033" y="13902"/>
                  </a:lnTo>
                  <a:lnTo>
                    <a:pt x="14033" y="16182"/>
                  </a:lnTo>
                  <a:lnTo>
                    <a:pt x="19787" y="20641"/>
                  </a:lnTo>
                  <a:lnTo>
                    <a:pt x="20841" y="21065"/>
                  </a:lnTo>
                  <a:lnTo>
                    <a:pt x="21959" y="21558"/>
                  </a:lnTo>
                  <a:lnTo>
                    <a:pt x="28675" y="24308"/>
                  </a:lnTo>
                  <a:lnTo>
                    <a:pt x="31895" y="25563"/>
                  </a:lnTo>
                  <a:lnTo>
                    <a:pt x="34442" y="27351"/>
                  </a:lnTo>
                  <a:lnTo>
                    <a:pt x="38096" y="31855"/>
                  </a:lnTo>
                  <a:lnTo>
                    <a:pt x="39018" y="34807"/>
                  </a:lnTo>
                  <a:lnTo>
                    <a:pt x="38952" y="40984"/>
                  </a:lnTo>
                  <a:lnTo>
                    <a:pt x="38571" y="42755"/>
                  </a:lnTo>
                  <a:lnTo>
                    <a:pt x="37763" y="44525"/>
                  </a:lnTo>
                  <a:close/>
                </a:path>
                <a:path w="291464" h="55244">
                  <a:moveTo>
                    <a:pt x="31494" y="14841"/>
                  </a:moveTo>
                  <a:lnTo>
                    <a:pt x="29792" y="13501"/>
                  </a:lnTo>
                  <a:lnTo>
                    <a:pt x="28067" y="12469"/>
                  </a:lnTo>
                  <a:lnTo>
                    <a:pt x="24623" y="11036"/>
                  </a:lnTo>
                  <a:lnTo>
                    <a:pt x="22744" y="10675"/>
                  </a:lnTo>
                  <a:lnTo>
                    <a:pt x="34873" y="10675"/>
                  </a:lnTo>
                  <a:lnTo>
                    <a:pt x="31494" y="14841"/>
                  </a:lnTo>
                  <a:close/>
                </a:path>
                <a:path w="291464" h="55244">
                  <a:moveTo>
                    <a:pt x="22429" y="54663"/>
                  </a:moveTo>
                  <a:lnTo>
                    <a:pt x="15896" y="54663"/>
                  </a:lnTo>
                  <a:lnTo>
                    <a:pt x="12469" y="54038"/>
                  </a:lnTo>
                  <a:lnTo>
                    <a:pt x="5661" y="51528"/>
                  </a:lnTo>
                  <a:lnTo>
                    <a:pt x="2641" y="49648"/>
                  </a:lnTo>
                  <a:lnTo>
                    <a:pt x="0" y="47144"/>
                  </a:lnTo>
                  <a:lnTo>
                    <a:pt x="6716" y="39018"/>
                  </a:lnTo>
                  <a:lnTo>
                    <a:pt x="8667" y="40675"/>
                  </a:lnTo>
                  <a:lnTo>
                    <a:pt x="10652" y="41947"/>
                  </a:lnTo>
                  <a:lnTo>
                    <a:pt x="15174" y="44010"/>
                  </a:lnTo>
                  <a:lnTo>
                    <a:pt x="17414" y="44525"/>
                  </a:lnTo>
                  <a:lnTo>
                    <a:pt x="37763" y="44525"/>
                  </a:lnTo>
                  <a:lnTo>
                    <a:pt x="36824" y="46651"/>
                  </a:lnTo>
                  <a:lnTo>
                    <a:pt x="35546" y="48353"/>
                  </a:lnTo>
                  <a:lnTo>
                    <a:pt x="33844" y="49826"/>
                  </a:lnTo>
                  <a:lnTo>
                    <a:pt x="32188" y="51305"/>
                  </a:lnTo>
                  <a:lnTo>
                    <a:pt x="30130" y="52491"/>
                  </a:lnTo>
                  <a:lnTo>
                    <a:pt x="27666" y="53385"/>
                  </a:lnTo>
                  <a:lnTo>
                    <a:pt x="25202" y="54239"/>
                  </a:lnTo>
                  <a:lnTo>
                    <a:pt x="22429" y="54663"/>
                  </a:lnTo>
                  <a:close/>
                </a:path>
                <a:path w="291464" h="55244">
                  <a:moveTo>
                    <a:pt x="61648" y="54663"/>
                  </a:moveTo>
                  <a:lnTo>
                    <a:pt x="54617" y="54663"/>
                  </a:lnTo>
                  <a:lnTo>
                    <a:pt x="51465" y="53253"/>
                  </a:lnTo>
                  <a:lnTo>
                    <a:pt x="49494" y="50434"/>
                  </a:lnTo>
                  <a:lnTo>
                    <a:pt x="47568" y="47614"/>
                  </a:lnTo>
                  <a:lnTo>
                    <a:pt x="46710" y="44119"/>
                  </a:lnTo>
                  <a:lnTo>
                    <a:pt x="46606" y="13970"/>
                  </a:lnTo>
                  <a:lnTo>
                    <a:pt x="58359" y="13970"/>
                  </a:lnTo>
                  <a:lnTo>
                    <a:pt x="58404" y="40228"/>
                  </a:lnTo>
                  <a:lnTo>
                    <a:pt x="58760" y="41970"/>
                  </a:lnTo>
                  <a:lnTo>
                    <a:pt x="60370" y="44119"/>
                  </a:lnTo>
                  <a:lnTo>
                    <a:pt x="61625" y="44657"/>
                  </a:lnTo>
                  <a:lnTo>
                    <a:pt x="82198" y="44657"/>
                  </a:lnTo>
                  <a:lnTo>
                    <a:pt x="82198" y="48216"/>
                  </a:lnTo>
                  <a:lnTo>
                    <a:pt x="71453" y="48216"/>
                  </a:lnTo>
                  <a:lnTo>
                    <a:pt x="69751" y="50233"/>
                  </a:lnTo>
                  <a:lnTo>
                    <a:pt x="67917" y="51820"/>
                  </a:lnTo>
                  <a:lnTo>
                    <a:pt x="65946" y="52984"/>
                  </a:lnTo>
                  <a:lnTo>
                    <a:pt x="63975" y="54101"/>
                  </a:lnTo>
                  <a:lnTo>
                    <a:pt x="61648" y="54663"/>
                  </a:lnTo>
                  <a:close/>
                </a:path>
                <a:path w="291464" h="55244">
                  <a:moveTo>
                    <a:pt x="82198" y="44657"/>
                  </a:moveTo>
                  <a:lnTo>
                    <a:pt x="64846" y="44657"/>
                  </a:lnTo>
                  <a:lnTo>
                    <a:pt x="66101" y="44319"/>
                  </a:lnTo>
                  <a:lnTo>
                    <a:pt x="68118" y="42932"/>
                  </a:lnTo>
                  <a:lnTo>
                    <a:pt x="69212" y="41792"/>
                  </a:lnTo>
                  <a:lnTo>
                    <a:pt x="70376" y="40228"/>
                  </a:lnTo>
                  <a:lnTo>
                    <a:pt x="70376" y="13970"/>
                  </a:lnTo>
                  <a:lnTo>
                    <a:pt x="82198" y="13970"/>
                  </a:lnTo>
                  <a:lnTo>
                    <a:pt x="82198" y="44657"/>
                  </a:lnTo>
                  <a:close/>
                </a:path>
                <a:path w="291464" h="55244">
                  <a:moveTo>
                    <a:pt x="82198" y="53723"/>
                  </a:moveTo>
                  <a:lnTo>
                    <a:pt x="72525" y="53723"/>
                  </a:lnTo>
                  <a:lnTo>
                    <a:pt x="71654" y="48216"/>
                  </a:lnTo>
                  <a:lnTo>
                    <a:pt x="82198" y="48216"/>
                  </a:lnTo>
                  <a:lnTo>
                    <a:pt x="82198" y="53723"/>
                  </a:lnTo>
                  <a:close/>
                </a:path>
                <a:path w="291464" h="55244">
                  <a:moveTo>
                    <a:pt x="112036" y="54663"/>
                  </a:moveTo>
                  <a:lnTo>
                    <a:pt x="107068" y="54663"/>
                  </a:lnTo>
                  <a:lnTo>
                    <a:pt x="104472" y="54216"/>
                  </a:lnTo>
                  <a:lnTo>
                    <a:pt x="90232" y="37294"/>
                  </a:lnTo>
                  <a:lnTo>
                    <a:pt x="90243" y="30354"/>
                  </a:lnTo>
                  <a:lnTo>
                    <a:pt x="108163" y="12962"/>
                  </a:lnTo>
                  <a:lnTo>
                    <a:pt x="113354" y="12962"/>
                  </a:lnTo>
                  <a:lnTo>
                    <a:pt x="115526" y="13363"/>
                  </a:lnTo>
                  <a:lnTo>
                    <a:pt x="119331" y="14973"/>
                  </a:lnTo>
                  <a:lnTo>
                    <a:pt x="121033" y="16005"/>
                  </a:lnTo>
                  <a:lnTo>
                    <a:pt x="122512" y="17260"/>
                  </a:lnTo>
                  <a:lnTo>
                    <a:pt x="118660" y="22566"/>
                  </a:lnTo>
                  <a:lnTo>
                    <a:pt x="108724" y="22566"/>
                  </a:lnTo>
                  <a:lnTo>
                    <a:pt x="106438" y="23569"/>
                  </a:lnTo>
                  <a:lnTo>
                    <a:pt x="103125" y="27598"/>
                  </a:lnTo>
                  <a:lnTo>
                    <a:pt x="102300" y="30354"/>
                  </a:lnTo>
                  <a:lnTo>
                    <a:pt x="102300" y="37294"/>
                  </a:lnTo>
                  <a:lnTo>
                    <a:pt x="103148" y="40044"/>
                  </a:lnTo>
                  <a:lnTo>
                    <a:pt x="104962" y="42239"/>
                  </a:lnTo>
                  <a:lnTo>
                    <a:pt x="106552" y="44119"/>
                  </a:lnTo>
                  <a:lnTo>
                    <a:pt x="108678" y="45127"/>
                  </a:lnTo>
                  <a:lnTo>
                    <a:pt x="120079" y="45127"/>
                  </a:lnTo>
                  <a:lnTo>
                    <a:pt x="122982" y="49964"/>
                  </a:lnTo>
                  <a:lnTo>
                    <a:pt x="121010" y="51666"/>
                  </a:lnTo>
                  <a:lnTo>
                    <a:pt x="118861" y="52875"/>
                  </a:lnTo>
                  <a:lnTo>
                    <a:pt x="114254" y="54307"/>
                  </a:lnTo>
                  <a:lnTo>
                    <a:pt x="112036" y="54663"/>
                  </a:lnTo>
                  <a:close/>
                </a:path>
                <a:path w="291464" h="55244">
                  <a:moveTo>
                    <a:pt x="117005" y="24847"/>
                  </a:moveTo>
                  <a:lnTo>
                    <a:pt x="115125" y="23323"/>
                  </a:lnTo>
                  <a:lnTo>
                    <a:pt x="113331" y="22566"/>
                  </a:lnTo>
                  <a:lnTo>
                    <a:pt x="118660" y="22566"/>
                  </a:lnTo>
                  <a:lnTo>
                    <a:pt x="117005" y="24847"/>
                  </a:lnTo>
                  <a:close/>
                </a:path>
                <a:path w="291464" h="55244">
                  <a:moveTo>
                    <a:pt x="120079" y="45127"/>
                  </a:moveTo>
                  <a:lnTo>
                    <a:pt x="112483" y="45127"/>
                  </a:lnTo>
                  <a:lnTo>
                    <a:pt x="113715" y="44858"/>
                  </a:lnTo>
                  <a:lnTo>
                    <a:pt x="114925" y="44319"/>
                  </a:lnTo>
                  <a:lnTo>
                    <a:pt x="116134" y="43740"/>
                  </a:lnTo>
                  <a:lnTo>
                    <a:pt x="117274" y="43047"/>
                  </a:lnTo>
                  <a:lnTo>
                    <a:pt x="118346" y="42239"/>
                  </a:lnTo>
                  <a:lnTo>
                    <a:pt x="120079" y="45127"/>
                  </a:lnTo>
                  <a:close/>
                </a:path>
                <a:path w="291464" h="55244">
                  <a:moveTo>
                    <a:pt x="147222" y="54663"/>
                  </a:moveTo>
                  <a:lnTo>
                    <a:pt x="142253" y="54663"/>
                  </a:lnTo>
                  <a:lnTo>
                    <a:pt x="139657" y="54216"/>
                  </a:lnTo>
                  <a:lnTo>
                    <a:pt x="125423" y="37294"/>
                  </a:lnTo>
                  <a:lnTo>
                    <a:pt x="125434" y="30354"/>
                  </a:lnTo>
                  <a:lnTo>
                    <a:pt x="143354" y="12962"/>
                  </a:lnTo>
                  <a:lnTo>
                    <a:pt x="148545" y="12962"/>
                  </a:lnTo>
                  <a:lnTo>
                    <a:pt x="150717" y="13363"/>
                  </a:lnTo>
                  <a:lnTo>
                    <a:pt x="154522" y="14973"/>
                  </a:lnTo>
                  <a:lnTo>
                    <a:pt x="156224" y="16005"/>
                  </a:lnTo>
                  <a:lnTo>
                    <a:pt x="157703" y="17260"/>
                  </a:lnTo>
                  <a:lnTo>
                    <a:pt x="153851" y="22566"/>
                  </a:lnTo>
                  <a:lnTo>
                    <a:pt x="143909" y="22566"/>
                  </a:lnTo>
                  <a:lnTo>
                    <a:pt x="141629" y="23569"/>
                  </a:lnTo>
                  <a:lnTo>
                    <a:pt x="138316" y="27598"/>
                  </a:lnTo>
                  <a:lnTo>
                    <a:pt x="137486" y="30354"/>
                  </a:lnTo>
                  <a:lnTo>
                    <a:pt x="137486" y="37294"/>
                  </a:lnTo>
                  <a:lnTo>
                    <a:pt x="138339" y="40044"/>
                  </a:lnTo>
                  <a:lnTo>
                    <a:pt x="140152" y="42239"/>
                  </a:lnTo>
                  <a:lnTo>
                    <a:pt x="141738" y="44119"/>
                  </a:lnTo>
                  <a:lnTo>
                    <a:pt x="143869" y="45127"/>
                  </a:lnTo>
                  <a:lnTo>
                    <a:pt x="155270" y="45127"/>
                  </a:lnTo>
                  <a:lnTo>
                    <a:pt x="158173" y="49964"/>
                  </a:lnTo>
                  <a:lnTo>
                    <a:pt x="156201" y="51666"/>
                  </a:lnTo>
                  <a:lnTo>
                    <a:pt x="154052" y="52875"/>
                  </a:lnTo>
                  <a:lnTo>
                    <a:pt x="149439" y="54307"/>
                  </a:lnTo>
                  <a:lnTo>
                    <a:pt x="147222" y="54663"/>
                  </a:lnTo>
                  <a:close/>
                </a:path>
                <a:path w="291464" h="55244">
                  <a:moveTo>
                    <a:pt x="152196" y="24847"/>
                  </a:moveTo>
                  <a:lnTo>
                    <a:pt x="150316" y="23323"/>
                  </a:lnTo>
                  <a:lnTo>
                    <a:pt x="148522" y="22566"/>
                  </a:lnTo>
                  <a:lnTo>
                    <a:pt x="153851" y="22566"/>
                  </a:lnTo>
                  <a:lnTo>
                    <a:pt x="152196" y="24847"/>
                  </a:lnTo>
                  <a:close/>
                </a:path>
                <a:path w="291464" h="55244">
                  <a:moveTo>
                    <a:pt x="155270" y="45127"/>
                  </a:moveTo>
                  <a:lnTo>
                    <a:pt x="147674" y="45127"/>
                  </a:lnTo>
                  <a:lnTo>
                    <a:pt x="148901" y="44858"/>
                  </a:lnTo>
                  <a:lnTo>
                    <a:pt x="150110" y="44319"/>
                  </a:lnTo>
                  <a:lnTo>
                    <a:pt x="151319" y="43740"/>
                  </a:lnTo>
                  <a:lnTo>
                    <a:pt x="152465" y="43047"/>
                  </a:lnTo>
                  <a:lnTo>
                    <a:pt x="153537" y="42239"/>
                  </a:lnTo>
                  <a:lnTo>
                    <a:pt x="155270" y="45127"/>
                  </a:lnTo>
                  <a:close/>
                </a:path>
                <a:path w="291464" h="55244">
                  <a:moveTo>
                    <a:pt x="183129" y="54663"/>
                  </a:moveTo>
                  <a:lnTo>
                    <a:pt x="177891" y="54663"/>
                  </a:lnTo>
                  <a:lnTo>
                    <a:pt x="175227" y="54216"/>
                  </a:lnTo>
                  <a:lnTo>
                    <a:pt x="160608" y="30623"/>
                  </a:lnTo>
                  <a:lnTo>
                    <a:pt x="161147" y="27712"/>
                  </a:lnTo>
                  <a:lnTo>
                    <a:pt x="176974" y="12962"/>
                  </a:lnTo>
                  <a:lnTo>
                    <a:pt x="182212" y="12962"/>
                  </a:lnTo>
                  <a:lnTo>
                    <a:pt x="184699" y="13455"/>
                  </a:lnTo>
                  <a:lnTo>
                    <a:pt x="186802" y="14440"/>
                  </a:lnTo>
                  <a:lnTo>
                    <a:pt x="188905" y="15380"/>
                  </a:lnTo>
                  <a:lnTo>
                    <a:pt x="190671" y="16744"/>
                  </a:lnTo>
                  <a:lnTo>
                    <a:pt x="192093" y="18532"/>
                  </a:lnTo>
                  <a:lnTo>
                    <a:pt x="193472" y="20171"/>
                  </a:lnTo>
                  <a:lnTo>
                    <a:pt x="194405" y="21959"/>
                  </a:lnTo>
                  <a:lnTo>
                    <a:pt x="177736" y="21959"/>
                  </a:lnTo>
                  <a:lnTo>
                    <a:pt x="176080" y="22583"/>
                  </a:lnTo>
                  <a:lnTo>
                    <a:pt x="173255" y="25047"/>
                  </a:lnTo>
                  <a:lnTo>
                    <a:pt x="172380" y="26841"/>
                  </a:lnTo>
                  <a:lnTo>
                    <a:pt x="172283" y="27242"/>
                  </a:lnTo>
                  <a:lnTo>
                    <a:pt x="171891" y="29483"/>
                  </a:lnTo>
                  <a:lnTo>
                    <a:pt x="196269" y="29483"/>
                  </a:lnTo>
                  <a:lnTo>
                    <a:pt x="196223" y="34136"/>
                  </a:lnTo>
                  <a:lnTo>
                    <a:pt x="196045" y="36061"/>
                  </a:lnTo>
                  <a:lnTo>
                    <a:pt x="195931" y="36778"/>
                  </a:lnTo>
                  <a:lnTo>
                    <a:pt x="195799" y="37271"/>
                  </a:lnTo>
                  <a:lnTo>
                    <a:pt x="172029" y="37271"/>
                  </a:lnTo>
                  <a:lnTo>
                    <a:pt x="172522" y="40182"/>
                  </a:lnTo>
                  <a:lnTo>
                    <a:pt x="173685" y="42331"/>
                  </a:lnTo>
                  <a:lnTo>
                    <a:pt x="175519" y="43717"/>
                  </a:lnTo>
                  <a:lnTo>
                    <a:pt x="177398" y="45058"/>
                  </a:lnTo>
                  <a:lnTo>
                    <a:pt x="179685" y="45735"/>
                  </a:lnTo>
                  <a:lnTo>
                    <a:pt x="192395" y="45735"/>
                  </a:lnTo>
                  <a:lnTo>
                    <a:pt x="194859" y="50164"/>
                  </a:lnTo>
                  <a:lnTo>
                    <a:pt x="192802" y="51597"/>
                  </a:lnTo>
                  <a:lnTo>
                    <a:pt x="190515" y="52714"/>
                  </a:lnTo>
                  <a:lnTo>
                    <a:pt x="188011" y="53522"/>
                  </a:lnTo>
                  <a:lnTo>
                    <a:pt x="185547" y="54284"/>
                  </a:lnTo>
                  <a:lnTo>
                    <a:pt x="183129" y="54663"/>
                  </a:lnTo>
                  <a:close/>
                </a:path>
                <a:path w="291464" h="55244">
                  <a:moveTo>
                    <a:pt x="196269" y="29483"/>
                  </a:moveTo>
                  <a:lnTo>
                    <a:pt x="186263" y="29483"/>
                  </a:lnTo>
                  <a:lnTo>
                    <a:pt x="186149" y="26841"/>
                  </a:lnTo>
                  <a:lnTo>
                    <a:pt x="185748" y="25431"/>
                  </a:lnTo>
                  <a:lnTo>
                    <a:pt x="184716" y="24039"/>
                  </a:lnTo>
                  <a:lnTo>
                    <a:pt x="183736" y="22652"/>
                  </a:lnTo>
                  <a:lnTo>
                    <a:pt x="182034" y="21959"/>
                  </a:lnTo>
                  <a:lnTo>
                    <a:pt x="194405" y="21959"/>
                  </a:lnTo>
                  <a:lnTo>
                    <a:pt x="194521" y="22182"/>
                  </a:lnTo>
                  <a:lnTo>
                    <a:pt x="195914" y="26841"/>
                  </a:lnTo>
                  <a:lnTo>
                    <a:pt x="196269" y="29368"/>
                  </a:lnTo>
                  <a:close/>
                </a:path>
                <a:path w="291464" h="55244">
                  <a:moveTo>
                    <a:pt x="192395" y="45735"/>
                  </a:moveTo>
                  <a:lnTo>
                    <a:pt x="185186" y="45735"/>
                  </a:lnTo>
                  <a:lnTo>
                    <a:pt x="188034" y="44835"/>
                  </a:lnTo>
                  <a:lnTo>
                    <a:pt x="190899" y="43047"/>
                  </a:lnTo>
                  <a:lnTo>
                    <a:pt x="192395" y="45735"/>
                  </a:lnTo>
                  <a:close/>
                </a:path>
                <a:path w="291464" h="55244">
                  <a:moveTo>
                    <a:pt x="231939" y="45935"/>
                  </a:moveTo>
                  <a:lnTo>
                    <a:pt x="218251" y="45935"/>
                  </a:lnTo>
                  <a:lnTo>
                    <a:pt x="219529" y="45643"/>
                  </a:lnTo>
                  <a:lnTo>
                    <a:pt x="221139" y="44480"/>
                  </a:lnTo>
                  <a:lnTo>
                    <a:pt x="221529" y="43672"/>
                  </a:lnTo>
                  <a:lnTo>
                    <a:pt x="221469" y="41769"/>
                  </a:lnTo>
                  <a:lnTo>
                    <a:pt x="221317" y="41391"/>
                  </a:lnTo>
                  <a:lnTo>
                    <a:pt x="220870" y="40898"/>
                  </a:lnTo>
                  <a:lnTo>
                    <a:pt x="220423" y="40359"/>
                  </a:lnTo>
                  <a:lnTo>
                    <a:pt x="219798" y="39889"/>
                  </a:lnTo>
                  <a:lnTo>
                    <a:pt x="218990" y="39488"/>
                  </a:lnTo>
                  <a:lnTo>
                    <a:pt x="218228" y="39041"/>
                  </a:lnTo>
                  <a:lnTo>
                    <a:pt x="217357" y="38634"/>
                  </a:lnTo>
                  <a:lnTo>
                    <a:pt x="213415" y="37139"/>
                  </a:lnTo>
                  <a:lnTo>
                    <a:pt x="212205" y="36646"/>
                  </a:lnTo>
                  <a:lnTo>
                    <a:pt x="203025" y="23214"/>
                  </a:lnTo>
                  <a:lnTo>
                    <a:pt x="203276" y="22050"/>
                  </a:lnTo>
                  <a:lnTo>
                    <a:pt x="215856" y="12962"/>
                  </a:lnTo>
                  <a:lnTo>
                    <a:pt x="221231" y="12962"/>
                  </a:lnTo>
                  <a:lnTo>
                    <a:pt x="223890" y="13501"/>
                  </a:lnTo>
                  <a:lnTo>
                    <a:pt x="226176" y="14572"/>
                  </a:lnTo>
                  <a:lnTo>
                    <a:pt x="228503" y="15604"/>
                  </a:lnTo>
                  <a:lnTo>
                    <a:pt x="230520" y="16767"/>
                  </a:lnTo>
                  <a:lnTo>
                    <a:pt x="232222" y="18062"/>
                  </a:lnTo>
                  <a:lnTo>
                    <a:pt x="229442" y="21758"/>
                  </a:lnTo>
                  <a:lnTo>
                    <a:pt x="215518" y="21758"/>
                  </a:lnTo>
                  <a:lnTo>
                    <a:pt x="214022" y="22790"/>
                  </a:lnTo>
                  <a:lnTo>
                    <a:pt x="214022" y="25472"/>
                  </a:lnTo>
                  <a:lnTo>
                    <a:pt x="214223" y="26033"/>
                  </a:lnTo>
                  <a:lnTo>
                    <a:pt x="221810" y="29884"/>
                  </a:lnTo>
                  <a:lnTo>
                    <a:pt x="223065" y="30377"/>
                  </a:lnTo>
                  <a:lnTo>
                    <a:pt x="231546" y="37202"/>
                  </a:lnTo>
                  <a:lnTo>
                    <a:pt x="232222" y="38503"/>
                  </a:lnTo>
                  <a:lnTo>
                    <a:pt x="232435" y="39488"/>
                  </a:lnTo>
                  <a:lnTo>
                    <a:pt x="232386" y="44480"/>
                  </a:lnTo>
                  <a:lnTo>
                    <a:pt x="232199" y="45374"/>
                  </a:lnTo>
                  <a:lnTo>
                    <a:pt x="231939" y="45935"/>
                  </a:lnTo>
                  <a:close/>
                </a:path>
                <a:path w="291464" h="55244">
                  <a:moveTo>
                    <a:pt x="226916" y="25116"/>
                  </a:moveTo>
                  <a:lnTo>
                    <a:pt x="225483" y="24039"/>
                  </a:lnTo>
                  <a:lnTo>
                    <a:pt x="224073" y="23214"/>
                  </a:lnTo>
                  <a:lnTo>
                    <a:pt x="221294" y="22050"/>
                  </a:lnTo>
                  <a:lnTo>
                    <a:pt x="219907" y="21758"/>
                  </a:lnTo>
                  <a:lnTo>
                    <a:pt x="229442" y="21758"/>
                  </a:lnTo>
                  <a:lnTo>
                    <a:pt x="226916" y="25116"/>
                  </a:lnTo>
                  <a:close/>
                </a:path>
                <a:path w="291464" h="55244">
                  <a:moveTo>
                    <a:pt x="218853" y="54663"/>
                  </a:moveTo>
                  <a:lnTo>
                    <a:pt x="213529" y="54663"/>
                  </a:lnTo>
                  <a:lnTo>
                    <a:pt x="210819" y="54170"/>
                  </a:lnTo>
                  <a:lnTo>
                    <a:pt x="208045" y="53184"/>
                  </a:lnTo>
                  <a:lnTo>
                    <a:pt x="205312" y="52158"/>
                  </a:lnTo>
                  <a:lnTo>
                    <a:pt x="202939" y="50812"/>
                  </a:lnTo>
                  <a:lnTo>
                    <a:pt x="200928" y="49156"/>
                  </a:lnTo>
                  <a:lnTo>
                    <a:pt x="206229" y="41769"/>
                  </a:lnTo>
                  <a:lnTo>
                    <a:pt x="208022" y="43156"/>
                  </a:lnTo>
                  <a:lnTo>
                    <a:pt x="209747" y="44210"/>
                  </a:lnTo>
                  <a:lnTo>
                    <a:pt x="211403" y="44927"/>
                  </a:lnTo>
                  <a:lnTo>
                    <a:pt x="213105" y="45597"/>
                  </a:lnTo>
                  <a:lnTo>
                    <a:pt x="214801" y="45935"/>
                  </a:lnTo>
                  <a:lnTo>
                    <a:pt x="231939" y="45935"/>
                  </a:lnTo>
                  <a:lnTo>
                    <a:pt x="230766" y="48462"/>
                  </a:lnTo>
                  <a:lnTo>
                    <a:pt x="221208" y="54330"/>
                  </a:lnTo>
                  <a:lnTo>
                    <a:pt x="218853" y="54663"/>
                  </a:lnTo>
                  <a:close/>
                </a:path>
                <a:path w="291464" h="55244">
                  <a:moveTo>
                    <a:pt x="267462" y="45935"/>
                  </a:moveTo>
                  <a:lnTo>
                    <a:pt x="253774" y="45935"/>
                  </a:lnTo>
                  <a:lnTo>
                    <a:pt x="255052" y="45643"/>
                  </a:lnTo>
                  <a:lnTo>
                    <a:pt x="256663" y="44480"/>
                  </a:lnTo>
                  <a:lnTo>
                    <a:pt x="257053" y="43672"/>
                  </a:lnTo>
                  <a:lnTo>
                    <a:pt x="256992" y="41769"/>
                  </a:lnTo>
                  <a:lnTo>
                    <a:pt x="256840" y="41391"/>
                  </a:lnTo>
                  <a:lnTo>
                    <a:pt x="256393" y="40898"/>
                  </a:lnTo>
                  <a:lnTo>
                    <a:pt x="255946" y="40359"/>
                  </a:lnTo>
                  <a:lnTo>
                    <a:pt x="255322" y="39889"/>
                  </a:lnTo>
                  <a:lnTo>
                    <a:pt x="254514" y="39488"/>
                  </a:lnTo>
                  <a:lnTo>
                    <a:pt x="253751" y="39041"/>
                  </a:lnTo>
                  <a:lnTo>
                    <a:pt x="252880" y="38634"/>
                  </a:lnTo>
                  <a:lnTo>
                    <a:pt x="248938" y="37139"/>
                  </a:lnTo>
                  <a:lnTo>
                    <a:pt x="247734" y="36646"/>
                  </a:lnTo>
                  <a:lnTo>
                    <a:pt x="238549" y="23214"/>
                  </a:lnTo>
                  <a:lnTo>
                    <a:pt x="238799" y="22050"/>
                  </a:lnTo>
                  <a:lnTo>
                    <a:pt x="251379" y="12962"/>
                  </a:lnTo>
                  <a:lnTo>
                    <a:pt x="256754" y="12962"/>
                  </a:lnTo>
                  <a:lnTo>
                    <a:pt x="259419" y="13501"/>
                  </a:lnTo>
                  <a:lnTo>
                    <a:pt x="261700" y="14572"/>
                  </a:lnTo>
                  <a:lnTo>
                    <a:pt x="264026" y="15604"/>
                  </a:lnTo>
                  <a:lnTo>
                    <a:pt x="266043" y="16767"/>
                  </a:lnTo>
                  <a:lnTo>
                    <a:pt x="267745" y="18062"/>
                  </a:lnTo>
                  <a:lnTo>
                    <a:pt x="264965" y="21758"/>
                  </a:lnTo>
                  <a:lnTo>
                    <a:pt x="251047" y="21758"/>
                  </a:lnTo>
                  <a:lnTo>
                    <a:pt x="249545" y="22790"/>
                  </a:lnTo>
                  <a:lnTo>
                    <a:pt x="249545" y="25472"/>
                  </a:lnTo>
                  <a:lnTo>
                    <a:pt x="249746" y="26033"/>
                  </a:lnTo>
                  <a:lnTo>
                    <a:pt x="257333" y="29884"/>
                  </a:lnTo>
                  <a:lnTo>
                    <a:pt x="258588" y="30377"/>
                  </a:lnTo>
                  <a:lnTo>
                    <a:pt x="267075" y="37202"/>
                  </a:lnTo>
                  <a:lnTo>
                    <a:pt x="267745" y="38503"/>
                  </a:lnTo>
                  <a:lnTo>
                    <a:pt x="267958" y="39488"/>
                  </a:lnTo>
                  <a:lnTo>
                    <a:pt x="267909" y="44480"/>
                  </a:lnTo>
                  <a:lnTo>
                    <a:pt x="267722" y="45374"/>
                  </a:lnTo>
                  <a:lnTo>
                    <a:pt x="267462" y="45935"/>
                  </a:lnTo>
                  <a:close/>
                </a:path>
                <a:path w="291464" h="55244">
                  <a:moveTo>
                    <a:pt x="262439" y="25116"/>
                  </a:moveTo>
                  <a:lnTo>
                    <a:pt x="261006" y="24039"/>
                  </a:lnTo>
                  <a:lnTo>
                    <a:pt x="259597" y="23214"/>
                  </a:lnTo>
                  <a:lnTo>
                    <a:pt x="256817" y="22050"/>
                  </a:lnTo>
                  <a:lnTo>
                    <a:pt x="255431" y="21758"/>
                  </a:lnTo>
                  <a:lnTo>
                    <a:pt x="264965" y="21758"/>
                  </a:lnTo>
                  <a:lnTo>
                    <a:pt x="262439" y="25116"/>
                  </a:lnTo>
                  <a:close/>
                </a:path>
                <a:path w="291464" h="55244">
                  <a:moveTo>
                    <a:pt x="254382" y="54663"/>
                  </a:moveTo>
                  <a:lnTo>
                    <a:pt x="249052" y="54663"/>
                  </a:lnTo>
                  <a:lnTo>
                    <a:pt x="246342" y="54170"/>
                  </a:lnTo>
                  <a:lnTo>
                    <a:pt x="243568" y="53184"/>
                  </a:lnTo>
                  <a:lnTo>
                    <a:pt x="240835" y="52158"/>
                  </a:lnTo>
                  <a:lnTo>
                    <a:pt x="238463" y="50812"/>
                  </a:lnTo>
                  <a:lnTo>
                    <a:pt x="236451" y="49156"/>
                  </a:lnTo>
                  <a:lnTo>
                    <a:pt x="241758" y="41769"/>
                  </a:lnTo>
                  <a:lnTo>
                    <a:pt x="243545" y="43156"/>
                  </a:lnTo>
                  <a:lnTo>
                    <a:pt x="245270" y="44210"/>
                  </a:lnTo>
                  <a:lnTo>
                    <a:pt x="246926" y="44927"/>
                  </a:lnTo>
                  <a:lnTo>
                    <a:pt x="248628" y="45597"/>
                  </a:lnTo>
                  <a:lnTo>
                    <a:pt x="250330" y="45935"/>
                  </a:lnTo>
                  <a:lnTo>
                    <a:pt x="267462" y="45935"/>
                  </a:lnTo>
                  <a:lnTo>
                    <a:pt x="266290" y="48462"/>
                  </a:lnTo>
                  <a:lnTo>
                    <a:pt x="256731" y="54330"/>
                  </a:lnTo>
                  <a:lnTo>
                    <a:pt x="254382" y="54663"/>
                  </a:lnTo>
                  <a:close/>
                </a:path>
                <a:path w="291464" h="55244">
                  <a:moveTo>
                    <a:pt x="287756" y="35190"/>
                  </a:moveTo>
                  <a:lnTo>
                    <a:pt x="280100" y="35190"/>
                  </a:lnTo>
                  <a:lnTo>
                    <a:pt x="278421" y="10675"/>
                  </a:lnTo>
                  <a:lnTo>
                    <a:pt x="278020" y="0"/>
                  </a:lnTo>
                  <a:lnTo>
                    <a:pt x="289836" y="0"/>
                  </a:lnTo>
                  <a:lnTo>
                    <a:pt x="289435" y="10675"/>
                  </a:lnTo>
                  <a:lnTo>
                    <a:pt x="287756" y="35190"/>
                  </a:lnTo>
                  <a:close/>
                </a:path>
                <a:path w="291464" h="55244">
                  <a:moveTo>
                    <a:pt x="285940" y="54663"/>
                  </a:moveTo>
                  <a:lnTo>
                    <a:pt x="281911" y="54663"/>
                  </a:lnTo>
                  <a:lnTo>
                    <a:pt x="280209" y="53969"/>
                  </a:lnTo>
                  <a:lnTo>
                    <a:pt x="278822" y="52583"/>
                  </a:lnTo>
                  <a:lnTo>
                    <a:pt x="277481" y="51150"/>
                  </a:lnTo>
                  <a:lnTo>
                    <a:pt x="276811" y="49379"/>
                  </a:lnTo>
                  <a:lnTo>
                    <a:pt x="276811" y="45173"/>
                  </a:lnTo>
                  <a:lnTo>
                    <a:pt x="277481" y="43402"/>
                  </a:lnTo>
                  <a:lnTo>
                    <a:pt x="278822" y="41970"/>
                  </a:lnTo>
                  <a:lnTo>
                    <a:pt x="280209" y="40537"/>
                  </a:lnTo>
                  <a:lnTo>
                    <a:pt x="281911" y="39821"/>
                  </a:lnTo>
                  <a:lnTo>
                    <a:pt x="285940" y="39821"/>
                  </a:lnTo>
                  <a:lnTo>
                    <a:pt x="287619" y="40537"/>
                  </a:lnTo>
                  <a:lnTo>
                    <a:pt x="288965" y="41970"/>
                  </a:lnTo>
                  <a:lnTo>
                    <a:pt x="290352" y="43402"/>
                  </a:lnTo>
                  <a:lnTo>
                    <a:pt x="291046" y="45173"/>
                  </a:lnTo>
                  <a:lnTo>
                    <a:pt x="291046" y="49379"/>
                  </a:lnTo>
                  <a:lnTo>
                    <a:pt x="290352" y="51150"/>
                  </a:lnTo>
                  <a:lnTo>
                    <a:pt x="287619" y="53969"/>
                  </a:lnTo>
                  <a:lnTo>
                    <a:pt x="285940" y="546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14AFDBA-3DF8-374D-96C5-13AB73A18B82}"/>
                </a:ext>
              </a:extLst>
            </p:cNvPr>
            <p:cNvSpPr/>
            <p:nvPr/>
          </p:nvSpPr>
          <p:spPr>
            <a:xfrm>
              <a:off x="1918714" y="2980433"/>
              <a:ext cx="438150" cy="181610"/>
            </a:xfrm>
            <a:custGeom>
              <a:avLst/>
              <a:gdLst/>
              <a:ahLst/>
              <a:cxnLst/>
              <a:rect l="l" t="t" r="r" b="b"/>
              <a:pathLst>
                <a:path w="438150" h="181610">
                  <a:moveTo>
                    <a:pt x="438044" y="181519"/>
                  </a:moveTo>
                  <a:lnTo>
                    <a:pt x="0" y="181519"/>
                  </a:lnTo>
                  <a:lnTo>
                    <a:pt x="0" y="0"/>
                  </a:lnTo>
                  <a:lnTo>
                    <a:pt x="438044" y="0"/>
                  </a:lnTo>
                  <a:lnTo>
                    <a:pt x="438044" y="1815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4E7DC199-EB97-AF4A-AF6E-A5543A7AF47E}"/>
                </a:ext>
              </a:extLst>
            </p:cNvPr>
            <p:cNvSpPr/>
            <p:nvPr/>
          </p:nvSpPr>
          <p:spPr>
            <a:xfrm>
              <a:off x="2067145" y="3038225"/>
              <a:ext cx="140970" cy="59055"/>
            </a:xfrm>
            <a:custGeom>
              <a:avLst/>
              <a:gdLst/>
              <a:ahLst/>
              <a:cxnLst/>
              <a:rect l="l" t="t" r="r" b="b"/>
              <a:pathLst>
                <a:path w="140969" h="59055">
                  <a:moveTo>
                    <a:pt x="11753" y="57889"/>
                  </a:moveTo>
                  <a:lnTo>
                    <a:pt x="0" y="57889"/>
                  </a:lnTo>
                  <a:lnTo>
                    <a:pt x="0" y="5644"/>
                  </a:lnTo>
                  <a:lnTo>
                    <a:pt x="32973" y="5644"/>
                  </a:lnTo>
                  <a:lnTo>
                    <a:pt x="32973" y="15581"/>
                  </a:lnTo>
                  <a:lnTo>
                    <a:pt x="11753" y="15581"/>
                  </a:lnTo>
                  <a:lnTo>
                    <a:pt x="11753" y="27672"/>
                  </a:lnTo>
                  <a:lnTo>
                    <a:pt x="29884" y="27672"/>
                  </a:lnTo>
                  <a:lnTo>
                    <a:pt x="29884" y="37609"/>
                  </a:lnTo>
                  <a:lnTo>
                    <a:pt x="11753" y="37609"/>
                  </a:lnTo>
                  <a:lnTo>
                    <a:pt x="11753" y="57889"/>
                  </a:lnTo>
                  <a:close/>
                </a:path>
                <a:path w="140969" h="59055">
                  <a:moveTo>
                    <a:pt x="41769" y="30153"/>
                  </a:moveTo>
                  <a:lnTo>
                    <a:pt x="37471" y="22366"/>
                  </a:lnTo>
                  <a:lnTo>
                    <a:pt x="40067" y="20795"/>
                  </a:lnTo>
                  <a:lnTo>
                    <a:pt x="42755" y="19546"/>
                  </a:lnTo>
                  <a:lnTo>
                    <a:pt x="45528" y="18606"/>
                  </a:lnTo>
                  <a:lnTo>
                    <a:pt x="48353" y="17621"/>
                  </a:lnTo>
                  <a:lnTo>
                    <a:pt x="51350" y="17128"/>
                  </a:lnTo>
                  <a:lnTo>
                    <a:pt x="59631" y="17128"/>
                  </a:lnTo>
                  <a:lnTo>
                    <a:pt x="63528" y="18606"/>
                  </a:lnTo>
                  <a:lnTo>
                    <a:pt x="66215" y="21558"/>
                  </a:lnTo>
                  <a:lnTo>
                    <a:pt x="68943" y="24469"/>
                  </a:lnTo>
                  <a:lnTo>
                    <a:pt x="69566" y="26526"/>
                  </a:lnTo>
                  <a:lnTo>
                    <a:pt x="50542" y="26526"/>
                  </a:lnTo>
                  <a:lnTo>
                    <a:pt x="48840" y="26864"/>
                  </a:lnTo>
                  <a:lnTo>
                    <a:pt x="45488" y="28165"/>
                  </a:lnTo>
                  <a:lnTo>
                    <a:pt x="43695" y="29036"/>
                  </a:lnTo>
                  <a:lnTo>
                    <a:pt x="41769" y="30153"/>
                  </a:lnTo>
                  <a:close/>
                </a:path>
                <a:path w="140969" h="59055">
                  <a:moveTo>
                    <a:pt x="50256" y="58829"/>
                  </a:moveTo>
                  <a:lnTo>
                    <a:pt x="46182" y="58829"/>
                  </a:lnTo>
                  <a:lnTo>
                    <a:pt x="44525" y="58514"/>
                  </a:lnTo>
                  <a:lnTo>
                    <a:pt x="36130" y="42646"/>
                  </a:lnTo>
                  <a:lnTo>
                    <a:pt x="37895" y="39402"/>
                  </a:lnTo>
                  <a:lnTo>
                    <a:pt x="41431" y="37070"/>
                  </a:lnTo>
                  <a:lnTo>
                    <a:pt x="44972" y="34698"/>
                  </a:lnTo>
                  <a:lnTo>
                    <a:pt x="50657" y="33110"/>
                  </a:lnTo>
                  <a:lnTo>
                    <a:pt x="58491" y="32302"/>
                  </a:lnTo>
                  <a:lnTo>
                    <a:pt x="58399" y="30560"/>
                  </a:lnTo>
                  <a:lnTo>
                    <a:pt x="57889" y="29168"/>
                  </a:lnTo>
                  <a:lnTo>
                    <a:pt x="56949" y="28142"/>
                  </a:lnTo>
                  <a:lnTo>
                    <a:pt x="56004" y="27065"/>
                  </a:lnTo>
                  <a:lnTo>
                    <a:pt x="54439" y="26526"/>
                  </a:lnTo>
                  <a:lnTo>
                    <a:pt x="69566" y="26526"/>
                  </a:lnTo>
                  <a:lnTo>
                    <a:pt x="70313" y="28990"/>
                  </a:lnTo>
                  <a:lnTo>
                    <a:pt x="70313" y="39357"/>
                  </a:lnTo>
                  <a:lnTo>
                    <a:pt x="58491" y="39357"/>
                  </a:lnTo>
                  <a:lnTo>
                    <a:pt x="54325" y="39935"/>
                  </a:lnTo>
                  <a:lnTo>
                    <a:pt x="51442" y="40789"/>
                  </a:lnTo>
                  <a:lnTo>
                    <a:pt x="49826" y="41907"/>
                  </a:lnTo>
                  <a:lnTo>
                    <a:pt x="48262" y="43024"/>
                  </a:lnTo>
                  <a:lnTo>
                    <a:pt x="47477" y="44371"/>
                  </a:lnTo>
                  <a:lnTo>
                    <a:pt x="47551" y="47414"/>
                  </a:lnTo>
                  <a:lnTo>
                    <a:pt x="47878" y="48199"/>
                  </a:lnTo>
                  <a:lnTo>
                    <a:pt x="48686" y="48823"/>
                  </a:lnTo>
                  <a:lnTo>
                    <a:pt x="49540" y="49408"/>
                  </a:lnTo>
                  <a:lnTo>
                    <a:pt x="50657" y="49694"/>
                  </a:lnTo>
                  <a:lnTo>
                    <a:pt x="70313" y="49694"/>
                  </a:lnTo>
                  <a:lnTo>
                    <a:pt x="70313" y="53792"/>
                  </a:lnTo>
                  <a:lnTo>
                    <a:pt x="59568" y="53792"/>
                  </a:lnTo>
                  <a:lnTo>
                    <a:pt x="57866" y="55316"/>
                  </a:lnTo>
                  <a:lnTo>
                    <a:pt x="56072" y="56548"/>
                  </a:lnTo>
                  <a:lnTo>
                    <a:pt x="54193" y="57488"/>
                  </a:lnTo>
                  <a:lnTo>
                    <a:pt x="52313" y="58382"/>
                  </a:lnTo>
                  <a:lnTo>
                    <a:pt x="50256" y="58829"/>
                  </a:lnTo>
                  <a:close/>
                </a:path>
                <a:path w="140969" h="59055">
                  <a:moveTo>
                    <a:pt x="70313" y="49694"/>
                  </a:moveTo>
                  <a:lnTo>
                    <a:pt x="53345" y="49694"/>
                  </a:lnTo>
                  <a:lnTo>
                    <a:pt x="54462" y="49408"/>
                  </a:lnTo>
                  <a:lnTo>
                    <a:pt x="56438" y="48199"/>
                  </a:lnTo>
                  <a:lnTo>
                    <a:pt x="57419" y="47414"/>
                  </a:lnTo>
                  <a:lnTo>
                    <a:pt x="58491" y="46336"/>
                  </a:lnTo>
                  <a:lnTo>
                    <a:pt x="58491" y="39357"/>
                  </a:lnTo>
                  <a:lnTo>
                    <a:pt x="70313" y="39357"/>
                  </a:lnTo>
                  <a:lnTo>
                    <a:pt x="70313" y="49694"/>
                  </a:lnTo>
                  <a:close/>
                </a:path>
                <a:path w="140969" h="59055">
                  <a:moveTo>
                    <a:pt x="70313" y="57889"/>
                  </a:moveTo>
                  <a:lnTo>
                    <a:pt x="60708" y="57889"/>
                  </a:lnTo>
                  <a:lnTo>
                    <a:pt x="59900" y="53792"/>
                  </a:lnTo>
                  <a:lnTo>
                    <a:pt x="70313" y="53792"/>
                  </a:lnTo>
                  <a:lnTo>
                    <a:pt x="70313" y="57889"/>
                  </a:lnTo>
                  <a:close/>
                </a:path>
                <a:path w="140969" h="59055">
                  <a:moveTo>
                    <a:pt x="92026" y="57889"/>
                  </a:moveTo>
                  <a:lnTo>
                    <a:pt x="80272" y="57889"/>
                  </a:lnTo>
                  <a:lnTo>
                    <a:pt x="80272" y="18137"/>
                  </a:lnTo>
                  <a:lnTo>
                    <a:pt x="92026" y="18137"/>
                  </a:lnTo>
                  <a:lnTo>
                    <a:pt x="92026" y="57889"/>
                  </a:lnTo>
                  <a:close/>
                </a:path>
                <a:path w="140969" h="59055">
                  <a:moveTo>
                    <a:pt x="88129" y="12291"/>
                  </a:moveTo>
                  <a:lnTo>
                    <a:pt x="84146" y="12291"/>
                  </a:lnTo>
                  <a:lnTo>
                    <a:pt x="82507" y="11707"/>
                  </a:lnTo>
                  <a:lnTo>
                    <a:pt x="79911" y="9380"/>
                  </a:lnTo>
                  <a:lnTo>
                    <a:pt x="79264" y="7902"/>
                  </a:lnTo>
                  <a:lnTo>
                    <a:pt x="79264" y="4280"/>
                  </a:lnTo>
                  <a:lnTo>
                    <a:pt x="79911" y="2802"/>
                  </a:lnTo>
                  <a:lnTo>
                    <a:pt x="82507" y="561"/>
                  </a:lnTo>
                  <a:lnTo>
                    <a:pt x="84146" y="0"/>
                  </a:lnTo>
                  <a:lnTo>
                    <a:pt x="88129" y="0"/>
                  </a:lnTo>
                  <a:lnTo>
                    <a:pt x="89762" y="561"/>
                  </a:lnTo>
                  <a:lnTo>
                    <a:pt x="92272" y="2802"/>
                  </a:lnTo>
                  <a:lnTo>
                    <a:pt x="92897" y="4280"/>
                  </a:lnTo>
                  <a:lnTo>
                    <a:pt x="92897" y="7902"/>
                  </a:lnTo>
                  <a:lnTo>
                    <a:pt x="92272" y="9380"/>
                  </a:lnTo>
                  <a:lnTo>
                    <a:pt x="89762" y="11707"/>
                  </a:lnTo>
                  <a:lnTo>
                    <a:pt x="88129" y="12291"/>
                  </a:lnTo>
                  <a:close/>
                </a:path>
                <a:path w="140969" h="59055">
                  <a:moveTo>
                    <a:pt x="114564" y="58829"/>
                  </a:moveTo>
                  <a:lnTo>
                    <a:pt x="111160" y="58829"/>
                  </a:lnTo>
                  <a:lnTo>
                    <a:pt x="109440" y="58514"/>
                  </a:lnTo>
                  <a:lnTo>
                    <a:pt x="102409" y="1679"/>
                  </a:lnTo>
                  <a:lnTo>
                    <a:pt x="114162" y="1679"/>
                  </a:lnTo>
                  <a:lnTo>
                    <a:pt x="114236" y="47545"/>
                  </a:lnTo>
                  <a:lnTo>
                    <a:pt x="114386" y="48130"/>
                  </a:lnTo>
                  <a:lnTo>
                    <a:pt x="114833" y="48623"/>
                  </a:lnTo>
                  <a:lnTo>
                    <a:pt x="115280" y="49070"/>
                  </a:lnTo>
                  <a:lnTo>
                    <a:pt x="115750" y="49293"/>
                  </a:lnTo>
                  <a:lnTo>
                    <a:pt x="117742" y="49293"/>
                  </a:lnTo>
                  <a:lnTo>
                    <a:pt x="119131" y="57889"/>
                  </a:lnTo>
                  <a:lnTo>
                    <a:pt x="118506" y="58158"/>
                  </a:lnTo>
                  <a:lnTo>
                    <a:pt x="117698" y="58382"/>
                  </a:lnTo>
                  <a:lnTo>
                    <a:pt x="115727" y="58737"/>
                  </a:lnTo>
                  <a:lnTo>
                    <a:pt x="114564" y="58829"/>
                  </a:lnTo>
                  <a:close/>
                </a:path>
                <a:path w="140969" h="59055">
                  <a:moveTo>
                    <a:pt x="117742" y="49293"/>
                  </a:moveTo>
                  <a:lnTo>
                    <a:pt x="117137" y="49293"/>
                  </a:lnTo>
                  <a:lnTo>
                    <a:pt x="117406" y="49247"/>
                  </a:lnTo>
                  <a:lnTo>
                    <a:pt x="117721" y="49161"/>
                  </a:lnTo>
                  <a:lnTo>
                    <a:pt x="117742" y="49293"/>
                  </a:lnTo>
                  <a:close/>
                </a:path>
                <a:path w="140969" h="59055">
                  <a:moveTo>
                    <a:pt x="137554" y="39357"/>
                  </a:moveTo>
                  <a:lnTo>
                    <a:pt x="129898" y="39357"/>
                  </a:lnTo>
                  <a:lnTo>
                    <a:pt x="128219" y="14841"/>
                  </a:lnTo>
                  <a:lnTo>
                    <a:pt x="127818" y="4166"/>
                  </a:lnTo>
                  <a:lnTo>
                    <a:pt x="139634" y="4166"/>
                  </a:lnTo>
                  <a:lnTo>
                    <a:pt x="139233" y="14841"/>
                  </a:lnTo>
                  <a:lnTo>
                    <a:pt x="137554" y="39357"/>
                  </a:lnTo>
                  <a:close/>
                </a:path>
                <a:path w="140969" h="59055">
                  <a:moveTo>
                    <a:pt x="135743" y="58829"/>
                  </a:moveTo>
                  <a:lnTo>
                    <a:pt x="131709" y="58829"/>
                  </a:lnTo>
                  <a:lnTo>
                    <a:pt x="130013" y="58135"/>
                  </a:lnTo>
                  <a:lnTo>
                    <a:pt x="128620" y="56749"/>
                  </a:lnTo>
                  <a:lnTo>
                    <a:pt x="127279" y="55316"/>
                  </a:lnTo>
                  <a:lnTo>
                    <a:pt x="126609" y="53545"/>
                  </a:lnTo>
                  <a:lnTo>
                    <a:pt x="126609" y="49339"/>
                  </a:lnTo>
                  <a:lnTo>
                    <a:pt x="127279" y="47568"/>
                  </a:lnTo>
                  <a:lnTo>
                    <a:pt x="128620" y="46136"/>
                  </a:lnTo>
                  <a:lnTo>
                    <a:pt x="130013" y="44703"/>
                  </a:lnTo>
                  <a:lnTo>
                    <a:pt x="131709" y="43987"/>
                  </a:lnTo>
                  <a:lnTo>
                    <a:pt x="135743" y="43987"/>
                  </a:lnTo>
                  <a:lnTo>
                    <a:pt x="137417" y="44703"/>
                  </a:lnTo>
                  <a:lnTo>
                    <a:pt x="138763" y="46136"/>
                  </a:lnTo>
                  <a:lnTo>
                    <a:pt x="140150" y="47568"/>
                  </a:lnTo>
                  <a:lnTo>
                    <a:pt x="140844" y="49339"/>
                  </a:lnTo>
                  <a:lnTo>
                    <a:pt x="140844" y="53545"/>
                  </a:lnTo>
                  <a:lnTo>
                    <a:pt x="140150" y="55316"/>
                  </a:lnTo>
                  <a:lnTo>
                    <a:pt x="137417" y="58135"/>
                  </a:lnTo>
                  <a:lnTo>
                    <a:pt x="135743" y="588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329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would we do this with the UNIX file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a simple way to succinctly name files, trees, commits, etc. such that we can easily compare them.</a:t>
            </a:r>
          </a:p>
          <a:p>
            <a:endParaRPr lang="en-US" dirty="0"/>
          </a:p>
          <a:p>
            <a:r>
              <a:rPr lang="en-US" dirty="0"/>
              <a:t>We need to eﬀiciently store and transmit many versions of source code tree. Most files in each version will be unchanged.</a:t>
            </a:r>
          </a:p>
        </p:txBody>
      </p:sp>
    </p:spTree>
    <p:extLst>
      <p:ext uri="{BB962C8B-B14F-4D97-AF65-F5344CB8AC3E}">
        <p14:creationId xmlns:p14="http://schemas.microsoft.com/office/powerpoint/2010/main" val="1072415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FD18-A149-254C-9F19-280B04F6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Content-based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F8E5-5573-8146-BD43-E7B367FF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 succinct summary of the content</a:t>
            </a:r>
          </a:p>
          <a:p>
            <a:r>
              <a:rPr lang="en-US" dirty="0"/>
              <a:t>that’s unique for different content</a:t>
            </a:r>
          </a:p>
          <a:p>
            <a:r>
              <a:rPr lang="en-US" dirty="0"/>
              <a:t>and the same for the same content</a:t>
            </a:r>
          </a:p>
          <a:p>
            <a:endParaRPr lang="en-US" dirty="0"/>
          </a:p>
          <a:p>
            <a:r>
              <a:rPr lang="en-US" dirty="0"/>
              <a:t>Cryptographic hash functions maps arbitrary size data to a fixed-sized bit-string that is:</a:t>
            </a:r>
          </a:p>
          <a:p>
            <a:pPr lvl="1"/>
            <a:r>
              <a:rPr lang="en-US" dirty="0"/>
              <a:t>Deterministic</a:t>
            </a:r>
          </a:p>
          <a:p>
            <a:pPr lvl="1"/>
            <a:r>
              <a:rPr lang="en-US" dirty="0"/>
              <a:t>Computationally “hard” to generate a message that yields a specific hash value</a:t>
            </a:r>
          </a:p>
          <a:p>
            <a:pPr lvl="1"/>
            <a:r>
              <a:rPr lang="en-US" dirty="0"/>
              <a:t>Computationally “hard” to find two messages with the same hash value</a:t>
            </a:r>
          </a:p>
          <a:p>
            <a:pPr lvl="1"/>
            <a:r>
              <a:rPr lang="en-US" dirty="0"/>
              <a:t>Similar messages have dissimilar hashes</a:t>
            </a:r>
          </a:p>
        </p:txBody>
      </p:sp>
    </p:spTree>
    <p:extLst>
      <p:ext uri="{BB962C8B-B14F-4D97-AF65-F5344CB8AC3E}">
        <p14:creationId xmlns:p14="http://schemas.microsoft.com/office/powerpoint/2010/main" val="258131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2AC9BAE-E2AA-224E-ABF4-712EC3DA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Git Layers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6BE844-8170-2146-A41D-7A6658CA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168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Layer			Purpose                               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400" dirty="0"/>
              <a:t>Object		Stores objects in a content-addressable store</a:t>
            </a:r>
          </a:p>
          <a:p>
            <a:pPr marL="0" indent="0">
              <a:buNone/>
            </a:pPr>
            <a:r>
              <a:rPr lang="en-US" sz="2400" dirty="0"/>
              <a:t>Tree			Organizes “blobs” into a directory-like hierarchy</a:t>
            </a:r>
          </a:p>
          <a:p>
            <a:pPr marL="0" indent="0">
              <a:buNone/>
            </a:pPr>
            <a:r>
              <a:rPr lang="en-US" sz="2400" dirty="0"/>
              <a:t>Commit		Versions the tree layer</a:t>
            </a:r>
          </a:p>
          <a:p>
            <a:pPr marL="0" indent="0">
              <a:buNone/>
            </a:pPr>
            <a:r>
              <a:rPr lang="en-US" sz="2400" dirty="0"/>
              <a:t>Reference 		Provides human-readable names for trees, commits </a:t>
            </a:r>
          </a:p>
        </p:txBody>
      </p:sp>
    </p:spTree>
    <p:extLst>
      <p:ext uri="{BB962C8B-B14F-4D97-AF65-F5344CB8AC3E}">
        <p14:creationId xmlns:p14="http://schemas.microsoft.com/office/powerpoint/2010/main" val="10811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E00C9F11-4F25-E94D-83EC-E95F6AB2935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073" y="338961"/>
            <a:ext cx="8518205" cy="651903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7E92890-A40B-2640-AE4A-2CBBE61D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Git Layers</a:t>
            </a:r>
          </a:p>
        </p:txBody>
      </p:sp>
    </p:spTree>
    <p:extLst>
      <p:ext uri="{BB962C8B-B14F-4D97-AF65-F5344CB8AC3E}">
        <p14:creationId xmlns:p14="http://schemas.microsoft.com/office/powerpoint/2010/main" val="342691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374F-3878-4247-8197-BD2FB94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D19E-BC4A-344E-90AA-E221C253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“Objects” are the basic storage unit in Git, like blocks in the UNIX file system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All data is stored as objects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Names</a:t>
            </a:r>
            <a:r>
              <a:rPr lang="en-US" dirty="0"/>
              <a:t>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SHA-1 hash of the object’s content: 40-byte string in hex (160-bits)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aa8074278ed2c4803a2a545f277d1e0afe5039c3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Values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Blobs: similar to files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Trees: similar to directories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Commits: points to tree and previous commit</a:t>
            </a:r>
          </a:p>
        </p:txBody>
      </p:sp>
    </p:spTree>
    <p:extLst>
      <p:ext uri="{BB962C8B-B14F-4D97-AF65-F5344CB8AC3E}">
        <p14:creationId xmlns:p14="http://schemas.microsoft.com/office/powerpoint/2010/main" val="122285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CD2F-3B73-B848-BFE0-73503DE4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159B-E599-9A41-90B4-007233E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0480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Naming Overview (today)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Naming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OS, Security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Unix File System Naming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Git Naming</a:t>
            </a:r>
          </a:p>
          <a:p>
            <a:pPr lvl="1"/>
            <a:r>
              <a:rPr lang="en-US" dirty="0"/>
              <a:t>OS, Distributed Systems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Network Naming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Networking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77CC7-1F45-0445-83F0-CBD8B2A90A4E}"/>
              </a:ext>
            </a:extLst>
          </p:cNvPr>
          <p:cNvGrpSpPr/>
          <p:nvPr/>
        </p:nvGrpSpPr>
        <p:grpSpPr>
          <a:xfrm>
            <a:off x="7226869" y="2249206"/>
            <a:ext cx="4126931" cy="2925884"/>
            <a:chOff x="415942" y="1690688"/>
            <a:chExt cx="5582742" cy="39580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060C11-41CF-0449-9E3F-C5D5F9A61D43}"/>
                </a:ext>
              </a:extLst>
            </p:cNvPr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1523FE-BA6A-C144-A96B-09BDC597D87A}"/>
                  </a:ext>
                </a:extLst>
              </p:cNvPr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Application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55B2BB-6CB8-CF48-B425-9DF4FB4608A7}"/>
                  </a:ext>
                </a:extLst>
              </p:cNvPr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Distributed Systems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DA2604-652F-7948-B667-37E2C693933F}"/>
                  </a:ext>
                </a:extLst>
              </p:cNvPr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A55C1F9-C1BD-9F4A-94FD-1A66ECDF25B9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24BCC8-FD04-A047-B2D4-D607F595D53E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F9FEDDE-EFD2-2243-B980-5ED15D65E2B8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6E7974F-B760-514F-B276-DFDBD897E475}"/>
                  </a:ext>
                </a:extLst>
              </p:cNvPr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65B3D76-8F1D-AD4B-9447-3E14717FC62B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6D7F3B-824B-F748-B399-346EF8BEACC4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D40E755-6142-2B41-B169-F9F755CF35C6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F4D835-49C4-B24B-B14E-AE66E753A16A}"/>
                  </a:ext>
                </a:extLst>
              </p:cNvPr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8B18F4-83EA-C947-A892-6DD691631BCA}"/>
                  </a:ext>
                </a:extLst>
              </p:cNvPr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E4C3D0-5355-A24E-BF74-2D65B9861230}"/>
                </a:ext>
              </a:extLst>
            </p:cNvPr>
            <p:cNvSpPr/>
            <p:nvPr/>
          </p:nvSpPr>
          <p:spPr>
            <a:xfrm>
              <a:off x="4197264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3F94C-8178-E944-9CA8-470086EABB50}"/>
                </a:ext>
              </a:extLst>
            </p:cNvPr>
            <p:cNvSpPr/>
            <p:nvPr/>
          </p:nvSpPr>
          <p:spPr>
            <a:xfrm>
              <a:off x="1145540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0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385A-70FF-F444-A3A0-C02BF88D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BE0B-6F7F-5242-8A36-011C969DC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Allocation</a:t>
            </a:r>
          </a:p>
          <a:p>
            <a:pPr lvl="1"/>
            <a:r>
              <a:rPr lang="en-US" dirty="0"/>
              <a:t>Names “allocated” by taking the hash of the object content</a:t>
            </a:r>
          </a:p>
          <a:p>
            <a:endParaRPr lang="en-US" dirty="0"/>
          </a:p>
          <a:p>
            <a:r>
              <a:rPr lang="en-US" b="1" dirty="0"/>
              <a:t>Lookup</a:t>
            </a:r>
          </a:p>
          <a:p>
            <a:pPr lvl="1"/>
            <a:r>
              <a:rPr lang="en-US" dirty="0"/>
              <a:t>Git uses the UNIX file system to store objects on disk</a:t>
            </a:r>
          </a:p>
          <a:p>
            <a:pPr lvl="2"/>
            <a:r>
              <a:rPr lang="en-US" dirty="0"/>
              <a:t>We need to translate to locations at some point</a:t>
            </a:r>
          </a:p>
          <a:p>
            <a:pPr lvl="1"/>
            <a:r>
              <a:rPr lang="en-US" dirty="0"/>
              <a:t>Objects stored in a directory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.git/objects</a:t>
            </a:r>
          </a:p>
          <a:p>
            <a:pPr lvl="1"/>
            <a:r>
              <a:rPr lang="en-US" dirty="0"/>
              <a:t>Filename is the 40-byte hex string of the object’s name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6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4AD7-9816-E946-A1DA-D53D6F1B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Tree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1DED-0AD2-2142-B248-803D9201C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48250" cy="4351338"/>
          </a:xfrm>
        </p:spPr>
        <p:txBody>
          <a:bodyPr>
            <a:normAutofit/>
          </a:bodyPr>
          <a:lstStyle/>
          <a:p>
            <a:r>
              <a:rPr lang="en-US" dirty="0"/>
              <a:t>Similar to, and modeled after, directories in the UNIX file system</a:t>
            </a:r>
          </a:p>
          <a:p>
            <a:endParaRPr lang="en-US" dirty="0"/>
          </a:p>
          <a:p>
            <a:r>
              <a:rPr lang="en-US" dirty="0"/>
              <a:t>Provide hierarchy of trees and blobs that can be traversed using human-meaningful  names.</a:t>
            </a:r>
          </a:p>
          <a:p>
            <a:endParaRPr lang="en-US" dirty="0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0643B465-78A4-FA48-9B18-B28F802F467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521200"/>
            <a:ext cx="58702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63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D7D9-F2DE-354B-91B6-6A2554BD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9A9E6-FD28-9C4D-9C79-C05EDCEA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Names</a:t>
            </a:r>
          </a:p>
          <a:p>
            <a:pPr lvl="1"/>
            <a:r>
              <a:rPr lang="en-US" dirty="0"/>
              <a:t>Human-readable strings, just like in UNIX directories</a:t>
            </a:r>
          </a:p>
          <a:p>
            <a:endParaRPr lang="en-US" dirty="0"/>
          </a:p>
          <a:p>
            <a:r>
              <a:rPr lang="en-US" b="1" dirty="0"/>
              <a:t>Values</a:t>
            </a:r>
          </a:p>
          <a:p>
            <a:pPr lvl="1"/>
            <a:r>
              <a:rPr lang="en-US" dirty="0"/>
              <a:t>Object name</a:t>
            </a:r>
          </a:p>
          <a:p>
            <a:pPr lvl="1"/>
            <a:r>
              <a:rPr lang="en-US" dirty="0"/>
              <a:t>Object type</a:t>
            </a:r>
          </a:p>
          <a:p>
            <a:pPr lvl="1"/>
            <a:r>
              <a:rPr lang="en-US" dirty="0"/>
              <a:t>Permissions (a subset of UNIX permissions)</a:t>
            </a:r>
          </a:p>
          <a:p>
            <a:endParaRPr lang="en-US" dirty="0"/>
          </a:p>
          <a:p>
            <a:r>
              <a:rPr lang="en-US" b="1" dirty="0"/>
              <a:t>Allocation</a:t>
            </a:r>
          </a:p>
          <a:p>
            <a:pPr lvl="1"/>
            <a:r>
              <a:rPr lang="en-US" dirty="0"/>
              <a:t>Names are supplied by the user, just like in UNIX</a:t>
            </a:r>
          </a:p>
          <a:p>
            <a:pPr lvl="1"/>
            <a:r>
              <a:rPr lang="en-US" dirty="0"/>
              <a:t>Generally, git mirrors an actual directory structure</a:t>
            </a:r>
          </a:p>
        </p:txBody>
      </p:sp>
    </p:spTree>
    <p:extLst>
      <p:ext uri="{BB962C8B-B14F-4D97-AF65-F5344CB8AC3E}">
        <p14:creationId xmlns:p14="http://schemas.microsoft.com/office/powerpoint/2010/main" val="259627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532-0891-224F-A768-0439BA32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74BB-9B6C-6A42-A988-B73B315B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Lookup</a:t>
            </a:r>
          </a:p>
          <a:p>
            <a:pPr lvl="1"/>
            <a:r>
              <a:rPr lang="en-US" dirty="0"/>
              <a:t>Trees stored as a list of entries, similar to directories</a:t>
            </a:r>
          </a:p>
          <a:p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884A23B-E450-2C42-9938-506BB79C9265}"/>
              </a:ext>
            </a:extLst>
          </p:cNvPr>
          <p:cNvSpPr txBox="1"/>
          <p:nvPr/>
        </p:nvSpPr>
        <p:spPr>
          <a:xfrm>
            <a:off x="1036648" y="3087329"/>
            <a:ext cx="10317152" cy="214930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 git cat-file -p 3914fbcc30ea8092034ca5ea4e6ebd0c887495df</a:t>
            </a: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100644</a:t>
            </a:r>
            <a:r>
              <a:rPr lang="en-US"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blob</a:t>
            </a:r>
            <a:r>
              <a:rPr lang="en-US"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96e87117fc618fc54a770bfc938405a29cca1fbb	 .</a:t>
            </a:r>
            <a:r>
              <a:rPr lang="en-US" spc="2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gitignore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100644</a:t>
            </a:r>
            <a:r>
              <a:rPr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blob</a:t>
            </a:r>
            <a:r>
              <a:rPr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077b93358fba58cacc6acaf098baa317408aa16e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pc="2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Makefile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spcBef>
                <a:spcPts val="240"/>
              </a:spcBef>
            </a:pP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100644</a:t>
            </a:r>
            <a:r>
              <a:rPr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blob</a:t>
            </a:r>
            <a:r>
              <a:rPr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7addb405782f208c54f6d31182e173304ee117b9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pc="2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README.md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040000</a:t>
            </a:r>
            <a:r>
              <a:rPr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303c20a830ce296d625fbf0fe4e4cd99fc33f3b1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US" spc="2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http_router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040000</a:t>
            </a:r>
            <a:r>
              <a:rPr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85c17ff71ae5cfafcb1affebc4fbc1e8e67bd23c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microblog-client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040000</a:t>
            </a:r>
            <a:r>
              <a:rPr spc="35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tree</a:t>
            </a:r>
            <a:r>
              <a:rPr spc="4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a7dc7cfb0850fbfd4fcdf49310fd2e757cb42c08</a:t>
            </a:r>
            <a:r>
              <a:rPr lang="en-US" spc="2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microblog-server</a:t>
            </a: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786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51F0-9D05-2E4D-8A07-E27A3FDB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69BE1-9427-E241-BE7F-BCFF8984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commit layer gives Git a way to express a version history of the source code tree.  Commit objects contain</a:t>
            </a:r>
          </a:p>
          <a:p>
            <a:pPr lvl="1"/>
            <a:r>
              <a:rPr lang="en-US" dirty="0"/>
              <a:t>A reference to the tree</a:t>
            </a:r>
          </a:p>
          <a:p>
            <a:pPr lvl="1"/>
            <a:r>
              <a:rPr lang="en-US" dirty="0"/>
              <a:t>Metadata about the tree (the author of this version, when it was “committed”, a  message describing the changes from the previous version,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A reference to the previous commit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89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2147-704F-784C-8F12-421EAEA5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5B5E6-46A5-DC4F-AFAE-1CB7490AE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Names</a:t>
            </a:r>
          </a:p>
          <a:p>
            <a:pPr lvl="1"/>
            <a:r>
              <a:rPr lang="en-US" dirty="0"/>
              <a:t>The SHA-1 hash of the value</a:t>
            </a:r>
          </a:p>
          <a:p>
            <a:pPr lvl="1"/>
            <a:endParaRPr lang="en-US" dirty="0"/>
          </a:p>
          <a:p>
            <a:r>
              <a:rPr lang="en-US" b="1" dirty="0"/>
              <a:t>Values</a:t>
            </a:r>
          </a:p>
          <a:p>
            <a:pPr lvl="1"/>
            <a:r>
              <a:rPr lang="en-US" dirty="0"/>
              <a:t>Object name of the tree</a:t>
            </a:r>
          </a:p>
          <a:p>
            <a:pPr lvl="1"/>
            <a:r>
              <a:rPr lang="en-US" dirty="0"/>
              <a:t>Object name of the parent commit(s)</a:t>
            </a:r>
          </a:p>
          <a:p>
            <a:pPr lvl="1"/>
            <a:r>
              <a:rPr lang="en-US" dirty="0"/>
              <a:t>Author/committer name and e-mail, and date committed</a:t>
            </a:r>
          </a:p>
          <a:p>
            <a:pPr lvl="1"/>
            <a:r>
              <a:rPr lang="en-US" dirty="0"/>
              <a:t>Message as a string</a:t>
            </a:r>
          </a:p>
        </p:txBody>
      </p:sp>
    </p:spTree>
    <p:extLst>
      <p:ext uri="{BB962C8B-B14F-4D97-AF65-F5344CB8AC3E}">
        <p14:creationId xmlns:p14="http://schemas.microsoft.com/office/powerpoint/2010/main" val="589203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299FC-5FD2-F14A-B6FF-DF6B5796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5B37-398D-D047-9819-E683DC62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Allocation</a:t>
            </a:r>
          </a:p>
          <a:p>
            <a:pPr lvl="1"/>
            <a:r>
              <a:rPr lang="en-US" dirty="0"/>
              <a:t>Names “allocated” by taking the hash of the object content</a:t>
            </a:r>
          </a:p>
          <a:p>
            <a:endParaRPr lang="en-US" dirty="0"/>
          </a:p>
          <a:p>
            <a:r>
              <a:rPr lang="en-US" b="1" dirty="0"/>
              <a:t>Lookup</a:t>
            </a:r>
          </a:p>
          <a:p>
            <a:pPr lvl="1"/>
            <a:r>
              <a:rPr lang="en-US" dirty="0"/>
              <a:t>Commit objects have a defined format such that each name has a particular location in the object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8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B17F-EC09-514F-9253-00F34B81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DBDC-E590-5B46-ADBA-E3509AC5A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9168" cy="4351338"/>
          </a:xfrm>
        </p:spPr>
        <p:txBody>
          <a:bodyPr>
            <a:normAutofit/>
          </a:bodyPr>
          <a:lstStyle/>
          <a:p>
            <a:r>
              <a:rPr lang="en-US" dirty="0"/>
              <a:t>Commits, trees, and blobs names not convenient for humans</a:t>
            </a:r>
          </a:p>
          <a:p>
            <a:pPr lvl="1"/>
            <a:r>
              <a:rPr lang="en-US" dirty="0"/>
              <a:t>Can’t remember hashes</a:t>
            </a:r>
          </a:p>
          <a:p>
            <a:pPr lvl="1"/>
            <a:r>
              <a:rPr lang="en-US" dirty="0"/>
              <a:t>Not useful for discovery</a:t>
            </a:r>
          </a:p>
          <a:p>
            <a:pPr lvl="1"/>
            <a:r>
              <a:rPr lang="en-US" i="1" dirty="0"/>
              <a:t>Need some point of synchronization</a:t>
            </a:r>
          </a:p>
          <a:p>
            <a:pPr lvl="2"/>
            <a:r>
              <a:rPr lang="en-US" dirty="0"/>
              <a:t>e.g., how do we know which is the most recent commit?</a:t>
            </a:r>
          </a:p>
          <a:p>
            <a:endParaRPr lang="en-US" dirty="0"/>
          </a:p>
          <a:p>
            <a:r>
              <a:rPr lang="en-US" dirty="0"/>
              <a:t>References provide global, human readable names for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7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49FB-CC0D-A740-8DAD-B33CFD5F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4F32-0105-DC4B-ACCA-F75CE504D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Names</a:t>
            </a:r>
            <a:endParaRPr lang="en-US" dirty="0"/>
          </a:p>
          <a:p>
            <a:pPr lvl="1"/>
            <a:r>
              <a:rPr lang="en-US" dirty="0"/>
              <a:t>Human readable names: e.g., “master”, “</a:t>
            </a:r>
            <a:r>
              <a:rPr lang="en-US" dirty="0" err="1"/>
              <a:t>wlloyd</a:t>
            </a:r>
            <a:r>
              <a:rPr lang="en-US" dirty="0"/>
              <a:t>/</a:t>
            </a:r>
            <a:r>
              <a:rPr lang="en-US" dirty="0" err="1"/>
              <a:t>wip</a:t>
            </a:r>
            <a:r>
              <a:rPr lang="en-US" dirty="0"/>
              <a:t>”, “HEAD”</a:t>
            </a:r>
          </a:p>
          <a:p>
            <a:pPr lvl="1"/>
            <a:endParaRPr lang="en-US" dirty="0"/>
          </a:p>
          <a:p>
            <a:r>
              <a:rPr lang="en-US" b="1" dirty="0"/>
              <a:t>Values</a:t>
            </a:r>
          </a:p>
          <a:p>
            <a:pPr lvl="1"/>
            <a:r>
              <a:rPr lang="en-US" dirty="0"/>
              <a:t>A commit name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81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49FB-CC0D-A740-8DAD-B33CFD5F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4F32-0105-DC4B-ACCA-F75CE504D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49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Allocation</a:t>
            </a:r>
          </a:p>
          <a:p>
            <a:pPr lvl="1"/>
            <a:r>
              <a:rPr lang="en-US" dirty="0"/>
              <a:t>Reference names are assigned and managed by users</a:t>
            </a:r>
          </a:p>
          <a:p>
            <a:pPr lvl="1"/>
            <a:r>
              <a:rPr lang="en-US" dirty="0"/>
              <a:t>Some standard reference names by convention:</a:t>
            </a:r>
          </a:p>
          <a:p>
            <a:pPr lvl="2"/>
            <a:r>
              <a:rPr lang="en-US" dirty="0"/>
              <a:t>master: refers to the most recent “canonical” version of the source code</a:t>
            </a:r>
          </a:p>
          <a:p>
            <a:pPr lvl="2"/>
            <a:r>
              <a:rPr lang="en-US" dirty="0"/>
              <a:t>HEAD: refers to the most recently committed tree on the local repository</a:t>
            </a:r>
          </a:p>
          <a:p>
            <a:pPr lvl="2"/>
            <a:r>
              <a:rPr lang="en-US" dirty="0"/>
              <a:t>origin/*: refers to a reference on the “origin” repository, where this repository was  cloned from</a:t>
            </a:r>
          </a:p>
          <a:p>
            <a:endParaRPr lang="en-US" b="1" dirty="0"/>
          </a:p>
          <a:p>
            <a:r>
              <a:rPr lang="en-US" b="1" dirty="0"/>
              <a:t>Lookup</a:t>
            </a:r>
          </a:p>
          <a:p>
            <a:pPr lvl="1"/>
            <a:r>
              <a:rPr lang="en-US" dirty="0"/>
              <a:t>Stored as UNIX files in a special subdirectory of the .git directory</a:t>
            </a:r>
          </a:p>
          <a:p>
            <a:pPr lvl="1"/>
            <a:r>
              <a:rPr lang="en-US" dirty="0"/>
              <a:t>Each reference is a file containing the name of the object they refer to</a:t>
            </a:r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7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A763-657A-6247-BC3A-44FB9F51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9B6F-B658-F545-AF1D-F53BEE35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centralized vs distributed version control</a:t>
            </a:r>
          </a:p>
          <a:p>
            <a:r>
              <a:rPr lang="en-US" dirty="0"/>
              <a:t>Compare location- vs content-based naming</a:t>
            </a:r>
          </a:p>
          <a:p>
            <a:r>
              <a:rPr lang="en-US" dirty="0"/>
              <a:t>Learn specifics of git’s content-based naming</a:t>
            </a:r>
          </a:p>
          <a:p>
            <a:r>
              <a:rPr lang="en-US" dirty="0"/>
              <a:t>Learn some specifics of git internals</a:t>
            </a:r>
          </a:p>
          <a:p>
            <a:r>
              <a:rPr lang="en-US" dirty="0"/>
              <a:t>See more layering in action</a:t>
            </a:r>
          </a:p>
        </p:txBody>
      </p:sp>
    </p:spTree>
    <p:extLst>
      <p:ext uri="{BB962C8B-B14F-4D97-AF65-F5344CB8AC3E}">
        <p14:creationId xmlns:p14="http://schemas.microsoft.com/office/powerpoint/2010/main" val="156910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DA3C7-C59E-FA4F-82D5-14EE8B52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5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Contrasting Location-based Names  </a:t>
            </a:r>
            <a:br>
              <a:rPr lang="en-US" dirty="0"/>
            </a:br>
            <a:r>
              <a:rPr lang="en-US" dirty="0"/>
              <a:t>&amp; Content-based Names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3655-B893-204C-B285-2B592F239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5810-9A6E-C749-AF56-B39786849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Both systems we looked at use layers of simple naming schemes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Makes reasoning easier</a:t>
            </a:r>
          </a:p>
          <a:p>
            <a:r>
              <a:rPr lang="en-US" dirty="0"/>
              <a:t>UNIX File System</a:t>
            </a:r>
          </a:p>
          <a:p>
            <a:pPr lvl="1"/>
            <a:r>
              <a:rPr lang="en-US" dirty="0"/>
              <a:t>Blocks, files, </a:t>
            </a:r>
            <a:r>
              <a:rPr lang="en-US" dirty="0" err="1"/>
              <a:t>inode</a:t>
            </a:r>
            <a:r>
              <a:rPr lang="en-US" dirty="0"/>
              <a:t> numbers, directories, absolute path</a:t>
            </a:r>
          </a:p>
          <a:p>
            <a:r>
              <a:rPr lang="en-US" dirty="0"/>
              <a:t>Git</a:t>
            </a:r>
          </a:p>
          <a:p>
            <a:pPr lvl="1"/>
            <a:r>
              <a:rPr lang="en-US" dirty="0"/>
              <a:t>Objects, blobs, trees, references</a:t>
            </a:r>
          </a:p>
          <a:p>
            <a:r>
              <a:rPr lang="en-US" dirty="0"/>
              <a:t>Allow extensibility at multiple levels</a:t>
            </a:r>
          </a:p>
          <a:p>
            <a:pPr lvl="1"/>
            <a:r>
              <a:rPr lang="en-US" dirty="0"/>
              <a:t>Can re-use block layer for other storage systems, e.g., databases</a:t>
            </a:r>
          </a:p>
          <a:p>
            <a:r>
              <a:rPr lang="en-US" dirty="0"/>
              <a:t>Allows portability at multiple levels</a:t>
            </a:r>
          </a:p>
          <a:p>
            <a:pPr lvl="1"/>
            <a:r>
              <a:rPr lang="en-US" dirty="0"/>
              <a:t>Can port files &amp; directories to non-block storage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2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04AA-F03B-0947-BFC5-BEE14218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Economy of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A30D-BF31-1641-950F-DC086CC2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systems we looked at reuse mechanisms where possible</a:t>
            </a:r>
          </a:p>
          <a:p>
            <a:endParaRPr lang="en-US" dirty="0"/>
          </a:p>
          <a:p>
            <a:r>
              <a:rPr lang="en-US" dirty="0"/>
              <a:t>UNIX file system</a:t>
            </a:r>
          </a:p>
          <a:p>
            <a:pPr lvl="1"/>
            <a:r>
              <a:rPr lang="en-US" dirty="0"/>
              <a:t>Stores everything in blocks: </a:t>
            </a:r>
            <a:r>
              <a:rPr lang="en-US" dirty="0" err="1"/>
              <a:t>inodes</a:t>
            </a:r>
            <a:r>
              <a:rPr lang="en-US" dirty="0"/>
              <a:t>, file data, file system metadata</a:t>
            </a:r>
          </a:p>
          <a:p>
            <a:pPr lvl="1"/>
            <a:r>
              <a:rPr lang="en-US" dirty="0"/>
              <a:t>Reuses </a:t>
            </a:r>
            <a:r>
              <a:rPr lang="en-US" dirty="0" err="1"/>
              <a:t>inodes</a:t>
            </a:r>
            <a:r>
              <a:rPr lang="en-US" dirty="0"/>
              <a:t> for files and directories</a:t>
            </a:r>
          </a:p>
          <a:p>
            <a:endParaRPr lang="en-US" dirty="0"/>
          </a:p>
          <a:p>
            <a:r>
              <a:rPr lang="en-US" dirty="0"/>
              <a:t>Git</a:t>
            </a:r>
          </a:p>
          <a:p>
            <a:pPr lvl="1"/>
            <a:r>
              <a:rPr lang="en-US" dirty="0"/>
              <a:t>Stores everything in objects: blobs, trees, commits</a:t>
            </a:r>
          </a:p>
          <a:p>
            <a:pPr lvl="1"/>
            <a:r>
              <a:rPr lang="en-US" dirty="0"/>
              <a:t>Single naming allocation scheme: secure hash function</a:t>
            </a:r>
          </a:p>
        </p:txBody>
      </p:sp>
    </p:spTree>
    <p:extLst>
      <p:ext uri="{BB962C8B-B14F-4D97-AF65-F5344CB8AC3E}">
        <p14:creationId xmlns:p14="http://schemas.microsoft.com/office/powerpoint/2010/main" val="3322971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8D41-889D-E946-9890-A3AD3981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Design 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E572C-A6AE-1847-A5A1-734FF04E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			</a:t>
            </a:r>
            <a:r>
              <a:rPr lang="en-US" sz="2800" b="1" u="sng" dirty="0"/>
              <a:t>Location-based		Content-based</a:t>
            </a:r>
            <a:endParaRPr lang="en-US" sz="28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i="1" dirty="0"/>
              <a:t>Necessary?</a:t>
            </a:r>
            <a:r>
              <a:rPr lang="en-US" sz="2800" dirty="0"/>
              <a:t>	Yes!				No</a:t>
            </a:r>
          </a:p>
          <a:p>
            <a:pPr marL="0" indent="0">
              <a:buNone/>
            </a:pPr>
            <a:r>
              <a:rPr lang="en-US" sz="2800" i="1" dirty="0"/>
              <a:t>Discovery</a:t>
            </a:r>
            <a:r>
              <a:rPr lang="en-US" sz="2800" dirty="0"/>
              <a:t>		Easy				Hard</a:t>
            </a:r>
          </a:p>
          <a:p>
            <a:pPr marL="0" indent="0">
              <a:buNone/>
            </a:pPr>
            <a:r>
              <a:rPr lang="en-US" i="1" dirty="0"/>
              <a:t>Decentralized</a:t>
            </a:r>
            <a:r>
              <a:rPr lang="en-US" dirty="0"/>
              <a:t>	No				Yes</a:t>
            </a:r>
          </a:p>
          <a:p>
            <a:pPr marL="0" indent="0">
              <a:buNone/>
            </a:pPr>
            <a:r>
              <a:rPr lang="en-US" sz="2800" i="1" dirty="0"/>
              <a:t>Integrity</a:t>
            </a:r>
            <a:r>
              <a:rPr lang="en-US" sz="2800" dirty="0"/>
              <a:t>		Hard				Easy</a:t>
            </a:r>
          </a:p>
          <a:p>
            <a:pPr marL="0" indent="0">
              <a:buNone/>
            </a:pPr>
            <a:r>
              <a:rPr lang="en-US" i="1" dirty="0"/>
              <a:t>Transactions</a:t>
            </a:r>
            <a:r>
              <a:rPr lang="en-US" dirty="0"/>
              <a:t>	Hard				Easy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5F6-C318-BE4E-B4EE-BB87E73E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361A-96D5-A54A-AEC3-A1AA5C23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Compared centralized vs distributed version control</a:t>
            </a:r>
          </a:p>
          <a:p>
            <a:r>
              <a:rPr lang="en-US" dirty="0"/>
              <a:t>Compared location- vs content-based naming</a:t>
            </a:r>
          </a:p>
          <a:p>
            <a:r>
              <a:rPr lang="en-US" dirty="0"/>
              <a:t>Learned specifics of git’s content-based naming</a:t>
            </a:r>
          </a:p>
          <a:p>
            <a:r>
              <a:rPr lang="en-US" dirty="0"/>
              <a:t>Learned some specifics of git internals</a:t>
            </a:r>
          </a:p>
          <a:p>
            <a:r>
              <a:rPr lang="en-US" dirty="0"/>
              <a:t>Saw more layering in action</a:t>
            </a:r>
          </a:p>
        </p:txBody>
      </p:sp>
    </p:spTree>
    <p:extLst>
      <p:ext uri="{BB962C8B-B14F-4D97-AF65-F5344CB8AC3E}">
        <p14:creationId xmlns:p14="http://schemas.microsoft.com/office/powerpoint/2010/main" val="4144449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842-ED77-FD48-A066-7504441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9CFC-E737-0747-95F1-54AA84B4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An example of “location-based” naming schemes:</a:t>
            </a:r>
          </a:p>
          <a:p>
            <a:pPr lvl="1"/>
            <a:r>
              <a:rPr lang="en-US" dirty="0"/>
              <a:t>The block layer names blocks based on the order in which they appear on disk</a:t>
            </a:r>
          </a:p>
          <a:p>
            <a:pPr lvl="1"/>
            <a:r>
              <a:rPr lang="en-US" dirty="0"/>
              <a:t>The file layer names files based on where to find their blocks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number layer gives files names that correspond to their block number or location within an </a:t>
            </a:r>
            <a:r>
              <a:rPr lang="en-US" dirty="0" err="1"/>
              <a:t>inode</a:t>
            </a:r>
            <a:r>
              <a:rPr lang="en-US" dirty="0"/>
              <a:t> table</a:t>
            </a:r>
          </a:p>
          <a:p>
            <a:pPr lvl="1"/>
            <a:r>
              <a:rPr lang="en-US" dirty="0"/>
              <a:t>The absolute path name layer provides the location of the root directory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Location-based naming scheme</a:t>
            </a:r>
          </a:p>
        </p:txBody>
      </p:sp>
    </p:spTree>
    <p:extLst>
      <p:ext uri="{BB962C8B-B14F-4D97-AF65-F5344CB8AC3E}">
        <p14:creationId xmlns:p14="http://schemas.microsoft.com/office/powerpoint/2010/main" val="295756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When do locations fall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UNIX File System takes a location-centric view of the data it stores</a:t>
            </a:r>
          </a:p>
          <a:p>
            <a:pPr lvl="1"/>
            <a:r>
              <a:rPr lang="en-US" dirty="0"/>
              <a:t>Point is: where on disk can I find this data I care about?</a:t>
            </a:r>
          </a:p>
          <a:p>
            <a:r>
              <a:rPr lang="en-US" dirty="0"/>
              <a:t>When might this view be insuﬀicient?</a:t>
            </a:r>
          </a:p>
          <a:p>
            <a:r>
              <a:rPr lang="en-US" dirty="0"/>
              <a:t>Today: Git as a lens for:</a:t>
            </a:r>
          </a:p>
          <a:p>
            <a:pPr lvl="1"/>
            <a:r>
              <a:rPr lang="en-US" dirty="0"/>
              <a:t>How location-based names fall short</a:t>
            </a:r>
          </a:p>
          <a:p>
            <a:pPr lvl="1"/>
            <a:r>
              <a:rPr lang="en-US" dirty="0"/>
              <a:t>How content-based names can help</a:t>
            </a:r>
          </a:p>
        </p:txBody>
      </p:sp>
    </p:spTree>
    <p:extLst>
      <p:ext uri="{BB962C8B-B14F-4D97-AF65-F5344CB8AC3E}">
        <p14:creationId xmlns:p14="http://schemas.microsoft.com/office/powerpoint/2010/main" val="24843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30B2-E378-3E4D-8F8A-D4F83657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Overview</a:t>
            </a: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60837E1-C793-6049-AF5B-EA1A15664B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42884"/>
            <a:ext cx="7587343" cy="54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B6D0-4959-8249-AE17-EA5663FE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D5D92-C625-794B-94AB-91AF0A20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Local version control</a:t>
            </a:r>
          </a:p>
          <a:p>
            <a:pPr lvl="1"/>
            <a:r>
              <a:rPr lang="en-US" dirty="0"/>
              <a:t>1972: Source Code Control System (SCCS) developed by early UNIX developers</a:t>
            </a:r>
          </a:p>
          <a:p>
            <a:pPr lvl="1"/>
            <a:r>
              <a:rPr lang="en-US" dirty="0"/>
              <a:t>1982: Revision Control System (RCS) developed by GNU project</a:t>
            </a:r>
          </a:p>
          <a:p>
            <a:r>
              <a:rPr lang="en-US" dirty="0"/>
              <a:t>Client/Server Centralized Version Control</a:t>
            </a:r>
          </a:p>
          <a:p>
            <a:pPr lvl="1"/>
            <a:r>
              <a:rPr lang="en-US" dirty="0"/>
              <a:t>1986: Concurrent Versions System (CVS) developed as front-end to RCS to collaborate on Amsterdam Compiler Kit at Vrije University</a:t>
            </a:r>
          </a:p>
          <a:p>
            <a:pPr lvl="1"/>
            <a:r>
              <a:rPr lang="en-US" dirty="0"/>
              <a:t>2000: Subversion (SVN) a redesign of CVS widely used by open source projects</a:t>
            </a:r>
          </a:p>
          <a:p>
            <a:r>
              <a:rPr lang="en-US" dirty="0"/>
              <a:t>Distributed Version Control</a:t>
            </a:r>
          </a:p>
          <a:p>
            <a:pPr lvl="1"/>
            <a:r>
              <a:rPr lang="en-US" dirty="0"/>
              <a:t>2000: </a:t>
            </a:r>
            <a:r>
              <a:rPr lang="en-US" dirty="0" err="1"/>
              <a:t>BitKeeper</a:t>
            </a:r>
            <a:r>
              <a:rPr lang="en-US" dirty="0"/>
              <a:t> developed to address Linux’s distributed and large community development model</a:t>
            </a:r>
          </a:p>
          <a:p>
            <a:pPr lvl="1"/>
            <a:r>
              <a:rPr lang="en-US" dirty="0"/>
              <a:t>2005: Git &amp; Mercurial developed concurrently to replace </a:t>
            </a:r>
            <a:r>
              <a:rPr lang="en-US" dirty="0" err="1"/>
              <a:t>BitKeeper</a:t>
            </a:r>
            <a:r>
              <a:rPr lang="en-US" dirty="0"/>
              <a:t> after </a:t>
            </a:r>
            <a:r>
              <a:rPr lang="en-US" dirty="0" err="1"/>
              <a:t>BitMover</a:t>
            </a:r>
            <a:r>
              <a:rPr lang="en-US" dirty="0"/>
              <a:t> starts charging open source projects.</a:t>
            </a:r>
          </a:p>
        </p:txBody>
      </p:sp>
    </p:spTree>
    <p:extLst>
      <p:ext uri="{BB962C8B-B14F-4D97-AF65-F5344CB8AC3E}">
        <p14:creationId xmlns:p14="http://schemas.microsoft.com/office/powerpoint/2010/main" val="113211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B7F3-DF3E-934D-B13A-A0DBF528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7ACDDB57-680A-9E4F-ADEB-51BF3125689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7225" y="1690688"/>
            <a:ext cx="6909621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73751" cy="4351338"/>
          </a:xfrm>
        </p:spPr>
        <p:txBody>
          <a:bodyPr/>
          <a:lstStyle/>
          <a:p>
            <a:r>
              <a:rPr lang="en-US" dirty="0"/>
              <a:t>Central server holds “canonical” version of each file</a:t>
            </a:r>
          </a:p>
          <a:p>
            <a:r>
              <a:rPr lang="en-US" dirty="0"/>
              <a:t>Files committed and versioned independently</a:t>
            </a:r>
          </a:p>
          <a:p>
            <a:r>
              <a:rPr lang="en-US" dirty="0"/>
              <a:t>Typically only one or a few checkouts of a file</a:t>
            </a:r>
          </a:p>
          <a:p>
            <a:r>
              <a:rPr lang="en-US" dirty="0"/>
              <a:t>Conflicts between developers expected to be rare</a:t>
            </a:r>
          </a:p>
          <a:p>
            <a:r>
              <a:rPr lang="en-US" dirty="0"/>
              <a:t>All versioning and conflict resolution mediated by the server</a:t>
            </a:r>
          </a:p>
          <a:p>
            <a:pPr marL="0" indent="0">
              <a:buNone/>
            </a:pPr>
            <a:r>
              <a:rPr lang="en-US" dirty="0"/>
              <a:t>Main role: eﬀiciently store versions of the same file and coordinate updates to individual files.</a:t>
            </a:r>
          </a:p>
          <a:p>
            <a:pPr marL="0" indent="0">
              <a:buNone/>
            </a:pPr>
            <a:r>
              <a:rPr lang="en-US" dirty="0"/>
              <a:t>UNIX file system is a pretty good match!</a:t>
            </a:r>
          </a:p>
        </p:txBody>
      </p:sp>
    </p:spTree>
    <p:extLst>
      <p:ext uri="{BB962C8B-B14F-4D97-AF65-F5344CB8AC3E}">
        <p14:creationId xmlns:p14="http://schemas.microsoft.com/office/powerpoint/2010/main" val="1792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8261</TotalTime>
  <Words>1533</Words>
  <Application>Microsoft Macintosh PowerPoint</Application>
  <PresentationFormat>Widescreen</PresentationFormat>
  <Paragraphs>245</Paragraphs>
  <Slides>35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Helvetica Neue Medium</vt:lpstr>
      <vt:lpstr>LMSans10-Regular-Identity-H</vt:lpstr>
      <vt:lpstr>Office Theme</vt:lpstr>
      <vt:lpstr>PowerPoint Presentation</vt:lpstr>
      <vt:lpstr>Naming Module</vt:lpstr>
      <vt:lpstr>Today’s Goals</vt:lpstr>
      <vt:lpstr>Unix File System</vt:lpstr>
      <vt:lpstr>Today: When do locations fall short</vt:lpstr>
      <vt:lpstr>Version Control Overview</vt:lpstr>
      <vt:lpstr>A Brief History of Version Control</vt:lpstr>
      <vt:lpstr>Centralized Version Control</vt:lpstr>
      <vt:lpstr>Centralized Version Control</vt:lpstr>
      <vt:lpstr>Linux development model</vt:lpstr>
      <vt:lpstr>Centralized Version Control Shortcomings…</vt:lpstr>
      <vt:lpstr>Distributed Version Control</vt:lpstr>
      <vt:lpstr>Distributed Version Control</vt:lpstr>
      <vt:lpstr>Distributed Version Control Workflow Ex</vt:lpstr>
      <vt:lpstr>How would we do this with the UNIX file system?</vt:lpstr>
      <vt:lpstr>The Content-based Address</vt:lpstr>
      <vt:lpstr>Git Layers</vt:lpstr>
      <vt:lpstr>Git Layers</vt:lpstr>
      <vt:lpstr>Object Layer</vt:lpstr>
      <vt:lpstr>Object Layer</vt:lpstr>
      <vt:lpstr>Tree Layer</vt:lpstr>
      <vt:lpstr>Tree Layer</vt:lpstr>
      <vt:lpstr>Tree Layer</vt:lpstr>
      <vt:lpstr>Commit Layer</vt:lpstr>
      <vt:lpstr>Commit Layer</vt:lpstr>
      <vt:lpstr>Commit Layer</vt:lpstr>
      <vt:lpstr>Reference Layer</vt:lpstr>
      <vt:lpstr>Reference Layer</vt:lpstr>
      <vt:lpstr>Reference Layer</vt:lpstr>
      <vt:lpstr>Contrasting Location-based Names   &amp; Content-based Names </vt:lpstr>
      <vt:lpstr>Layers of Names</vt:lpstr>
      <vt:lpstr>Economy of mechanism</vt:lpstr>
      <vt:lpstr>Naming Design Trade-offs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34</cp:revision>
  <cp:lastPrinted>2020-09-01T15:19:39Z</cp:lastPrinted>
  <dcterms:created xsi:type="dcterms:W3CDTF">2020-09-01T14:02:16Z</dcterms:created>
  <dcterms:modified xsi:type="dcterms:W3CDTF">2024-09-17T13:44:09Z</dcterms:modified>
</cp:coreProperties>
</file>