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5"/>
  </p:notesMasterIdLst>
  <p:sldIdLst>
    <p:sldId id="257" r:id="rId2"/>
    <p:sldId id="287" r:id="rId3"/>
    <p:sldId id="280" r:id="rId4"/>
    <p:sldId id="260" r:id="rId5"/>
    <p:sldId id="259" r:id="rId6"/>
    <p:sldId id="261" r:id="rId7"/>
    <p:sldId id="263" r:id="rId8"/>
    <p:sldId id="264" r:id="rId9"/>
    <p:sldId id="265" r:id="rId10"/>
    <p:sldId id="272" r:id="rId11"/>
    <p:sldId id="269" r:id="rId12"/>
    <p:sldId id="271" r:id="rId13"/>
    <p:sldId id="281" r:id="rId14"/>
    <p:sldId id="274" r:id="rId15"/>
    <p:sldId id="288" r:id="rId16"/>
    <p:sldId id="273" r:id="rId17"/>
    <p:sldId id="285" r:id="rId18"/>
    <p:sldId id="284" r:id="rId19"/>
    <p:sldId id="282" r:id="rId20"/>
    <p:sldId id="266" r:id="rId21"/>
    <p:sldId id="283" r:id="rId22"/>
    <p:sldId id="286" r:id="rId23"/>
    <p:sldId id="278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016"/>
    <p:restoredTop sz="72857"/>
  </p:normalViewPr>
  <p:slideViewPr>
    <p:cSldViewPr snapToGrid="0" snapToObjects="1">
      <p:cViewPr varScale="1">
        <p:scale>
          <a:sx n="91" d="100"/>
          <a:sy n="91" d="100"/>
        </p:scale>
        <p:origin x="157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Helvetica Neue Medium" panose="02000503000000020004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Helvetica Neue Medium" panose="02000503000000020004" pitchFamily="2" charset="0"/>
              </a:defRPr>
            </a:lvl1pPr>
          </a:lstStyle>
          <a:p>
            <a:fld id="{9AF619A9-20F9-2445-805A-FC2E90ED4BE3}" type="datetimeFigureOut">
              <a:rPr lang="en-US" smtClean="0"/>
              <a:pPr/>
              <a:t>9/4/24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Helvetica Neue Medium" panose="02000503000000020004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Helvetica Neue Medium" panose="02000503000000020004" pitchFamily="2" charset="0"/>
              </a:defRPr>
            </a:lvl1pPr>
          </a:lstStyle>
          <a:p>
            <a:fld id="{4B0FD84E-6FAA-BE4E-998A-E963BC14002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08431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Helvetica Neue Medium" panose="02000503000000020004" pitchFamily="2" charset="0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Helvetica Neue Medium" panose="02000503000000020004" pitchFamily="2" charset="0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Helvetica Neue Medium" panose="02000503000000020004" pitchFamily="2" charset="0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Helvetica Neue Medium" panose="02000503000000020004" pitchFamily="2" charset="0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Helvetica Neue Medium" panose="02000503000000020004" pitchFamily="2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0FD84E-6FAA-BE4E-998A-E963BC140020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84754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Naming: How</a:t>
            </a:r>
            <a:r>
              <a:rPr lang="en-US" baseline="0" dirty="0"/>
              <a:t> do applications manage and manipulate resources? E.g., how do applications access memory?</a:t>
            </a:r>
            <a:br>
              <a:rPr lang="en-US" baseline="0" dirty="0"/>
            </a:br>
            <a:br>
              <a:rPr lang="en-US" baseline="0" dirty="0"/>
            </a:br>
            <a:r>
              <a:rPr lang="en-US" baseline="0" dirty="0"/>
              <a:t>Layering: Instead of 1 huge system between resources and applications we have many layers. Why? How to choose what goes in each layer? E.g., the layers in the networking stack</a:t>
            </a:r>
          </a:p>
          <a:p>
            <a:endParaRPr lang="en-US" baseline="0" dirty="0"/>
          </a:p>
          <a:p>
            <a:r>
              <a:rPr lang="en-US" baseline="0" dirty="0"/>
              <a:t>Caching: How to use a limited resource to improve performance? E.g., how to best use small amount of storage available near Princeton to provide the best video streaming?</a:t>
            </a:r>
          </a:p>
          <a:p>
            <a:endParaRPr lang="en-US" baseline="0" dirty="0"/>
          </a:p>
          <a:p>
            <a:r>
              <a:rPr lang="en-US" baseline="0" dirty="0"/>
              <a:t>Concurrency: How to reason about many things happening at roughly the same time in many places. And how to build correct systems despite everything that can happen. E.g., what does a distributed system guarantee to its clients?</a:t>
            </a:r>
          </a:p>
          <a:p>
            <a:endParaRPr lang="en-US" baseline="0" dirty="0"/>
          </a:p>
          <a:p>
            <a:r>
              <a:rPr lang="en-US" baseline="0" dirty="0"/>
              <a:t>Access Control: Who is allowed to do what in a system and how that is enforced. E.g., who can read the password file on the CS department servers</a:t>
            </a:r>
          </a:p>
          <a:p>
            <a:endParaRPr lang="en-US" baseline="0" dirty="0"/>
          </a:p>
          <a:p>
            <a:r>
              <a:rPr lang="en-US" baseline="0" dirty="0"/>
              <a:t>[[Scheduling: How to mediate access to resources. E.g., how to schedule many different computations that will each take hours on a cluster of 10K machines.]]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0FD84E-6FAA-BE4E-998A-E963BC14002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0785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0FD84E-6FAA-BE4E-998A-E963BC14002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8318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Discuss benefits of both models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0FD84E-6FAA-BE4E-998A-E963BC140020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16220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Appreciate trade-offs in designing and building systems</a:t>
            </a:r>
          </a:p>
          <a:p>
            <a:r>
              <a:rPr lang="en-US" dirty="0"/>
              <a:t>Understand how systems work</a:t>
            </a:r>
          </a:p>
          <a:p>
            <a:r>
              <a:rPr lang="en-US" dirty="0"/>
              <a:t>Understand the general systems stack, how it fits together, and some of how it works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0FD84E-6FAA-BE4E-998A-E963BC140020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39458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2F7D0-F35C-2F48-9587-92A27A439348}" type="datetimeFigureOut">
              <a:rPr lang="en-US" smtClean="0"/>
              <a:t>9/4/24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E0C8E-2431-9E4B-BE68-FA0AA71A81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0426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2F7D0-F35C-2F48-9587-92A27A439348}" type="datetimeFigureOut">
              <a:rPr lang="en-US" smtClean="0"/>
              <a:t>9/4/24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E0C8E-2431-9E4B-BE68-FA0AA71A81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1116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2F7D0-F35C-2F48-9587-92A27A439348}" type="datetimeFigureOut">
              <a:rPr lang="en-US" smtClean="0"/>
              <a:t>9/4/24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E0C8E-2431-9E4B-BE68-FA0AA71A81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7385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2F7D0-F35C-2F48-9587-92A27A439348}" type="datetimeFigureOut">
              <a:rPr lang="en-US" smtClean="0"/>
              <a:t>9/4/24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E0C8E-2431-9E4B-BE68-FA0AA71A81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3486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2F7D0-F35C-2F48-9587-92A27A439348}" type="datetimeFigureOut">
              <a:rPr lang="en-US" smtClean="0"/>
              <a:t>9/4/24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E0C8E-2431-9E4B-BE68-FA0AA71A81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4434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2F7D0-F35C-2F48-9587-92A27A439348}" type="datetimeFigureOut">
              <a:rPr lang="en-US" smtClean="0"/>
              <a:t>9/4/24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E0C8E-2431-9E4B-BE68-FA0AA71A81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143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2F7D0-F35C-2F48-9587-92A27A439348}" type="datetimeFigureOut">
              <a:rPr lang="en-US" smtClean="0"/>
              <a:t>9/4/24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E0C8E-2431-9E4B-BE68-FA0AA71A81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6672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2F7D0-F35C-2F48-9587-92A27A439348}" type="datetimeFigureOut">
              <a:rPr lang="en-US" smtClean="0"/>
              <a:t>9/4/24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E0C8E-2431-9E4B-BE68-FA0AA71A81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952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2F7D0-F35C-2F48-9587-92A27A439348}" type="datetimeFigureOut">
              <a:rPr lang="en-US" smtClean="0"/>
              <a:t>9/4/24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E0C8E-2431-9E4B-BE68-FA0AA71A81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0472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2F7D0-F35C-2F48-9587-92A27A439348}" type="datetimeFigureOut">
              <a:rPr lang="en-US" smtClean="0"/>
              <a:t>9/4/24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E0C8E-2431-9E4B-BE68-FA0AA71A81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4729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2F7D0-F35C-2F48-9587-92A27A439348}" type="datetimeFigureOut">
              <a:rPr lang="en-US" smtClean="0"/>
              <a:t>9/4/24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E0C8E-2431-9E4B-BE68-FA0AA71A81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8311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Helvetica Neue Medium" panose="02000503000000020004" pitchFamily="2" charset="0"/>
              </a:defRPr>
            </a:lvl1pPr>
          </a:lstStyle>
          <a:p>
            <a:fld id="{3C12F7D0-F35C-2F48-9587-92A27A439348}" type="datetimeFigureOut">
              <a:rPr lang="en-US" smtClean="0"/>
              <a:pPr/>
              <a:t>9/4/24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Helvetica Neue Medium" panose="02000503000000020004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Helvetica Neue Medium" panose="02000503000000020004" pitchFamily="2" charset="0"/>
              </a:defRPr>
            </a:lvl1pPr>
          </a:lstStyle>
          <a:p>
            <a:fld id="{5B7E0C8E-2431-9E4B-BE68-FA0AA71A814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3944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Helvetica Neue Medium" panose="02000503000000020004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b="0" i="0" kern="1200">
          <a:solidFill>
            <a:schemeClr val="tx1"/>
          </a:solidFill>
          <a:latin typeface="Helvetica Neue Medium" panose="02000503000000020004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b="0" i="0" kern="1200">
          <a:solidFill>
            <a:schemeClr val="tx1"/>
          </a:solidFill>
          <a:latin typeface="Helvetica Neue Medium" panose="02000503000000020004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b="0" i="0" kern="1200">
          <a:solidFill>
            <a:schemeClr val="tx1"/>
          </a:solidFill>
          <a:latin typeface="Helvetica Neue Medium" panose="02000503000000020004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tx1"/>
          </a:solidFill>
          <a:latin typeface="Helvetica Neue Medium" panose="02000503000000020004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tx1"/>
          </a:solidFill>
          <a:latin typeface="Helvetica Neue Medium" panose="02000503000000020004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801317" y="857250"/>
            <a:ext cx="6858000" cy="17907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latin typeface="Helvetica Neue Medium" panose="02000503000000020004" pitchFamily="2" charset="0"/>
              </a:rPr>
              <a:t>Course Overview</a:t>
            </a: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0" y="4137260"/>
            <a:ext cx="12192000" cy="22081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200" dirty="0">
                <a:latin typeface="Helvetica Neue Medium" panose="02000503000000020004" pitchFamily="2" charset="0"/>
              </a:rPr>
              <a:t>COS 316: Principles of Computer System Design</a:t>
            </a:r>
          </a:p>
          <a:p>
            <a:pPr marL="0" indent="0" algn="ctr">
              <a:buNone/>
            </a:pPr>
            <a:r>
              <a:rPr lang="en-US" dirty="0">
                <a:latin typeface="Helvetica Neue Medium" panose="02000503000000020004" pitchFamily="2" charset="0"/>
              </a:rPr>
              <a:t>Lecture 2</a:t>
            </a:r>
          </a:p>
          <a:p>
            <a:pPr marL="0" indent="0" algn="ctr">
              <a:buNone/>
            </a:pPr>
            <a:endParaRPr lang="en-US" dirty="0">
              <a:latin typeface="Helvetica Neue Medium" panose="02000503000000020004" pitchFamily="2" charset="0"/>
            </a:endParaRPr>
          </a:p>
          <a:p>
            <a:pPr marL="0" indent="0" algn="ctr">
              <a:lnSpc>
                <a:spcPct val="100000"/>
              </a:lnSpc>
              <a:spcBef>
                <a:spcPts val="5"/>
              </a:spcBef>
              <a:buNone/>
            </a:pPr>
            <a:r>
              <a:rPr lang="en-US" sz="3200" u="sng" dirty="0">
                <a:uFill>
                  <a:solidFill>
                    <a:srgbClr val="000000"/>
                  </a:solidFill>
                </a:uFill>
                <a:latin typeface="Helvetica Neue Medium" panose="02000503000000020004" pitchFamily="2" charset="0"/>
                <a:cs typeface="Helvetica Neue Medium" panose="02000503000000020004" pitchFamily="2" charset="0"/>
              </a:rPr>
              <a:t>Wyatt Lloyd</a:t>
            </a:r>
            <a:r>
              <a:rPr lang="en-US" sz="3200" u="none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&amp;</a:t>
            </a:r>
            <a:r>
              <a:rPr lang="en-US" sz="3200" u="none" spc="6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lang="en-US" sz="3200" u="none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Rob</a:t>
            </a:r>
            <a:r>
              <a:rPr lang="en-US" sz="3200" u="none" spc="3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lang="en-US" sz="3200" u="none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Fish</a:t>
            </a:r>
            <a:endParaRPr lang="en-US" sz="3200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6535" y="2843509"/>
            <a:ext cx="867565" cy="109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67029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0000"/>
                </a:solidFill>
              </a:rPr>
              <a:t>WARNING</a:t>
            </a:r>
            <a:br>
              <a:rPr lang="en-US" dirty="0"/>
            </a:br>
            <a:r>
              <a:rPr lang="en-US" dirty="0"/>
              <a:t>Systems Building is </a:t>
            </a:r>
            <a:r>
              <a:rPr lang="en-US" i="1" dirty="0"/>
              <a:t>not just</a:t>
            </a:r>
            <a:r>
              <a:rPr lang="en-US" b="1" dirty="0"/>
              <a:t> </a:t>
            </a:r>
            <a:r>
              <a:rPr lang="en-US" dirty="0"/>
              <a:t>Programming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11175609" cy="435133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COS 126 &amp; 217 told you how to design &amp; structure your programs.</a:t>
            </a:r>
          </a:p>
          <a:p>
            <a:pPr lvl="1"/>
            <a:r>
              <a:rPr lang="en-US" dirty="0"/>
              <a:t>This class doesn’t.</a:t>
            </a:r>
          </a:p>
          <a:p>
            <a:r>
              <a:rPr lang="en-US" dirty="0"/>
              <a:t>If your system is designed poorly, it can be much harder to get right!</a:t>
            </a:r>
          </a:p>
          <a:p>
            <a:r>
              <a:rPr lang="en-US" dirty="0"/>
              <a:t>Conversely, assignments won't require algorithms or data structures you're not already familiar with.</a:t>
            </a:r>
          </a:p>
          <a:p>
            <a:r>
              <a:rPr lang="en-US" dirty="0"/>
              <a:t>Your friends:</a:t>
            </a:r>
          </a:p>
          <a:p>
            <a:pPr lvl="1"/>
            <a:r>
              <a:rPr lang="en-US" dirty="0"/>
              <a:t>Discussing potential solutions </a:t>
            </a:r>
            <a:r>
              <a:rPr lang="en-US" i="1" dirty="0"/>
              <a:t>before</a:t>
            </a:r>
            <a:r>
              <a:rPr lang="en-US" dirty="0"/>
              <a:t> implementing (with TAs or classmates)</a:t>
            </a:r>
          </a:p>
          <a:p>
            <a:pPr lvl="1"/>
            <a:r>
              <a:rPr lang="en-US" dirty="0"/>
              <a:t>Test-driven development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272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Assignments: Collaboration &amp; Resources</a:t>
            </a:r>
            <a:br>
              <a:rPr lang="en-US" dirty="0"/>
            </a:br>
            <a:r>
              <a:rPr lang="en-US" dirty="0">
                <a:solidFill>
                  <a:srgbClr val="FF0000"/>
                </a:solidFill>
              </a:rPr>
              <a:t>This slide is really important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You </a:t>
            </a:r>
            <a:r>
              <a:rPr lang="en-US" dirty="0">
                <a:solidFill>
                  <a:srgbClr val="00B050"/>
                </a:solidFill>
              </a:rPr>
              <a:t>can</a:t>
            </a:r>
            <a:r>
              <a:rPr lang="en-US" dirty="0"/>
              <a:t>, and </a:t>
            </a:r>
            <a:r>
              <a:rPr lang="en-US" i="1" dirty="0"/>
              <a:t>should</a:t>
            </a:r>
            <a:r>
              <a:rPr lang="en-US" dirty="0"/>
              <a:t> use </a:t>
            </a:r>
            <a:r>
              <a:rPr lang="en-US" i="1" dirty="0"/>
              <a:t>general</a:t>
            </a:r>
            <a:r>
              <a:rPr lang="en-US" dirty="0"/>
              <a:t> resources available on the Internet to complete assignments:</a:t>
            </a:r>
          </a:p>
          <a:p>
            <a:pPr lvl="1"/>
            <a:r>
              <a:rPr lang="en-US" dirty="0"/>
              <a:t>Go documentation, </a:t>
            </a:r>
            <a:r>
              <a:rPr lang="en-US" dirty="0" err="1"/>
              <a:t>Stackoverflow</a:t>
            </a:r>
            <a:r>
              <a:rPr lang="en-US" dirty="0"/>
              <a:t>, open source projects</a:t>
            </a:r>
          </a:p>
          <a:p>
            <a:pPr lvl="1"/>
            <a:r>
              <a:rPr lang="en-US" dirty="0"/>
              <a:t>Mailing lists, chat rooms, etc...</a:t>
            </a:r>
          </a:p>
          <a:p>
            <a:pPr lvl="1"/>
            <a:r>
              <a:rPr lang="en-US" dirty="0"/>
              <a:t>Cite sources in your README!</a:t>
            </a:r>
          </a:p>
          <a:p>
            <a:r>
              <a:rPr lang="en-US" dirty="0"/>
              <a:t>You </a:t>
            </a:r>
            <a:r>
              <a:rPr lang="en-US" dirty="0">
                <a:solidFill>
                  <a:srgbClr val="FF0000"/>
                </a:solidFill>
              </a:rPr>
              <a:t>cannot</a:t>
            </a:r>
            <a:r>
              <a:rPr lang="en-US" dirty="0"/>
              <a:t> use AI tools like Copilot or </a:t>
            </a:r>
            <a:r>
              <a:rPr lang="en-US" dirty="0" err="1"/>
              <a:t>ChatGPT</a:t>
            </a:r>
            <a:endParaRPr lang="en-US" dirty="0"/>
          </a:p>
          <a:p>
            <a:r>
              <a:rPr lang="en-US" dirty="0"/>
              <a:t>For partner assignments, you can work with a partner. For solo assignments you </a:t>
            </a:r>
            <a:r>
              <a:rPr lang="en-US" dirty="0">
                <a:solidFill>
                  <a:srgbClr val="00B050"/>
                </a:solidFill>
              </a:rPr>
              <a:t>can </a:t>
            </a:r>
            <a:r>
              <a:rPr lang="en-US" dirty="0"/>
              <a:t>discuss high-level challenges and ideas for addressing them. You </a:t>
            </a:r>
            <a:r>
              <a:rPr lang="en-US" dirty="0">
                <a:solidFill>
                  <a:srgbClr val="FF0000"/>
                </a:solidFill>
              </a:rPr>
              <a:t>cannot </a:t>
            </a:r>
            <a:r>
              <a:rPr lang="en-US" dirty="0"/>
              <a:t>talk about or view code with any other students.</a:t>
            </a:r>
          </a:p>
          <a:p>
            <a:pPr lvl="1"/>
            <a:r>
              <a:rPr lang="en-US" sz="2800" dirty="0"/>
              <a:t>Take-a-walk rule: </a:t>
            </a:r>
            <a:r>
              <a:rPr lang="en-US" dirty="0"/>
              <a:t>If you discuss the assignment with other teams, do something else for an hour before returning to your code </a:t>
            </a:r>
            <a:endParaRPr lang="en-US" sz="3200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0432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Assignments: Collaboration &amp; Resources </a:t>
            </a:r>
            <a:br>
              <a:rPr lang="en-US" dirty="0"/>
            </a:b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511572" y="1229023"/>
            <a:ext cx="106827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Helvetica Neue Medium" panose="02000503000000020004" pitchFamily="2" charset="0"/>
              </a:rPr>
              <a:t>https://</a:t>
            </a:r>
            <a:r>
              <a:rPr lang="en-US" sz="2400" dirty="0" err="1">
                <a:latin typeface="Helvetica Neue Medium" panose="02000503000000020004" pitchFamily="2" charset="0"/>
              </a:rPr>
              <a:t>www.cs.princeton.edu</a:t>
            </a:r>
            <a:r>
              <a:rPr lang="en-US" sz="2400" dirty="0">
                <a:latin typeface="Helvetica Neue Medium" panose="02000503000000020004" pitchFamily="2" charset="0"/>
              </a:rPr>
              <a:t>/courses/archive/fall24/cos316/</a:t>
            </a:r>
            <a:r>
              <a:rPr lang="en-US" sz="2400" dirty="0" err="1">
                <a:latin typeface="Helvetica Neue Medium" panose="02000503000000020004" pitchFamily="2" charset="0"/>
              </a:rPr>
              <a:t>policies.html</a:t>
            </a:r>
            <a:endParaRPr lang="en-US" sz="2400" dirty="0">
              <a:latin typeface="Helvetica Neue Medium" panose="02000503000000020004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8369B88-5904-E248-9427-82F0C5698C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83" y="2124222"/>
            <a:ext cx="12171554" cy="2616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79430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501CEB-4308-7646-B5EE-19B6EEDB83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Assignment Partners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AEFC71-06AA-104C-B9B0-2E5F0D523F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2 will be with partners</a:t>
            </a:r>
          </a:p>
          <a:p>
            <a:endParaRPr lang="en-US" dirty="0"/>
          </a:p>
          <a:p>
            <a:r>
              <a:rPr lang="en-US" dirty="0"/>
              <a:t>3 will be solo</a:t>
            </a:r>
          </a:p>
        </p:txBody>
      </p:sp>
    </p:spTree>
    <p:extLst>
      <p:ext uri="{BB962C8B-B14F-4D97-AF65-F5344CB8AC3E}">
        <p14:creationId xmlns:p14="http://schemas.microsoft.com/office/powerpoint/2010/main" val="19081275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Assignments: Submitting and Grading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Submitting happens whenever you "push" to your "master" branch on GitHub</a:t>
            </a:r>
          </a:p>
          <a:p>
            <a:pPr lvl="1"/>
            <a:r>
              <a:rPr lang="en-US" dirty="0"/>
              <a:t>You can push as many times as you'd like (we encourage you to do so </a:t>
            </a:r>
            <a:r>
              <a:rPr lang="en-US" i="1" dirty="0"/>
              <a:t>often</a:t>
            </a:r>
            <a:r>
              <a:rPr lang="en-US" dirty="0"/>
              <a:t>)</a:t>
            </a:r>
          </a:p>
          <a:p>
            <a:endParaRPr lang="en-US" dirty="0"/>
          </a:p>
          <a:p>
            <a:r>
              <a:rPr lang="en-US" dirty="0"/>
              <a:t>Grading is automatic and immediate</a:t>
            </a:r>
          </a:p>
          <a:p>
            <a:pPr lvl="1"/>
            <a:r>
              <a:rPr lang="en-US" dirty="0"/>
              <a:t>There is no penalty for multiple submissions. We will use your highest graded submission (push)</a:t>
            </a:r>
          </a:p>
          <a:p>
            <a:pPr lvl="1"/>
            <a:r>
              <a:rPr lang="en-US" dirty="0"/>
              <a:t>Each automatic grading is posted as a comment to the last commit of each push. It includes a break down of tests cases, including which failed.</a:t>
            </a:r>
          </a:p>
        </p:txBody>
      </p:sp>
    </p:spTree>
    <p:extLst>
      <p:ext uri="{BB962C8B-B14F-4D97-AF65-F5344CB8AC3E}">
        <p14:creationId xmlns:p14="http://schemas.microsoft.com/office/powerpoint/2010/main" val="418124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97DA91-255B-1843-AEF1-3854BD22B2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950526" cy="1325563"/>
          </a:xfrm>
        </p:spPr>
        <p:txBody>
          <a:bodyPr/>
          <a:lstStyle/>
          <a:p>
            <a:r>
              <a:rPr lang="en-US" dirty="0"/>
              <a:t>Programming Assignment Late Penalties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998C39-5CD7-0649-827F-B4F774F524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90% for work submitted up to 24 hours late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80% for work submitted up to 2 days late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70% for work submitted up to 3 days late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60% for work submitted up to 5 days late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50% for work submitted after 5 days late</a:t>
            </a:r>
          </a:p>
        </p:txBody>
      </p:sp>
    </p:spTree>
    <p:extLst>
      <p:ext uri="{BB962C8B-B14F-4D97-AF65-F5344CB8AC3E}">
        <p14:creationId xmlns:p14="http://schemas.microsoft.com/office/powerpoint/2010/main" val="5778278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Programming Assignment Late Days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1217812" cy="4351338"/>
          </a:xfrm>
        </p:spPr>
        <p:txBody>
          <a:bodyPr/>
          <a:lstStyle/>
          <a:p>
            <a:r>
              <a:rPr lang="en-US" dirty="0"/>
              <a:t>3 late days total for the semester</a:t>
            </a:r>
          </a:p>
          <a:p>
            <a:pPr lvl="1"/>
            <a:r>
              <a:rPr lang="en-US" dirty="0"/>
              <a:t>Granularity of 1 day</a:t>
            </a:r>
          </a:p>
          <a:p>
            <a:pPr lvl="2"/>
            <a:r>
              <a:rPr lang="en-US" dirty="0"/>
              <a:t>1 minute late is 1 day late</a:t>
            </a:r>
          </a:p>
          <a:p>
            <a:pPr lvl="2"/>
            <a:r>
              <a:rPr lang="en-US" dirty="0"/>
              <a:t>23 hours and 59 minutes late is 1 day late</a:t>
            </a:r>
          </a:p>
          <a:p>
            <a:endParaRPr lang="en-US" dirty="0"/>
          </a:p>
          <a:p>
            <a:r>
              <a:rPr lang="en-US" dirty="0"/>
              <a:t>Assigned retroactively to give you the best possible overall grade</a:t>
            </a:r>
          </a:p>
          <a:p>
            <a:pPr lvl="1"/>
            <a:r>
              <a:rPr lang="en-US" dirty="0"/>
              <a:t>We do this for you!</a:t>
            </a:r>
          </a:p>
          <a:p>
            <a:pPr lvl="1"/>
            <a:endParaRPr lang="en-US" dirty="0"/>
          </a:p>
          <a:p>
            <a:r>
              <a:rPr lang="en-US" dirty="0"/>
              <a:t>Additional late days? No!</a:t>
            </a:r>
          </a:p>
          <a:p>
            <a:pPr lvl="1"/>
            <a:r>
              <a:rPr lang="en-US" dirty="0"/>
              <a:t>Only w/ involvement of your dean or with a doctor’s note</a:t>
            </a:r>
          </a:p>
        </p:txBody>
      </p:sp>
    </p:spTree>
    <p:extLst>
      <p:ext uri="{BB962C8B-B14F-4D97-AF65-F5344CB8AC3E}">
        <p14:creationId xmlns:p14="http://schemas.microsoft.com/office/powerpoint/2010/main" val="188162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993B55-8F6A-F040-9E82-D1A9296E0F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EdStem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E771FC-1A1E-1F4C-BAC0-84929087D3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993923" cy="4351338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Great place for questions and answers</a:t>
            </a:r>
          </a:p>
          <a:p>
            <a:endParaRPr lang="en-US" dirty="0"/>
          </a:p>
          <a:p>
            <a:r>
              <a:rPr lang="en-US" dirty="0"/>
              <a:t>Use </a:t>
            </a:r>
            <a:r>
              <a:rPr lang="en-US" dirty="0" err="1"/>
              <a:t>EdStem</a:t>
            </a:r>
            <a:r>
              <a:rPr lang="en-US" dirty="0"/>
              <a:t> in lieu of email in almost all cases</a:t>
            </a:r>
          </a:p>
          <a:p>
            <a:pPr lvl="1"/>
            <a:r>
              <a:rPr lang="en-US" dirty="0"/>
              <a:t>Can send course staff a message using private posts</a:t>
            </a:r>
          </a:p>
          <a:p>
            <a:pPr lvl="1"/>
            <a:endParaRPr lang="en-US" dirty="0"/>
          </a:p>
          <a:p>
            <a:r>
              <a:rPr lang="en-US" dirty="0"/>
              <a:t>Post conceptual questions about lecture material or assignments</a:t>
            </a:r>
          </a:p>
          <a:p>
            <a:endParaRPr lang="en-US" dirty="0"/>
          </a:p>
          <a:p>
            <a:r>
              <a:rPr lang="en-US" b="1" dirty="0"/>
              <a:t>Not</a:t>
            </a:r>
            <a:r>
              <a:rPr lang="en-US" dirty="0"/>
              <a:t> for debugging your code</a:t>
            </a:r>
          </a:p>
          <a:p>
            <a:pPr lvl="1"/>
            <a:r>
              <a:rPr lang="en-US" dirty="0"/>
              <a:t>Go to office hours to learn how to do that!</a:t>
            </a:r>
          </a:p>
          <a:p>
            <a:endParaRPr lang="en-US" b="1" dirty="0"/>
          </a:p>
          <a:p>
            <a:r>
              <a:rPr lang="en-US" dirty="0"/>
              <a:t>Expectations: We will check </a:t>
            </a:r>
            <a:r>
              <a:rPr lang="en-US" dirty="0" err="1"/>
              <a:t>EdStem</a:t>
            </a:r>
            <a:r>
              <a:rPr lang="en-US" dirty="0"/>
              <a:t> and answer questions </a:t>
            </a:r>
            <a:r>
              <a:rPr lang="en-US" b="1" dirty="0"/>
              <a:t>once a day</a:t>
            </a:r>
            <a:r>
              <a:rPr lang="en-US" dirty="0"/>
              <a:t>, on weekdays</a:t>
            </a:r>
          </a:p>
        </p:txBody>
      </p:sp>
    </p:spTree>
    <p:extLst>
      <p:ext uri="{BB962C8B-B14F-4D97-AF65-F5344CB8AC3E}">
        <p14:creationId xmlns:p14="http://schemas.microsoft.com/office/powerpoint/2010/main" val="33961785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21A224-38FD-ED4C-AB9A-777789FA70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Programming Assignment Support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0106B6-846D-3347-A663-AF8593A89D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This is a 3xx class: assignments are more challenging and with less </a:t>
            </a:r>
            <a:r>
              <a:rPr lang="en-US" b="1" dirty="0"/>
              <a:t>direct </a:t>
            </a:r>
            <a:r>
              <a:rPr lang="en-US" dirty="0"/>
              <a:t>support</a:t>
            </a:r>
          </a:p>
          <a:p>
            <a:endParaRPr lang="en-US" dirty="0"/>
          </a:p>
          <a:p>
            <a:r>
              <a:rPr lang="en-US" dirty="0"/>
              <a:t>Office hours, office hours, office hours!</a:t>
            </a:r>
          </a:p>
          <a:p>
            <a:endParaRPr lang="en-US" dirty="0"/>
          </a:p>
          <a:p>
            <a:r>
              <a:rPr lang="en-US" dirty="0"/>
              <a:t>TAs and </a:t>
            </a:r>
            <a:r>
              <a:rPr lang="en-US" dirty="0" err="1"/>
              <a:t>LabTAs</a:t>
            </a:r>
            <a:r>
              <a:rPr lang="en-US" dirty="0"/>
              <a:t> will help you learn how to </a:t>
            </a:r>
            <a:r>
              <a:rPr lang="en-US" b="1" dirty="0"/>
              <a:t>think</a:t>
            </a:r>
            <a:r>
              <a:rPr lang="en-US" dirty="0"/>
              <a:t> about and </a:t>
            </a:r>
            <a:r>
              <a:rPr lang="en-US" b="1" dirty="0"/>
              <a:t>approach</a:t>
            </a:r>
            <a:r>
              <a:rPr lang="en-US" dirty="0"/>
              <a:t> solving a problem</a:t>
            </a:r>
          </a:p>
          <a:p>
            <a:endParaRPr lang="en-US" dirty="0"/>
          </a:p>
          <a:p>
            <a:r>
              <a:rPr lang="en-US" dirty="0"/>
              <a:t>They </a:t>
            </a:r>
            <a:r>
              <a:rPr lang="en-US" b="1" dirty="0"/>
              <a:t>will not</a:t>
            </a:r>
            <a:r>
              <a:rPr lang="en-US" dirty="0"/>
              <a:t> debug your code for you</a:t>
            </a:r>
          </a:p>
          <a:p>
            <a:pPr lvl="1"/>
            <a:r>
              <a:rPr lang="en-US" dirty="0"/>
              <a:t>They are not allowed to touch your laptop!</a:t>
            </a:r>
          </a:p>
        </p:txBody>
      </p:sp>
    </p:spTree>
    <p:extLst>
      <p:ext uri="{BB962C8B-B14F-4D97-AF65-F5344CB8AC3E}">
        <p14:creationId xmlns:p14="http://schemas.microsoft.com/office/powerpoint/2010/main" val="28928748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CE147F-F9C5-C240-B0D3-B85ED43BCF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0D9941-6BCA-3E44-B868-45B4B6CD73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Midterm in TBD evening of midterm week</a:t>
            </a:r>
          </a:p>
          <a:p>
            <a:pPr lvl="1"/>
            <a:r>
              <a:rPr lang="en-US" dirty="0"/>
              <a:t>3 hour “no time pressure” exam</a:t>
            </a:r>
          </a:p>
          <a:p>
            <a:pPr lvl="1"/>
            <a:r>
              <a:rPr lang="en-US" dirty="0"/>
              <a:t>Midterm review session during week after fall break</a:t>
            </a:r>
          </a:p>
          <a:p>
            <a:pPr lvl="2"/>
            <a:r>
              <a:rPr lang="en-US" dirty="0"/>
              <a:t>Review OF the midterm not for it</a:t>
            </a:r>
          </a:p>
          <a:p>
            <a:pPr lvl="1"/>
            <a:endParaRPr lang="en-US" dirty="0"/>
          </a:p>
          <a:p>
            <a:r>
              <a:rPr lang="en-US" dirty="0"/>
              <a:t>Final on December 15, 2024 from 4-7pm</a:t>
            </a:r>
          </a:p>
          <a:p>
            <a:pPr lvl="1"/>
            <a:r>
              <a:rPr lang="en-US" dirty="0"/>
              <a:t>3 hour “no time pressure” exam</a:t>
            </a:r>
          </a:p>
          <a:p>
            <a:pPr lvl="1"/>
            <a:r>
              <a:rPr lang="en-US" dirty="0"/>
              <a:t>Weakly cumulative (i.e., most questions from 2</a:t>
            </a:r>
            <a:r>
              <a:rPr lang="en-US" baseline="30000" dirty="0"/>
              <a:t>nd</a:t>
            </a:r>
            <a:r>
              <a:rPr lang="en-US" dirty="0"/>
              <a:t> half of course, but some from 1</a:t>
            </a:r>
            <a:r>
              <a:rPr lang="en-US" baseline="30000" dirty="0"/>
              <a:t>st</a:t>
            </a:r>
            <a:r>
              <a:rPr lang="en-US" dirty="0"/>
              <a:t> half)</a:t>
            </a:r>
          </a:p>
        </p:txBody>
      </p:sp>
    </p:spTree>
    <p:extLst>
      <p:ext uri="{BB962C8B-B14F-4D97-AF65-F5344CB8AC3E}">
        <p14:creationId xmlns:p14="http://schemas.microsoft.com/office/powerpoint/2010/main" val="5157733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B5CD2F-3B73-B848-BFE0-73503DE41B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Course Staff: Intros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59159B-E599-9A41-90B4-007233EF13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5604803" cy="4351338"/>
          </a:xfrm>
        </p:spPr>
        <p:txBody>
          <a:bodyPr>
            <a:normAutofit/>
          </a:bodyPr>
          <a:lstStyle/>
          <a:p>
            <a:r>
              <a:rPr lang="en-US" dirty="0"/>
              <a:t>Yang Duan </a:t>
            </a:r>
          </a:p>
          <a:p>
            <a:r>
              <a:rPr lang="en-US" dirty="0" err="1"/>
              <a:t>Sofiia</a:t>
            </a:r>
            <a:r>
              <a:rPr lang="en-US" dirty="0"/>
              <a:t> </a:t>
            </a:r>
            <a:r>
              <a:rPr lang="en-US" dirty="0" err="1"/>
              <a:t>Druchyna</a:t>
            </a:r>
            <a:r>
              <a:rPr lang="en-US" dirty="0"/>
              <a:t> </a:t>
            </a:r>
          </a:p>
          <a:p>
            <a:r>
              <a:rPr lang="en-US" dirty="0" err="1"/>
              <a:t>Jianan</a:t>
            </a:r>
            <a:r>
              <a:rPr lang="en-US" dirty="0"/>
              <a:t> Lu </a:t>
            </a:r>
          </a:p>
          <a:p>
            <a:r>
              <a:rPr lang="en-US" dirty="0" err="1"/>
              <a:t>Minhao</a:t>
            </a:r>
            <a:r>
              <a:rPr lang="en-US" dirty="0"/>
              <a:t> </a:t>
            </a:r>
            <a:r>
              <a:rPr lang="en-US" dirty="0" err="1"/>
              <a:t>Jin</a:t>
            </a:r>
            <a:r>
              <a:rPr lang="en-US" dirty="0"/>
              <a:t> </a:t>
            </a:r>
          </a:p>
          <a:p>
            <a:r>
              <a:rPr lang="en-US" dirty="0"/>
              <a:t>Christopher Branner-Augmon </a:t>
            </a:r>
          </a:p>
          <a:p>
            <a:r>
              <a:rPr lang="en-US" dirty="0"/>
              <a:t>Nan Li </a:t>
            </a:r>
          </a:p>
          <a:p>
            <a:r>
              <a:rPr lang="en-US" dirty="0"/>
              <a:t>Alan Zhang 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7EC51DF-EF4D-BA4F-814A-2DBFD5E7B08A}"/>
              </a:ext>
            </a:extLst>
          </p:cNvPr>
          <p:cNvSpPr txBox="1">
            <a:spLocks/>
          </p:cNvSpPr>
          <p:nvPr/>
        </p:nvSpPr>
        <p:spPr>
          <a:xfrm>
            <a:off x="6443003" y="1690908"/>
            <a:ext cx="5604803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b="0" i="0" kern="1200">
                <a:solidFill>
                  <a:schemeClr val="tx1"/>
                </a:solidFill>
                <a:latin typeface="Helvetica Neue Medium" panose="02000503000000020004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Helvetica Neue Medium" panose="02000503000000020004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b="0" i="0" kern="1200">
                <a:solidFill>
                  <a:schemeClr val="tx1"/>
                </a:solidFill>
                <a:latin typeface="Helvetica Neue Medium" panose="02000503000000020004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Helvetica Neue Medium" panose="02000503000000020004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Helvetica Neue Medium" panose="02000503000000020004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Robert Fish</a:t>
            </a:r>
          </a:p>
          <a:p>
            <a:r>
              <a:rPr lang="en-US" dirty="0"/>
              <a:t>Wyatt Lloyd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05CFE35-D70F-5145-9A62-13ACAD51F5A2}"/>
              </a:ext>
            </a:extLst>
          </p:cNvPr>
          <p:cNvSpPr txBox="1">
            <a:spLocks/>
          </p:cNvSpPr>
          <p:nvPr/>
        </p:nvSpPr>
        <p:spPr>
          <a:xfrm>
            <a:off x="6443003" y="3429000"/>
            <a:ext cx="5604803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b="0" i="0" kern="1200">
                <a:solidFill>
                  <a:schemeClr val="tx1"/>
                </a:solidFill>
                <a:latin typeface="Helvetica Neue Medium" panose="02000503000000020004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Helvetica Neue Medium" panose="02000503000000020004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b="0" i="0" kern="1200">
                <a:solidFill>
                  <a:schemeClr val="tx1"/>
                </a:solidFill>
                <a:latin typeface="Helvetica Neue Medium" panose="02000503000000020004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Helvetica Neue Medium" panose="02000503000000020004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Helvetica Neue Medium" panose="02000503000000020004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TBD </a:t>
            </a:r>
            <a:r>
              <a:rPr lang="en-US" dirty="0" err="1"/>
              <a:t>LabTAs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3052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50% - Programming Assignments</a:t>
            </a:r>
          </a:p>
          <a:p>
            <a:pPr lvl="1"/>
            <a:r>
              <a:rPr lang="en-US" dirty="0"/>
              <a:t>5 Assignment, each worth 10%</a:t>
            </a:r>
          </a:p>
          <a:p>
            <a:pPr lvl="1"/>
            <a:endParaRPr lang="en-US" dirty="0"/>
          </a:p>
          <a:p>
            <a:r>
              <a:rPr lang="en-US" dirty="0"/>
              <a:t>50% - Exams</a:t>
            </a:r>
          </a:p>
          <a:p>
            <a:pPr lvl="1"/>
            <a:r>
              <a:rPr lang="en-US" dirty="0"/>
              <a:t>Midterm and final each 25%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98711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D4044F-62F1-CF49-B41F-C3BEF54937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Changes from prior semesters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E91CBC-B3C8-6B49-9A45-32FAF7244B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Based on learning goals</a:t>
            </a:r>
          </a:p>
        </p:txBody>
      </p:sp>
    </p:spTree>
    <p:extLst>
      <p:ext uri="{BB962C8B-B14F-4D97-AF65-F5344CB8AC3E}">
        <p14:creationId xmlns:p14="http://schemas.microsoft.com/office/powerpoint/2010/main" val="15190186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1353800" cy="1325563"/>
          </a:xfrm>
        </p:spPr>
        <p:txBody>
          <a:bodyPr/>
          <a:lstStyle/>
          <a:p>
            <a:r>
              <a:rPr lang="en-US" dirty="0"/>
              <a:t>Learning Objectives &amp; Course Components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System Design </a:t>
            </a:r>
            <a:r>
              <a:rPr lang="en-US" b="1" dirty="0"/>
              <a:t>Principles</a:t>
            </a:r>
          </a:p>
          <a:p>
            <a:pPr lvl="1"/>
            <a:r>
              <a:rPr lang="en-US" dirty="0"/>
              <a:t>Lectures</a:t>
            </a:r>
          </a:p>
          <a:p>
            <a:pPr lvl="1"/>
            <a:r>
              <a:rPr lang="en-US" dirty="0"/>
              <a:t>Exams</a:t>
            </a:r>
          </a:p>
          <a:p>
            <a:endParaRPr lang="en-US" dirty="0"/>
          </a:p>
          <a:p>
            <a:r>
              <a:rPr lang="en-US" dirty="0"/>
              <a:t>Skills (</a:t>
            </a:r>
            <a:r>
              <a:rPr lang="en-US" b="1" dirty="0"/>
              <a:t>Practice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Precepts</a:t>
            </a:r>
          </a:p>
          <a:p>
            <a:pPr lvl="1"/>
            <a:r>
              <a:rPr lang="en-US" dirty="0"/>
              <a:t>Programming Assignments</a:t>
            </a:r>
          </a:p>
        </p:txBody>
      </p:sp>
    </p:spTree>
    <p:extLst>
      <p:ext uri="{BB962C8B-B14F-4D97-AF65-F5344CB8AC3E}">
        <p14:creationId xmlns:p14="http://schemas.microsoft.com/office/powerpoint/2010/main" val="41078843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5410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1353800" cy="1325563"/>
          </a:xfrm>
        </p:spPr>
        <p:txBody>
          <a:bodyPr/>
          <a:lstStyle/>
          <a:p>
            <a:r>
              <a:rPr lang="en-US" dirty="0"/>
              <a:t>Learning Objectives &amp; Course Components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System Design </a:t>
            </a:r>
            <a:r>
              <a:rPr lang="en-US" b="1" dirty="0"/>
              <a:t>Principles</a:t>
            </a:r>
          </a:p>
          <a:p>
            <a:pPr lvl="1"/>
            <a:r>
              <a:rPr lang="en-US" dirty="0"/>
              <a:t>Lectures</a:t>
            </a:r>
          </a:p>
          <a:p>
            <a:pPr lvl="1"/>
            <a:r>
              <a:rPr lang="en-US" dirty="0"/>
              <a:t>Exams</a:t>
            </a:r>
          </a:p>
          <a:p>
            <a:endParaRPr lang="en-US" dirty="0"/>
          </a:p>
          <a:p>
            <a:r>
              <a:rPr lang="en-US" dirty="0"/>
              <a:t>Skills (</a:t>
            </a:r>
            <a:r>
              <a:rPr lang="en-US" b="1" dirty="0"/>
              <a:t>Practice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Precepts</a:t>
            </a:r>
          </a:p>
          <a:p>
            <a:pPr lvl="1"/>
            <a:r>
              <a:rPr lang="en-US" dirty="0"/>
              <a:t>Programming Assignments</a:t>
            </a:r>
          </a:p>
        </p:txBody>
      </p:sp>
    </p:spTree>
    <p:extLst>
      <p:ext uri="{BB962C8B-B14F-4D97-AF65-F5344CB8AC3E}">
        <p14:creationId xmlns:p14="http://schemas.microsoft.com/office/powerpoint/2010/main" val="9532506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1203745" cy="1325563"/>
          </a:xfrm>
        </p:spPr>
        <p:txBody>
          <a:bodyPr/>
          <a:lstStyle/>
          <a:p>
            <a:r>
              <a:rPr lang="en-US" dirty="0"/>
              <a:t>Learning Objectives: </a:t>
            </a:r>
            <a:br>
              <a:rPr lang="en-US" dirty="0"/>
            </a:br>
            <a:r>
              <a:rPr lang="en-US" dirty="0"/>
              <a:t>System Design Principles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Appreciate trade-offs in designing and building systems</a:t>
            </a:r>
          </a:p>
          <a:p>
            <a:pPr lvl="1"/>
            <a:r>
              <a:rPr lang="en-US" dirty="0"/>
              <a:t>Generality vs. performance, performance vs. security, …</a:t>
            </a:r>
          </a:p>
          <a:p>
            <a:r>
              <a:rPr lang="en-US" dirty="0"/>
              <a:t>Understand how systems work</a:t>
            </a:r>
          </a:p>
          <a:p>
            <a:pPr lvl="1"/>
            <a:r>
              <a:rPr lang="en-US" dirty="0"/>
              <a:t>Common high-level techniques in systems</a:t>
            </a:r>
          </a:p>
          <a:p>
            <a:pPr lvl="1"/>
            <a:r>
              <a:rPr lang="en-US" dirty="0"/>
              <a:t>Reasoning about concurrency</a:t>
            </a:r>
          </a:p>
          <a:p>
            <a:r>
              <a:rPr lang="en-US" dirty="0"/>
              <a:t>Understand the general systems stack, how it fits together, and some of how it works</a:t>
            </a:r>
          </a:p>
          <a:p>
            <a:pPr lvl="1"/>
            <a:r>
              <a:rPr lang="en-US" dirty="0"/>
              <a:t>OS, Network, Distributed Systems, Security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2669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Attend!</a:t>
            </a:r>
          </a:p>
          <a:p>
            <a:pPr lvl="1"/>
            <a:r>
              <a:rPr lang="en-US" dirty="0"/>
              <a:t>Active thinking through concepts (you)</a:t>
            </a:r>
          </a:p>
          <a:p>
            <a:pPr lvl="1"/>
            <a:r>
              <a:rPr lang="en-US" dirty="0"/>
              <a:t>Active calibration of teaching (us)</a:t>
            </a:r>
          </a:p>
          <a:p>
            <a:pPr lvl="1"/>
            <a:r>
              <a:rPr lang="en-US" dirty="0"/>
              <a:t>Review each lecture afterwards, ask questions in Office Hours</a:t>
            </a:r>
          </a:p>
          <a:p>
            <a:endParaRPr lang="en-US" dirty="0"/>
          </a:p>
          <a:p>
            <a:r>
              <a:rPr lang="en-US" dirty="0"/>
              <a:t>Explore fundamental concepts, </a:t>
            </a:r>
            <a:br>
              <a:rPr lang="en-US" dirty="0"/>
            </a:br>
            <a:r>
              <a:rPr lang="en-US" dirty="0"/>
              <a:t>ways of thinking, </a:t>
            </a:r>
            <a:br>
              <a:rPr lang="en-US" dirty="0"/>
            </a:br>
            <a:r>
              <a:rPr lang="en-US" dirty="0"/>
              <a:t>important parts of systems stack,</a:t>
            </a:r>
            <a:br>
              <a:rPr lang="en-US" dirty="0"/>
            </a:br>
            <a:r>
              <a:rPr lang="en-US" dirty="0"/>
              <a:t>cutting-edge research</a:t>
            </a:r>
          </a:p>
        </p:txBody>
      </p:sp>
    </p:spTree>
    <p:extLst>
      <p:ext uri="{BB962C8B-B14F-4D97-AF65-F5344CB8AC3E}">
        <p14:creationId xmlns:p14="http://schemas.microsoft.com/office/powerpoint/2010/main" val="19064689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5 Major Themes:</a:t>
            </a:r>
          </a:p>
          <a:p>
            <a:pPr lvl="1"/>
            <a:r>
              <a:rPr lang="en-US" dirty="0"/>
              <a:t>Naming</a:t>
            </a:r>
          </a:p>
          <a:p>
            <a:pPr lvl="1"/>
            <a:r>
              <a:rPr lang="en-US" dirty="0"/>
              <a:t>Layering</a:t>
            </a:r>
          </a:p>
          <a:p>
            <a:pPr lvl="1"/>
            <a:r>
              <a:rPr lang="en-US" dirty="0"/>
              <a:t>Caching</a:t>
            </a:r>
          </a:p>
          <a:p>
            <a:pPr lvl="1"/>
            <a:r>
              <a:rPr lang="en-US" dirty="0"/>
              <a:t>Concurrency</a:t>
            </a:r>
          </a:p>
          <a:p>
            <a:pPr lvl="1"/>
            <a:r>
              <a:rPr lang="en-US" dirty="0"/>
              <a:t>Access Control</a:t>
            </a:r>
          </a:p>
        </p:txBody>
      </p:sp>
    </p:spTree>
    <p:extLst>
      <p:ext uri="{BB962C8B-B14F-4D97-AF65-F5344CB8AC3E}">
        <p14:creationId xmlns:p14="http://schemas.microsoft.com/office/powerpoint/2010/main" val="2083434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Objectives: Skills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Go programming language, and "Systems" programming</a:t>
            </a:r>
          </a:p>
          <a:p>
            <a:endParaRPr lang="en-US" dirty="0"/>
          </a:p>
          <a:p>
            <a:r>
              <a:rPr lang="en-US" dirty="0"/>
              <a:t>Version control with </a:t>
            </a:r>
            <a:r>
              <a:rPr lang="en-US" dirty="0" err="1"/>
              <a:t>git</a:t>
            </a:r>
            <a:endParaRPr lang="en-US" dirty="0"/>
          </a:p>
          <a:p>
            <a:endParaRPr lang="en-US" dirty="0"/>
          </a:p>
          <a:p>
            <a:r>
              <a:rPr lang="en-US" dirty="0"/>
              <a:t>Working in groups (sometimes!)</a:t>
            </a:r>
          </a:p>
          <a:p>
            <a:endParaRPr lang="en-US" dirty="0"/>
          </a:p>
          <a:p>
            <a:r>
              <a:rPr lang="en-US" dirty="0"/>
              <a:t>"Systems programming": sockets programming, concurrency, modular design, unit testing, performance measurement, ...</a:t>
            </a:r>
          </a:p>
        </p:txBody>
      </p:sp>
    </p:spTree>
    <p:extLst>
      <p:ext uri="{BB962C8B-B14F-4D97-AF65-F5344CB8AC3E}">
        <p14:creationId xmlns:p14="http://schemas.microsoft.com/office/powerpoint/2010/main" val="16994896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Precepts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Attend!</a:t>
            </a:r>
          </a:p>
          <a:p>
            <a:endParaRPr lang="en-US" dirty="0"/>
          </a:p>
          <a:p>
            <a:r>
              <a:rPr lang="en-US" dirty="0"/>
              <a:t>Hands on, active learning in small groups</a:t>
            </a:r>
          </a:p>
          <a:p>
            <a:pPr lvl="1"/>
            <a:r>
              <a:rPr lang="en-US" dirty="0"/>
              <a:t>Bring your laptop!</a:t>
            </a:r>
          </a:p>
          <a:p>
            <a:endParaRPr lang="en-US" dirty="0"/>
          </a:p>
          <a:p>
            <a:r>
              <a:rPr lang="en-US" dirty="0"/>
              <a:t>Coupled primarily with the programming assignments</a:t>
            </a:r>
          </a:p>
        </p:txBody>
      </p:sp>
    </p:spTree>
    <p:extLst>
      <p:ext uri="{BB962C8B-B14F-4D97-AF65-F5344CB8AC3E}">
        <p14:creationId xmlns:p14="http://schemas.microsoft.com/office/powerpoint/2010/main" val="2924342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Programming Assignments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You’re Building a Web Framework!</a:t>
            </a:r>
          </a:p>
          <a:p>
            <a:endParaRPr lang="en-US" dirty="0"/>
          </a:p>
          <a:p>
            <a:r>
              <a:rPr lang="en-US" dirty="0"/>
              <a:t>Set of libraries and tools for building complex web applications</a:t>
            </a:r>
          </a:p>
          <a:p>
            <a:pPr lvl="1"/>
            <a:r>
              <a:rPr lang="en-US" dirty="0"/>
              <a:t>Abstracts connection and protocol handling</a:t>
            </a:r>
          </a:p>
          <a:p>
            <a:pPr lvl="1"/>
            <a:r>
              <a:rPr lang="en-US" dirty="0"/>
              <a:t>Routes requests to controllers/handlers</a:t>
            </a:r>
          </a:p>
          <a:p>
            <a:pPr lvl="1"/>
            <a:r>
              <a:rPr lang="en-US" dirty="0"/>
              <a:t>Caching for common queries and computations</a:t>
            </a:r>
          </a:p>
          <a:p>
            <a:pPr lvl="1"/>
            <a:r>
              <a:rPr lang="en-US" dirty="0"/>
              <a:t>Multiplexes concurrent access to databases</a:t>
            </a:r>
          </a:p>
          <a:p>
            <a:pPr lvl="1"/>
            <a:r>
              <a:rPr lang="en-US" dirty="0"/>
              <a:t>Translates database objects into programming language constructs</a:t>
            </a:r>
          </a:p>
          <a:p>
            <a:pPr lvl="1"/>
            <a:r>
              <a:rPr lang="en-US" dirty="0"/>
              <a:t>User authentication and authorization</a:t>
            </a:r>
          </a:p>
          <a:p>
            <a:pPr lvl="1"/>
            <a:endParaRPr lang="en-US" dirty="0"/>
          </a:p>
          <a:p>
            <a:r>
              <a:rPr lang="en-US" dirty="0"/>
              <a:t>Examples: Rails, Django, Express, Apache Struts, </a:t>
            </a:r>
            <a:r>
              <a:rPr lang="en-US" dirty="0" err="1"/>
              <a:t>Laravel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979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2694</TotalTime>
  <Words>1222</Words>
  <Application>Microsoft Macintosh PowerPoint</Application>
  <PresentationFormat>Widescreen</PresentationFormat>
  <Paragraphs>183</Paragraphs>
  <Slides>23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HELVETICA NEUE MEDIUM</vt:lpstr>
      <vt:lpstr>HELVETICA NEUE MEDIUM</vt:lpstr>
      <vt:lpstr>Office Theme</vt:lpstr>
      <vt:lpstr>PowerPoint Presentation</vt:lpstr>
      <vt:lpstr>Course Staff: Intros</vt:lpstr>
      <vt:lpstr>Learning Objectives &amp; Course Components</vt:lpstr>
      <vt:lpstr>Learning Objectives:  System Design Principles</vt:lpstr>
      <vt:lpstr>Lectures</vt:lpstr>
      <vt:lpstr>Lectures</vt:lpstr>
      <vt:lpstr>Learning Objectives: Skills</vt:lpstr>
      <vt:lpstr>Precepts</vt:lpstr>
      <vt:lpstr>Programming Assignments</vt:lpstr>
      <vt:lpstr>WARNING Systems Building is not just Programming</vt:lpstr>
      <vt:lpstr>Assignments: Collaboration &amp; Resources This slide is really important</vt:lpstr>
      <vt:lpstr>Assignments: Collaboration &amp; Resources  </vt:lpstr>
      <vt:lpstr>Assignment Partners</vt:lpstr>
      <vt:lpstr>Assignments: Submitting and Grading</vt:lpstr>
      <vt:lpstr>Programming Assignment Late Penalties</vt:lpstr>
      <vt:lpstr>Programming Assignment Late Days</vt:lpstr>
      <vt:lpstr>EdStem</vt:lpstr>
      <vt:lpstr>Programming Assignment Support</vt:lpstr>
      <vt:lpstr>Exams</vt:lpstr>
      <vt:lpstr>Grading</vt:lpstr>
      <vt:lpstr>Changes from prior semesters</vt:lpstr>
      <vt:lpstr>Learning Objectives &amp; Course Components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Wyatt Andrew Lloyd</dc:creator>
  <cp:lastModifiedBy>Wyatt A. Lloyd</cp:lastModifiedBy>
  <cp:revision>20</cp:revision>
  <cp:lastPrinted>2020-09-01T15:19:39Z</cp:lastPrinted>
  <dcterms:created xsi:type="dcterms:W3CDTF">2020-09-01T14:02:16Z</dcterms:created>
  <dcterms:modified xsi:type="dcterms:W3CDTF">2024-09-05T13:42:21Z</dcterms:modified>
</cp:coreProperties>
</file>