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7" r:id="rId20"/>
    <p:sldId id="268" r:id="rId21"/>
    <p:sldId id="269" r:id="rId22"/>
    <p:sldId id="270" r:id="rId23"/>
    <p:sldId id="271" r:id="rId24"/>
    <p:sldId id="280" r:id="rId25"/>
    <p:sldId id="279" r:id="rId26"/>
    <p:sldId id="281" r:id="rId2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133FD-7FBE-C545-AD8B-13B251C532AA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8AFE2-0BE4-EF43-A2D2-32489316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Helvetica Neue Medium" panose="02000503000000020004" pitchFamily="2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Helvetica Neue Medium" panose="02000503000000020004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Helvetica Neue Medium" panose="02000503000000020004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Helvetica Neue Medium" panose="02000503000000020004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Helvetica Neue Medium" panose="02000503000000020004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8AFE2-0BE4-EF43-A2D2-3248931667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87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Ask class 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8AFE2-0BE4-EF43-A2D2-3248931667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55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*What SYSTEMS do we need if we are building a Netflix*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8AFE2-0BE4-EF43-A2D2-3248931667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5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23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23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23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609282"/>
            <a:ext cx="9377680" cy="701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575" y="1765680"/>
            <a:ext cx="8727440" cy="423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 i="0">
          <a:latin typeface="Helvetica Neue Medium" panose="02000503000000020004" pitchFamily="2" charset="0"/>
          <a:ea typeface="+mj-ea"/>
          <a:cs typeface="Helvetica Neue Medium" panose="02000503000000020004" pitchFamily="2" charset="0"/>
        </a:defRPr>
      </a:lvl1pPr>
    </p:titleStyle>
    <p:bodyStyle>
      <a:lvl1pPr marL="0">
        <a:defRPr b="0" i="0">
          <a:latin typeface="Helvetica Neue Medium" panose="02000503000000020004" pitchFamily="2" charset="0"/>
          <a:ea typeface="+mn-ea"/>
          <a:cs typeface="Helvetica Neue Medium" panose="02000503000000020004" pitchFamily="2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335405"/>
            <a:ext cx="1219200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dirty="0"/>
              <a:t>Intro:</a:t>
            </a:r>
            <a:r>
              <a:rPr spc="-95" dirty="0"/>
              <a:t> </a:t>
            </a:r>
            <a:r>
              <a:rPr dirty="0"/>
              <a:t>What is</a:t>
            </a:r>
            <a:r>
              <a:rPr spc="-1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10" dirty="0"/>
              <a:t>System?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4036822"/>
            <a:ext cx="12192000" cy="2075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20600"/>
              </a:lnSpc>
              <a:spcBef>
                <a:spcPts val="95"/>
              </a:spcBef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</a:t>
            </a:r>
            <a:r>
              <a:rPr sz="275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316:</a:t>
            </a:r>
            <a:r>
              <a:rPr sz="2750" spc="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Principles</a:t>
            </a:r>
            <a:r>
              <a:rPr sz="2750" spc="2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75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Computer</a:t>
            </a:r>
            <a:r>
              <a:rPr sz="27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750" spc="1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Design</a:t>
            </a:r>
            <a:endParaRPr lang="en-US" sz="2750" spc="-1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5080" algn="ctr">
              <a:lnSpc>
                <a:spcPct val="120600"/>
              </a:lnSpc>
              <a:spcBef>
                <a:spcPts val="95"/>
              </a:spcBef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Lecture</a:t>
            </a:r>
            <a:r>
              <a:rPr sz="240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375"/>
              </a:spcBef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2750" u="sng" dirty="0">
                <a:uFill>
                  <a:solidFill>
                    <a:srgbClr val="000000"/>
                  </a:solidFill>
                </a:u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Wyatt Lloyd </a:t>
            </a:r>
            <a:r>
              <a:rPr sz="2750" u="none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&amp;</a:t>
            </a:r>
            <a:r>
              <a:rPr sz="2750" u="none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750" u="none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Rob</a:t>
            </a:r>
            <a:r>
              <a:rPr sz="2750" u="none" spc="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750" u="none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Fish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00725" y="2847975"/>
            <a:ext cx="866775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Systems</a:t>
            </a:r>
            <a:r>
              <a:rPr spc="-120" dirty="0"/>
              <a:t> </a:t>
            </a:r>
            <a:r>
              <a:rPr dirty="0"/>
              <a:t>Are</a:t>
            </a:r>
            <a:r>
              <a:rPr spc="-50" dirty="0"/>
              <a:t> </a:t>
            </a:r>
            <a:r>
              <a:rPr spc="-10" dirty="0"/>
              <a:t>Everywhere!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50631"/>
            <a:ext cx="6092825" cy="99065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41300" indent="-228600">
              <a:lnSpc>
                <a:spcPts val="2985"/>
              </a:lnSpc>
              <a:spcBef>
                <a:spcPts val="1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People</a:t>
            </a:r>
            <a:r>
              <a:rPr sz="26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r>
              <a:rPr sz="26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395"/>
              </a:lnSpc>
              <a:buFont typeface="Arial"/>
              <a:buChar char="•"/>
              <a:tabLst>
                <a:tab pos="698500" algn="l"/>
              </a:tabLst>
            </a:pP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r>
              <a:rPr sz="2150" spc="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15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built</a:t>
            </a:r>
            <a:r>
              <a:rPr sz="21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1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endParaRPr sz="21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6335" lvl="2" indent="-228600">
              <a:lnSpc>
                <a:spcPts val="2170"/>
              </a:lnSpc>
              <a:buFont typeface="Arial"/>
              <a:buChar char="•"/>
              <a:tabLst>
                <a:tab pos="1156335" algn="l"/>
              </a:tabLst>
            </a:pP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18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18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18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18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18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systems…</a:t>
            </a:r>
            <a:endParaRPr sz="1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575" y="3054888"/>
            <a:ext cx="6550026" cy="15292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41300" indent="-228600">
              <a:lnSpc>
                <a:spcPts val="2985"/>
              </a:lnSpc>
              <a:spcBef>
                <a:spcPts val="1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If</a:t>
            </a:r>
            <a:r>
              <a:rPr sz="26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you’re</a:t>
            </a:r>
            <a:r>
              <a:rPr sz="26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building</a:t>
            </a:r>
            <a:r>
              <a:rPr sz="26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395"/>
              </a:lnSpc>
              <a:buFont typeface="Arial"/>
              <a:buChar char="•"/>
              <a:tabLst>
                <a:tab pos="698500" algn="l"/>
              </a:tabLst>
            </a:pP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Useful</a:t>
            </a:r>
            <a:r>
              <a:rPr sz="2150" spc="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 understanding</a:t>
            </a:r>
            <a:r>
              <a:rPr sz="2150" spc="1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</a:t>
            </a:r>
            <a:r>
              <a:rPr sz="2150" spc="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endParaRPr sz="21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6335" lvl="2" indent="-228600">
              <a:lnSpc>
                <a:spcPts val="2110"/>
              </a:lnSpc>
              <a:buFont typeface="Arial"/>
              <a:buChar char="•"/>
              <a:tabLst>
                <a:tab pos="1156335" algn="l"/>
              </a:tabLst>
            </a:pP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sz="18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could</a:t>
            </a:r>
            <a:r>
              <a:rPr sz="18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be</a:t>
            </a:r>
            <a:r>
              <a:rPr sz="18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causing</a:t>
            </a:r>
            <a:r>
              <a:rPr sz="1850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X?</a:t>
            </a:r>
            <a:endParaRPr sz="1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6335" lvl="2" indent="-228600">
              <a:lnSpc>
                <a:spcPts val="2105"/>
              </a:lnSpc>
              <a:buFont typeface="Arial"/>
              <a:buChar char="•"/>
              <a:tabLst>
                <a:tab pos="1156335" algn="l"/>
              </a:tabLst>
            </a:pP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Why</a:t>
            </a:r>
            <a:r>
              <a:rPr sz="1850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can’t</a:t>
            </a:r>
            <a:r>
              <a:rPr sz="1850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they</a:t>
            </a:r>
            <a:r>
              <a:rPr sz="1850" spc="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</a:t>
            </a:r>
            <a:r>
              <a:rPr sz="18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Y?</a:t>
            </a:r>
            <a:endParaRPr sz="1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6335" lvl="2" indent="-228600">
              <a:lnSpc>
                <a:spcPts val="2160"/>
              </a:lnSpc>
              <a:buFont typeface="Arial"/>
              <a:buChar char="•"/>
              <a:tabLst>
                <a:tab pos="1156335" algn="l"/>
              </a:tabLst>
            </a:pP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sz="1850" spc="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can</a:t>
            </a:r>
            <a:r>
              <a:rPr sz="18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8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trust</a:t>
            </a:r>
            <a:r>
              <a:rPr sz="185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Z</a:t>
            </a:r>
            <a:r>
              <a:rPr sz="18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1850" spc="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</a:t>
            </a:r>
            <a:r>
              <a:rPr sz="18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</a:t>
            </a:r>
            <a:r>
              <a:rPr sz="1850" spc="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not?</a:t>
            </a:r>
            <a:endParaRPr sz="1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575" y="4897754"/>
            <a:ext cx="7031608" cy="10169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ts val="299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If</a:t>
            </a:r>
            <a:r>
              <a:rPr sz="26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you’re</a:t>
            </a:r>
            <a:r>
              <a:rPr sz="26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building</a:t>
            </a:r>
            <a:r>
              <a:rPr sz="260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2600" spc="-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0" dirty="0">
                <a:latin typeface="Segoe UI Symbol"/>
                <a:cs typeface="Segoe UI Symbol"/>
              </a:rPr>
              <a:t>☺</a:t>
            </a:r>
            <a:endParaRPr sz="2600" dirty="0">
              <a:latin typeface="Segoe UI Symbol"/>
              <a:cs typeface="Segoe UI Symbol"/>
            </a:endParaRPr>
          </a:p>
          <a:p>
            <a:pPr marL="698500" lvl="1" indent="-228600">
              <a:lnSpc>
                <a:spcPts val="2320"/>
              </a:lnSpc>
              <a:buFont typeface="Arial"/>
              <a:buChar char="•"/>
              <a:tabLst>
                <a:tab pos="698500" algn="l"/>
              </a:tabLst>
            </a:pP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That’s</a:t>
            </a:r>
            <a:r>
              <a:rPr sz="21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sz="21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1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150" spc="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</a:t>
            </a:r>
            <a:r>
              <a:rPr sz="215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about!</a:t>
            </a:r>
            <a:endParaRPr sz="21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55"/>
              </a:lnSpc>
              <a:buFont typeface="Arial"/>
              <a:buChar char="•"/>
              <a:tabLst>
                <a:tab pos="698500" algn="l"/>
              </a:tabLst>
            </a:pP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Useful</a:t>
            </a:r>
            <a:r>
              <a:rPr sz="21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1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understanding</a:t>
            </a:r>
            <a:r>
              <a:rPr sz="2150" spc="1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your</a:t>
            </a:r>
            <a:r>
              <a:rPr sz="21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</a:t>
            </a:r>
            <a:r>
              <a:rPr sz="21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endParaRPr sz="21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39075" y="3276600"/>
            <a:ext cx="3009900" cy="74295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949183" y="3482657"/>
            <a:ext cx="11049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Web</a:t>
            </a:r>
            <a:r>
              <a:rPr sz="1800" spc="-60" dirty="0">
                <a:solidFill>
                  <a:srgbClr val="FFFFFF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Server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36051"/>
              </p:ext>
            </p:extLst>
          </p:nvPr>
        </p:nvGraphicFramePr>
        <p:xfrm>
          <a:off x="7849585" y="4052475"/>
          <a:ext cx="1333500" cy="6749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5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Network</a:t>
                      </a:r>
                      <a:endParaRPr sz="155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4191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46">
                <a:tc gridSpan="2">
                  <a:txBody>
                    <a:bodyPr/>
                    <a:lstStyle/>
                    <a:p>
                      <a:pPr marL="132715">
                        <a:lnSpc>
                          <a:spcPts val="1835"/>
                        </a:lnSpc>
                      </a:pPr>
                      <a:r>
                        <a:rPr sz="1550" b="0" i="0" spc="-2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OS</a:t>
                      </a:r>
                      <a:endParaRPr sz="155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15" dirty="0"/>
              <a:t> </a:t>
            </a:r>
            <a:r>
              <a:rPr dirty="0"/>
              <a:t>do</a:t>
            </a:r>
            <a:r>
              <a:rPr spc="-35" dirty="0"/>
              <a:t> </a:t>
            </a:r>
            <a:r>
              <a:rPr dirty="0"/>
              <a:t>we</a:t>
            </a:r>
            <a:r>
              <a:rPr spc="-50" dirty="0"/>
              <a:t> </a:t>
            </a:r>
            <a:r>
              <a:rPr dirty="0"/>
              <a:t>build</a:t>
            </a:r>
            <a:r>
              <a:rPr spc="-100" dirty="0"/>
              <a:t> </a:t>
            </a:r>
            <a:r>
              <a:rPr spc="-10" dirty="0"/>
              <a:t>systems?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4" y="1846399"/>
            <a:ext cx="11122026" cy="208646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Sharing:</a:t>
            </a:r>
            <a:r>
              <a:rPr sz="2750" spc="1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Mediates</a:t>
            </a:r>
            <a:r>
              <a:rPr sz="2750" spc="1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access</a:t>
            </a:r>
            <a:r>
              <a:rPr sz="2750" spc="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7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shared</a:t>
            </a:r>
            <a:r>
              <a:rPr sz="2750" spc="1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Portability: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Abstract</a:t>
            </a:r>
            <a:r>
              <a:rPr sz="27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differences</a:t>
            </a:r>
            <a:r>
              <a:rPr sz="2750" spc="2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</a:t>
            </a:r>
            <a:r>
              <a:rPr sz="275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</a:t>
            </a:r>
            <a:r>
              <a:rPr sz="2750" spc="25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implementations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Safety: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Isolate</a:t>
            </a:r>
            <a:r>
              <a:rPr sz="2750" spc="1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r>
              <a:rPr sz="2750" spc="1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75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other</a:t>
            </a:r>
            <a:r>
              <a:rPr sz="2750" spc="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r>
              <a:rPr sz="2750" spc="3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from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faulty</a:t>
            </a:r>
            <a:r>
              <a:rPr sz="2750" spc="1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Abstraction:</a:t>
            </a:r>
            <a:r>
              <a:rPr sz="2750" spc="2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Make</a:t>
            </a:r>
            <a:r>
              <a:rPr sz="2750" spc="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complex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r>
              <a:rPr sz="2750" spc="1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easier</a:t>
            </a:r>
            <a:r>
              <a:rPr sz="2750" spc="229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10458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1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dirty="0"/>
              <a:t>Systems</a:t>
            </a:r>
            <a:r>
              <a:rPr spc="-110" dirty="0"/>
              <a:t> </a:t>
            </a:r>
            <a:r>
              <a:rPr dirty="0"/>
              <a:t>Challenging?</a:t>
            </a:r>
            <a:r>
              <a:rPr spc="-130" dirty="0"/>
              <a:t> </a:t>
            </a:r>
            <a:r>
              <a:rPr spc="-10" dirty="0"/>
              <a:t>Part-</a:t>
            </a:r>
            <a:r>
              <a:rPr spc="-25" dirty="0"/>
              <a:t>1a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65680"/>
            <a:ext cx="9674225" cy="42305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ts val="329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Correctness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Incorrect</a:t>
            </a:r>
            <a:r>
              <a:rPr sz="2400" spc="-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400" spc="-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incorrect</a:t>
            </a:r>
            <a:r>
              <a:rPr sz="2400" spc="-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230" lvl="1" indent="-227329">
              <a:lnSpc>
                <a:spcPts val="2830"/>
              </a:lnSpc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Correctly</a:t>
            </a:r>
            <a:r>
              <a:rPr sz="2400" spc="-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implement</a:t>
            </a:r>
            <a:r>
              <a:rPr sz="2400" spc="-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interface’s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guarantees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225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ts val="3290"/>
              </a:lnSpc>
              <a:buFont typeface="Arial"/>
              <a:buChar char="•"/>
              <a:tabLst>
                <a:tab pos="240665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Performance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Slow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400" spc="-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slow</a:t>
            </a:r>
            <a:r>
              <a:rPr sz="2400" spc="-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3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Make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4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fast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enough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ts val="3250"/>
              </a:lnSpc>
              <a:buFont typeface="Arial"/>
              <a:buChar char="•"/>
              <a:tabLst>
                <a:tab pos="240665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Security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Insecure</a:t>
            </a:r>
            <a:r>
              <a:rPr sz="2400" spc="-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4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insecure</a:t>
            </a:r>
            <a:r>
              <a:rPr sz="2400" spc="-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7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Build security</a:t>
            </a:r>
            <a:r>
              <a:rPr sz="2400" spc="-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4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10458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1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dirty="0"/>
              <a:t>Systems</a:t>
            </a:r>
            <a:r>
              <a:rPr spc="-110" dirty="0"/>
              <a:t> </a:t>
            </a:r>
            <a:r>
              <a:rPr dirty="0"/>
              <a:t>Challenging?</a:t>
            </a:r>
            <a:r>
              <a:rPr spc="-130" dirty="0"/>
              <a:t> </a:t>
            </a:r>
            <a:r>
              <a:rPr spc="-10" dirty="0"/>
              <a:t>Part-</a:t>
            </a:r>
            <a:r>
              <a:rPr spc="-25" dirty="0"/>
              <a:t>1b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65680"/>
            <a:ext cx="11045824" cy="421769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  <a:tab pos="1946910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Distributed</a:t>
            </a:r>
            <a:r>
              <a:rPr lang="en-US"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storage</a:t>
            </a:r>
            <a:r>
              <a:rPr sz="2750" spc="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750" spc="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that</a:t>
            </a:r>
            <a:r>
              <a:rPr sz="2750" spc="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keeps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forever</a:t>
            </a:r>
            <a:r>
              <a:rPr sz="275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(e.g.,</a:t>
            </a:r>
            <a:r>
              <a:rPr sz="2750" spc="1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videos)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290"/>
              </a:lnSpc>
              <a:buFont typeface="Arial"/>
              <a:buChar char="•"/>
              <a:tabLst>
                <a:tab pos="241300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Correctness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7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Accurately</a:t>
            </a:r>
            <a:r>
              <a:rPr sz="2400" spc="-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retain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sz="2400" spc="-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forever.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Really</a:t>
            </a:r>
            <a:r>
              <a:rPr sz="240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delete</a:t>
            </a:r>
            <a:r>
              <a:rPr sz="2400" spc="-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sz="2400" spc="-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deletes.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220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29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Performance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7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Fast</a:t>
            </a:r>
            <a:r>
              <a:rPr sz="2400" spc="-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4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highly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concurrent.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1120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29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Security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7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Only</a:t>
            </a:r>
            <a:r>
              <a:rPr sz="24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allow</a:t>
            </a:r>
            <a:r>
              <a:rPr sz="240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authorized</a:t>
            </a:r>
            <a:r>
              <a:rPr sz="2400" spc="-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users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retrieve</a:t>
            </a:r>
            <a:r>
              <a:rPr sz="24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05124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1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dirty="0"/>
              <a:t>Systems</a:t>
            </a:r>
            <a:r>
              <a:rPr spc="-110" dirty="0"/>
              <a:t> </a:t>
            </a:r>
            <a:r>
              <a:rPr dirty="0"/>
              <a:t>Challenging?</a:t>
            </a:r>
            <a:r>
              <a:rPr spc="-130" dirty="0"/>
              <a:t> </a:t>
            </a:r>
            <a:r>
              <a:rPr spc="-10" dirty="0"/>
              <a:t>Part-</a:t>
            </a:r>
            <a:r>
              <a:rPr spc="-25" dirty="0"/>
              <a:t>2a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54504"/>
            <a:ext cx="10207625" cy="4352474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general</a:t>
            </a:r>
            <a:r>
              <a:rPr sz="2750" spc="1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should</a:t>
            </a:r>
            <a:r>
              <a:rPr sz="2750" spc="1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r>
              <a:rPr sz="2750" spc="2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be?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general</a:t>
            </a:r>
            <a:r>
              <a:rPr sz="2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supports</a:t>
            </a:r>
            <a:r>
              <a:rPr sz="2400" spc="-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400" spc="-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application-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level</a:t>
            </a:r>
            <a:r>
              <a:rPr sz="240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functionality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755"/>
              </a:lnSpc>
              <a:spcBef>
                <a:spcPts val="200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Less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general</a:t>
            </a:r>
            <a:r>
              <a:rPr sz="2400" spc="-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easier</a:t>
            </a:r>
            <a:r>
              <a:rPr sz="24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implement,</a:t>
            </a:r>
            <a:r>
              <a:rPr sz="2400" spc="-1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easier</a:t>
            </a:r>
            <a:r>
              <a:rPr sz="24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correctness,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681605">
              <a:lnSpc>
                <a:spcPts val="2755"/>
              </a:lnSpc>
            </a:pP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  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better</a:t>
            </a:r>
            <a:r>
              <a:rPr sz="2400" spc="-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performance,</a:t>
            </a:r>
            <a:r>
              <a:rPr sz="2400" spc="-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easier</a:t>
            </a:r>
            <a:r>
              <a:rPr sz="24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security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portable</a:t>
            </a:r>
            <a:r>
              <a:rPr sz="2750" spc="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should</a:t>
            </a:r>
            <a:r>
              <a:rPr sz="2750" spc="1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</a:t>
            </a:r>
            <a:r>
              <a:rPr sz="275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r>
              <a:rPr sz="2750" spc="1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be?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230" lvl="1" indent="-227329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400" spc="-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portable</a:t>
            </a:r>
            <a:r>
              <a:rPr sz="24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supports</a:t>
            </a:r>
            <a:r>
              <a:rPr sz="2400" spc="-1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Less</a:t>
            </a:r>
            <a:r>
              <a:rPr sz="24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portable</a:t>
            </a:r>
            <a:r>
              <a:rPr sz="2400" spc="-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=&gt;</a:t>
            </a:r>
            <a:r>
              <a:rPr sz="2400" spc="-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825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Design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tradeoffs!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06648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1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dirty="0"/>
              <a:t>Systems</a:t>
            </a:r>
            <a:r>
              <a:rPr spc="-110" dirty="0"/>
              <a:t> </a:t>
            </a:r>
            <a:r>
              <a:rPr dirty="0"/>
              <a:t>Challenging?</a:t>
            </a:r>
            <a:r>
              <a:rPr spc="-130" dirty="0"/>
              <a:t> </a:t>
            </a:r>
            <a:r>
              <a:rPr spc="-10" dirty="0"/>
              <a:t>Part-</a:t>
            </a:r>
            <a:r>
              <a:rPr spc="-25" dirty="0"/>
              <a:t>2b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7574" y="1765680"/>
            <a:ext cx="10969625" cy="43614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  <a:tab pos="1946910" algn="l"/>
              </a:tabLst>
            </a:pPr>
            <a:r>
              <a:rPr spc="-10" dirty="0"/>
              <a:t>Distributed</a:t>
            </a:r>
            <a:r>
              <a:rPr lang="en-US" dirty="0"/>
              <a:t> </a:t>
            </a:r>
            <a:r>
              <a:rPr dirty="0"/>
              <a:t>cache</a:t>
            </a:r>
            <a:r>
              <a:rPr spc="5" dirty="0"/>
              <a:t> </a:t>
            </a:r>
            <a:r>
              <a:rPr dirty="0"/>
              <a:t>that</a:t>
            </a:r>
            <a:r>
              <a:rPr spc="85" dirty="0"/>
              <a:t> </a:t>
            </a:r>
            <a:r>
              <a:rPr dirty="0"/>
              <a:t>provides</a:t>
            </a:r>
            <a:r>
              <a:rPr spc="150" dirty="0"/>
              <a:t> </a:t>
            </a:r>
            <a:r>
              <a:rPr dirty="0"/>
              <a:t>fast</a:t>
            </a:r>
            <a:r>
              <a:rPr spc="85" dirty="0"/>
              <a:t> </a:t>
            </a:r>
            <a:r>
              <a:rPr dirty="0"/>
              <a:t>access to</a:t>
            </a:r>
            <a:r>
              <a:rPr spc="70" dirty="0"/>
              <a:t> </a:t>
            </a:r>
            <a:r>
              <a:rPr dirty="0"/>
              <a:t>popular</a:t>
            </a:r>
            <a:r>
              <a:rPr spc="195" dirty="0"/>
              <a:t> </a:t>
            </a:r>
            <a:r>
              <a:rPr spc="-20" dirty="0"/>
              <a:t>data</a:t>
            </a:r>
          </a:p>
          <a:p>
            <a:pPr>
              <a:lnSpc>
                <a:spcPct val="100000"/>
              </a:lnSpc>
              <a:spcBef>
                <a:spcPts val="700"/>
              </a:spcBef>
              <a:buFont typeface="Arial"/>
              <a:buChar char="•"/>
            </a:pPr>
            <a:endParaRPr spc="-20" dirty="0"/>
          </a:p>
          <a:p>
            <a:pPr marL="241300" indent="-228600">
              <a:lnSpc>
                <a:spcPts val="3290"/>
              </a:lnSpc>
              <a:buFont typeface="Arial"/>
              <a:buChar char="•"/>
              <a:tabLst>
                <a:tab pos="241300" algn="l"/>
              </a:tabLst>
            </a:pPr>
            <a:r>
              <a:rPr dirty="0"/>
              <a:t>How</a:t>
            </a:r>
            <a:r>
              <a:rPr spc="25" dirty="0"/>
              <a:t> </a:t>
            </a:r>
            <a:r>
              <a:rPr dirty="0"/>
              <a:t>general</a:t>
            </a:r>
            <a:r>
              <a:rPr spc="70" dirty="0"/>
              <a:t> </a:t>
            </a:r>
            <a:r>
              <a:rPr dirty="0"/>
              <a:t>should</a:t>
            </a:r>
            <a:r>
              <a:rPr spc="180" dirty="0"/>
              <a:t> </a:t>
            </a:r>
            <a:r>
              <a:rPr dirty="0"/>
              <a:t>an</a:t>
            </a:r>
            <a:r>
              <a:rPr spc="25" dirty="0"/>
              <a:t> </a:t>
            </a:r>
            <a:r>
              <a:rPr dirty="0"/>
              <a:t>interface</a:t>
            </a:r>
            <a:r>
              <a:rPr spc="185" dirty="0"/>
              <a:t> </a:t>
            </a:r>
            <a:r>
              <a:rPr spc="-25" dirty="0"/>
              <a:t>be?</a:t>
            </a: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Read(key)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230" lvl="1" indent="-227329">
              <a:lnSpc>
                <a:spcPts val="2815"/>
              </a:lnSpc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Write(key,</a:t>
            </a:r>
            <a:r>
              <a:rPr sz="2400" spc="-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Read_transaction(&lt;keys&gt;)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780"/>
              </a:lnSpc>
              <a:buFont typeface="Arial"/>
              <a:buChar char="•"/>
              <a:tabLst>
                <a:tab pos="697865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Write_transaction(&lt;keys&gt;</a:t>
            </a:r>
            <a:r>
              <a:rPr lang="en-US"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,&lt;values&gt;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15"/>
              </a:lnSpc>
              <a:buFont typeface="Arial"/>
              <a:buChar char="•"/>
              <a:tabLst>
                <a:tab pos="697865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Read_and_write_transaction(&lt;read_keys&gt;,</a:t>
            </a:r>
            <a:r>
              <a:rPr sz="24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&lt;</a:t>
            </a:r>
            <a:r>
              <a:rPr sz="2400" spc="-10" dirty="0" err="1">
                <a:latin typeface="Helvetica Neue Medium" panose="02000503000000020004" pitchFamily="2" charset="0"/>
                <a:cs typeface="Helvetica Neue Medium" panose="02000503000000020004" pitchFamily="2" charset="0"/>
              </a:rPr>
              <a:t>write_keys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&gt;</a:t>
            </a:r>
            <a:r>
              <a:rPr lang="en-US"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,&lt;values&gt;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70"/>
              </a:lnSpc>
              <a:buFont typeface="Arial"/>
              <a:buChar char="•"/>
              <a:tabLst>
                <a:tab pos="697865" algn="l"/>
              </a:tabLst>
            </a:pP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225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dirty="0"/>
              <a:t>Design</a:t>
            </a:r>
            <a:r>
              <a:rPr spc="70" dirty="0"/>
              <a:t> </a:t>
            </a:r>
            <a:r>
              <a:rPr spc="-10" dirty="0"/>
              <a:t>tradeoffs!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06648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1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dirty="0"/>
              <a:t>Systems</a:t>
            </a:r>
            <a:r>
              <a:rPr spc="-110" dirty="0"/>
              <a:t> </a:t>
            </a:r>
            <a:r>
              <a:rPr dirty="0"/>
              <a:t>Challenging?</a:t>
            </a:r>
            <a:r>
              <a:rPr spc="-130" dirty="0"/>
              <a:t> </a:t>
            </a:r>
            <a:r>
              <a:rPr spc="-10" dirty="0"/>
              <a:t>Part-</a:t>
            </a:r>
            <a:r>
              <a:rPr spc="-25" dirty="0"/>
              <a:t>2c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7575" y="1765680"/>
            <a:ext cx="10664824" cy="400237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  <a:tab pos="1946910" algn="l"/>
              </a:tabLst>
            </a:pPr>
            <a:r>
              <a:rPr spc="-10" dirty="0"/>
              <a:t>Distributed</a:t>
            </a:r>
            <a:r>
              <a:rPr lang="en-US" dirty="0"/>
              <a:t> </a:t>
            </a:r>
            <a:r>
              <a:rPr dirty="0"/>
              <a:t>cache</a:t>
            </a:r>
            <a:r>
              <a:rPr spc="5" dirty="0"/>
              <a:t> </a:t>
            </a:r>
            <a:r>
              <a:rPr dirty="0"/>
              <a:t>that</a:t>
            </a:r>
            <a:r>
              <a:rPr spc="85" dirty="0"/>
              <a:t> </a:t>
            </a:r>
            <a:r>
              <a:rPr dirty="0"/>
              <a:t>provides</a:t>
            </a:r>
            <a:r>
              <a:rPr spc="150" dirty="0"/>
              <a:t> </a:t>
            </a:r>
            <a:r>
              <a:rPr dirty="0"/>
              <a:t>fast</a:t>
            </a:r>
            <a:r>
              <a:rPr spc="85" dirty="0"/>
              <a:t> </a:t>
            </a:r>
            <a:r>
              <a:rPr dirty="0"/>
              <a:t>access to</a:t>
            </a:r>
            <a:r>
              <a:rPr spc="70" dirty="0"/>
              <a:t> </a:t>
            </a:r>
            <a:r>
              <a:rPr dirty="0"/>
              <a:t>popular</a:t>
            </a:r>
            <a:r>
              <a:rPr spc="195" dirty="0"/>
              <a:t> </a:t>
            </a:r>
            <a:r>
              <a:rPr spc="-20" dirty="0"/>
              <a:t>data</a:t>
            </a:r>
          </a:p>
          <a:p>
            <a:pPr>
              <a:lnSpc>
                <a:spcPct val="100000"/>
              </a:lnSpc>
              <a:spcBef>
                <a:spcPts val="700"/>
              </a:spcBef>
              <a:buFont typeface="Arial"/>
              <a:buChar char="•"/>
            </a:pPr>
            <a:endParaRPr spc="-20" dirty="0"/>
          </a:p>
          <a:p>
            <a:pPr marL="241300" indent="-228600">
              <a:lnSpc>
                <a:spcPts val="3290"/>
              </a:lnSpc>
              <a:buFont typeface="Arial"/>
              <a:buChar char="•"/>
              <a:tabLst>
                <a:tab pos="241300" algn="l"/>
              </a:tabLst>
            </a:pPr>
            <a:r>
              <a:rPr dirty="0"/>
              <a:t>How</a:t>
            </a:r>
            <a:r>
              <a:rPr spc="25" dirty="0"/>
              <a:t> </a:t>
            </a:r>
            <a:r>
              <a:rPr dirty="0"/>
              <a:t>portable</a:t>
            </a:r>
            <a:r>
              <a:rPr spc="85" dirty="0"/>
              <a:t> </a:t>
            </a:r>
            <a:r>
              <a:rPr dirty="0"/>
              <a:t>should</a:t>
            </a:r>
            <a:r>
              <a:rPr spc="235" dirty="0"/>
              <a:t> </a:t>
            </a:r>
            <a:r>
              <a:rPr dirty="0"/>
              <a:t>an</a:t>
            </a:r>
            <a:r>
              <a:rPr spc="15" dirty="0"/>
              <a:t> </a:t>
            </a:r>
            <a:r>
              <a:rPr dirty="0"/>
              <a:t>interface</a:t>
            </a:r>
            <a:r>
              <a:rPr spc="160" dirty="0"/>
              <a:t> </a:t>
            </a:r>
            <a:r>
              <a:rPr spc="-25" dirty="0"/>
              <a:t>be?</a:t>
            </a: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DRAM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230" lvl="1" indent="-227329">
              <a:lnSpc>
                <a:spcPts val="2815"/>
              </a:lnSpc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SSD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2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NVM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780"/>
              </a:lnSpc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HDD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ts val="2830"/>
              </a:lnSpc>
              <a:buFont typeface="Arial"/>
              <a:buChar char="•"/>
              <a:tabLst>
                <a:tab pos="697865" algn="l"/>
              </a:tabLst>
            </a:pP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dirty="0"/>
              <a:t>Design</a:t>
            </a:r>
            <a:r>
              <a:rPr spc="65" dirty="0"/>
              <a:t> </a:t>
            </a:r>
            <a:r>
              <a:rPr spc="-10" dirty="0"/>
              <a:t>tradeoffs!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General</a:t>
            </a:r>
            <a:r>
              <a:rPr spc="-30" dirty="0"/>
              <a:t> </a:t>
            </a:r>
            <a:r>
              <a:rPr dirty="0"/>
              <a:t>vs</a:t>
            </a:r>
            <a:r>
              <a:rPr spc="-120" dirty="0"/>
              <a:t> </a:t>
            </a:r>
            <a:r>
              <a:rPr dirty="0"/>
              <a:t>Portable</a:t>
            </a:r>
            <a:r>
              <a:rPr spc="-70" dirty="0"/>
              <a:t> </a:t>
            </a:r>
            <a:r>
              <a:rPr spc="-10" dirty="0"/>
              <a:t>Interfaces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54504"/>
            <a:ext cx="7750809" cy="4493538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750" spc="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A: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Read,</a:t>
            </a:r>
            <a:r>
              <a:rPr sz="24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Write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DRAM,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SSD,</a:t>
            </a:r>
            <a:r>
              <a:rPr sz="2400" spc="-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NVM,</a:t>
            </a:r>
            <a:r>
              <a:rPr sz="24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HDD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750" spc="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B: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Read,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Write,</a:t>
            </a:r>
            <a:r>
              <a:rPr sz="24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Read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Transaction,</a:t>
            </a:r>
            <a:r>
              <a:rPr sz="2400" spc="-1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Write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Transaction</a:t>
            </a:r>
            <a:r>
              <a:rPr sz="2400" spc="-1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SSD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buFont typeface="Arial"/>
              <a:buChar char="•"/>
            </a:pP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Which</a:t>
            </a:r>
            <a:r>
              <a:rPr sz="27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750" spc="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750" spc="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7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general?</a:t>
            </a:r>
            <a:r>
              <a:rPr sz="2750" spc="20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7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portable?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PL</a:t>
            </a:r>
            <a:r>
              <a:rPr sz="27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Example:</a:t>
            </a:r>
            <a:r>
              <a:rPr sz="2750" spc="2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Javascript</a:t>
            </a:r>
            <a:r>
              <a:rPr sz="27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vs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Assembly?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05124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Systems</a:t>
            </a:r>
            <a:r>
              <a:rPr spc="-114" dirty="0"/>
              <a:t> </a:t>
            </a:r>
            <a:r>
              <a:rPr dirty="0"/>
              <a:t>We Will</a:t>
            </a:r>
            <a:r>
              <a:rPr spc="-85" dirty="0"/>
              <a:t> </a:t>
            </a:r>
            <a:r>
              <a:rPr dirty="0"/>
              <a:t>Cover</a:t>
            </a:r>
            <a:r>
              <a:rPr spc="-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This</a:t>
            </a:r>
            <a:r>
              <a:rPr spc="-110" dirty="0"/>
              <a:t> </a:t>
            </a:r>
            <a:r>
              <a:rPr spc="-10" dirty="0"/>
              <a:t>Class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8575" y="1794255"/>
            <a:ext cx="4594225" cy="35304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0665" algn="l"/>
                <a:tab pos="1946910" algn="l"/>
              </a:tabLst>
            </a:pPr>
            <a:r>
              <a:rPr sz="2750" spc="-10" dirty="0">
                <a:solidFill>
                  <a:srgbClr val="4471C4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Distributed</a:t>
            </a:r>
            <a:r>
              <a:rPr lang="en-US" sz="2750" dirty="0">
                <a:solidFill>
                  <a:srgbClr val="4471C4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solidFill>
                  <a:srgbClr val="4471C4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455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•"/>
              <a:tabLst>
                <a:tab pos="240029" algn="l"/>
              </a:tabLst>
            </a:pPr>
            <a:r>
              <a:rPr sz="2750" spc="-10" dirty="0">
                <a:solidFill>
                  <a:srgbClr val="6FAC46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Networking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375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solidFill>
                  <a:srgbClr val="EC7C3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Operating</a:t>
            </a:r>
            <a:r>
              <a:rPr sz="2750" spc="80" dirty="0">
                <a:solidFill>
                  <a:srgbClr val="EC7C3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solidFill>
                  <a:srgbClr val="EC7C3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029" indent="-227329">
              <a:lnSpc>
                <a:spcPct val="100000"/>
              </a:lnSpc>
              <a:buFont typeface="Arial"/>
              <a:buChar char="•"/>
              <a:tabLst>
                <a:tab pos="240029" algn="l"/>
              </a:tabLst>
            </a:pPr>
            <a:r>
              <a:rPr sz="2750" spc="-10" dirty="0">
                <a:solidFill>
                  <a:srgbClr val="C0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Security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E9CC75E-537A-FF40-BDA1-818D3F9D99B2}"/>
              </a:ext>
            </a:extLst>
          </p:cNvPr>
          <p:cNvGrpSpPr/>
          <p:nvPr/>
        </p:nvGrpSpPr>
        <p:grpSpPr>
          <a:xfrm>
            <a:off x="415942" y="1690688"/>
            <a:ext cx="5582742" cy="3958014"/>
            <a:chOff x="415942" y="1690688"/>
            <a:chExt cx="5582742" cy="3958014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11D1353A-2C10-1E46-9111-4D92B8B04F65}"/>
                </a:ext>
              </a:extLst>
            </p:cNvPr>
            <p:cNvGrpSpPr/>
            <p:nvPr/>
          </p:nvGrpSpPr>
          <p:grpSpPr>
            <a:xfrm>
              <a:off x="415942" y="1690688"/>
              <a:ext cx="5582742" cy="3958014"/>
              <a:chOff x="492142" y="2566997"/>
              <a:chExt cx="4346716" cy="3081705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36DA855-88D1-104B-A1DD-AC78EA27804C}"/>
                  </a:ext>
                </a:extLst>
              </p:cNvPr>
              <p:cNvSpPr/>
              <p:nvPr/>
            </p:nvSpPr>
            <p:spPr>
              <a:xfrm>
                <a:off x="492144" y="2566997"/>
                <a:ext cx="4346714" cy="632992"/>
              </a:xfrm>
              <a:prstGeom prst="rect">
                <a:avLst/>
              </a:prstGeom>
              <a:solidFill>
                <a:sysClr val="window" lastClr="FFFFFF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rPr>
                  <a:t>Application</a:t>
                </a:r>
                <a:endParaRPr kumimoji="0" lang="en-US" sz="16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Neue Medium" panose="02000503000000020004" pitchFamily="2" charset="0"/>
                  <a:ea typeface="+mn-ea"/>
                  <a:cs typeface="+mn-cs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04E68D7-61D1-6641-B098-C6C34D34BCDF}"/>
                  </a:ext>
                </a:extLst>
              </p:cNvPr>
              <p:cNvSpPr/>
              <p:nvPr/>
            </p:nvSpPr>
            <p:spPr>
              <a:xfrm>
                <a:off x="492145" y="3192096"/>
                <a:ext cx="4346713" cy="763671"/>
              </a:xfrm>
              <a:prstGeom prst="rect">
                <a:avLst/>
              </a:prstGeom>
              <a:solidFill>
                <a:srgbClr val="4472C4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rPr>
                  <a:t>Distributed Systems</a:t>
                </a:r>
                <a:endParaRPr kumimoji="0" lang="en-US" sz="16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Neue Medium" panose="02000503000000020004" pitchFamily="2" charset="0"/>
                  <a:ea typeface="+mn-ea"/>
                  <a:cs typeface="+mn-cs"/>
                </a:endParaRP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5655D7A8-6BBA-4B43-AD40-B24B25945969}"/>
                  </a:ext>
                </a:extLst>
              </p:cNvPr>
              <p:cNvGrpSpPr/>
              <p:nvPr/>
            </p:nvGrpSpPr>
            <p:grpSpPr>
              <a:xfrm>
                <a:off x="498189" y="3955767"/>
                <a:ext cx="1968532" cy="1692935"/>
                <a:chOff x="1232452" y="3657593"/>
                <a:chExt cx="3498574" cy="3008769"/>
              </a:xfrm>
            </p:grpSpPr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70066952-C75D-F342-A9B6-055CACB2C501}"/>
                    </a:ext>
                  </a:extLst>
                </p:cNvPr>
                <p:cNvSpPr/>
                <p:nvPr/>
              </p:nvSpPr>
              <p:spPr>
                <a:xfrm>
                  <a:off x="1232452" y="5380901"/>
                  <a:ext cx="3498574" cy="1285461"/>
                </a:xfrm>
                <a:prstGeom prst="rect">
                  <a:avLst/>
                </a:prstGeom>
                <a:solidFill>
                  <a:sysClr val="window" lastClr="FFFFFF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80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Helvetica Neue Medium" panose="02000503000000020004" pitchFamily="2" charset="0"/>
                      <a:ea typeface="+mn-ea"/>
                      <a:cs typeface="+mn-cs"/>
                    </a:rPr>
                    <a:t>        Hardware</a:t>
                  </a:r>
                  <a:endParaRPr kumimoji="0" lang="en-US" sz="16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788D8DB-D522-5E4E-9262-1AC276AFC872}"/>
                    </a:ext>
                  </a:extLst>
                </p:cNvPr>
                <p:cNvSpPr/>
                <p:nvPr/>
              </p:nvSpPr>
              <p:spPr>
                <a:xfrm>
                  <a:off x="1232452" y="3657593"/>
                  <a:ext cx="3498574" cy="1728590"/>
                </a:xfrm>
                <a:prstGeom prst="rect">
                  <a:avLst/>
                </a:prstGeom>
                <a:solidFill>
                  <a:srgbClr val="ED7D31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94C0B5A8-FCBE-A64B-99DF-20EA77C1C981}"/>
                    </a:ext>
                  </a:extLst>
                </p:cNvPr>
                <p:cNvSpPr/>
                <p:nvPr/>
              </p:nvSpPr>
              <p:spPr>
                <a:xfrm>
                  <a:off x="2252712" y="3668153"/>
                  <a:ext cx="2478314" cy="865135"/>
                </a:xfrm>
                <a:prstGeom prst="rect">
                  <a:avLst/>
                </a:prstGeom>
                <a:solidFill>
                  <a:srgbClr val="70AD47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80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Helvetica Neue Medium" panose="02000503000000020004" pitchFamily="2" charset="0"/>
                      <a:ea typeface="+mn-ea"/>
                      <a:cs typeface="+mn-cs"/>
                    </a:rPr>
                    <a:t>Network</a:t>
                  </a:r>
                  <a:endParaRPr kumimoji="0" lang="en-US" sz="16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A06B20B2-E3BA-5841-B2D6-A8CFB7FD56B7}"/>
                  </a:ext>
                </a:extLst>
              </p:cNvPr>
              <p:cNvGrpSpPr/>
              <p:nvPr/>
            </p:nvGrpSpPr>
            <p:grpSpPr>
              <a:xfrm>
                <a:off x="2870326" y="3955767"/>
                <a:ext cx="1968532" cy="1692935"/>
                <a:chOff x="1232452" y="3657593"/>
                <a:chExt cx="3498574" cy="3008769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3B7BBBDC-6E6F-914E-9FAB-BDE3867DBB86}"/>
                    </a:ext>
                  </a:extLst>
                </p:cNvPr>
                <p:cNvSpPr/>
                <p:nvPr/>
              </p:nvSpPr>
              <p:spPr>
                <a:xfrm>
                  <a:off x="1232452" y="5380901"/>
                  <a:ext cx="3498574" cy="1285461"/>
                </a:xfrm>
                <a:prstGeom prst="rect">
                  <a:avLst/>
                </a:prstGeom>
                <a:solidFill>
                  <a:sysClr val="window" lastClr="FFFFFF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80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Helvetica Neue Medium" panose="02000503000000020004" pitchFamily="2" charset="0"/>
                      <a:ea typeface="+mn-ea"/>
                      <a:cs typeface="+mn-cs"/>
                    </a:rPr>
                    <a:t>        Hardware</a:t>
                  </a:r>
                  <a:endParaRPr kumimoji="0" lang="en-US" sz="16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863C441D-F079-DB48-BE11-A869236BE3AF}"/>
                    </a:ext>
                  </a:extLst>
                </p:cNvPr>
                <p:cNvSpPr/>
                <p:nvPr/>
              </p:nvSpPr>
              <p:spPr>
                <a:xfrm>
                  <a:off x="1232452" y="3657593"/>
                  <a:ext cx="3498574" cy="1728590"/>
                </a:xfrm>
                <a:prstGeom prst="rect">
                  <a:avLst/>
                </a:prstGeom>
                <a:solidFill>
                  <a:srgbClr val="ED7D31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854510D6-8179-394A-8A28-C919F76DA7C7}"/>
                    </a:ext>
                  </a:extLst>
                </p:cNvPr>
                <p:cNvSpPr/>
                <p:nvPr/>
              </p:nvSpPr>
              <p:spPr>
                <a:xfrm>
                  <a:off x="2252712" y="3668153"/>
                  <a:ext cx="2478314" cy="865135"/>
                </a:xfrm>
                <a:prstGeom prst="rect">
                  <a:avLst/>
                </a:prstGeom>
                <a:solidFill>
                  <a:srgbClr val="70AD47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80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Helvetica Neue Medium" panose="02000503000000020004" pitchFamily="2" charset="0"/>
                      <a:ea typeface="+mn-ea"/>
                      <a:cs typeface="+mn-cs"/>
                    </a:rPr>
                    <a:t>Network</a:t>
                  </a:r>
                  <a:endParaRPr kumimoji="0" lang="en-US" sz="16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21F74A2-6A27-9441-9C23-BE212DF0DA29}"/>
                  </a:ext>
                </a:extLst>
              </p:cNvPr>
              <p:cNvSpPr/>
              <p:nvPr/>
            </p:nvSpPr>
            <p:spPr>
              <a:xfrm>
                <a:off x="492142" y="2582493"/>
                <a:ext cx="325359" cy="3066209"/>
              </a:xfrm>
              <a:prstGeom prst="rect">
                <a:avLst/>
              </a:prstGeom>
              <a:solidFill>
                <a:srgbClr val="C00000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rPr>
                  <a:t>Security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DF552715-335D-A84B-A117-A06A59A6841A}"/>
                  </a:ext>
                </a:extLst>
              </p:cNvPr>
              <p:cNvSpPr/>
              <p:nvPr/>
            </p:nvSpPr>
            <p:spPr>
              <a:xfrm>
                <a:off x="2878108" y="3961709"/>
                <a:ext cx="325359" cy="1686992"/>
              </a:xfrm>
              <a:prstGeom prst="rect">
                <a:avLst/>
              </a:prstGeom>
              <a:solidFill>
                <a:srgbClr val="C00000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elvetica Neue Medium" panose="02000503000000020004" pitchFamily="2" charset="0"/>
                    <a:ea typeface="+mn-ea"/>
                    <a:cs typeface="+mn-cs"/>
                  </a:rPr>
                  <a:t>Security</a:t>
                </a:r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CB42223-0A25-4945-8BAC-41785B1B3FBE}"/>
                </a:ext>
              </a:extLst>
            </p:cNvPr>
            <p:cNvSpPr/>
            <p:nvPr/>
          </p:nvSpPr>
          <p:spPr>
            <a:xfrm>
              <a:off x="4222401" y="4182858"/>
              <a:ext cx="6896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Neue Medium" panose="02000503000000020004" pitchFamily="2" charset="0"/>
                  <a:ea typeface="+mn-ea"/>
                  <a:cs typeface="+mn-cs"/>
                </a:rPr>
                <a:t>OS</a:t>
              </a:r>
              <a:endParaRPr kumimoji="0" lang="en-US" sz="16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 Medium" panose="02000503000000020004" pitchFamily="2" charset="0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F61BC6B-8DF8-FE4F-B54D-618DCD78D079}"/>
                </a:ext>
              </a:extLst>
            </p:cNvPr>
            <p:cNvSpPr/>
            <p:nvPr/>
          </p:nvSpPr>
          <p:spPr>
            <a:xfrm>
              <a:off x="1170676" y="4182858"/>
              <a:ext cx="6896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Neue Medium" panose="02000503000000020004" pitchFamily="2" charset="0"/>
                  <a:ea typeface="+mn-ea"/>
                  <a:cs typeface="+mn-cs"/>
                </a:rPr>
                <a:t>OS</a:t>
              </a:r>
              <a:endParaRPr kumimoji="0" lang="en-US" sz="16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 Medium" panose="02000503000000020004" pitchFamily="2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9377680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Let’s </a:t>
            </a:r>
            <a:r>
              <a:rPr dirty="0"/>
              <a:t>Build</a:t>
            </a:r>
            <a:r>
              <a:rPr spc="-95" dirty="0"/>
              <a:t> </a:t>
            </a:r>
            <a:r>
              <a:rPr dirty="0"/>
              <a:t>a</a:t>
            </a:r>
            <a:r>
              <a:rPr spc="35" dirty="0"/>
              <a:t> </a:t>
            </a:r>
            <a:r>
              <a:rPr dirty="0"/>
              <a:t>Netflix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032192" y="1846008"/>
            <a:ext cx="5825808" cy="4305666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7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Video</a:t>
            </a:r>
            <a:r>
              <a:rPr sz="27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storage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3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Video</a:t>
            </a:r>
            <a:r>
              <a:rPr sz="27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encoding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Video</a:t>
            </a:r>
            <a:r>
              <a:rPr sz="2750" spc="1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delivery</a:t>
            </a:r>
            <a:r>
              <a:rPr sz="2750" spc="1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over</a:t>
            </a:r>
            <a:r>
              <a:rPr sz="275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3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User</a:t>
            </a:r>
            <a:r>
              <a:rPr sz="2750" spc="1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authentication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3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Stream</a:t>
            </a:r>
            <a:r>
              <a:rPr sz="275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authorization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3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Metadata</a:t>
            </a:r>
            <a:r>
              <a:rPr sz="2750" spc="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indexer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3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Search</a:t>
            </a:r>
            <a:r>
              <a:rPr sz="27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&amp;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recommendations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3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Comments/reviews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...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574" y="1794255"/>
            <a:ext cx="6931025" cy="14786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Today: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Systems!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455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</a:t>
            </a:r>
            <a:r>
              <a:rPr sz="2750" spc="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time:</a:t>
            </a:r>
            <a:r>
              <a:rPr sz="27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Course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Overview,</a:t>
            </a:r>
            <a:r>
              <a:rPr sz="2750" spc="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Syllabus,</a:t>
            </a:r>
            <a:r>
              <a:rPr sz="2750" spc="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Let’s Build</a:t>
            </a:r>
            <a:r>
              <a:rPr lang="en-US" spc="-95" dirty="0"/>
              <a:t> </a:t>
            </a:r>
            <a:r>
              <a:rPr lang="en-US" dirty="0"/>
              <a:t>a</a:t>
            </a:r>
            <a:r>
              <a:rPr lang="en-US" spc="35" dirty="0"/>
              <a:t> [mini]-</a:t>
            </a:r>
            <a:r>
              <a:rPr lang="en-US" dirty="0"/>
              <a:t>Netflix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032192" y="1899253"/>
            <a:ext cx="10855008" cy="2954014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many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users?</a:t>
            </a:r>
            <a:r>
              <a:rPr sz="2750" spc="1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~5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04"/>
              </a:spcBef>
              <a:buSzPct val="75000"/>
              <a:buFont typeface="Arial"/>
              <a:buChar char="•"/>
              <a:tabLst>
                <a:tab pos="8128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Can</a:t>
            </a:r>
            <a:r>
              <a:rPr sz="24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everyone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access</a:t>
            </a:r>
            <a:r>
              <a:rPr sz="2400" spc="-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everything?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Yes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many</a:t>
            </a:r>
            <a:r>
              <a:rPr sz="27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movies?</a:t>
            </a:r>
            <a:r>
              <a:rPr sz="2750" spc="1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~100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6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large</a:t>
            </a:r>
            <a:r>
              <a:rPr sz="27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750" spc="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movies?</a:t>
            </a:r>
            <a:r>
              <a:rPr sz="2750" spc="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~20GB/hour</a:t>
            </a:r>
            <a:r>
              <a:rPr sz="2750" spc="1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x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~2</a:t>
            </a:r>
            <a:r>
              <a:rPr sz="27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hours</a:t>
            </a:r>
            <a:r>
              <a:rPr sz="2750" spc="1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</a:t>
            </a:r>
            <a:r>
              <a:rPr sz="27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~40GB/movie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SzPct val="65454"/>
              <a:buFont typeface="Arial"/>
              <a:buChar char="•"/>
              <a:tabLst>
                <a:tab pos="354965" algn="l"/>
                <a:tab pos="309245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Max</a:t>
            </a:r>
            <a:r>
              <a:rPr sz="2750" spc="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simultaneous</a:t>
            </a:r>
            <a:r>
              <a:rPr lang="en-US"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streams?</a:t>
            </a:r>
            <a:r>
              <a:rPr sz="275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~2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Lots</a:t>
            </a:r>
            <a:r>
              <a:rPr sz="275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75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metadata</a:t>
            </a:r>
            <a:r>
              <a:rPr sz="2750" spc="1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7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search?</a:t>
            </a:r>
            <a:r>
              <a:rPr sz="27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No!</a:t>
            </a:r>
            <a:r>
              <a:rPr sz="2750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Just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100</a:t>
            </a:r>
            <a:r>
              <a:rPr sz="275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movies,</a:t>
            </a:r>
            <a:r>
              <a:rPr sz="27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750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tiny</a:t>
            </a:r>
            <a:r>
              <a:rPr sz="27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list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482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Let’s Build</a:t>
            </a:r>
            <a:r>
              <a:rPr lang="en-US" spc="-95" dirty="0"/>
              <a:t> </a:t>
            </a:r>
            <a:r>
              <a:rPr lang="en-US" dirty="0"/>
              <a:t>a</a:t>
            </a:r>
            <a:r>
              <a:rPr lang="en-US" spc="35" dirty="0"/>
              <a:t> [mini]-</a:t>
            </a:r>
            <a:r>
              <a:rPr lang="en-US" dirty="0"/>
              <a:t>Netflix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032192" y="1846399"/>
            <a:ext cx="2688590" cy="2509661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5</a:t>
            </a:r>
            <a:r>
              <a:rPr sz="275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users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68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100</a:t>
            </a:r>
            <a:r>
              <a:rPr sz="275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40GB per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&lt;=2</a:t>
            </a:r>
            <a:r>
              <a:rPr sz="2750" spc="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streams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06415" y="1566437"/>
            <a:ext cx="4789743" cy="1389483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55"/>
              </a:spcBef>
              <a:buSzPct val="65454"/>
              <a:buFont typeface="Arial"/>
              <a:buChar char="•"/>
              <a:tabLst>
                <a:tab pos="3556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much</a:t>
            </a:r>
            <a:r>
              <a:rPr sz="2750" spc="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storage?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812800" lvl="1" indent="-342265">
              <a:lnSpc>
                <a:spcPct val="100000"/>
              </a:lnSpc>
              <a:spcBef>
                <a:spcPts val="204"/>
              </a:spcBef>
              <a:buSzPct val="75000"/>
              <a:buFont typeface="Arial"/>
              <a:buChar char="•"/>
              <a:tabLst>
                <a:tab pos="8128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100</a:t>
            </a:r>
            <a:r>
              <a:rPr sz="24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*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40GB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~4TB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SzPct val="65454"/>
              <a:buFont typeface="Arial"/>
              <a:buChar char="•"/>
              <a:tabLst>
                <a:tab pos="3556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much</a:t>
            </a:r>
            <a:r>
              <a:rPr sz="2750" spc="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bandwidth?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6598" y="2981649"/>
            <a:ext cx="4611402" cy="82394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65"/>
              </a:spcBef>
              <a:buSzPct val="75000"/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20GB</a:t>
            </a:r>
            <a:r>
              <a:rPr sz="2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/</a:t>
            </a:r>
            <a:r>
              <a:rPr sz="2400" spc="-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3600</a:t>
            </a:r>
            <a:r>
              <a:rPr sz="240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*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2</a:t>
            </a:r>
            <a:r>
              <a:rPr sz="240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=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~91Mbps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SzPct val="75000"/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Less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with</a:t>
            </a:r>
            <a:r>
              <a:rPr sz="2400" spc="-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encoding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11670" y="4191000"/>
            <a:ext cx="5594985" cy="1955022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45"/>
              </a:spcBef>
              <a:buSzPct val="65454"/>
              <a:buFont typeface="Arial"/>
              <a:buChar char="•"/>
              <a:tabLst>
                <a:tab pos="3556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much</a:t>
            </a:r>
            <a:r>
              <a:rPr sz="2750" spc="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CPU</a:t>
            </a:r>
            <a:r>
              <a:rPr lang="en-US"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?</a:t>
            </a:r>
            <a:endParaRPr lang="en-US"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42265" marR="106045" lvl="1" indent="-342265" algn="ctr">
              <a:lnSpc>
                <a:spcPts val="2755"/>
              </a:lnSpc>
              <a:spcBef>
                <a:spcPts val="204"/>
              </a:spcBef>
              <a:buSzPct val="75000"/>
              <a:buFont typeface="Arial"/>
              <a:buChar char="•"/>
              <a:tabLst>
                <a:tab pos="342265" algn="l"/>
              </a:tabLst>
            </a:pP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May</a:t>
            </a:r>
            <a:r>
              <a:rPr lang="en-US" sz="24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be</a:t>
            </a:r>
            <a:r>
              <a:rPr lang="en-US"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best</a:t>
            </a:r>
            <a:r>
              <a:rPr lang="en-US" sz="24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en-US"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encode</a:t>
            </a:r>
            <a:r>
              <a:rPr lang="en-US" sz="2400" spc="-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each</a:t>
            </a:r>
            <a:endParaRPr lang="en-US"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R="1092200" algn="ctr">
              <a:lnSpc>
                <a:spcPts val="2755"/>
              </a:lnSpc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stream</a:t>
            </a:r>
            <a:r>
              <a:rPr sz="24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on-the-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fly</a:t>
            </a:r>
            <a:endParaRPr lang="en-US"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800100" lvl="1" indent="-342900" algn="ctr">
              <a:lnSpc>
                <a:spcPts val="2755"/>
              </a:lnSpc>
              <a:spcBef>
                <a:spcPts val="195"/>
              </a:spcBef>
              <a:buSzPct val="75000"/>
              <a:buFont typeface="Arial"/>
              <a:buChar char="•"/>
              <a:tabLst>
                <a:tab pos="800100" algn="l"/>
              </a:tabLst>
            </a:pP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Only</a:t>
            </a:r>
            <a:r>
              <a:rPr lang="en-US" sz="240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2</a:t>
            </a:r>
            <a:r>
              <a:rPr lang="en-US"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streams,</a:t>
            </a:r>
            <a:r>
              <a:rPr lang="en-US" sz="2400" spc="-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so</a:t>
            </a:r>
            <a:r>
              <a:rPr lang="en-US"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lang="en-US" sz="24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few</a:t>
            </a:r>
            <a:r>
              <a:rPr lang="en-US"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cores</a:t>
            </a:r>
            <a:r>
              <a:rPr lang="en-US"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at</a:t>
            </a:r>
            <a:endParaRPr lang="en-US"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R="184785" algn="ctr">
              <a:lnSpc>
                <a:spcPts val="2755"/>
              </a:lnSpc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full</a:t>
            </a:r>
            <a:r>
              <a:rPr sz="24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capacity should</a:t>
            </a:r>
            <a:r>
              <a:rPr sz="2400" spc="-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work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56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Let’s Build</a:t>
            </a:r>
            <a:r>
              <a:rPr lang="en-US" spc="-95" dirty="0"/>
              <a:t> </a:t>
            </a:r>
            <a:r>
              <a:rPr lang="en-US" dirty="0"/>
              <a:t>a</a:t>
            </a:r>
            <a:r>
              <a:rPr lang="en-US" spc="35" dirty="0"/>
              <a:t> [mini]-</a:t>
            </a:r>
            <a:r>
              <a:rPr lang="en-US" dirty="0"/>
              <a:t>Netflix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6370065" y="1846399"/>
            <a:ext cx="4013835" cy="198387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SzPct val="65454"/>
              <a:buFont typeface="Arial"/>
              <a:buChar char="•"/>
              <a:tabLst>
                <a:tab pos="3556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~4TB</a:t>
            </a:r>
            <a:r>
              <a:rPr sz="27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storage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SzPct val="65454"/>
              <a:buFont typeface="Arial"/>
              <a:buChar char="•"/>
              <a:tabLst>
                <a:tab pos="3556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~91Mbps</a:t>
            </a:r>
            <a:r>
              <a:rPr sz="2750" spc="1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max</a:t>
            </a:r>
            <a:r>
              <a:rPr sz="275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bandwidth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SzPct val="65454"/>
              <a:buFont typeface="Arial"/>
              <a:buChar char="•"/>
              <a:tabLst>
                <a:tab pos="3556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~8</a:t>
            </a:r>
            <a:r>
              <a:rPr sz="275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8725" y="4572000"/>
            <a:ext cx="3505200" cy="815608"/>
          </a:xfrm>
          <a:prstGeom prst="rect">
            <a:avLst/>
          </a:prstGeom>
          <a:ln w="57150">
            <a:solidFill>
              <a:srgbClr val="000000"/>
            </a:solidFill>
          </a:ln>
        </p:spPr>
        <p:txBody>
          <a:bodyPr vert="horz" wrap="square" lIns="0" tIns="381000" rIns="0" bIns="0" rtlCol="0">
            <a:spAutoFit/>
          </a:bodyPr>
          <a:lstStyle/>
          <a:p>
            <a:pPr marL="925830">
              <a:lnSpc>
                <a:spcPct val="100000"/>
              </a:lnSpc>
              <a:spcBef>
                <a:spcPts val="30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Hardware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200150" y="3257550"/>
            <a:ext cx="3562350" cy="1343025"/>
            <a:chOff x="1200150" y="3257550"/>
            <a:chExt cx="3562350" cy="1343025"/>
          </a:xfrm>
        </p:grpSpPr>
        <p:sp>
          <p:nvSpPr>
            <p:cNvPr id="6" name="object 6"/>
            <p:cNvSpPr/>
            <p:nvPr/>
          </p:nvSpPr>
          <p:spPr>
            <a:xfrm>
              <a:off x="1228725" y="3286125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3505200" y="0"/>
                  </a:moveTo>
                  <a:lnTo>
                    <a:pt x="0" y="0"/>
                  </a:lnTo>
                  <a:lnTo>
                    <a:pt x="0" y="1285875"/>
                  </a:lnTo>
                  <a:lnTo>
                    <a:pt x="3505200" y="1285875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7" name="object 7"/>
            <p:cNvSpPr/>
            <p:nvPr/>
          </p:nvSpPr>
          <p:spPr>
            <a:xfrm>
              <a:off x="1228725" y="3286125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0" y="1285875"/>
                  </a:moveTo>
                  <a:lnTo>
                    <a:pt x="3505200" y="1285875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285875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42564" y="3648964"/>
            <a:ext cx="476250" cy="87844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200150" y="1971675"/>
            <a:ext cx="3562350" cy="1343025"/>
            <a:chOff x="1200150" y="1971675"/>
            <a:chExt cx="3562350" cy="1343025"/>
          </a:xfrm>
        </p:grpSpPr>
        <p:sp>
          <p:nvSpPr>
            <p:cNvPr id="10" name="object 10"/>
            <p:cNvSpPr/>
            <p:nvPr/>
          </p:nvSpPr>
          <p:spPr>
            <a:xfrm>
              <a:off x="1228725" y="2000250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3505200" y="0"/>
                  </a:moveTo>
                  <a:lnTo>
                    <a:pt x="0" y="0"/>
                  </a:lnTo>
                  <a:lnTo>
                    <a:pt x="0" y="1285875"/>
                  </a:lnTo>
                  <a:lnTo>
                    <a:pt x="3505200" y="1285875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228725" y="2000250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0" y="1285875"/>
                  </a:moveTo>
                  <a:lnTo>
                    <a:pt x="3505200" y="1285875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285875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18029" y="2361945"/>
            <a:ext cx="1926589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8025" y="3429000"/>
            <a:ext cx="1390650" cy="368049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Filesystem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47900" y="4010025"/>
            <a:ext cx="1390650" cy="365485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45415">
              <a:lnSpc>
                <a:spcPct val="100000"/>
              </a:lnSpc>
              <a:spcBef>
                <a:spcPts val="450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Scheduler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4450" y="3390900"/>
            <a:ext cx="1381125" cy="371255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495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81350" y="2085975"/>
            <a:ext cx="1390650" cy="366766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459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Database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43025" y="2105025"/>
            <a:ext cx="1381125" cy="380232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L="386080">
              <a:lnSpc>
                <a:spcPct val="100000"/>
              </a:lnSpc>
              <a:spcBef>
                <a:spcPts val="565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Auth.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676400" y="2667000"/>
          <a:ext cx="2867025" cy="709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0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215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Encoder</a:t>
                      </a:r>
                      <a:endParaRPr sz="215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6413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2150" b="0" i="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Video</a:t>
                      </a:r>
                      <a:r>
                        <a:rPr sz="2150" b="0" i="0" spc="3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150" b="0" i="0" spc="-2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files</a:t>
                      </a:r>
                      <a:endParaRPr sz="215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5461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681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Let’s Build</a:t>
            </a:r>
            <a:r>
              <a:rPr lang="en-US" spc="-95" dirty="0"/>
              <a:t> </a:t>
            </a:r>
            <a:r>
              <a:rPr lang="en-US" dirty="0"/>
              <a:t>a</a:t>
            </a:r>
            <a:r>
              <a:rPr lang="en-US" spc="35" dirty="0"/>
              <a:t> [large]-</a:t>
            </a:r>
            <a:r>
              <a:rPr lang="en-US" dirty="0"/>
              <a:t>Netflix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032192" y="1899253"/>
            <a:ext cx="9635808" cy="242822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many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users?</a:t>
            </a:r>
            <a:r>
              <a:rPr sz="2750" spc="1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millions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04"/>
              </a:spcBef>
              <a:buSzPct val="75000"/>
              <a:buFont typeface="Arial"/>
              <a:buChar char="•"/>
              <a:tabLst>
                <a:tab pos="8128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Can</a:t>
            </a:r>
            <a:r>
              <a:rPr sz="24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everyone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access</a:t>
            </a:r>
            <a:r>
              <a:rPr sz="2400" spc="-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everything?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No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0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750" spc="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many</a:t>
            </a:r>
            <a:r>
              <a:rPr sz="2750" spc="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movies?</a:t>
            </a:r>
            <a:r>
              <a:rPr sz="2750" spc="1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~1000s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680"/>
              </a:spcBef>
              <a:buSzPct val="65454"/>
              <a:buFont typeface="Arial"/>
              <a:buChar char="•"/>
              <a:tabLst>
                <a:tab pos="354965" algn="l"/>
                <a:tab pos="309245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Max</a:t>
            </a:r>
            <a:r>
              <a:rPr sz="2750" spc="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simultaneous</a:t>
            </a:r>
            <a:r>
              <a:rPr lang="en-US"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streams?</a:t>
            </a:r>
            <a:r>
              <a:rPr sz="275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~1000s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SzPct val="65454"/>
              <a:buFont typeface="Arial"/>
              <a:buChar char="•"/>
              <a:tabLst>
                <a:tab pos="3549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Lots</a:t>
            </a:r>
            <a:r>
              <a:rPr sz="275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75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metadata</a:t>
            </a:r>
            <a:r>
              <a:rPr sz="2750" spc="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7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search?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Yes!</a:t>
            </a:r>
            <a:r>
              <a:rPr sz="2750" spc="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Millions</a:t>
            </a:r>
            <a:r>
              <a:rPr sz="2750" spc="1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movies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304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Why</a:t>
            </a:r>
            <a:r>
              <a:rPr spc="-25" dirty="0"/>
              <a:t> </a:t>
            </a:r>
            <a:r>
              <a:rPr dirty="0"/>
              <a:t>Do</a:t>
            </a:r>
            <a:r>
              <a:rPr spc="-45" dirty="0"/>
              <a:t> </a:t>
            </a:r>
            <a:r>
              <a:rPr dirty="0"/>
              <a:t>I</a:t>
            </a:r>
            <a:r>
              <a:rPr spc="-20" dirty="0"/>
              <a:t> </a:t>
            </a:r>
            <a:r>
              <a:rPr dirty="0"/>
              <a:t>Love</a:t>
            </a:r>
            <a:r>
              <a:rPr spc="-55" dirty="0"/>
              <a:t> </a:t>
            </a:r>
            <a:r>
              <a:rPr spc="-10" dirty="0"/>
              <a:t>Systems?!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65680"/>
            <a:ext cx="10066655" cy="47282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Work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6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6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“hard”</a:t>
            </a:r>
            <a:r>
              <a:rPr sz="26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problems,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so</a:t>
            </a:r>
            <a:r>
              <a:rPr sz="2600" spc="-1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r>
              <a:rPr sz="26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don’t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have</a:t>
            </a:r>
            <a:r>
              <a:rPr sz="26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Font typeface="Arial"/>
              <a:buChar char="•"/>
            </a:pP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Correctness</a:t>
            </a:r>
            <a:r>
              <a:rPr sz="26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</a:t>
            </a:r>
            <a:r>
              <a:rPr sz="26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6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puzzle:</a:t>
            </a:r>
            <a:r>
              <a:rPr sz="26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reason</a:t>
            </a:r>
            <a:r>
              <a:rPr sz="26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through</a:t>
            </a:r>
            <a:r>
              <a:rPr sz="260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</a:t>
            </a:r>
            <a:r>
              <a:rPr sz="2600" spc="-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corner</a:t>
            </a:r>
            <a:r>
              <a:rPr sz="260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cases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Font typeface="Arial"/>
              <a:buChar char="•"/>
            </a:pP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Performance</a:t>
            </a:r>
            <a:r>
              <a:rPr sz="2600" spc="-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6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6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different</a:t>
            </a:r>
            <a:r>
              <a:rPr sz="26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type</a:t>
            </a:r>
            <a:r>
              <a:rPr sz="26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6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puzzle: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698500" algn="l"/>
              </a:tabLst>
            </a:pP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Where</a:t>
            </a:r>
            <a:r>
              <a:rPr sz="2150" spc="1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15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bottlenecks,</a:t>
            </a:r>
            <a:r>
              <a:rPr sz="2150" spc="2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1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15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speed</a:t>
            </a:r>
            <a:r>
              <a:rPr sz="2150" spc="1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them</a:t>
            </a:r>
            <a:r>
              <a:rPr sz="2150" spc="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1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up?</a:t>
            </a:r>
            <a:endParaRPr sz="21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1175"/>
              </a:spcBef>
              <a:buFont typeface="Arial"/>
              <a:buChar char="•"/>
            </a:pPr>
            <a:endParaRPr sz="21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Art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6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reasoning</a:t>
            </a:r>
            <a:r>
              <a:rPr sz="2600" spc="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about</a:t>
            </a:r>
            <a:r>
              <a:rPr sz="26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tradeoffs:</a:t>
            </a:r>
            <a:r>
              <a:rPr sz="2600" spc="-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e.g.,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r>
              <a:rPr sz="2600" spc="-11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vs.</a:t>
            </a:r>
            <a:r>
              <a:rPr sz="2600" spc="-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Performance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765"/>
              </a:spcBef>
              <a:buFont typeface="Arial"/>
              <a:buChar char="•"/>
            </a:pP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Multiplicative</a:t>
            </a:r>
            <a:r>
              <a:rPr sz="2600" spc="-1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impact:</a:t>
            </a:r>
            <a:r>
              <a:rPr sz="2600" spc="-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improving</a:t>
            </a:r>
            <a:r>
              <a:rPr sz="260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2600" spc="-1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improves</a:t>
            </a:r>
            <a:r>
              <a:rPr sz="260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</a:t>
            </a:r>
            <a:r>
              <a:rPr sz="26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apps</a:t>
            </a:r>
            <a:r>
              <a:rPr sz="26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built</a:t>
            </a:r>
            <a:r>
              <a:rPr sz="26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600" spc="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them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28162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94255"/>
            <a:ext cx="7287895" cy="437683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2750" spc="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abstract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</a:t>
            </a:r>
            <a:r>
              <a:rPr sz="2750" spc="2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455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2750" spc="1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everywhere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375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  <a:tab pos="377444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</a:t>
            </a:r>
            <a:r>
              <a:rPr sz="2750" spc="1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75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challenging</a:t>
            </a:r>
            <a:r>
              <a:rPr lang="en-US"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75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interesting</a:t>
            </a:r>
            <a:r>
              <a:rPr sz="2750" spc="2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750" spc="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cool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Arial"/>
              <a:buChar char="•"/>
            </a:pP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750" spc="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class</a:t>
            </a:r>
            <a:r>
              <a:rPr sz="2750" spc="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750" spc="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about</a:t>
            </a:r>
            <a:r>
              <a:rPr sz="2750" spc="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systems:</a:t>
            </a:r>
            <a:r>
              <a:rPr sz="2750" spc="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details</a:t>
            </a:r>
            <a:r>
              <a:rPr sz="2750" spc="1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</a:t>
            </a:r>
            <a:r>
              <a:rPr sz="275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lecture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053D033-30E5-B744-9313-A04D3FB3F3FA}"/>
              </a:ext>
            </a:extLst>
          </p:cNvPr>
          <p:cNvGrpSpPr/>
          <p:nvPr/>
        </p:nvGrpSpPr>
        <p:grpSpPr>
          <a:xfrm>
            <a:off x="7698276" y="499241"/>
            <a:ext cx="4126931" cy="2925884"/>
            <a:chOff x="415942" y="1690688"/>
            <a:chExt cx="5582742" cy="395801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F0C599E-6A24-1448-B711-45F12F37E8D9}"/>
                </a:ext>
              </a:extLst>
            </p:cNvPr>
            <p:cNvGrpSpPr/>
            <p:nvPr/>
          </p:nvGrpSpPr>
          <p:grpSpPr>
            <a:xfrm>
              <a:off x="415942" y="1690688"/>
              <a:ext cx="5582742" cy="3958014"/>
              <a:chOff x="492142" y="2566997"/>
              <a:chExt cx="4346716" cy="308170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C0048DC-CE04-6340-9CBA-122BAD228275}"/>
                  </a:ext>
                </a:extLst>
              </p:cNvPr>
              <p:cNvSpPr/>
              <p:nvPr/>
            </p:nvSpPr>
            <p:spPr>
              <a:xfrm>
                <a:off x="492144" y="2566997"/>
                <a:ext cx="4346714" cy="632992"/>
              </a:xfrm>
              <a:prstGeom prst="rect">
                <a:avLst/>
              </a:prstGeom>
              <a:solidFill>
                <a:sysClr val="window" lastClr="FFFFFF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Application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F07555A-476E-CA47-A351-485D99535E00}"/>
                  </a:ext>
                </a:extLst>
              </p:cNvPr>
              <p:cNvSpPr/>
              <p:nvPr/>
            </p:nvSpPr>
            <p:spPr>
              <a:xfrm>
                <a:off x="492145" y="3192096"/>
                <a:ext cx="4346713" cy="763671"/>
              </a:xfrm>
              <a:prstGeom prst="rect">
                <a:avLst/>
              </a:prstGeom>
              <a:solidFill>
                <a:srgbClr val="4472C4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Distributed Systems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43313CF-27EC-6543-B683-B8E21E849888}"/>
                  </a:ext>
                </a:extLst>
              </p:cNvPr>
              <p:cNvGrpSpPr/>
              <p:nvPr/>
            </p:nvGrpSpPr>
            <p:grpSpPr>
              <a:xfrm>
                <a:off x="498189" y="3955767"/>
                <a:ext cx="1968532" cy="1692935"/>
                <a:chOff x="1232452" y="3657593"/>
                <a:chExt cx="3498574" cy="3008769"/>
              </a:xfrm>
            </p:grpSpPr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3174D442-3D2E-A941-8C11-2FFE5C1ACCA9}"/>
                    </a:ext>
                  </a:extLst>
                </p:cNvPr>
                <p:cNvSpPr/>
                <p:nvPr/>
              </p:nvSpPr>
              <p:spPr>
                <a:xfrm>
                  <a:off x="1232452" y="5380901"/>
                  <a:ext cx="3498574" cy="1285461"/>
                </a:xfrm>
                <a:prstGeom prst="rect">
                  <a:avLst/>
                </a:prstGeom>
                <a:solidFill>
                  <a:sysClr val="window" lastClr="FFFFFF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Hardware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8A4B8C1A-68D9-414E-85F6-828FC22B7775}"/>
                    </a:ext>
                  </a:extLst>
                </p:cNvPr>
                <p:cNvSpPr/>
                <p:nvPr/>
              </p:nvSpPr>
              <p:spPr>
                <a:xfrm>
                  <a:off x="1232452" y="3657593"/>
                  <a:ext cx="3498574" cy="1728590"/>
                </a:xfrm>
                <a:prstGeom prst="rect">
                  <a:avLst/>
                </a:prstGeom>
                <a:solidFill>
                  <a:srgbClr val="ED7D31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1FDE2E42-72B2-FD4B-B522-C9BCC5BAFA32}"/>
                    </a:ext>
                  </a:extLst>
                </p:cNvPr>
                <p:cNvSpPr/>
                <p:nvPr/>
              </p:nvSpPr>
              <p:spPr>
                <a:xfrm>
                  <a:off x="2252712" y="3668153"/>
                  <a:ext cx="2478314" cy="865135"/>
                </a:xfrm>
                <a:prstGeom prst="rect">
                  <a:avLst/>
                </a:prstGeom>
                <a:solidFill>
                  <a:srgbClr val="70AD47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Network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14FD56A4-2295-AA41-AC6A-C251B0216FE2}"/>
                  </a:ext>
                </a:extLst>
              </p:cNvPr>
              <p:cNvGrpSpPr/>
              <p:nvPr/>
            </p:nvGrpSpPr>
            <p:grpSpPr>
              <a:xfrm>
                <a:off x="2870326" y="3955767"/>
                <a:ext cx="1968532" cy="1692935"/>
                <a:chOff x="1232452" y="3657593"/>
                <a:chExt cx="3498574" cy="3008769"/>
              </a:xfrm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8A4A2778-1218-1745-96B1-E8E768E9B8CC}"/>
                    </a:ext>
                  </a:extLst>
                </p:cNvPr>
                <p:cNvSpPr/>
                <p:nvPr/>
              </p:nvSpPr>
              <p:spPr>
                <a:xfrm>
                  <a:off x="1232452" y="5380901"/>
                  <a:ext cx="3498574" cy="1285461"/>
                </a:xfrm>
                <a:prstGeom prst="rect">
                  <a:avLst/>
                </a:prstGeom>
                <a:solidFill>
                  <a:sysClr val="window" lastClr="FFFFFF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        Hardware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13196DB7-60BF-094B-B773-AB43390BA7EA}"/>
                    </a:ext>
                  </a:extLst>
                </p:cNvPr>
                <p:cNvSpPr/>
                <p:nvPr/>
              </p:nvSpPr>
              <p:spPr>
                <a:xfrm>
                  <a:off x="1232452" y="3657593"/>
                  <a:ext cx="3498574" cy="1728590"/>
                </a:xfrm>
                <a:prstGeom prst="rect">
                  <a:avLst/>
                </a:prstGeom>
                <a:solidFill>
                  <a:srgbClr val="ED7D31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F0C89874-3B82-A54F-B619-64242302E749}"/>
                    </a:ext>
                  </a:extLst>
                </p:cNvPr>
                <p:cNvSpPr/>
                <p:nvPr/>
              </p:nvSpPr>
              <p:spPr>
                <a:xfrm>
                  <a:off x="2252712" y="3668153"/>
                  <a:ext cx="2478314" cy="865135"/>
                </a:xfrm>
                <a:prstGeom prst="rect">
                  <a:avLst/>
                </a:prstGeom>
                <a:solidFill>
                  <a:srgbClr val="70AD47"/>
                </a:solidFill>
                <a:ln w="571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Network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38FA79B-1735-BC43-982E-0D05113209E1}"/>
                  </a:ext>
                </a:extLst>
              </p:cNvPr>
              <p:cNvSpPr/>
              <p:nvPr/>
            </p:nvSpPr>
            <p:spPr>
              <a:xfrm>
                <a:off x="492142" y="2582493"/>
                <a:ext cx="325359" cy="3066209"/>
              </a:xfrm>
              <a:prstGeom prst="rect">
                <a:avLst/>
              </a:prstGeom>
              <a:solidFill>
                <a:srgbClr val="C00000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Security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5617A66-906C-7644-BBD5-BC8BED010E1C}"/>
                  </a:ext>
                </a:extLst>
              </p:cNvPr>
              <p:cNvSpPr/>
              <p:nvPr/>
            </p:nvSpPr>
            <p:spPr>
              <a:xfrm>
                <a:off x="2878108" y="3961709"/>
                <a:ext cx="325359" cy="1686992"/>
              </a:xfrm>
              <a:prstGeom prst="rect">
                <a:avLst/>
              </a:prstGeom>
              <a:solidFill>
                <a:srgbClr val="C00000"/>
              </a:solidFill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vert="vert27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Security</a:t>
                </a:r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8A662AB-132E-9D41-8DB1-28A9D9D0CDE5}"/>
                </a:ext>
              </a:extLst>
            </p:cNvPr>
            <p:cNvSpPr/>
            <p:nvPr/>
          </p:nvSpPr>
          <p:spPr>
            <a:xfrm>
              <a:off x="4211323" y="4182857"/>
              <a:ext cx="711768" cy="6018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OS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F65D5FC-06B2-BF4C-A478-580B02EF4B1F}"/>
                </a:ext>
              </a:extLst>
            </p:cNvPr>
            <p:cNvSpPr/>
            <p:nvPr/>
          </p:nvSpPr>
          <p:spPr>
            <a:xfrm>
              <a:off x="1159599" y="4182857"/>
              <a:ext cx="711768" cy="6018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OS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Example</a:t>
            </a:r>
            <a:r>
              <a:rPr spc="-90" dirty="0"/>
              <a:t> </a:t>
            </a:r>
            <a:r>
              <a:rPr spc="-10" dirty="0"/>
              <a:t>Systems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02288"/>
            <a:ext cx="6702425" cy="3148939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Operating</a:t>
            </a:r>
            <a:r>
              <a:rPr sz="2750" spc="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750" spc="1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(OS)</a:t>
            </a:r>
            <a:r>
              <a:rPr sz="275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kernel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750" spc="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Internet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Database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241300" algn="l"/>
                <a:tab pos="1946910" algn="l"/>
              </a:tabLst>
            </a:pP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Distributed</a:t>
            </a:r>
            <a:r>
              <a:rPr lang="en-US"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file</a:t>
            </a:r>
            <a:r>
              <a:rPr sz="2750" spc="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Web</a:t>
            </a:r>
            <a:r>
              <a:rPr sz="2750" spc="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framework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Game</a:t>
            </a:r>
            <a:r>
              <a:rPr sz="2750" spc="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engine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What</a:t>
            </a:r>
            <a:r>
              <a:rPr spc="-25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a</a:t>
            </a:r>
            <a:r>
              <a:rPr spc="-50" dirty="0"/>
              <a:t> </a:t>
            </a:r>
            <a:r>
              <a:rPr spc="-10" dirty="0"/>
              <a:t>System?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02288"/>
            <a:ext cx="8531225" cy="2623154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Provides</a:t>
            </a:r>
            <a:r>
              <a:rPr sz="2750" spc="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</a:t>
            </a:r>
            <a:r>
              <a:rPr sz="275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r>
              <a:rPr sz="2750" spc="1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75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</a:t>
            </a:r>
            <a:r>
              <a:rPr sz="2750" spc="25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Mediates</a:t>
            </a:r>
            <a:r>
              <a:rPr sz="2750" spc="20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access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750" spc="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shared</a:t>
            </a:r>
            <a:r>
              <a:rPr sz="2750" spc="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Isolates</a:t>
            </a:r>
            <a:r>
              <a:rPr sz="2750" spc="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Abstracts</a:t>
            </a:r>
            <a:r>
              <a:rPr sz="2750" spc="1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complexity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Abstracts</a:t>
            </a:r>
            <a:r>
              <a:rPr sz="2750" spc="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differences</a:t>
            </a:r>
            <a:r>
              <a:rPr sz="2750" spc="2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</a:t>
            </a:r>
            <a:r>
              <a:rPr sz="275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implementation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Example</a:t>
            </a:r>
            <a:r>
              <a:rPr spc="-125" dirty="0"/>
              <a:t> </a:t>
            </a:r>
            <a:r>
              <a:rPr dirty="0"/>
              <a:t>System:</a:t>
            </a:r>
            <a:r>
              <a:rPr spc="-80" dirty="0"/>
              <a:t> </a:t>
            </a:r>
            <a:r>
              <a:rPr dirty="0"/>
              <a:t>OS</a:t>
            </a:r>
            <a:r>
              <a:rPr spc="-35" dirty="0"/>
              <a:t> </a:t>
            </a:r>
            <a:r>
              <a:rPr spc="-10" dirty="0"/>
              <a:t>Kernel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4" y="1702288"/>
            <a:ext cx="11045826" cy="3236142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Interface:</a:t>
            </a:r>
            <a:r>
              <a:rPr sz="2750" spc="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750" spc="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calls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Underlying</a:t>
            </a:r>
            <a:r>
              <a:rPr sz="2750" spc="20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resources:</a:t>
            </a:r>
            <a:r>
              <a:rPr sz="2750" spc="1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hardware</a:t>
            </a:r>
            <a:r>
              <a:rPr sz="2750" spc="1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(CPU,</a:t>
            </a:r>
            <a:r>
              <a:rPr sz="275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memory,</a:t>
            </a:r>
            <a:r>
              <a:rPr sz="27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network,</a:t>
            </a:r>
            <a:r>
              <a:rPr sz="2750" spc="1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disk)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0665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Isolation:</a:t>
            </a:r>
            <a:r>
              <a:rPr sz="2750" spc="1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Firefox,</a:t>
            </a:r>
            <a:r>
              <a:rPr sz="2750" spc="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terminal,</a:t>
            </a:r>
            <a:r>
              <a:rPr sz="2750" spc="1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zoom,</a:t>
            </a:r>
            <a:r>
              <a:rPr sz="275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  <a:r>
              <a:rPr sz="275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don’t</a:t>
            </a:r>
            <a:r>
              <a:rPr sz="2750" spc="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worry</a:t>
            </a:r>
            <a:r>
              <a:rPr sz="2750" spc="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about</a:t>
            </a:r>
            <a:r>
              <a:rPr sz="2750" spc="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each</a:t>
            </a:r>
            <a:r>
              <a:rPr sz="275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other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241300" algn="l"/>
              </a:tabLst>
            </a:pP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Abstraction:</a:t>
            </a:r>
            <a:r>
              <a:rPr sz="2750" spc="2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Collection</a:t>
            </a:r>
            <a:r>
              <a:rPr sz="2750" spc="1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75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750" spc="1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75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calls</a:t>
            </a:r>
            <a:endParaRPr sz="2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lvl="1" indent="-22796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69786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Instead</a:t>
            </a:r>
            <a:r>
              <a:rPr sz="2400" spc="-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specific</a:t>
            </a:r>
            <a:r>
              <a:rPr sz="24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protocols</a:t>
            </a:r>
            <a:r>
              <a:rPr sz="24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using</a:t>
            </a:r>
            <a:r>
              <a:rPr sz="2400" spc="-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specific</a:t>
            </a:r>
            <a:r>
              <a:rPr sz="24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devices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marR="61594" lvl="1" indent="-227965">
              <a:lnSpc>
                <a:spcPts val="2630"/>
              </a:lnSpc>
              <a:spcBef>
                <a:spcPts val="49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Don’t</a:t>
            </a:r>
            <a:r>
              <a:rPr sz="2400" spc="-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need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rewrite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Firefox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display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new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monitors,</a:t>
            </a:r>
            <a:r>
              <a:rPr sz="2400" spc="-10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</a:t>
            </a:r>
            <a:r>
              <a:rPr sz="24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save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new 	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disks,</a:t>
            </a:r>
            <a:r>
              <a:rPr sz="24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 </a:t>
            </a:r>
            <a:r>
              <a:rPr sz="24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Systems</a:t>
            </a:r>
            <a:r>
              <a:rPr spc="-125" dirty="0"/>
              <a:t> </a:t>
            </a:r>
            <a:r>
              <a:rPr dirty="0"/>
              <a:t>Stack</a:t>
            </a:r>
            <a:r>
              <a:rPr spc="-25" dirty="0"/>
              <a:t> </a:t>
            </a:r>
            <a:r>
              <a:rPr spc="-10" dirty="0"/>
              <a:t>(terminal)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8725" y="4572000"/>
            <a:ext cx="3505200" cy="815608"/>
          </a:xfrm>
          <a:prstGeom prst="rect">
            <a:avLst/>
          </a:prstGeom>
          <a:ln w="57150">
            <a:solidFill>
              <a:srgbClr val="000000"/>
            </a:solidFill>
          </a:ln>
        </p:spPr>
        <p:txBody>
          <a:bodyPr vert="horz" wrap="square" lIns="0" tIns="381000" rIns="0" bIns="0" rtlCol="0">
            <a:spAutoFit/>
          </a:bodyPr>
          <a:lstStyle/>
          <a:p>
            <a:pPr marL="925830">
              <a:lnSpc>
                <a:spcPct val="100000"/>
              </a:lnSpc>
              <a:spcBef>
                <a:spcPts val="30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Hardware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200150" y="3257550"/>
            <a:ext cx="3562350" cy="1343025"/>
            <a:chOff x="1200150" y="3257550"/>
            <a:chExt cx="3562350" cy="1343025"/>
          </a:xfrm>
        </p:grpSpPr>
        <p:sp>
          <p:nvSpPr>
            <p:cNvPr id="5" name="object 5"/>
            <p:cNvSpPr/>
            <p:nvPr/>
          </p:nvSpPr>
          <p:spPr>
            <a:xfrm>
              <a:off x="1228725" y="3286125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3505200" y="0"/>
                  </a:moveTo>
                  <a:lnTo>
                    <a:pt x="0" y="0"/>
                  </a:lnTo>
                  <a:lnTo>
                    <a:pt x="0" y="1285875"/>
                  </a:lnTo>
                  <a:lnTo>
                    <a:pt x="3505200" y="1285875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6" name="object 6"/>
            <p:cNvSpPr/>
            <p:nvPr/>
          </p:nvSpPr>
          <p:spPr>
            <a:xfrm>
              <a:off x="1228725" y="3286125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0" y="1285875"/>
                  </a:moveTo>
                  <a:lnTo>
                    <a:pt x="3505200" y="1285875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285875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742564" y="3648964"/>
            <a:ext cx="476250" cy="87844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28725" y="2000250"/>
            <a:ext cx="3505200" cy="1285875"/>
          </a:xfrm>
          <a:custGeom>
            <a:avLst/>
            <a:gdLst/>
            <a:ahLst/>
            <a:cxnLst/>
            <a:rect l="l" t="t" r="r" b="b"/>
            <a:pathLst>
              <a:path w="3505200" h="1285875">
                <a:moveTo>
                  <a:pt x="3505200" y="0"/>
                </a:moveTo>
                <a:lnTo>
                  <a:pt x="0" y="0"/>
                </a:lnTo>
                <a:lnTo>
                  <a:pt x="0" y="1285875"/>
                </a:lnTo>
                <a:lnTo>
                  <a:pt x="3505200" y="1285875"/>
                </a:lnTo>
                <a:lnTo>
                  <a:pt x="3505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9" name="object 9"/>
          <p:cNvSpPr txBox="1"/>
          <p:nvPr/>
        </p:nvSpPr>
        <p:spPr>
          <a:xfrm>
            <a:off x="1228725" y="2466397"/>
            <a:ext cx="3505200" cy="812402"/>
          </a:xfrm>
          <a:prstGeom prst="rect">
            <a:avLst/>
          </a:prstGeom>
          <a:ln w="57150">
            <a:solidFill>
              <a:srgbClr val="000000"/>
            </a:solidFill>
          </a:ln>
        </p:spPr>
        <p:txBody>
          <a:bodyPr vert="horz" wrap="square" lIns="0" tIns="377825" rIns="0" bIns="0" rtlCol="0">
            <a:spAutoFit/>
          </a:bodyPr>
          <a:lstStyle/>
          <a:p>
            <a:pPr marL="802005">
              <a:lnSpc>
                <a:spcPct val="100000"/>
              </a:lnSpc>
              <a:spcBef>
                <a:spcPts val="2975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48025" y="3429000"/>
            <a:ext cx="1390650" cy="368049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470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Filesystem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4450" y="4010025"/>
            <a:ext cx="1381125" cy="373178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</a:pPr>
            <a:r>
              <a:rPr sz="20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TTY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Systems</a:t>
            </a:r>
            <a:r>
              <a:rPr spc="-125" dirty="0"/>
              <a:t> </a:t>
            </a:r>
            <a:r>
              <a:rPr dirty="0"/>
              <a:t>Stack</a:t>
            </a:r>
            <a:r>
              <a:rPr spc="-25" dirty="0"/>
              <a:t> </a:t>
            </a:r>
            <a:r>
              <a:rPr spc="-10" dirty="0"/>
              <a:t>(Firefox)</a:t>
            </a:r>
          </a:p>
        </p:txBody>
      </p:sp>
      <p:sp>
        <p:nvSpPr>
          <p:cNvPr id="3" name="object 3"/>
          <p:cNvSpPr/>
          <p:nvPr/>
        </p:nvSpPr>
        <p:spPr>
          <a:xfrm>
            <a:off x="1228725" y="4733925"/>
            <a:ext cx="3505200" cy="1285875"/>
          </a:xfrm>
          <a:custGeom>
            <a:avLst/>
            <a:gdLst/>
            <a:ahLst/>
            <a:cxnLst/>
            <a:rect l="l" t="t" r="r" b="b"/>
            <a:pathLst>
              <a:path w="3505200" h="1285875">
                <a:moveTo>
                  <a:pt x="0" y="1285875"/>
                </a:moveTo>
                <a:lnTo>
                  <a:pt x="3505200" y="1285875"/>
                </a:lnTo>
                <a:lnTo>
                  <a:pt x="3505200" y="0"/>
                </a:lnTo>
                <a:lnTo>
                  <a:pt x="0" y="0"/>
                </a:lnTo>
                <a:lnTo>
                  <a:pt x="0" y="1285875"/>
                </a:lnTo>
                <a:close/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4" name="object 4"/>
          <p:cNvSpPr txBox="1"/>
          <p:nvPr/>
        </p:nvSpPr>
        <p:spPr>
          <a:xfrm>
            <a:off x="1257300" y="5102859"/>
            <a:ext cx="344805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97255">
              <a:lnSpc>
                <a:spcPct val="100000"/>
              </a:lnSpc>
              <a:spcBef>
                <a:spcPts val="13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Hardware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200150" y="2990850"/>
            <a:ext cx="3562350" cy="1781175"/>
            <a:chOff x="1200150" y="2990850"/>
            <a:chExt cx="3562350" cy="1781175"/>
          </a:xfrm>
        </p:grpSpPr>
        <p:sp>
          <p:nvSpPr>
            <p:cNvPr id="6" name="object 6"/>
            <p:cNvSpPr/>
            <p:nvPr/>
          </p:nvSpPr>
          <p:spPr>
            <a:xfrm>
              <a:off x="1228725" y="3019425"/>
              <a:ext cx="3505200" cy="1724025"/>
            </a:xfrm>
            <a:custGeom>
              <a:avLst/>
              <a:gdLst/>
              <a:ahLst/>
              <a:cxnLst/>
              <a:rect l="l" t="t" r="r" b="b"/>
              <a:pathLst>
                <a:path w="3505200" h="1724025">
                  <a:moveTo>
                    <a:pt x="3505200" y="0"/>
                  </a:moveTo>
                  <a:lnTo>
                    <a:pt x="0" y="0"/>
                  </a:lnTo>
                  <a:lnTo>
                    <a:pt x="0" y="1724025"/>
                  </a:lnTo>
                  <a:lnTo>
                    <a:pt x="3505200" y="1724025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7" name="object 7"/>
            <p:cNvSpPr/>
            <p:nvPr/>
          </p:nvSpPr>
          <p:spPr>
            <a:xfrm>
              <a:off x="1228725" y="3019425"/>
              <a:ext cx="3505200" cy="1724025"/>
            </a:xfrm>
            <a:custGeom>
              <a:avLst/>
              <a:gdLst/>
              <a:ahLst/>
              <a:cxnLst/>
              <a:rect l="l" t="t" r="r" b="b"/>
              <a:pathLst>
                <a:path w="3505200" h="1724025">
                  <a:moveTo>
                    <a:pt x="0" y="1724025"/>
                  </a:moveTo>
                  <a:lnTo>
                    <a:pt x="3505200" y="1724025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724025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611249" y="3714051"/>
            <a:ext cx="450850" cy="800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60"/>
              </a:lnSpc>
            </a:pPr>
            <a:r>
              <a:rPr sz="2800" spc="-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200150" y="1714500"/>
            <a:ext cx="3562350" cy="1343025"/>
            <a:chOff x="1200150" y="1714500"/>
            <a:chExt cx="3562350" cy="1343025"/>
          </a:xfrm>
        </p:grpSpPr>
        <p:sp>
          <p:nvSpPr>
            <p:cNvPr id="10" name="object 10"/>
            <p:cNvSpPr/>
            <p:nvPr/>
          </p:nvSpPr>
          <p:spPr>
            <a:xfrm>
              <a:off x="1228725" y="1743075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3505200" y="0"/>
                  </a:moveTo>
                  <a:lnTo>
                    <a:pt x="0" y="0"/>
                  </a:lnTo>
                  <a:lnTo>
                    <a:pt x="0" y="1285875"/>
                  </a:lnTo>
                  <a:lnTo>
                    <a:pt x="3505200" y="1285875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228725" y="1743075"/>
              <a:ext cx="3505200" cy="1285875"/>
            </a:xfrm>
            <a:custGeom>
              <a:avLst/>
              <a:gdLst/>
              <a:ahLst/>
              <a:cxnLst/>
              <a:rect l="l" t="t" r="r" b="b"/>
              <a:pathLst>
                <a:path w="3505200" h="1285875">
                  <a:moveTo>
                    <a:pt x="0" y="1285875"/>
                  </a:moveTo>
                  <a:lnTo>
                    <a:pt x="3505200" y="1285875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1285875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18029" y="2100897"/>
            <a:ext cx="1926589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190875" y="3324225"/>
            <a:ext cx="1514475" cy="1371600"/>
            <a:chOff x="3190875" y="3324225"/>
            <a:chExt cx="1514475" cy="1371600"/>
          </a:xfrm>
        </p:grpSpPr>
        <p:sp>
          <p:nvSpPr>
            <p:cNvPr id="14" name="object 14"/>
            <p:cNvSpPr/>
            <p:nvPr/>
          </p:nvSpPr>
          <p:spPr>
            <a:xfrm>
              <a:off x="3219450" y="3352800"/>
              <a:ext cx="1276350" cy="495300"/>
            </a:xfrm>
            <a:custGeom>
              <a:avLst/>
              <a:gdLst/>
              <a:ahLst/>
              <a:cxnLst/>
              <a:rect l="l" t="t" r="r" b="b"/>
              <a:pathLst>
                <a:path w="1276350" h="495300">
                  <a:moveTo>
                    <a:pt x="1276350" y="0"/>
                  </a:moveTo>
                  <a:lnTo>
                    <a:pt x="0" y="0"/>
                  </a:lnTo>
                  <a:lnTo>
                    <a:pt x="0" y="495300"/>
                  </a:lnTo>
                  <a:lnTo>
                    <a:pt x="1276350" y="495300"/>
                  </a:lnTo>
                  <a:lnTo>
                    <a:pt x="127635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15" name="object 15"/>
            <p:cNvSpPr/>
            <p:nvPr/>
          </p:nvSpPr>
          <p:spPr>
            <a:xfrm>
              <a:off x="3219450" y="3352800"/>
              <a:ext cx="1276350" cy="495300"/>
            </a:xfrm>
            <a:custGeom>
              <a:avLst/>
              <a:gdLst/>
              <a:ahLst/>
              <a:cxnLst/>
              <a:rect l="l" t="t" r="r" b="b"/>
              <a:pathLst>
                <a:path w="1276350" h="495300">
                  <a:moveTo>
                    <a:pt x="0" y="495300"/>
                  </a:moveTo>
                  <a:lnTo>
                    <a:pt x="1276350" y="495300"/>
                  </a:lnTo>
                  <a:lnTo>
                    <a:pt x="1276350" y="0"/>
                  </a:lnTo>
                  <a:lnTo>
                    <a:pt x="0" y="0"/>
                  </a:lnTo>
                  <a:lnTo>
                    <a:pt x="0" y="495300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16" name="object 16"/>
            <p:cNvSpPr/>
            <p:nvPr/>
          </p:nvSpPr>
          <p:spPr>
            <a:xfrm>
              <a:off x="3286125" y="4191000"/>
              <a:ext cx="1390650" cy="476250"/>
            </a:xfrm>
            <a:custGeom>
              <a:avLst/>
              <a:gdLst/>
              <a:ahLst/>
              <a:cxnLst/>
              <a:rect l="l" t="t" r="r" b="b"/>
              <a:pathLst>
                <a:path w="1390650" h="476250">
                  <a:moveTo>
                    <a:pt x="1390650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1390650" y="476250"/>
                  </a:lnTo>
                  <a:lnTo>
                    <a:pt x="139065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17" name="object 17"/>
            <p:cNvSpPr/>
            <p:nvPr/>
          </p:nvSpPr>
          <p:spPr>
            <a:xfrm>
              <a:off x="3286125" y="4191000"/>
              <a:ext cx="1390650" cy="476250"/>
            </a:xfrm>
            <a:custGeom>
              <a:avLst/>
              <a:gdLst/>
              <a:ahLst/>
              <a:cxnLst/>
              <a:rect l="l" t="t" r="r" b="b"/>
              <a:pathLst>
                <a:path w="1390650" h="476250">
                  <a:moveTo>
                    <a:pt x="0" y="476250"/>
                  </a:moveTo>
                  <a:lnTo>
                    <a:pt x="1390650" y="476250"/>
                  </a:lnTo>
                  <a:lnTo>
                    <a:pt x="1390650" y="0"/>
                  </a:lnTo>
                  <a:lnTo>
                    <a:pt x="0" y="0"/>
                  </a:lnTo>
                  <a:lnTo>
                    <a:pt x="0" y="476250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314700" y="4238561"/>
            <a:ext cx="1362075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25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Filesystem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23975" y="4191000"/>
            <a:ext cx="1390650" cy="371897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209550">
              <a:lnSpc>
                <a:spcPct val="100000"/>
              </a:lnSpc>
              <a:spcBef>
                <a:spcPts val="500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Graphics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295400" y="2752725"/>
            <a:ext cx="1590675" cy="762000"/>
            <a:chOff x="1295400" y="2752725"/>
            <a:chExt cx="1590675" cy="762000"/>
          </a:xfrm>
        </p:grpSpPr>
        <p:sp>
          <p:nvSpPr>
            <p:cNvPr id="22" name="object 22"/>
            <p:cNvSpPr/>
            <p:nvPr/>
          </p:nvSpPr>
          <p:spPr>
            <a:xfrm>
              <a:off x="1323975" y="2781300"/>
              <a:ext cx="1533525" cy="704850"/>
            </a:xfrm>
            <a:custGeom>
              <a:avLst/>
              <a:gdLst/>
              <a:ahLst/>
              <a:cxnLst/>
              <a:rect l="l" t="t" r="r" b="b"/>
              <a:pathLst>
                <a:path w="1533525" h="704850">
                  <a:moveTo>
                    <a:pt x="1533525" y="0"/>
                  </a:moveTo>
                  <a:lnTo>
                    <a:pt x="0" y="0"/>
                  </a:lnTo>
                  <a:lnTo>
                    <a:pt x="0" y="704850"/>
                  </a:lnTo>
                  <a:lnTo>
                    <a:pt x="1533525" y="704850"/>
                  </a:lnTo>
                  <a:lnTo>
                    <a:pt x="1533525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323975" y="2781300"/>
              <a:ext cx="1533525" cy="704850"/>
            </a:xfrm>
            <a:custGeom>
              <a:avLst/>
              <a:gdLst/>
              <a:ahLst/>
              <a:cxnLst/>
              <a:rect l="l" t="t" r="r" b="b"/>
              <a:pathLst>
                <a:path w="1533525" h="704850">
                  <a:moveTo>
                    <a:pt x="0" y="704850"/>
                  </a:moveTo>
                  <a:lnTo>
                    <a:pt x="1533525" y="704850"/>
                  </a:lnTo>
                  <a:lnTo>
                    <a:pt x="1533525" y="0"/>
                  </a:lnTo>
                  <a:lnTo>
                    <a:pt x="0" y="0"/>
                  </a:lnTo>
                  <a:lnTo>
                    <a:pt x="0" y="704850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606550" y="2766949"/>
            <a:ext cx="966469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Window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362075" y="3638550"/>
            <a:ext cx="1590675" cy="485775"/>
            <a:chOff x="1362075" y="3638550"/>
            <a:chExt cx="1590675" cy="485775"/>
          </a:xfrm>
        </p:grpSpPr>
        <p:sp>
          <p:nvSpPr>
            <p:cNvPr id="26" name="object 26"/>
            <p:cNvSpPr/>
            <p:nvPr/>
          </p:nvSpPr>
          <p:spPr>
            <a:xfrm>
              <a:off x="1390650" y="3667125"/>
              <a:ext cx="1533525" cy="428625"/>
            </a:xfrm>
            <a:custGeom>
              <a:avLst/>
              <a:gdLst/>
              <a:ahLst/>
              <a:cxnLst/>
              <a:rect l="l" t="t" r="r" b="b"/>
              <a:pathLst>
                <a:path w="1533525" h="428625">
                  <a:moveTo>
                    <a:pt x="1533525" y="0"/>
                  </a:moveTo>
                  <a:lnTo>
                    <a:pt x="0" y="0"/>
                  </a:lnTo>
                  <a:lnTo>
                    <a:pt x="0" y="428625"/>
                  </a:lnTo>
                  <a:lnTo>
                    <a:pt x="1533525" y="428625"/>
                  </a:lnTo>
                  <a:lnTo>
                    <a:pt x="1533525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390650" y="3667125"/>
              <a:ext cx="1533525" cy="428625"/>
            </a:xfrm>
            <a:custGeom>
              <a:avLst/>
              <a:gdLst/>
              <a:ahLst/>
              <a:cxnLst/>
              <a:rect l="l" t="t" r="r" b="b"/>
              <a:pathLst>
                <a:path w="1533525" h="428625">
                  <a:moveTo>
                    <a:pt x="0" y="428625"/>
                  </a:moveTo>
                  <a:lnTo>
                    <a:pt x="1533525" y="428625"/>
                  </a:lnTo>
                  <a:lnTo>
                    <a:pt x="1533525" y="0"/>
                  </a:lnTo>
                  <a:lnTo>
                    <a:pt x="0" y="0"/>
                  </a:lnTo>
                  <a:lnTo>
                    <a:pt x="0" y="428625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587500" y="3110928"/>
            <a:ext cx="2725420" cy="92653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2500"/>
              </a:lnSpc>
              <a:spcBef>
                <a:spcPts val="125"/>
              </a:spcBef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manager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822450">
              <a:lnSpc>
                <a:spcPts val="2170"/>
              </a:lnSpc>
            </a:pPr>
            <a:r>
              <a:rPr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endParaRPr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2860">
              <a:lnSpc>
                <a:spcPts val="2430"/>
              </a:lnSpc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Scheduler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23975" y="1819275"/>
            <a:ext cx="2019300" cy="339195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219075">
              <a:lnSpc>
                <a:spcPct val="100000"/>
              </a:lnSpc>
              <a:spcBef>
                <a:spcPts val="245"/>
              </a:spcBef>
            </a:pPr>
            <a:r>
              <a:rPr sz="20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Layout</a:t>
            </a:r>
            <a:r>
              <a:rPr sz="2000" spc="9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engine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05200" y="1819275"/>
            <a:ext cx="1085850" cy="339195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210185">
              <a:lnSpc>
                <a:spcPct val="100000"/>
              </a:lnSpc>
              <a:spcBef>
                <a:spcPts val="245"/>
              </a:spcBef>
            </a:pPr>
            <a:r>
              <a:rPr sz="20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JS</a:t>
            </a:r>
            <a:r>
              <a:rPr sz="20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VM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1" name="object 30">
            <a:extLst>
              <a:ext uri="{FF2B5EF4-FFF2-40B4-BE49-F238E27FC236}">
                <a16:creationId xmlns:a16="http://schemas.microsoft.com/office/drawing/2014/main" id="{B68683E3-A70D-1A49-9FE0-D1E9E9633317}"/>
              </a:ext>
            </a:extLst>
          </p:cNvPr>
          <p:cNvSpPr txBox="1"/>
          <p:nvPr/>
        </p:nvSpPr>
        <p:spPr>
          <a:xfrm>
            <a:off x="3081272" y="2598996"/>
            <a:ext cx="1552706" cy="339195"/>
          </a:xfrm>
          <a:prstGeom prst="rect">
            <a:avLst/>
          </a:prstGeom>
          <a:solidFill>
            <a:srgbClr val="6FAC46"/>
          </a:solidFill>
          <a:ln w="57150">
            <a:solidFill>
              <a:srgbClr val="00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210185">
              <a:lnSpc>
                <a:spcPct val="100000"/>
              </a:lnSpc>
              <a:spcBef>
                <a:spcPts val="245"/>
              </a:spcBef>
            </a:pPr>
            <a:r>
              <a:rPr lang="en-US" sz="20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Database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4" y="609282"/>
            <a:ext cx="10436225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Systems</a:t>
            </a:r>
            <a:r>
              <a:rPr spc="-110" dirty="0"/>
              <a:t> </a:t>
            </a:r>
            <a:r>
              <a:rPr dirty="0"/>
              <a:t>Stack</a:t>
            </a:r>
            <a:r>
              <a:rPr spc="-15" dirty="0"/>
              <a:t> </a:t>
            </a:r>
            <a:r>
              <a:rPr dirty="0"/>
              <a:t>(Firefox</a:t>
            </a:r>
            <a:r>
              <a:rPr spc="-75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10" dirty="0"/>
              <a:t>Wikipedia)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522033" y="3351313"/>
            <a:ext cx="3070860" cy="2506345"/>
            <a:chOff x="3522033" y="3351313"/>
            <a:chExt cx="3070860" cy="2506345"/>
          </a:xfrm>
        </p:grpSpPr>
        <p:sp>
          <p:nvSpPr>
            <p:cNvPr id="4" name="object 4"/>
            <p:cNvSpPr/>
            <p:nvPr/>
          </p:nvSpPr>
          <p:spPr>
            <a:xfrm>
              <a:off x="3550608" y="3379888"/>
              <a:ext cx="3013710" cy="2449195"/>
            </a:xfrm>
            <a:custGeom>
              <a:avLst/>
              <a:gdLst/>
              <a:ahLst/>
              <a:cxnLst/>
              <a:rect l="l" t="t" r="r" b="b"/>
              <a:pathLst>
                <a:path w="3013709" h="2449195">
                  <a:moveTo>
                    <a:pt x="1847344" y="0"/>
                  </a:moveTo>
                  <a:lnTo>
                    <a:pt x="1804643" y="2051"/>
                  </a:lnTo>
                  <a:lnTo>
                    <a:pt x="1762862" y="10640"/>
                  </a:lnTo>
                  <a:lnTo>
                    <a:pt x="1722632" y="25533"/>
                  </a:lnTo>
                  <a:lnTo>
                    <a:pt x="1684585" y="46496"/>
                  </a:lnTo>
                  <a:lnTo>
                    <a:pt x="1649353" y="73297"/>
                  </a:lnTo>
                  <a:lnTo>
                    <a:pt x="1617566" y="105703"/>
                  </a:lnTo>
                  <a:lnTo>
                    <a:pt x="1589857" y="143481"/>
                  </a:lnTo>
                  <a:lnTo>
                    <a:pt x="1566857" y="186398"/>
                  </a:lnTo>
                  <a:lnTo>
                    <a:pt x="1546987" y="166318"/>
                  </a:lnTo>
                  <a:lnTo>
                    <a:pt x="1503724" y="131159"/>
                  </a:lnTo>
                  <a:lnTo>
                    <a:pt x="1437975" y="94897"/>
                  </a:lnTo>
                  <a:lnTo>
                    <a:pt x="1394370" y="79838"/>
                  </a:lnTo>
                  <a:lnTo>
                    <a:pt x="1350151" y="70957"/>
                  </a:lnTo>
                  <a:lnTo>
                    <a:pt x="1305791" y="68093"/>
                  </a:lnTo>
                  <a:lnTo>
                    <a:pt x="1261761" y="71086"/>
                  </a:lnTo>
                  <a:lnTo>
                    <a:pt x="1218533" y="79778"/>
                  </a:lnTo>
                  <a:lnTo>
                    <a:pt x="1176576" y="94008"/>
                  </a:lnTo>
                  <a:lnTo>
                    <a:pt x="1136364" y="113615"/>
                  </a:lnTo>
                  <a:lnTo>
                    <a:pt x="1098367" y="138441"/>
                  </a:lnTo>
                  <a:lnTo>
                    <a:pt x="1063056" y="168325"/>
                  </a:lnTo>
                  <a:lnTo>
                    <a:pt x="1030904" y="203107"/>
                  </a:lnTo>
                  <a:lnTo>
                    <a:pt x="1002380" y="242628"/>
                  </a:lnTo>
                  <a:lnTo>
                    <a:pt x="977958" y="286728"/>
                  </a:lnTo>
                  <a:lnTo>
                    <a:pt x="931363" y="260234"/>
                  </a:lnTo>
                  <a:lnTo>
                    <a:pt x="882698" y="239752"/>
                  </a:lnTo>
                  <a:lnTo>
                    <a:pt x="832431" y="225387"/>
                  </a:lnTo>
                  <a:lnTo>
                    <a:pt x="781032" y="217245"/>
                  </a:lnTo>
                  <a:lnTo>
                    <a:pt x="728970" y="215431"/>
                  </a:lnTo>
                  <a:lnTo>
                    <a:pt x="676714" y="220053"/>
                  </a:lnTo>
                  <a:lnTo>
                    <a:pt x="632113" y="229170"/>
                  </a:lnTo>
                  <a:lnTo>
                    <a:pt x="589282" y="242688"/>
                  </a:lnTo>
                  <a:lnTo>
                    <a:pt x="548390" y="260359"/>
                  </a:lnTo>
                  <a:lnTo>
                    <a:pt x="509604" y="281939"/>
                  </a:lnTo>
                  <a:lnTo>
                    <a:pt x="473095" y="307182"/>
                  </a:lnTo>
                  <a:lnTo>
                    <a:pt x="439030" y="335841"/>
                  </a:lnTo>
                  <a:lnTo>
                    <a:pt x="407580" y="367671"/>
                  </a:lnTo>
                  <a:lnTo>
                    <a:pt x="378912" y="402426"/>
                  </a:lnTo>
                  <a:lnTo>
                    <a:pt x="353196" y="439860"/>
                  </a:lnTo>
                  <a:lnTo>
                    <a:pt x="330601" y="479728"/>
                  </a:lnTo>
                  <a:lnTo>
                    <a:pt x="311295" y="521783"/>
                  </a:lnTo>
                  <a:lnTo>
                    <a:pt x="295447" y="565780"/>
                  </a:lnTo>
                  <a:lnTo>
                    <a:pt x="283227" y="611472"/>
                  </a:lnTo>
                  <a:lnTo>
                    <a:pt x="274803" y="658615"/>
                  </a:lnTo>
                  <a:lnTo>
                    <a:pt x="270344" y="706962"/>
                  </a:lnTo>
                  <a:lnTo>
                    <a:pt x="270019" y="756267"/>
                  </a:lnTo>
                  <a:lnTo>
                    <a:pt x="273997" y="806285"/>
                  </a:lnTo>
                  <a:lnTo>
                    <a:pt x="271457" y="813905"/>
                  </a:lnTo>
                  <a:lnTo>
                    <a:pt x="224450" y="823470"/>
                  </a:lnTo>
                  <a:lnTo>
                    <a:pt x="179927" y="840895"/>
                  </a:lnTo>
                  <a:lnTo>
                    <a:pt x="138615" y="865657"/>
                  </a:lnTo>
                  <a:lnTo>
                    <a:pt x="101239" y="897236"/>
                  </a:lnTo>
                  <a:lnTo>
                    <a:pt x="68527" y="935107"/>
                  </a:lnTo>
                  <a:lnTo>
                    <a:pt x="41206" y="978751"/>
                  </a:lnTo>
                  <a:lnTo>
                    <a:pt x="21438" y="1023549"/>
                  </a:lnTo>
                  <a:lnTo>
                    <a:pt x="8092" y="1069907"/>
                  </a:lnTo>
                  <a:lnTo>
                    <a:pt x="1001" y="1117112"/>
                  </a:lnTo>
                  <a:lnTo>
                    <a:pt x="0" y="1164450"/>
                  </a:lnTo>
                  <a:lnTo>
                    <a:pt x="4921" y="1211209"/>
                  </a:lnTo>
                  <a:lnTo>
                    <a:pt x="15599" y="1256674"/>
                  </a:lnTo>
                  <a:lnTo>
                    <a:pt x="31869" y="1300133"/>
                  </a:lnTo>
                  <a:lnTo>
                    <a:pt x="53563" y="1340871"/>
                  </a:lnTo>
                  <a:lnTo>
                    <a:pt x="80517" y="1378176"/>
                  </a:lnTo>
                  <a:lnTo>
                    <a:pt x="112563" y="1411335"/>
                  </a:lnTo>
                  <a:lnTo>
                    <a:pt x="149537" y="1439634"/>
                  </a:lnTo>
                  <a:lnTo>
                    <a:pt x="121632" y="1477741"/>
                  </a:lnTo>
                  <a:lnTo>
                    <a:pt x="99273" y="1519446"/>
                  </a:lnTo>
                  <a:lnTo>
                    <a:pt x="82671" y="1564030"/>
                  </a:lnTo>
                  <a:lnTo>
                    <a:pt x="72038" y="1610773"/>
                  </a:lnTo>
                  <a:lnTo>
                    <a:pt x="67586" y="1658956"/>
                  </a:lnTo>
                  <a:lnTo>
                    <a:pt x="69527" y="1707858"/>
                  </a:lnTo>
                  <a:lnTo>
                    <a:pt x="78032" y="1756670"/>
                  </a:lnTo>
                  <a:lnTo>
                    <a:pt x="92534" y="1802427"/>
                  </a:lnTo>
                  <a:lnTo>
                    <a:pt x="112510" y="1844675"/>
                  </a:lnTo>
                  <a:lnTo>
                    <a:pt x="137437" y="1882960"/>
                  </a:lnTo>
                  <a:lnTo>
                    <a:pt x="166793" y="1916829"/>
                  </a:lnTo>
                  <a:lnTo>
                    <a:pt x="200057" y="1945827"/>
                  </a:lnTo>
                  <a:lnTo>
                    <a:pt x="236706" y="1969500"/>
                  </a:lnTo>
                  <a:lnTo>
                    <a:pt x="276218" y="1987394"/>
                  </a:lnTo>
                  <a:lnTo>
                    <a:pt x="318071" y="1999055"/>
                  </a:lnTo>
                  <a:lnTo>
                    <a:pt x="361743" y="2004029"/>
                  </a:lnTo>
                  <a:lnTo>
                    <a:pt x="406712" y="2001863"/>
                  </a:lnTo>
                  <a:lnTo>
                    <a:pt x="412300" y="2012658"/>
                  </a:lnTo>
                  <a:lnTo>
                    <a:pt x="437919" y="2055703"/>
                  </a:lnTo>
                  <a:lnTo>
                    <a:pt x="466264" y="2095507"/>
                  </a:lnTo>
                  <a:lnTo>
                    <a:pt x="497113" y="2132009"/>
                  </a:lnTo>
                  <a:lnTo>
                    <a:pt x="530244" y="2165146"/>
                  </a:lnTo>
                  <a:lnTo>
                    <a:pt x="565435" y="2194859"/>
                  </a:lnTo>
                  <a:lnTo>
                    <a:pt x="602466" y="2221086"/>
                  </a:lnTo>
                  <a:lnTo>
                    <a:pt x="641114" y="2243765"/>
                  </a:lnTo>
                  <a:lnTo>
                    <a:pt x="681158" y="2262834"/>
                  </a:lnTo>
                  <a:lnTo>
                    <a:pt x="722376" y="2278234"/>
                  </a:lnTo>
                  <a:lnTo>
                    <a:pt x="764548" y="2289901"/>
                  </a:lnTo>
                  <a:lnTo>
                    <a:pt x="807451" y="2297776"/>
                  </a:lnTo>
                  <a:lnTo>
                    <a:pt x="850864" y="2301796"/>
                  </a:lnTo>
                  <a:lnTo>
                    <a:pt x="894565" y="2301900"/>
                  </a:lnTo>
                  <a:lnTo>
                    <a:pt x="938333" y="2298027"/>
                  </a:lnTo>
                  <a:lnTo>
                    <a:pt x="981946" y="2290116"/>
                  </a:lnTo>
                  <a:lnTo>
                    <a:pt x="1025184" y="2278105"/>
                  </a:lnTo>
                  <a:lnTo>
                    <a:pt x="1067823" y="2261934"/>
                  </a:lnTo>
                  <a:lnTo>
                    <a:pt x="1109644" y="2241539"/>
                  </a:lnTo>
                  <a:lnTo>
                    <a:pt x="1150424" y="2216861"/>
                  </a:lnTo>
                  <a:lnTo>
                    <a:pt x="1178145" y="2258271"/>
                  </a:lnTo>
                  <a:lnTo>
                    <a:pt x="1209206" y="2296225"/>
                  </a:lnTo>
                  <a:lnTo>
                    <a:pt x="1243336" y="2330502"/>
                  </a:lnTo>
                  <a:lnTo>
                    <a:pt x="1280269" y="2360882"/>
                  </a:lnTo>
                  <a:lnTo>
                    <a:pt x="1319733" y="2387143"/>
                  </a:lnTo>
                  <a:lnTo>
                    <a:pt x="1361462" y="2409064"/>
                  </a:lnTo>
                  <a:lnTo>
                    <a:pt x="1405186" y="2426424"/>
                  </a:lnTo>
                  <a:lnTo>
                    <a:pt x="1449172" y="2438710"/>
                  </a:lnTo>
                  <a:lnTo>
                    <a:pt x="1493202" y="2446169"/>
                  </a:lnTo>
                  <a:lnTo>
                    <a:pt x="1537031" y="2448945"/>
                  </a:lnTo>
                  <a:lnTo>
                    <a:pt x="1580413" y="2447185"/>
                  </a:lnTo>
                  <a:lnTo>
                    <a:pt x="1623101" y="2441035"/>
                  </a:lnTo>
                  <a:lnTo>
                    <a:pt x="1664850" y="2430640"/>
                  </a:lnTo>
                  <a:lnTo>
                    <a:pt x="1705414" y="2416148"/>
                  </a:lnTo>
                  <a:lnTo>
                    <a:pt x="1744547" y="2397703"/>
                  </a:lnTo>
                  <a:lnTo>
                    <a:pt x="1782004" y="2375452"/>
                  </a:lnTo>
                  <a:lnTo>
                    <a:pt x="1817538" y="2349541"/>
                  </a:lnTo>
                  <a:lnTo>
                    <a:pt x="1850904" y="2320115"/>
                  </a:lnTo>
                  <a:lnTo>
                    <a:pt x="1881855" y="2287321"/>
                  </a:lnTo>
                  <a:lnTo>
                    <a:pt x="1910147" y="2251305"/>
                  </a:lnTo>
                  <a:lnTo>
                    <a:pt x="1935533" y="2212212"/>
                  </a:lnTo>
                  <a:lnTo>
                    <a:pt x="1957768" y="2170189"/>
                  </a:lnTo>
                  <a:lnTo>
                    <a:pt x="1976605" y="2125382"/>
                  </a:lnTo>
                  <a:lnTo>
                    <a:pt x="1991799" y="2077936"/>
                  </a:lnTo>
                  <a:lnTo>
                    <a:pt x="2040821" y="2106800"/>
                  </a:lnTo>
                  <a:lnTo>
                    <a:pt x="2092700" y="2127878"/>
                  </a:lnTo>
                  <a:lnTo>
                    <a:pt x="2146675" y="2140908"/>
                  </a:lnTo>
                  <a:lnTo>
                    <a:pt x="2201984" y="2145627"/>
                  </a:lnTo>
                  <a:lnTo>
                    <a:pt x="2245925" y="2143389"/>
                  </a:lnTo>
                  <a:lnTo>
                    <a:pt x="2288531" y="2136093"/>
                  </a:lnTo>
                  <a:lnTo>
                    <a:pt x="2329556" y="2124008"/>
                  </a:lnTo>
                  <a:lnTo>
                    <a:pt x="2368749" y="2107404"/>
                  </a:lnTo>
                  <a:lnTo>
                    <a:pt x="2405866" y="2086548"/>
                  </a:lnTo>
                  <a:lnTo>
                    <a:pt x="2440656" y="2061711"/>
                  </a:lnTo>
                  <a:lnTo>
                    <a:pt x="2472874" y="2033162"/>
                  </a:lnTo>
                  <a:lnTo>
                    <a:pt x="2502270" y="2001169"/>
                  </a:lnTo>
                  <a:lnTo>
                    <a:pt x="2528598" y="1966002"/>
                  </a:lnTo>
                  <a:lnTo>
                    <a:pt x="2551610" y="1927930"/>
                  </a:lnTo>
                  <a:lnTo>
                    <a:pt x="2571058" y="1887222"/>
                  </a:lnTo>
                  <a:lnTo>
                    <a:pt x="2586694" y="1844147"/>
                  </a:lnTo>
                  <a:lnTo>
                    <a:pt x="2598271" y="1798974"/>
                  </a:lnTo>
                  <a:lnTo>
                    <a:pt x="2605541" y="1751973"/>
                  </a:lnTo>
                  <a:lnTo>
                    <a:pt x="2608257" y="1703413"/>
                  </a:lnTo>
                  <a:lnTo>
                    <a:pt x="2655913" y="1693092"/>
                  </a:lnTo>
                  <a:lnTo>
                    <a:pt x="2702174" y="1677480"/>
                  </a:lnTo>
                  <a:lnTo>
                    <a:pt x="2746678" y="1656742"/>
                  </a:lnTo>
                  <a:lnTo>
                    <a:pt x="2789068" y="1631041"/>
                  </a:lnTo>
                  <a:lnTo>
                    <a:pt x="2828983" y="1600543"/>
                  </a:lnTo>
                  <a:lnTo>
                    <a:pt x="2863720" y="1567997"/>
                  </a:lnTo>
                  <a:lnTo>
                    <a:pt x="2894935" y="1532599"/>
                  </a:lnTo>
                  <a:lnTo>
                    <a:pt x="2922593" y="1494655"/>
                  </a:lnTo>
                  <a:lnTo>
                    <a:pt x="2946655" y="1454474"/>
                  </a:lnTo>
                  <a:lnTo>
                    <a:pt x="2967087" y="1412360"/>
                  </a:lnTo>
                  <a:lnTo>
                    <a:pt x="2983852" y="1368622"/>
                  </a:lnTo>
                  <a:lnTo>
                    <a:pt x="2996913" y="1323566"/>
                  </a:lnTo>
                  <a:lnTo>
                    <a:pt x="3006234" y="1277499"/>
                  </a:lnTo>
                  <a:lnTo>
                    <a:pt x="3011780" y="1230727"/>
                  </a:lnTo>
                  <a:lnTo>
                    <a:pt x="3013513" y="1183558"/>
                  </a:lnTo>
                  <a:lnTo>
                    <a:pt x="3011397" y="1136297"/>
                  </a:lnTo>
                  <a:lnTo>
                    <a:pt x="3005397" y="1089253"/>
                  </a:lnTo>
                  <a:lnTo>
                    <a:pt x="2995475" y="1042731"/>
                  </a:lnTo>
                  <a:lnTo>
                    <a:pt x="2981596" y="997039"/>
                  </a:lnTo>
                  <a:lnTo>
                    <a:pt x="2963723" y="952483"/>
                  </a:lnTo>
                  <a:lnTo>
                    <a:pt x="2941820" y="909370"/>
                  </a:lnTo>
                  <a:lnTo>
                    <a:pt x="2915851" y="868007"/>
                  </a:lnTo>
                  <a:lnTo>
                    <a:pt x="2920760" y="854696"/>
                  </a:lnTo>
                  <a:lnTo>
                    <a:pt x="2932869" y="813905"/>
                  </a:lnTo>
                  <a:lnTo>
                    <a:pt x="2941853" y="766784"/>
                  </a:lnTo>
                  <a:lnTo>
                    <a:pt x="2945804" y="719837"/>
                  </a:lnTo>
                  <a:lnTo>
                    <a:pt x="2944918" y="673441"/>
                  </a:lnTo>
                  <a:lnTo>
                    <a:pt x="2939392" y="627977"/>
                  </a:lnTo>
                  <a:lnTo>
                    <a:pt x="2929420" y="583823"/>
                  </a:lnTo>
                  <a:lnTo>
                    <a:pt x="2915200" y="541358"/>
                  </a:lnTo>
                  <a:lnTo>
                    <a:pt x="2896928" y="500961"/>
                  </a:lnTo>
                  <a:lnTo>
                    <a:pt x="2874798" y="463011"/>
                  </a:lnTo>
                  <a:lnTo>
                    <a:pt x="2849008" y="427889"/>
                  </a:lnTo>
                  <a:lnTo>
                    <a:pt x="2819753" y="395971"/>
                  </a:lnTo>
                  <a:lnTo>
                    <a:pt x="2787230" y="367638"/>
                  </a:lnTo>
                  <a:lnTo>
                    <a:pt x="2751635" y="343269"/>
                  </a:lnTo>
                  <a:lnTo>
                    <a:pt x="2713163" y="323242"/>
                  </a:lnTo>
                  <a:lnTo>
                    <a:pt x="2672011" y="307937"/>
                  </a:lnTo>
                  <a:lnTo>
                    <a:pt x="2660513" y="257796"/>
                  </a:lnTo>
                  <a:lnTo>
                    <a:pt x="2643006" y="210210"/>
                  </a:lnTo>
                  <a:lnTo>
                    <a:pt x="2619817" y="165812"/>
                  </a:lnTo>
                  <a:lnTo>
                    <a:pt x="2591275" y="125236"/>
                  </a:lnTo>
                  <a:lnTo>
                    <a:pt x="2557711" y="89116"/>
                  </a:lnTo>
                  <a:lnTo>
                    <a:pt x="2520700" y="58923"/>
                  </a:lnTo>
                  <a:lnTo>
                    <a:pt x="2481296" y="35051"/>
                  </a:lnTo>
                  <a:lnTo>
                    <a:pt x="2440067" y="17446"/>
                  </a:lnTo>
                  <a:lnTo>
                    <a:pt x="2397582" y="6058"/>
                  </a:lnTo>
                  <a:lnTo>
                    <a:pt x="2354412" y="834"/>
                  </a:lnTo>
                  <a:lnTo>
                    <a:pt x="2311124" y="1724"/>
                  </a:lnTo>
                  <a:lnTo>
                    <a:pt x="2268289" y="8675"/>
                  </a:lnTo>
                  <a:lnTo>
                    <a:pt x="2226476" y="21636"/>
                  </a:lnTo>
                  <a:lnTo>
                    <a:pt x="2186253" y="40556"/>
                  </a:lnTo>
                  <a:lnTo>
                    <a:pt x="2148191" y="65383"/>
                  </a:lnTo>
                  <a:lnTo>
                    <a:pt x="2112859" y="96064"/>
                  </a:lnTo>
                  <a:lnTo>
                    <a:pt x="2080826" y="132550"/>
                  </a:lnTo>
                  <a:lnTo>
                    <a:pt x="2058200" y="103350"/>
                  </a:lnTo>
                  <a:lnTo>
                    <a:pt x="2004852" y="54522"/>
                  </a:lnTo>
                  <a:lnTo>
                    <a:pt x="1932981" y="16438"/>
                  </a:lnTo>
                  <a:lnTo>
                    <a:pt x="1890334" y="4717"/>
                  </a:lnTo>
                  <a:lnTo>
                    <a:pt x="184734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1600"/>
            </a:p>
          </p:txBody>
        </p:sp>
        <p:sp>
          <p:nvSpPr>
            <p:cNvPr id="5" name="object 5"/>
            <p:cNvSpPr/>
            <p:nvPr/>
          </p:nvSpPr>
          <p:spPr>
            <a:xfrm>
              <a:off x="3550608" y="3379888"/>
              <a:ext cx="3013710" cy="2449195"/>
            </a:xfrm>
            <a:custGeom>
              <a:avLst/>
              <a:gdLst/>
              <a:ahLst/>
              <a:cxnLst/>
              <a:rect l="l" t="t" r="r" b="b"/>
              <a:pathLst>
                <a:path w="3013709" h="2449195">
                  <a:moveTo>
                    <a:pt x="273997" y="806285"/>
                  </a:moveTo>
                  <a:lnTo>
                    <a:pt x="270019" y="756267"/>
                  </a:lnTo>
                  <a:lnTo>
                    <a:pt x="270344" y="706962"/>
                  </a:lnTo>
                  <a:lnTo>
                    <a:pt x="274803" y="658615"/>
                  </a:lnTo>
                  <a:lnTo>
                    <a:pt x="283227" y="611472"/>
                  </a:lnTo>
                  <a:lnTo>
                    <a:pt x="295447" y="565780"/>
                  </a:lnTo>
                  <a:lnTo>
                    <a:pt x="311295" y="521783"/>
                  </a:lnTo>
                  <a:lnTo>
                    <a:pt x="330601" y="479728"/>
                  </a:lnTo>
                  <a:lnTo>
                    <a:pt x="353196" y="439860"/>
                  </a:lnTo>
                  <a:lnTo>
                    <a:pt x="378912" y="402426"/>
                  </a:lnTo>
                  <a:lnTo>
                    <a:pt x="407580" y="367671"/>
                  </a:lnTo>
                  <a:lnTo>
                    <a:pt x="439030" y="335841"/>
                  </a:lnTo>
                  <a:lnTo>
                    <a:pt x="473095" y="307182"/>
                  </a:lnTo>
                  <a:lnTo>
                    <a:pt x="509604" y="281939"/>
                  </a:lnTo>
                  <a:lnTo>
                    <a:pt x="548390" y="260359"/>
                  </a:lnTo>
                  <a:lnTo>
                    <a:pt x="589282" y="242688"/>
                  </a:lnTo>
                  <a:lnTo>
                    <a:pt x="632113" y="229170"/>
                  </a:lnTo>
                  <a:lnTo>
                    <a:pt x="676714" y="220053"/>
                  </a:lnTo>
                  <a:lnTo>
                    <a:pt x="728970" y="215431"/>
                  </a:lnTo>
                  <a:lnTo>
                    <a:pt x="781032" y="217245"/>
                  </a:lnTo>
                  <a:lnTo>
                    <a:pt x="832431" y="225387"/>
                  </a:lnTo>
                  <a:lnTo>
                    <a:pt x="882698" y="239752"/>
                  </a:lnTo>
                  <a:lnTo>
                    <a:pt x="931363" y="260234"/>
                  </a:lnTo>
                  <a:lnTo>
                    <a:pt x="977958" y="286728"/>
                  </a:lnTo>
                  <a:lnTo>
                    <a:pt x="1002380" y="242628"/>
                  </a:lnTo>
                  <a:lnTo>
                    <a:pt x="1030904" y="203107"/>
                  </a:lnTo>
                  <a:lnTo>
                    <a:pt x="1063056" y="168325"/>
                  </a:lnTo>
                  <a:lnTo>
                    <a:pt x="1098367" y="138441"/>
                  </a:lnTo>
                  <a:lnTo>
                    <a:pt x="1136364" y="113615"/>
                  </a:lnTo>
                  <a:lnTo>
                    <a:pt x="1176576" y="94008"/>
                  </a:lnTo>
                  <a:lnTo>
                    <a:pt x="1218533" y="79778"/>
                  </a:lnTo>
                  <a:lnTo>
                    <a:pt x="1261761" y="71086"/>
                  </a:lnTo>
                  <a:lnTo>
                    <a:pt x="1305791" y="68093"/>
                  </a:lnTo>
                  <a:lnTo>
                    <a:pt x="1350151" y="70957"/>
                  </a:lnTo>
                  <a:lnTo>
                    <a:pt x="1394370" y="79838"/>
                  </a:lnTo>
                  <a:lnTo>
                    <a:pt x="1437975" y="94897"/>
                  </a:lnTo>
                  <a:lnTo>
                    <a:pt x="1480497" y="116294"/>
                  </a:lnTo>
                  <a:lnTo>
                    <a:pt x="1525915" y="147869"/>
                  </a:lnTo>
                  <a:lnTo>
                    <a:pt x="1566857" y="186398"/>
                  </a:lnTo>
                  <a:lnTo>
                    <a:pt x="1589857" y="143481"/>
                  </a:lnTo>
                  <a:lnTo>
                    <a:pt x="1617566" y="105703"/>
                  </a:lnTo>
                  <a:lnTo>
                    <a:pt x="1649353" y="73297"/>
                  </a:lnTo>
                  <a:lnTo>
                    <a:pt x="1684585" y="46496"/>
                  </a:lnTo>
                  <a:lnTo>
                    <a:pt x="1722632" y="25533"/>
                  </a:lnTo>
                  <a:lnTo>
                    <a:pt x="1762862" y="10640"/>
                  </a:lnTo>
                  <a:lnTo>
                    <a:pt x="1804643" y="2051"/>
                  </a:lnTo>
                  <a:lnTo>
                    <a:pt x="1847344" y="0"/>
                  </a:lnTo>
                  <a:lnTo>
                    <a:pt x="1890334" y="4717"/>
                  </a:lnTo>
                  <a:lnTo>
                    <a:pt x="1932981" y="16438"/>
                  </a:lnTo>
                  <a:lnTo>
                    <a:pt x="1974654" y="35395"/>
                  </a:lnTo>
                  <a:lnTo>
                    <a:pt x="2032788" y="77257"/>
                  </a:lnTo>
                  <a:lnTo>
                    <a:pt x="2080826" y="132550"/>
                  </a:lnTo>
                  <a:lnTo>
                    <a:pt x="2112859" y="96064"/>
                  </a:lnTo>
                  <a:lnTo>
                    <a:pt x="2148191" y="65383"/>
                  </a:lnTo>
                  <a:lnTo>
                    <a:pt x="2186253" y="40556"/>
                  </a:lnTo>
                  <a:lnTo>
                    <a:pt x="2226476" y="21636"/>
                  </a:lnTo>
                  <a:lnTo>
                    <a:pt x="2268289" y="8675"/>
                  </a:lnTo>
                  <a:lnTo>
                    <a:pt x="2311124" y="1724"/>
                  </a:lnTo>
                  <a:lnTo>
                    <a:pt x="2354412" y="834"/>
                  </a:lnTo>
                  <a:lnTo>
                    <a:pt x="2397582" y="6058"/>
                  </a:lnTo>
                  <a:lnTo>
                    <a:pt x="2440067" y="17446"/>
                  </a:lnTo>
                  <a:lnTo>
                    <a:pt x="2481296" y="35051"/>
                  </a:lnTo>
                  <a:lnTo>
                    <a:pt x="2520700" y="58923"/>
                  </a:lnTo>
                  <a:lnTo>
                    <a:pt x="2557711" y="89116"/>
                  </a:lnTo>
                  <a:lnTo>
                    <a:pt x="2591275" y="125236"/>
                  </a:lnTo>
                  <a:lnTo>
                    <a:pt x="2619817" y="165812"/>
                  </a:lnTo>
                  <a:lnTo>
                    <a:pt x="2643006" y="210210"/>
                  </a:lnTo>
                  <a:lnTo>
                    <a:pt x="2660513" y="257796"/>
                  </a:lnTo>
                  <a:lnTo>
                    <a:pt x="2672011" y="307937"/>
                  </a:lnTo>
                  <a:lnTo>
                    <a:pt x="2713163" y="323242"/>
                  </a:lnTo>
                  <a:lnTo>
                    <a:pt x="2751635" y="343269"/>
                  </a:lnTo>
                  <a:lnTo>
                    <a:pt x="2787230" y="367638"/>
                  </a:lnTo>
                  <a:lnTo>
                    <a:pt x="2819753" y="395971"/>
                  </a:lnTo>
                  <a:lnTo>
                    <a:pt x="2849008" y="427889"/>
                  </a:lnTo>
                  <a:lnTo>
                    <a:pt x="2874798" y="463011"/>
                  </a:lnTo>
                  <a:lnTo>
                    <a:pt x="2896928" y="500961"/>
                  </a:lnTo>
                  <a:lnTo>
                    <a:pt x="2915200" y="541358"/>
                  </a:lnTo>
                  <a:lnTo>
                    <a:pt x="2929420" y="583823"/>
                  </a:lnTo>
                  <a:lnTo>
                    <a:pt x="2939392" y="627977"/>
                  </a:lnTo>
                  <a:lnTo>
                    <a:pt x="2944918" y="673441"/>
                  </a:lnTo>
                  <a:lnTo>
                    <a:pt x="2945804" y="719837"/>
                  </a:lnTo>
                  <a:lnTo>
                    <a:pt x="2941853" y="766784"/>
                  </a:lnTo>
                  <a:lnTo>
                    <a:pt x="2932869" y="813905"/>
                  </a:lnTo>
                  <a:lnTo>
                    <a:pt x="2920760" y="854696"/>
                  </a:lnTo>
                  <a:lnTo>
                    <a:pt x="2915851" y="868007"/>
                  </a:lnTo>
                  <a:lnTo>
                    <a:pt x="2941820" y="909370"/>
                  </a:lnTo>
                  <a:lnTo>
                    <a:pt x="2963723" y="952483"/>
                  </a:lnTo>
                  <a:lnTo>
                    <a:pt x="2981596" y="997039"/>
                  </a:lnTo>
                  <a:lnTo>
                    <a:pt x="2995475" y="1042731"/>
                  </a:lnTo>
                  <a:lnTo>
                    <a:pt x="3005397" y="1089253"/>
                  </a:lnTo>
                  <a:lnTo>
                    <a:pt x="3011397" y="1136297"/>
                  </a:lnTo>
                  <a:lnTo>
                    <a:pt x="3013513" y="1183558"/>
                  </a:lnTo>
                  <a:lnTo>
                    <a:pt x="3011780" y="1230727"/>
                  </a:lnTo>
                  <a:lnTo>
                    <a:pt x="3006234" y="1277499"/>
                  </a:lnTo>
                  <a:lnTo>
                    <a:pt x="2996913" y="1323566"/>
                  </a:lnTo>
                  <a:lnTo>
                    <a:pt x="2983852" y="1368622"/>
                  </a:lnTo>
                  <a:lnTo>
                    <a:pt x="2967087" y="1412360"/>
                  </a:lnTo>
                  <a:lnTo>
                    <a:pt x="2946655" y="1454474"/>
                  </a:lnTo>
                  <a:lnTo>
                    <a:pt x="2922593" y="1494655"/>
                  </a:lnTo>
                  <a:lnTo>
                    <a:pt x="2894935" y="1532599"/>
                  </a:lnTo>
                  <a:lnTo>
                    <a:pt x="2863720" y="1567997"/>
                  </a:lnTo>
                  <a:lnTo>
                    <a:pt x="2828983" y="1600543"/>
                  </a:lnTo>
                  <a:lnTo>
                    <a:pt x="2789068" y="1631041"/>
                  </a:lnTo>
                  <a:lnTo>
                    <a:pt x="2746678" y="1656742"/>
                  </a:lnTo>
                  <a:lnTo>
                    <a:pt x="2702174" y="1677480"/>
                  </a:lnTo>
                  <a:lnTo>
                    <a:pt x="2655913" y="1693092"/>
                  </a:lnTo>
                  <a:lnTo>
                    <a:pt x="2608257" y="1703413"/>
                  </a:lnTo>
                  <a:lnTo>
                    <a:pt x="2605541" y="1751973"/>
                  </a:lnTo>
                  <a:lnTo>
                    <a:pt x="2598271" y="1798974"/>
                  </a:lnTo>
                  <a:lnTo>
                    <a:pt x="2586694" y="1844147"/>
                  </a:lnTo>
                  <a:lnTo>
                    <a:pt x="2571058" y="1887222"/>
                  </a:lnTo>
                  <a:lnTo>
                    <a:pt x="2551610" y="1927930"/>
                  </a:lnTo>
                  <a:lnTo>
                    <a:pt x="2528598" y="1966002"/>
                  </a:lnTo>
                  <a:lnTo>
                    <a:pt x="2502270" y="2001169"/>
                  </a:lnTo>
                  <a:lnTo>
                    <a:pt x="2472874" y="2033162"/>
                  </a:lnTo>
                  <a:lnTo>
                    <a:pt x="2440656" y="2061711"/>
                  </a:lnTo>
                  <a:lnTo>
                    <a:pt x="2405866" y="2086548"/>
                  </a:lnTo>
                  <a:lnTo>
                    <a:pt x="2368749" y="2107404"/>
                  </a:lnTo>
                  <a:lnTo>
                    <a:pt x="2329556" y="2124008"/>
                  </a:lnTo>
                  <a:lnTo>
                    <a:pt x="2288531" y="2136093"/>
                  </a:lnTo>
                  <a:lnTo>
                    <a:pt x="2245925" y="2143389"/>
                  </a:lnTo>
                  <a:lnTo>
                    <a:pt x="2201984" y="2145627"/>
                  </a:lnTo>
                  <a:lnTo>
                    <a:pt x="2146675" y="2140908"/>
                  </a:lnTo>
                  <a:lnTo>
                    <a:pt x="2092700" y="2127878"/>
                  </a:lnTo>
                  <a:lnTo>
                    <a:pt x="2040821" y="2106800"/>
                  </a:lnTo>
                  <a:lnTo>
                    <a:pt x="1991799" y="2077936"/>
                  </a:lnTo>
                  <a:lnTo>
                    <a:pt x="1976605" y="2125382"/>
                  </a:lnTo>
                  <a:lnTo>
                    <a:pt x="1957768" y="2170189"/>
                  </a:lnTo>
                  <a:lnTo>
                    <a:pt x="1935533" y="2212212"/>
                  </a:lnTo>
                  <a:lnTo>
                    <a:pt x="1910147" y="2251305"/>
                  </a:lnTo>
                  <a:lnTo>
                    <a:pt x="1881855" y="2287321"/>
                  </a:lnTo>
                  <a:lnTo>
                    <a:pt x="1850904" y="2320115"/>
                  </a:lnTo>
                  <a:lnTo>
                    <a:pt x="1817538" y="2349541"/>
                  </a:lnTo>
                  <a:lnTo>
                    <a:pt x="1782004" y="2375452"/>
                  </a:lnTo>
                  <a:lnTo>
                    <a:pt x="1744547" y="2397703"/>
                  </a:lnTo>
                  <a:lnTo>
                    <a:pt x="1705414" y="2416148"/>
                  </a:lnTo>
                  <a:lnTo>
                    <a:pt x="1664850" y="2430640"/>
                  </a:lnTo>
                  <a:lnTo>
                    <a:pt x="1623101" y="2441035"/>
                  </a:lnTo>
                  <a:lnTo>
                    <a:pt x="1580413" y="2447185"/>
                  </a:lnTo>
                  <a:lnTo>
                    <a:pt x="1537031" y="2448945"/>
                  </a:lnTo>
                  <a:lnTo>
                    <a:pt x="1493202" y="2446169"/>
                  </a:lnTo>
                  <a:lnTo>
                    <a:pt x="1449172" y="2438710"/>
                  </a:lnTo>
                  <a:lnTo>
                    <a:pt x="1405186" y="2426424"/>
                  </a:lnTo>
                  <a:lnTo>
                    <a:pt x="1361462" y="2409064"/>
                  </a:lnTo>
                  <a:lnTo>
                    <a:pt x="1319733" y="2387143"/>
                  </a:lnTo>
                  <a:lnTo>
                    <a:pt x="1280269" y="2360882"/>
                  </a:lnTo>
                  <a:lnTo>
                    <a:pt x="1243336" y="2330502"/>
                  </a:lnTo>
                  <a:lnTo>
                    <a:pt x="1209206" y="2296225"/>
                  </a:lnTo>
                  <a:lnTo>
                    <a:pt x="1178145" y="2258271"/>
                  </a:lnTo>
                  <a:lnTo>
                    <a:pt x="1150424" y="2216861"/>
                  </a:lnTo>
                  <a:lnTo>
                    <a:pt x="1109644" y="2241539"/>
                  </a:lnTo>
                  <a:lnTo>
                    <a:pt x="1067823" y="2261934"/>
                  </a:lnTo>
                  <a:lnTo>
                    <a:pt x="1025184" y="2278105"/>
                  </a:lnTo>
                  <a:lnTo>
                    <a:pt x="981946" y="2290116"/>
                  </a:lnTo>
                  <a:lnTo>
                    <a:pt x="938333" y="2298027"/>
                  </a:lnTo>
                  <a:lnTo>
                    <a:pt x="894565" y="2301900"/>
                  </a:lnTo>
                  <a:lnTo>
                    <a:pt x="850864" y="2301796"/>
                  </a:lnTo>
                  <a:lnTo>
                    <a:pt x="807451" y="2297776"/>
                  </a:lnTo>
                  <a:lnTo>
                    <a:pt x="764548" y="2289901"/>
                  </a:lnTo>
                  <a:lnTo>
                    <a:pt x="722376" y="2278234"/>
                  </a:lnTo>
                  <a:lnTo>
                    <a:pt x="681158" y="2262834"/>
                  </a:lnTo>
                  <a:lnTo>
                    <a:pt x="641114" y="2243765"/>
                  </a:lnTo>
                  <a:lnTo>
                    <a:pt x="602466" y="2221086"/>
                  </a:lnTo>
                  <a:lnTo>
                    <a:pt x="565435" y="2194859"/>
                  </a:lnTo>
                  <a:lnTo>
                    <a:pt x="530244" y="2165146"/>
                  </a:lnTo>
                  <a:lnTo>
                    <a:pt x="497113" y="2132009"/>
                  </a:lnTo>
                  <a:lnTo>
                    <a:pt x="466264" y="2095507"/>
                  </a:lnTo>
                  <a:lnTo>
                    <a:pt x="437919" y="2055703"/>
                  </a:lnTo>
                  <a:lnTo>
                    <a:pt x="412300" y="2012658"/>
                  </a:lnTo>
                  <a:lnTo>
                    <a:pt x="406712" y="2001863"/>
                  </a:lnTo>
                  <a:lnTo>
                    <a:pt x="361743" y="2004029"/>
                  </a:lnTo>
                  <a:lnTo>
                    <a:pt x="318071" y="1999055"/>
                  </a:lnTo>
                  <a:lnTo>
                    <a:pt x="276218" y="1987394"/>
                  </a:lnTo>
                  <a:lnTo>
                    <a:pt x="236706" y="1969500"/>
                  </a:lnTo>
                  <a:lnTo>
                    <a:pt x="200057" y="1945827"/>
                  </a:lnTo>
                  <a:lnTo>
                    <a:pt x="166793" y="1916829"/>
                  </a:lnTo>
                  <a:lnTo>
                    <a:pt x="137437" y="1882960"/>
                  </a:lnTo>
                  <a:lnTo>
                    <a:pt x="112510" y="1844675"/>
                  </a:lnTo>
                  <a:lnTo>
                    <a:pt x="92534" y="1802427"/>
                  </a:lnTo>
                  <a:lnTo>
                    <a:pt x="78032" y="1756670"/>
                  </a:lnTo>
                  <a:lnTo>
                    <a:pt x="69527" y="1707858"/>
                  </a:lnTo>
                  <a:lnTo>
                    <a:pt x="67586" y="1658956"/>
                  </a:lnTo>
                  <a:lnTo>
                    <a:pt x="72038" y="1610773"/>
                  </a:lnTo>
                  <a:lnTo>
                    <a:pt x="82671" y="1564030"/>
                  </a:lnTo>
                  <a:lnTo>
                    <a:pt x="99273" y="1519446"/>
                  </a:lnTo>
                  <a:lnTo>
                    <a:pt x="121632" y="1477741"/>
                  </a:lnTo>
                  <a:lnTo>
                    <a:pt x="149537" y="1439634"/>
                  </a:lnTo>
                  <a:lnTo>
                    <a:pt x="112563" y="1411335"/>
                  </a:lnTo>
                  <a:lnTo>
                    <a:pt x="80517" y="1378176"/>
                  </a:lnTo>
                  <a:lnTo>
                    <a:pt x="53563" y="1340871"/>
                  </a:lnTo>
                  <a:lnTo>
                    <a:pt x="31869" y="1300133"/>
                  </a:lnTo>
                  <a:lnTo>
                    <a:pt x="15599" y="1256674"/>
                  </a:lnTo>
                  <a:lnTo>
                    <a:pt x="4921" y="1211209"/>
                  </a:lnTo>
                  <a:lnTo>
                    <a:pt x="0" y="1164450"/>
                  </a:lnTo>
                  <a:lnTo>
                    <a:pt x="1001" y="1117112"/>
                  </a:lnTo>
                  <a:lnTo>
                    <a:pt x="8092" y="1069907"/>
                  </a:lnTo>
                  <a:lnTo>
                    <a:pt x="21438" y="1023549"/>
                  </a:lnTo>
                  <a:lnTo>
                    <a:pt x="41206" y="978751"/>
                  </a:lnTo>
                  <a:lnTo>
                    <a:pt x="68527" y="935107"/>
                  </a:lnTo>
                  <a:lnTo>
                    <a:pt x="101239" y="897236"/>
                  </a:lnTo>
                  <a:lnTo>
                    <a:pt x="138615" y="865657"/>
                  </a:lnTo>
                  <a:lnTo>
                    <a:pt x="179927" y="840895"/>
                  </a:lnTo>
                  <a:lnTo>
                    <a:pt x="224450" y="823470"/>
                  </a:lnTo>
                  <a:lnTo>
                    <a:pt x="271457" y="813905"/>
                  </a:lnTo>
                  <a:lnTo>
                    <a:pt x="273997" y="806285"/>
                  </a:lnTo>
                  <a:close/>
                </a:path>
                <a:path w="3013709" h="2449195">
                  <a:moveTo>
                    <a:pt x="329242" y="1475321"/>
                  </a:moveTo>
                  <a:lnTo>
                    <a:pt x="283174" y="1475400"/>
                  </a:lnTo>
                  <a:lnTo>
                    <a:pt x="237881" y="1467764"/>
                  </a:lnTo>
                  <a:lnTo>
                    <a:pt x="194135" y="1452604"/>
                  </a:lnTo>
                  <a:lnTo>
                    <a:pt x="152712" y="1430109"/>
                  </a:lnTo>
                </a:path>
                <a:path w="3013709" h="2449195">
                  <a:moveTo>
                    <a:pt x="484944" y="1969478"/>
                  </a:moveTo>
                  <a:lnTo>
                    <a:pt x="466146" y="1976977"/>
                  </a:lnTo>
                  <a:lnTo>
                    <a:pt x="446955" y="1983083"/>
                  </a:lnTo>
                  <a:lnTo>
                    <a:pt x="427454" y="1987784"/>
                  </a:lnTo>
                  <a:lnTo>
                    <a:pt x="407728" y="1991068"/>
                  </a:lnTo>
                </a:path>
                <a:path w="3013709" h="2449195">
                  <a:moveTo>
                    <a:pt x="1150297" y="2206968"/>
                  </a:moveTo>
                  <a:lnTo>
                    <a:pt x="1136890" y="2183407"/>
                  </a:lnTo>
                  <a:lnTo>
                    <a:pt x="1124674" y="2159073"/>
                  </a:lnTo>
                  <a:lnTo>
                    <a:pt x="1113649" y="2134048"/>
                  </a:lnTo>
                  <a:lnTo>
                    <a:pt x="1103815" y="2108416"/>
                  </a:lnTo>
                </a:path>
                <a:path w="3013709" h="2449195">
                  <a:moveTo>
                    <a:pt x="2010722" y="1961096"/>
                  </a:moveTo>
                  <a:lnTo>
                    <a:pt x="2007985" y="1988540"/>
                  </a:lnTo>
                  <a:lnTo>
                    <a:pt x="2003975" y="2015769"/>
                  </a:lnTo>
                  <a:lnTo>
                    <a:pt x="1998702" y="2042713"/>
                  </a:lnTo>
                  <a:lnTo>
                    <a:pt x="1992180" y="2069300"/>
                  </a:lnTo>
                </a:path>
                <a:path w="3013709" h="2449195">
                  <a:moveTo>
                    <a:pt x="2380165" y="1292695"/>
                  </a:moveTo>
                  <a:lnTo>
                    <a:pt x="2420455" y="1317647"/>
                  </a:lnTo>
                  <a:lnTo>
                    <a:pt x="2457432" y="1347123"/>
                  </a:lnTo>
                  <a:lnTo>
                    <a:pt x="2490867" y="1380715"/>
                  </a:lnTo>
                  <a:lnTo>
                    <a:pt x="2520533" y="1418016"/>
                  </a:lnTo>
                  <a:lnTo>
                    <a:pt x="2546201" y="1458620"/>
                  </a:lnTo>
                  <a:lnTo>
                    <a:pt x="2567644" y="1502120"/>
                  </a:lnTo>
                  <a:lnTo>
                    <a:pt x="2584634" y="1548108"/>
                  </a:lnTo>
                  <a:lnTo>
                    <a:pt x="2596942" y="1596178"/>
                  </a:lnTo>
                  <a:lnTo>
                    <a:pt x="2604342" y="1645923"/>
                  </a:lnTo>
                  <a:lnTo>
                    <a:pt x="2606606" y="1696936"/>
                  </a:lnTo>
                </a:path>
                <a:path w="3013709" h="2449195">
                  <a:moveTo>
                    <a:pt x="2914454" y="862038"/>
                  </a:moveTo>
                  <a:lnTo>
                    <a:pt x="2895304" y="904571"/>
                  </a:lnTo>
                  <a:lnTo>
                    <a:pt x="2871940" y="944270"/>
                  </a:lnTo>
                  <a:lnTo>
                    <a:pt x="2844623" y="980731"/>
                  </a:lnTo>
                  <a:lnTo>
                    <a:pt x="2813616" y="1013549"/>
                  </a:lnTo>
                </a:path>
                <a:path w="3013709" h="2449195">
                  <a:moveTo>
                    <a:pt x="2672392" y="299428"/>
                  </a:moveTo>
                  <a:lnTo>
                    <a:pt x="2674868" y="317210"/>
                  </a:lnTo>
                  <a:lnTo>
                    <a:pt x="2676583" y="335099"/>
                  </a:lnTo>
                  <a:lnTo>
                    <a:pt x="2677535" y="353059"/>
                  </a:lnTo>
                  <a:lnTo>
                    <a:pt x="2677726" y="371056"/>
                  </a:lnTo>
                </a:path>
                <a:path w="3013709" h="2449195">
                  <a:moveTo>
                    <a:pt x="2028248" y="215862"/>
                  </a:moveTo>
                  <a:lnTo>
                    <a:pt x="2038858" y="191539"/>
                  </a:lnTo>
                  <a:lnTo>
                    <a:pt x="2051028" y="168157"/>
                  </a:lnTo>
                  <a:lnTo>
                    <a:pt x="2064698" y="145799"/>
                  </a:lnTo>
                  <a:lnTo>
                    <a:pt x="2079810" y="124549"/>
                  </a:lnTo>
                </a:path>
                <a:path w="3013709" h="2449195">
                  <a:moveTo>
                    <a:pt x="1544886" y="259423"/>
                  </a:moveTo>
                  <a:lnTo>
                    <a:pt x="1549456" y="239119"/>
                  </a:lnTo>
                  <a:lnTo>
                    <a:pt x="1555157" y="219195"/>
                  </a:lnTo>
                  <a:lnTo>
                    <a:pt x="1561977" y="199701"/>
                  </a:lnTo>
                  <a:lnTo>
                    <a:pt x="1569905" y="180683"/>
                  </a:lnTo>
                </a:path>
                <a:path w="3013709" h="2449195">
                  <a:moveTo>
                    <a:pt x="977704" y="286220"/>
                  </a:moveTo>
                  <a:lnTo>
                    <a:pt x="1001835" y="302950"/>
                  </a:lnTo>
                  <a:lnTo>
                    <a:pt x="1025027" y="321288"/>
                  </a:lnTo>
                  <a:lnTo>
                    <a:pt x="1047194" y="341173"/>
                  </a:lnTo>
                  <a:lnTo>
                    <a:pt x="1068255" y="362547"/>
                  </a:lnTo>
                </a:path>
                <a:path w="3013709" h="2449195">
                  <a:moveTo>
                    <a:pt x="289745" y="886676"/>
                  </a:moveTo>
                  <a:lnTo>
                    <a:pt x="284748" y="866846"/>
                  </a:lnTo>
                  <a:lnTo>
                    <a:pt x="280442" y="846814"/>
                  </a:lnTo>
                  <a:lnTo>
                    <a:pt x="276850" y="826615"/>
                  </a:lnTo>
                  <a:lnTo>
                    <a:pt x="273997" y="806285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00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258309" y="4260469"/>
            <a:ext cx="1380490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Internet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15050" y="5153025"/>
            <a:ext cx="1076960" cy="171450"/>
          </a:xfrm>
          <a:custGeom>
            <a:avLst/>
            <a:gdLst/>
            <a:ahLst/>
            <a:cxnLst/>
            <a:rect l="l" t="t" r="r" b="b"/>
            <a:pathLst>
              <a:path w="1076959" h="171450">
                <a:moveTo>
                  <a:pt x="171450" y="0"/>
                </a:moveTo>
                <a:lnTo>
                  <a:pt x="0" y="85725"/>
                </a:lnTo>
                <a:lnTo>
                  <a:pt x="171450" y="171450"/>
                </a:lnTo>
                <a:lnTo>
                  <a:pt x="171450" y="114300"/>
                </a:lnTo>
                <a:lnTo>
                  <a:pt x="142875" y="114300"/>
                </a:lnTo>
                <a:lnTo>
                  <a:pt x="142875" y="57150"/>
                </a:lnTo>
                <a:lnTo>
                  <a:pt x="171450" y="57150"/>
                </a:lnTo>
                <a:lnTo>
                  <a:pt x="171450" y="0"/>
                </a:lnTo>
                <a:close/>
              </a:path>
              <a:path w="1076959" h="171450">
                <a:moveTo>
                  <a:pt x="905255" y="0"/>
                </a:moveTo>
                <a:lnTo>
                  <a:pt x="905255" y="171450"/>
                </a:lnTo>
                <a:lnTo>
                  <a:pt x="1019555" y="114300"/>
                </a:lnTo>
                <a:lnTo>
                  <a:pt x="933830" y="114300"/>
                </a:lnTo>
                <a:lnTo>
                  <a:pt x="933830" y="57150"/>
                </a:lnTo>
                <a:lnTo>
                  <a:pt x="1019555" y="57150"/>
                </a:lnTo>
                <a:lnTo>
                  <a:pt x="905255" y="0"/>
                </a:lnTo>
                <a:close/>
              </a:path>
              <a:path w="1076959" h="171450">
                <a:moveTo>
                  <a:pt x="171450" y="57150"/>
                </a:moveTo>
                <a:lnTo>
                  <a:pt x="142875" y="57150"/>
                </a:lnTo>
                <a:lnTo>
                  <a:pt x="142875" y="114300"/>
                </a:lnTo>
                <a:lnTo>
                  <a:pt x="171450" y="114300"/>
                </a:lnTo>
                <a:lnTo>
                  <a:pt x="171450" y="57150"/>
                </a:lnTo>
                <a:close/>
              </a:path>
              <a:path w="1076959" h="171450">
                <a:moveTo>
                  <a:pt x="905255" y="57150"/>
                </a:moveTo>
                <a:lnTo>
                  <a:pt x="171450" y="57150"/>
                </a:lnTo>
                <a:lnTo>
                  <a:pt x="171450" y="114300"/>
                </a:lnTo>
                <a:lnTo>
                  <a:pt x="905255" y="114300"/>
                </a:lnTo>
                <a:lnTo>
                  <a:pt x="905255" y="57150"/>
                </a:lnTo>
                <a:close/>
              </a:path>
              <a:path w="1076959" h="171450">
                <a:moveTo>
                  <a:pt x="1019555" y="57150"/>
                </a:moveTo>
                <a:lnTo>
                  <a:pt x="933830" y="57150"/>
                </a:lnTo>
                <a:lnTo>
                  <a:pt x="933830" y="114300"/>
                </a:lnTo>
                <a:lnTo>
                  <a:pt x="1019555" y="114300"/>
                </a:lnTo>
                <a:lnTo>
                  <a:pt x="1076705" y="85725"/>
                </a:lnTo>
                <a:lnTo>
                  <a:pt x="101955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8" name="object 8"/>
          <p:cNvSpPr/>
          <p:nvPr/>
        </p:nvSpPr>
        <p:spPr>
          <a:xfrm>
            <a:off x="590550" y="3152775"/>
            <a:ext cx="1971675" cy="723900"/>
          </a:xfrm>
          <a:custGeom>
            <a:avLst/>
            <a:gdLst/>
            <a:ahLst/>
            <a:cxnLst/>
            <a:rect l="l" t="t" r="r" b="b"/>
            <a:pathLst>
              <a:path w="1971675" h="723900">
                <a:moveTo>
                  <a:pt x="1971675" y="0"/>
                </a:moveTo>
                <a:lnTo>
                  <a:pt x="0" y="0"/>
                </a:lnTo>
                <a:lnTo>
                  <a:pt x="0" y="723900"/>
                </a:lnTo>
                <a:lnTo>
                  <a:pt x="1971675" y="723900"/>
                </a:lnTo>
                <a:lnTo>
                  <a:pt x="19716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61975" y="3124200"/>
          <a:ext cx="1971675" cy="2409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900">
                <a:tc gridSpan="2"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Application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6764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Network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4953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695">
                <a:tc gridSpan="2">
                  <a:txBody>
                    <a:bodyPr/>
                    <a:lstStyle/>
                    <a:p>
                      <a:pPr marL="189865">
                        <a:lnSpc>
                          <a:spcPts val="2650"/>
                        </a:lnSpc>
                      </a:pPr>
                      <a:r>
                        <a:rPr sz="2400" b="0" i="0" spc="-2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OS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820">
                <a:tc gridSpan="2"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Hardware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6573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562225" y="5086350"/>
            <a:ext cx="1076960" cy="171450"/>
          </a:xfrm>
          <a:custGeom>
            <a:avLst/>
            <a:gdLst/>
            <a:ahLst/>
            <a:cxnLst/>
            <a:rect l="l" t="t" r="r" b="b"/>
            <a:pathLst>
              <a:path w="1076960" h="171450">
                <a:moveTo>
                  <a:pt x="171450" y="0"/>
                </a:moveTo>
                <a:lnTo>
                  <a:pt x="0" y="85725"/>
                </a:lnTo>
                <a:lnTo>
                  <a:pt x="171450" y="171450"/>
                </a:lnTo>
                <a:lnTo>
                  <a:pt x="171450" y="114300"/>
                </a:lnTo>
                <a:lnTo>
                  <a:pt x="142875" y="114300"/>
                </a:lnTo>
                <a:lnTo>
                  <a:pt x="142875" y="57150"/>
                </a:lnTo>
                <a:lnTo>
                  <a:pt x="171450" y="57150"/>
                </a:lnTo>
                <a:lnTo>
                  <a:pt x="171450" y="0"/>
                </a:lnTo>
                <a:close/>
              </a:path>
              <a:path w="1076960" h="171450">
                <a:moveTo>
                  <a:pt x="905255" y="0"/>
                </a:moveTo>
                <a:lnTo>
                  <a:pt x="905255" y="171450"/>
                </a:lnTo>
                <a:lnTo>
                  <a:pt x="1019555" y="114300"/>
                </a:lnTo>
                <a:lnTo>
                  <a:pt x="933830" y="114300"/>
                </a:lnTo>
                <a:lnTo>
                  <a:pt x="933830" y="57150"/>
                </a:lnTo>
                <a:lnTo>
                  <a:pt x="1019555" y="57150"/>
                </a:lnTo>
                <a:lnTo>
                  <a:pt x="905255" y="0"/>
                </a:lnTo>
                <a:close/>
              </a:path>
              <a:path w="1076960" h="171450">
                <a:moveTo>
                  <a:pt x="171450" y="57150"/>
                </a:moveTo>
                <a:lnTo>
                  <a:pt x="142875" y="57150"/>
                </a:lnTo>
                <a:lnTo>
                  <a:pt x="142875" y="114300"/>
                </a:lnTo>
                <a:lnTo>
                  <a:pt x="171450" y="114300"/>
                </a:lnTo>
                <a:lnTo>
                  <a:pt x="171450" y="57150"/>
                </a:lnTo>
                <a:close/>
              </a:path>
              <a:path w="1076960" h="171450">
                <a:moveTo>
                  <a:pt x="905255" y="57150"/>
                </a:moveTo>
                <a:lnTo>
                  <a:pt x="171450" y="57150"/>
                </a:lnTo>
                <a:lnTo>
                  <a:pt x="171450" y="114300"/>
                </a:lnTo>
                <a:lnTo>
                  <a:pt x="905255" y="114300"/>
                </a:lnTo>
                <a:lnTo>
                  <a:pt x="905255" y="57150"/>
                </a:lnTo>
                <a:close/>
              </a:path>
              <a:path w="1076960" h="171450">
                <a:moveTo>
                  <a:pt x="1019555" y="57150"/>
                </a:moveTo>
                <a:lnTo>
                  <a:pt x="933830" y="57150"/>
                </a:lnTo>
                <a:lnTo>
                  <a:pt x="933830" y="114300"/>
                </a:lnTo>
                <a:lnTo>
                  <a:pt x="1019555" y="114300"/>
                </a:lnTo>
                <a:lnTo>
                  <a:pt x="1076705" y="85725"/>
                </a:lnTo>
                <a:lnTo>
                  <a:pt x="101955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7153275" y="2457450"/>
          <a:ext cx="4360544" cy="3075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570">
                <a:tc gridSpan="5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Application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16839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445">
                <a:tc gridSpan="5">
                  <a:txBody>
                    <a:bodyPr/>
                    <a:lstStyle/>
                    <a:p>
                      <a:pPr marL="945515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sz="2400" b="0" i="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Distributed</a:t>
                      </a:r>
                      <a:r>
                        <a:rPr sz="2400" b="0" i="0" spc="-8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Systems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8415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2400" b="0" i="0" spc="-2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OS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4033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Network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4953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2400" b="0" i="0" spc="-2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OS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4033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Network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4953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6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033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400" b="0" i="0" spc="-2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FS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4508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033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400" b="0" i="0" spc="-2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FS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4508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820">
                <a:tc gridSpan="2">
                  <a:txBody>
                    <a:bodyPr/>
                    <a:lstStyle/>
                    <a:p>
                      <a:pPr marL="371475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Hardware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6573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5715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24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Hardware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65735" marB="0">
                    <a:lnL w="5715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571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</a:t>
            </a:r>
            <a:r>
              <a:rPr spc="-65" dirty="0"/>
              <a:t> </a:t>
            </a:r>
            <a:r>
              <a:rPr dirty="0"/>
              <a:t>Many</a:t>
            </a:r>
            <a:r>
              <a:rPr spc="-35" dirty="0"/>
              <a:t> </a:t>
            </a:r>
            <a:r>
              <a:rPr spc="-10" dirty="0"/>
              <a:t>Systems…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325" y="1485900"/>
            <a:ext cx="8953500" cy="484822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12177" y="6511607"/>
            <a:ext cx="716502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[Slide</a:t>
            </a:r>
            <a:r>
              <a:rPr sz="1800" spc="-9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from</a:t>
            </a:r>
            <a:r>
              <a:rPr sz="1800" spc="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Kaushik</a:t>
            </a:r>
            <a:r>
              <a:rPr sz="1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Veeraraghavan</a:t>
            </a:r>
            <a:r>
              <a:rPr sz="1800" spc="-15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Talk’s</a:t>
            </a:r>
            <a:r>
              <a:rPr sz="18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18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Kraken</a:t>
            </a:r>
            <a:r>
              <a:rPr sz="1800" spc="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at</a:t>
            </a:r>
            <a:r>
              <a:rPr sz="1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OSDI</a:t>
            </a:r>
            <a:r>
              <a:rPr lang="en-US" sz="1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‘16]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7089</TotalTime>
  <Words>1006</Words>
  <Application>Microsoft Macintosh PowerPoint</Application>
  <PresentationFormat>Widescreen</PresentationFormat>
  <Paragraphs>258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HELVETICA NEUE MEDIUM</vt:lpstr>
      <vt:lpstr>HELVETICA NEUE MEDIUM</vt:lpstr>
      <vt:lpstr>Segoe UI Symbol</vt:lpstr>
      <vt:lpstr>Times New Roman</vt:lpstr>
      <vt:lpstr>Office Theme</vt:lpstr>
      <vt:lpstr>Intro: What is a System?</vt:lpstr>
      <vt:lpstr>PowerPoint Presentation</vt:lpstr>
      <vt:lpstr>Example Systems</vt:lpstr>
      <vt:lpstr>What is a System?</vt:lpstr>
      <vt:lpstr>Example System: OS Kernel</vt:lpstr>
      <vt:lpstr>Systems Stack (terminal)</vt:lpstr>
      <vt:lpstr>Systems Stack (Firefox)</vt:lpstr>
      <vt:lpstr>Systems Stack (Firefox to Wikipedia)</vt:lpstr>
      <vt:lpstr>So Many Systems…</vt:lpstr>
      <vt:lpstr>Systems Are Everywhere!</vt:lpstr>
      <vt:lpstr>Why do we build systems?</vt:lpstr>
      <vt:lpstr>Why Are Systems Challenging? Part-1a</vt:lpstr>
      <vt:lpstr>Why Are Systems Challenging? Part-1b</vt:lpstr>
      <vt:lpstr>Why Are Systems Challenging? Part-2a</vt:lpstr>
      <vt:lpstr>Why Are Systems Challenging? Part-2b</vt:lpstr>
      <vt:lpstr>Why Are Systems Challenging? Part-2c</vt:lpstr>
      <vt:lpstr>General vs Portable Interfaces</vt:lpstr>
      <vt:lpstr>Systems We Will Cover In This Class</vt:lpstr>
      <vt:lpstr>Let’s Build a Netflix</vt:lpstr>
      <vt:lpstr>Let’s Build a [mini]-Netflix</vt:lpstr>
      <vt:lpstr>Let’s Build a [mini]-Netflix</vt:lpstr>
      <vt:lpstr>Let’s Build a [mini]-Netflix</vt:lpstr>
      <vt:lpstr>Let’s Build a [large]-Netflix</vt:lpstr>
      <vt:lpstr>Why Do I Love Systems?!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Intro: What is a System?</dc:title>
  <cp:lastModifiedBy>Wyatt A. Lloyd</cp:lastModifiedBy>
  <cp:revision>1</cp:revision>
  <dcterms:created xsi:type="dcterms:W3CDTF">2024-08-30T16:18:26Z</dcterms:created>
  <dcterms:modified xsi:type="dcterms:W3CDTF">2024-09-04T14:27:52Z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2023-09-05T00:00:00Z</vt:filetime>
  </property>
  <property fmtid="{D5CDD505-2E9C-101B-9397-08002B2CF9AE}" pid="3" name="LastSaved">
    <vt:filetime>2024-08-30T00:00:00Z</vt:filetime>
  </property>
</Properties>
</file>