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</p:sldIdLst>
  <p:sldSz cy="5143500" cx="9144000"/>
  <p:notesSz cx="6858000" cy="9144000"/>
  <p:embeddedFontLst>
    <p:embeddedFont>
      <p:font typeface="Helvetica Neue"/>
      <p:regular r:id="rId44"/>
      <p:bold r:id="rId45"/>
      <p:italic r:id="rId46"/>
      <p:boldItalic r:id="rId4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82F1101-63F3-4267-93F6-F859E257658E}">
  <a:tblStyle styleId="{882F1101-63F3-4267-93F6-F859E257658E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20" Type="http://schemas.openxmlformats.org/officeDocument/2006/relationships/slide" Target="slides/slide1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22" Type="http://schemas.openxmlformats.org/officeDocument/2006/relationships/slide" Target="slides/slide16.xml"/><Relationship Id="rId44" Type="http://schemas.openxmlformats.org/officeDocument/2006/relationships/font" Target="fonts/HelveticaNeue-regular.fntdata"/><Relationship Id="rId21" Type="http://schemas.openxmlformats.org/officeDocument/2006/relationships/slide" Target="slides/slide15.xml"/><Relationship Id="rId43" Type="http://schemas.openxmlformats.org/officeDocument/2006/relationships/slide" Target="slides/slide37.xml"/><Relationship Id="rId24" Type="http://schemas.openxmlformats.org/officeDocument/2006/relationships/slide" Target="slides/slide18.xml"/><Relationship Id="rId46" Type="http://schemas.openxmlformats.org/officeDocument/2006/relationships/font" Target="fonts/HelveticaNeue-italic.fntdata"/><Relationship Id="rId23" Type="http://schemas.openxmlformats.org/officeDocument/2006/relationships/slide" Target="slides/slide17.xml"/><Relationship Id="rId45" Type="http://schemas.openxmlformats.org/officeDocument/2006/relationships/font" Target="fonts/HelveticaNeue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47" Type="http://schemas.openxmlformats.org/officeDocument/2006/relationships/font" Target="fonts/HelveticaNeue-boldItalic.fntdata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461f5404d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461f5404d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Schedule = ordering of operations in concurrent transactions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a12cb38bb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2a12cb38b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a serializable schedule, non-conflicting operations can be re-ordered to get a serial schedule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a12cb38bb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2a12cb38bb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a106f9c90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2a106f9c90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a106f9c90_3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2a106f9c90_3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2a139dada0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2a139dada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2a139dada0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2a139dada0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a106f9c90_3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2a106f9c90_3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2a106f9c90_3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2a106f9c90_3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2a106f9c90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2a106f9c90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a106f9c90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a106f9c90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a139dada0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2a139dada0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2a106f9c90_3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2a106f9c90_3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2a139dada0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2a139dada0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2a139dada0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2a139dada0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a139dada0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a139dada0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2a139dada0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2a139dada0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a serial schedule, T1’s write(A) and write(B) would occur either before or after all of T2’s operations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2a139dada0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2a139dada0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461f5404d9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461f5404d9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2a139dada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2a139dada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X = eXclusive lock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 = shared lock</a:t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2a139dada0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2a139dada0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rollback on one causes the rollback of another which can cause the rollback of another… which is why it is “cascading”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a106f9c90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a106f9c90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2a139dada0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Google Shape;350;g2a139dada0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a139dada0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2a139dada0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Explain that aborted txns in OCC result in wasted work, so for high-contention workloads the O/H is high</a:t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2a139dada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2a139dada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Q: How can we ensure that we do these two things together? A: 2PC</a:t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461f5404d9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Google Shape;370;g461f5404d9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461f5404d9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461f5404d9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2a0ea6c6ad_1_43:notes"/>
          <p:cNvSpPr txBox="1"/>
          <p:nvPr>
            <p:ph idx="1" type="body"/>
          </p:nvPr>
        </p:nvSpPr>
        <p:spPr>
          <a:xfrm>
            <a:off x="915080" y="4343796"/>
            <a:ext cx="5027839" cy="411559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Explain: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Time goes downward, things on same row occur at the same time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Two transactions, left and right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Lock_*(Y) means (exclusive, shared) lock was requested on object Y; may have to wait until lock is granted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Why not 2PL: lock is acquired by T1 for A, then released; T1 then acquires a lock for B, this is not 2PL!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Why not serializable: draw arrows</a:t>
            </a:r>
            <a:endParaRPr sz="1200"/>
          </a:p>
        </p:txBody>
      </p:sp>
      <p:sp>
        <p:nvSpPr>
          <p:cNvPr id="386" name="Google Shape;386;g2a0ea6c6ad_1_43:notes"/>
          <p:cNvSpPr/>
          <p:nvPr>
            <p:ph idx="2" type="sldImg"/>
          </p:nvPr>
        </p:nvSpPr>
        <p:spPr>
          <a:xfrm>
            <a:off x="1687097" y="684609"/>
            <a:ext cx="3484940" cy="3430984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2a0ea6c6ad_1_74:notes"/>
          <p:cNvSpPr txBox="1"/>
          <p:nvPr>
            <p:ph idx="1" type="body"/>
          </p:nvPr>
        </p:nvSpPr>
        <p:spPr>
          <a:xfrm>
            <a:off x="915080" y="4343796"/>
            <a:ext cx="5027839" cy="411559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g2a0ea6c6ad_1_74:notes"/>
          <p:cNvSpPr/>
          <p:nvPr>
            <p:ph idx="2" type="sldImg"/>
          </p:nvPr>
        </p:nvSpPr>
        <p:spPr>
          <a:xfrm>
            <a:off x="1687097" y="684609"/>
            <a:ext cx="3484940" cy="3430984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2a0ea6c6ad_1_83:notes"/>
          <p:cNvSpPr txBox="1"/>
          <p:nvPr>
            <p:ph idx="1" type="body"/>
          </p:nvPr>
        </p:nvSpPr>
        <p:spPr>
          <a:xfrm>
            <a:off x="915080" y="4343796"/>
            <a:ext cx="5027839" cy="411559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g2a0ea6c6ad_1_83:notes"/>
          <p:cNvSpPr/>
          <p:nvPr>
            <p:ph idx="2" type="sldImg"/>
          </p:nvPr>
        </p:nvSpPr>
        <p:spPr>
          <a:xfrm>
            <a:off x="1687097" y="684609"/>
            <a:ext cx="3484940" cy="3430984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a106f9c90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a106f9c90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106f9c90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106f9c90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a106f9c90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a106f9c90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a12cb38b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a12cb38b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a106f9c90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a106f9c90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Recall: strict serializability = real time + total order + multiple objects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106f9c90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106f9c90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/>
          <p:nvPr>
            <p:ph type="title"/>
          </p:nvPr>
        </p:nvSpPr>
        <p:spPr>
          <a:xfrm>
            <a:off x="990600" y="114300"/>
            <a:ext cx="7162800" cy="39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9144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13716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18288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55" name="Google Shape;55;p14"/>
          <p:cNvSpPr txBox="1"/>
          <p:nvPr>
            <p:ph idx="1" type="body"/>
          </p:nvPr>
        </p:nvSpPr>
        <p:spPr>
          <a:xfrm>
            <a:off x="609600" y="685800"/>
            <a:ext cx="7924800" cy="38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b="0" i="0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Helvetica Neue"/>
              <a:buChar char="–"/>
              <a:defRPr b="0" i="0" sz="2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/>
          <p:nvPr>
            <p:ph type="title"/>
          </p:nvPr>
        </p:nvSpPr>
        <p:spPr>
          <a:xfrm>
            <a:off x="990600" y="114300"/>
            <a:ext cx="7162800" cy="39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9144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13716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18288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58" name="Google Shape;58;p15"/>
          <p:cNvSpPr txBox="1"/>
          <p:nvPr>
            <p:ph idx="1" type="body"/>
          </p:nvPr>
        </p:nvSpPr>
        <p:spPr>
          <a:xfrm>
            <a:off x="609600" y="685800"/>
            <a:ext cx="3886200" cy="38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lvetica Neue"/>
              <a:buChar char="•"/>
              <a:defRPr b="0" i="0" sz="2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–"/>
              <a:defRPr b="0" i="0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–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b="1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b="1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b="1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b="1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59" name="Google Shape;59;p15"/>
          <p:cNvSpPr txBox="1"/>
          <p:nvPr>
            <p:ph idx="2" type="body"/>
          </p:nvPr>
        </p:nvSpPr>
        <p:spPr>
          <a:xfrm>
            <a:off x="4648200" y="685800"/>
            <a:ext cx="3886200" cy="38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lvetica Neue"/>
              <a:buChar char="•"/>
              <a:defRPr b="0" i="0" sz="2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–"/>
              <a:defRPr b="0" i="0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–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b="1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b="1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b="1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b="1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Content" type="txAndObj">
  <p:cSld name="TEXT_AND_OBJEC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/>
          <p:nvPr>
            <p:ph type="title"/>
          </p:nvPr>
        </p:nvSpPr>
        <p:spPr>
          <a:xfrm>
            <a:off x="990600" y="114300"/>
            <a:ext cx="7162800" cy="39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9144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13716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18288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62" name="Google Shape;62;p16"/>
          <p:cNvSpPr txBox="1"/>
          <p:nvPr>
            <p:ph idx="1" type="body"/>
          </p:nvPr>
        </p:nvSpPr>
        <p:spPr>
          <a:xfrm>
            <a:off x="609600" y="685800"/>
            <a:ext cx="3886200" cy="38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Helvetica Neue"/>
              <a:buChar char="–"/>
              <a:defRPr b="0" i="0" sz="2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63" name="Google Shape;63;p16"/>
          <p:cNvSpPr txBox="1"/>
          <p:nvPr>
            <p:ph idx="2" type="body"/>
          </p:nvPr>
        </p:nvSpPr>
        <p:spPr>
          <a:xfrm>
            <a:off x="4648200" y="685800"/>
            <a:ext cx="3886200" cy="38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Helvetica Neue"/>
              <a:buChar char="–"/>
              <a:defRPr b="0" i="0" sz="2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7"/>
          <p:cNvSpPr txBox="1"/>
          <p:nvPr>
            <p:ph type="title"/>
          </p:nvPr>
        </p:nvSpPr>
        <p:spPr>
          <a:xfrm rot="5400000">
            <a:off x="5343450" y="1324050"/>
            <a:ext cx="44007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9144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13716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18288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66" name="Google Shape;66;p17"/>
          <p:cNvSpPr txBox="1"/>
          <p:nvPr>
            <p:ph idx="1" type="body"/>
          </p:nvPr>
        </p:nvSpPr>
        <p:spPr>
          <a:xfrm rot="5400000">
            <a:off x="1304850" y="-580950"/>
            <a:ext cx="4400700" cy="57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Helvetica Neue"/>
              <a:buChar char="–"/>
              <a:defRPr b="0" i="0" sz="2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8"/>
          <p:cNvSpPr txBox="1"/>
          <p:nvPr>
            <p:ph type="title"/>
          </p:nvPr>
        </p:nvSpPr>
        <p:spPr>
          <a:xfrm>
            <a:off x="990600" y="114300"/>
            <a:ext cx="7162800" cy="39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9144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13716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18288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69" name="Google Shape;69;p18"/>
          <p:cNvSpPr txBox="1"/>
          <p:nvPr>
            <p:ph idx="1" type="body"/>
          </p:nvPr>
        </p:nvSpPr>
        <p:spPr>
          <a:xfrm rot="5400000">
            <a:off x="2657550" y="-1362150"/>
            <a:ext cx="3828900" cy="79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Helvetica Neue"/>
              <a:buChar char="–"/>
              <a:defRPr b="0" i="0" sz="2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9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9144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13716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18288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72" name="Google Shape;72;p19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None/>
              <a:defRPr sz="3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lvetica Neue"/>
              <a:buNone/>
              <a:defRPr b="0" i="0" sz="2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None/>
              <a:defRPr b="0" i="0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None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None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73" name="Google Shape;73;p19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None/>
              <a:defRPr sz="1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None/>
              <a:defRPr b="0" i="0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Helvetica Neue"/>
              <a:buNone/>
              <a:defRPr b="0" i="0" sz="9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Helvetica Neue"/>
              <a:buNone/>
              <a:defRPr b="0" i="0" sz="9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b="1" i="0" sz="9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b="1" i="0" sz="9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b="1" i="0" sz="9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b="1" i="0" sz="9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9144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13716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18288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Char char="•"/>
              <a:defRPr sz="3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lvetica Neue"/>
              <a:buChar char="–"/>
              <a:defRPr b="0" i="0" sz="2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»"/>
              <a:defRPr b="0" i="0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77" name="Google Shape;77;p20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None/>
              <a:defRPr sz="1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None/>
              <a:defRPr b="0" i="0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Helvetica Neue"/>
              <a:buNone/>
              <a:defRPr b="0" i="0" sz="9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Helvetica Neue"/>
              <a:buNone/>
              <a:defRPr b="0" i="0" sz="9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b="1" i="0" sz="9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b="1" i="0" sz="9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b="1" i="0" sz="9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b="1" i="0" sz="9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2"/>
          <p:cNvSpPr txBox="1"/>
          <p:nvPr>
            <p:ph type="title"/>
          </p:nvPr>
        </p:nvSpPr>
        <p:spPr>
          <a:xfrm>
            <a:off x="990600" y="114300"/>
            <a:ext cx="7162800" cy="39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9144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13716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18288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9144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13716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18288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83" name="Google Shape;83;p23"/>
          <p:cNvSpPr txBox="1"/>
          <p:nvPr>
            <p:ph idx="1" type="body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None/>
              <a:defRPr b="1"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None/>
              <a:defRPr b="1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b="1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None/>
              <a:defRPr b="1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None/>
              <a:defRPr b="1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i="0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i="0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i="0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i="0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84" name="Google Shape;84;p23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»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Char char="•"/>
              <a:defRPr b="0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Char char="–"/>
              <a:defRPr b="0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30200" lvl="5" marL="2743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b="1" i="0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330200" lvl="6" marL="32004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b="1" i="0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330200" lvl="7" marL="36576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b="1" i="0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330200" lvl="8" marL="41148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b="1" i="0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85" name="Google Shape;85;p23"/>
          <p:cNvSpPr txBox="1"/>
          <p:nvPr>
            <p:ph idx="3" type="body"/>
          </p:nvPr>
        </p:nvSpPr>
        <p:spPr>
          <a:xfrm>
            <a:off x="4645025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None/>
              <a:defRPr b="1"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None/>
              <a:defRPr b="1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b="1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None/>
              <a:defRPr b="1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None/>
              <a:defRPr b="1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i="0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i="0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i="0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i="0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86" name="Google Shape;86;p23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»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Char char="•"/>
              <a:defRPr b="0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Char char="–"/>
              <a:defRPr b="0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30200" lvl="5" marL="2743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b="1" i="0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330200" lvl="6" marL="32004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b="1" i="0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330200" lvl="7" marL="36576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b="1" i="0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330200" lvl="8" marL="41148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b="1" i="0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4"/>
          <p:cNvSpPr txBox="1"/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9144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13716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18288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89" name="Google Shape;89;p24"/>
          <p:cNvSpPr txBox="1"/>
          <p:nvPr>
            <p:ph idx="1" type="body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None/>
              <a:defRPr sz="2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None/>
              <a:defRPr b="0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None/>
              <a:defRPr b="0" i="0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None/>
              <a:defRPr b="0" i="0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1" i="0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1" i="0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1" i="0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1" i="0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lt2"/>
                </a:solidFill>
              </a:defRPr>
            </a:lvl1pPr>
            <a:lvl2pPr lvl="1" rtl="0" algn="r">
              <a:buNone/>
              <a:defRPr sz="1000">
                <a:solidFill>
                  <a:schemeClr val="lt2"/>
                </a:solidFill>
              </a:defRPr>
            </a:lvl2pPr>
            <a:lvl3pPr lvl="2" rtl="0" algn="r">
              <a:buNone/>
              <a:defRPr sz="1000">
                <a:solidFill>
                  <a:schemeClr val="lt2"/>
                </a:solidFill>
              </a:defRPr>
            </a:lvl3pPr>
            <a:lvl4pPr lvl="3" rtl="0" algn="r">
              <a:buNone/>
              <a:defRPr sz="1000">
                <a:solidFill>
                  <a:schemeClr val="lt2"/>
                </a:solidFill>
              </a:defRPr>
            </a:lvl4pPr>
            <a:lvl5pPr lvl="4" rtl="0" algn="r">
              <a:buNone/>
              <a:defRPr sz="1000">
                <a:solidFill>
                  <a:schemeClr val="lt2"/>
                </a:solidFill>
              </a:defRPr>
            </a:lvl5pPr>
            <a:lvl6pPr lvl="5" rtl="0" algn="r">
              <a:buNone/>
              <a:defRPr sz="1000">
                <a:solidFill>
                  <a:schemeClr val="lt2"/>
                </a:solidFill>
              </a:defRPr>
            </a:lvl6pPr>
            <a:lvl7pPr lvl="6" rtl="0" algn="r">
              <a:buNone/>
              <a:defRPr sz="1000">
                <a:solidFill>
                  <a:schemeClr val="lt2"/>
                </a:solidFill>
              </a:defRPr>
            </a:lvl7pPr>
            <a:lvl8pPr lvl="7" rtl="0" algn="r">
              <a:buNone/>
              <a:defRPr sz="1000">
                <a:solidFill>
                  <a:schemeClr val="lt2"/>
                </a:solidFill>
              </a:defRPr>
            </a:lvl8pPr>
            <a:lvl9pPr lvl="8" rtl="0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990600" y="114300"/>
            <a:ext cx="7162800" cy="39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2A40E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4572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9144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13716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18288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2A40E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09600" y="685800"/>
            <a:ext cx="7924800" cy="38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b="0" i="0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Helvetica Neue"/>
              <a:buChar char="–"/>
              <a:defRPr b="0" i="0" sz="2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1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 spd="slow"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5"/>
          <p:cNvSpPr txBox="1"/>
          <p:nvPr>
            <p:ph idx="1" type="subTitle"/>
          </p:nvPr>
        </p:nvSpPr>
        <p:spPr>
          <a:xfrm>
            <a:off x="311700" y="28621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Dec 01, 2022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5" name="Google Shape;95;p25"/>
          <p:cNvSpPr txBox="1"/>
          <p:nvPr>
            <p:ph type="ctrTitle"/>
          </p:nvPr>
        </p:nvSpPr>
        <p:spPr>
          <a:xfrm>
            <a:off x="311700" y="1982825"/>
            <a:ext cx="85206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/>
              <a:t>Concurrency control</a:t>
            </a:r>
            <a:endParaRPr sz="4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Fixing concurrency problems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74" name="Google Shape;174;p34"/>
          <p:cNvSpPr txBox="1"/>
          <p:nvPr>
            <p:ph idx="1" type="body"/>
          </p:nvPr>
        </p:nvSpPr>
        <p:spPr>
          <a:xfrm>
            <a:off x="311700" y="1076275"/>
            <a:ext cx="8520600" cy="298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Strawman: Just run transactions serially — prohibitively bad performance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Observation: Problems only arise when</a:t>
            </a:r>
            <a:endParaRPr>
              <a:solidFill>
                <a:srgbClr val="FFFFFF"/>
              </a:solidFill>
            </a:endParaRPr>
          </a:p>
          <a:p>
            <a:pPr indent="-342900" lvl="0" marL="914400" rtl="0" algn="l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Two </a:t>
            </a:r>
            <a:r>
              <a:rPr lang="en">
                <a:solidFill>
                  <a:schemeClr val="dk1"/>
                </a:solidFill>
              </a:rPr>
              <a:t>transactions</a:t>
            </a:r>
            <a:r>
              <a:rPr lang="en">
                <a:solidFill>
                  <a:srgbClr val="FFFFFF"/>
                </a:solidFill>
              </a:rPr>
              <a:t> touch the same data</a:t>
            </a:r>
            <a:endParaRPr>
              <a:solidFill>
                <a:srgbClr val="FFFFFF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At least one of these </a:t>
            </a:r>
            <a:r>
              <a:rPr lang="en">
                <a:solidFill>
                  <a:schemeClr val="dk1"/>
                </a:solidFill>
              </a:rPr>
              <a:t>transactions</a:t>
            </a:r>
            <a:r>
              <a:rPr lang="en">
                <a:solidFill>
                  <a:srgbClr val="FFFFFF"/>
                </a:solidFill>
              </a:rPr>
              <a:t> involves a </a:t>
            </a:r>
            <a:r>
              <a:rPr i="1" lang="en">
                <a:solidFill>
                  <a:srgbClr val="FFFFFF"/>
                </a:solidFill>
              </a:rPr>
              <a:t>write </a:t>
            </a:r>
            <a:r>
              <a:rPr lang="en">
                <a:solidFill>
                  <a:srgbClr val="FFFFFF"/>
                </a:solidFill>
              </a:rPr>
              <a:t>to the data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Key idea: Only permit schedules whose effects are guaranteed to be </a:t>
            </a:r>
            <a:r>
              <a:rPr i="1" lang="en">
                <a:solidFill>
                  <a:schemeClr val="dk1"/>
                </a:solidFill>
              </a:rPr>
              <a:t>equivalent</a:t>
            </a:r>
            <a:r>
              <a:rPr lang="en">
                <a:solidFill>
                  <a:schemeClr val="dk1"/>
                </a:solidFill>
              </a:rPr>
              <a:t> to serial schedules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Serializability</a:t>
            </a:r>
            <a:r>
              <a:rPr lang="en">
                <a:solidFill>
                  <a:srgbClr val="FFFFFF"/>
                </a:solidFill>
              </a:rPr>
              <a:t> of schedules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80" name="Google Shape;180;p35"/>
          <p:cNvSpPr txBox="1"/>
          <p:nvPr>
            <p:ph idx="1" type="body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Two operations</a:t>
            </a:r>
            <a:r>
              <a:rPr b="1" lang="en">
                <a:solidFill>
                  <a:srgbClr val="FFFFFF"/>
                </a:solidFill>
              </a:rPr>
              <a:t> conflict</a:t>
            </a:r>
            <a:r>
              <a:rPr lang="en">
                <a:solidFill>
                  <a:srgbClr val="FFFFFF"/>
                </a:solidFill>
              </a:rPr>
              <a:t> if</a:t>
            </a:r>
            <a:endParaRPr>
              <a:solidFill>
                <a:srgbClr val="FFFFFF"/>
              </a:solidFill>
            </a:endParaRPr>
          </a:p>
          <a:p>
            <a:pPr indent="-342900" lvl="0" marL="914400" rtl="0" algn="l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They belong to different </a:t>
            </a:r>
            <a:r>
              <a:rPr lang="en">
                <a:solidFill>
                  <a:schemeClr val="dk1"/>
                </a:solidFill>
              </a:rPr>
              <a:t>transactions</a:t>
            </a:r>
            <a:endParaRPr>
              <a:solidFill>
                <a:srgbClr val="FFFFFF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They operate on the same data</a:t>
            </a:r>
            <a:endParaRPr>
              <a:solidFill>
                <a:srgbClr val="FFFFFF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One of them is a write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Two schedules</a:t>
            </a:r>
            <a:r>
              <a:rPr b="1" lang="en">
                <a:solidFill>
                  <a:srgbClr val="FFFFFF"/>
                </a:solidFill>
              </a:rPr>
              <a:t> </a:t>
            </a:r>
            <a:r>
              <a:rPr lang="en">
                <a:solidFill>
                  <a:srgbClr val="FFFFFF"/>
                </a:solidFill>
              </a:rPr>
              <a:t>are</a:t>
            </a:r>
            <a:r>
              <a:rPr b="1" lang="en">
                <a:solidFill>
                  <a:srgbClr val="FFFFFF"/>
                </a:solidFill>
              </a:rPr>
              <a:t> equivalent</a:t>
            </a:r>
            <a:r>
              <a:rPr lang="en">
                <a:solidFill>
                  <a:srgbClr val="FFFFFF"/>
                </a:solidFill>
              </a:rPr>
              <a:t> if</a:t>
            </a:r>
            <a:endParaRPr>
              <a:solidFill>
                <a:srgbClr val="FFFFFF"/>
              </a:solidFill>
            </a:endParaRPr>
          </a:p>
          <a:p>
            <a:pPr indent="-342900" lvl="0" marL="914400" rtl="0" algn="l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They involve the same transactions and operations</a:t>
            </a:r>
            <a:endParaRPr>
              <a:solidFill>
                <a:srgbClr val="FFFFFF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All </a:t>
            </a:r>
            <a:r>
              <a:rPr i="1" lang="en">
                <a:solidFill>
                  <a:srgbClr val="FFFFFF"/>
                </a:solidFill>
              </a:rPr>
              <a:t>conflicting</a:t>
            </a:r>
            <a:r>
              <a:rPr lang="en">
                <a:solidFill>
                  <a:srgbClr val="FFFFFF"/>
                </a:solidFill>
              </a:rPr>
              <a:t> operations are ordered the same way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 schedule is </a:t>
            </a:r>
            <a:r>
              <a:rPr lang="en">
                <a:solidFill>
                  <a:srgbClr val="00FFFF"/>
                </a:solidFill>
              </a:rPr>
              <a:t>serializable</a:t>
            </a:r>
            <a:r>
              <a:rPr lang="en">
                <a:solidFill>
                  <a:srgbClr val="FFFFFF"/>
                </a:solidFill>
              </a:rPr>
              <a:t> if it is equivalent to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Testing for </a:t>
            </a:r>
            <a:r>
              <a:rPr lang="en">
                <a:solidFill>
                  <a:srgbClr val="FFFFFF"/>
                </a:solidFill>
              </a:rPr>
              <a:t>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86" name="Google Shape;186;p36"/>
          <p:cNvSpPr txBox="1"/>
          <p:nvPr>
            <p:ph idx="1" type="body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i="1" lang="en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92" name="Google Shape;192;p37"/>
          <p:cNvSpPr txBox="1"/>
          <p:nvPr>
            <p:ph idx="1" type="body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</a:t>
            </a:r>
            <a:r>
              <a:rPr lang="en">
                <a:solidFill>
                  <a:schemeClr val="dk1"/>
                </a:solidFill>
              </a:rPr>
              <a:t>: R(A),                                                     W(A), Commit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R(A),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93" name="Google Shape;193;p37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4" name="Google Shape;194;p37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95" name="Google Shape;195;p37"/>
          <p:cNvSpPr txBox="1"/>
          <p:nvPr>
            <p:ph idx="1" type="body"/>
          </p:nvPr>
        </p:nvSpPr>
        <p:spPr>
          <a:xfrm>
            <a:off x="311700" y="10762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i="1" lang="en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01" name="Google Shape;201;p38"/>
          <p:cNvSpPr txBox="1"/>
          <p:nvPr>
            <p:ph idx="1" type="body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                                                    </a:t>
            </a:r>
            <a:r>
              <a:rPr lang="en">
                <a:solidFill>
                  <a:srgbClr val="4A86E8"/>
                </a:solidFill>
              </a:rPr>
              <a:t>W(A)</a:t>
            </a:r>
            <a:r>
              <a:rPr lang="en">
                <a:solidFill>
                  <a:schemeClr val="dk1"/>
                </a:solidFill>
              </a:rPr>
              <a:t>, Commit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</a:t>
            </a:r>
            <a:r>
              <a:rPr lang="en">
                <a:solidFill>
                  <a:srgbClr val="4A86E8"/>
                </a:solidFill>
              </a:rPr>
              <a:t>R(A)</a:t>
            </a:r>
            <a:r>
              <a:rPr lang="en">
                <a:solidFill>
                  <a:schemeClr val="dk1"/>
                </a:solidFill>
              </a:rPr>
              <a:t>,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02" name="Google Shape;202;p38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3" name="Google Shape;203;p38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04" name="Google Shape;204;p38"/>
          <p:cNvSpPr txBox="1"/>
          <p:nvPr>
            <p:ph idx="1" type="body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i="1" lang="en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0" name="Google Shape;210;p39"/>
          <p:cNvSpPr txBox="1"/>
          <p:nvPr>
            <p:ph idx="1" type="body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            </a:t>
            </a:r>
            <a:r>
              <a:rPr lang="en">
                <a:solidFill>
                  <a:schemeClr val="dk1"/>
                </a:solidFill>
              </a:rPr>
              <a:t>R(A),</a:t>
            </a:r>
            <a:r>
              <a:rPr lang="en">
                <a:solidFill>
                  <a:schemeClr val="dk1"/>
                </a:solidFill>
              </a:rPr>
              <a:t>                                         </a:t>
            </a:r>
            <a:r>
              <a:rPr lang="en">
                <a:solidFill>
                  <a:srgbClr val="4A86E8"/>
                </a:solidFill>
              </a:rPr>
              <a:t>W(A)</a:t>
            </a:r>
            <a:r>
              <a:rPr lang="en">
                <a:solidFill>
                  <a:schemeClr val="dk1"/>
                </a:solidFill>
              </a:rPr>
              <a:t>, Commit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</a:t>
            </a:r>
            <a:r>
              <a:rPr lang="en">
                <a:solidFill>
                  <a:srgbClr val="4A86E8"/>
                </a:solidFill>
              </a:rPr>
              <a:t>R(A)</a:t>
            </a:r>
            <a:r>
              <a:rPr lang="en">
                <a:solidFill>
                  <a:schemeClr val="dk1"/>
                </a:solidFill>
              </a:rPr>
              <a:t>,                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11" name="Google Shape;211;p39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2" name="Google Shape;212;p39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13" name="Google Shape;213;p39"/>
          <p:cNvSpPr txBox="1"/>
          <p:nvPr>
            <p:ph idx="1" type="body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i="1" lang="en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9" name="Google Shape;219;p40"/>
          <p:cNvSpPr txBox="1"/>
          <p:nvPr>
            <p:ph idx="1" type="body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                      R(A),                               </a:t>
            </a:r>
            <a:r>
              <a:rPr lang="en">
                <a:solidFill>
                  <a:srgbClr val="4A86E8"/>
                </a:solidFill>
              </a:rPr>
              <a:t>W(A)</a:t>
            </a:r>
            <a:r>
              <a:rPr lang="en">
                <a:solidFill>
                  <a:schemeClr val="dk1"/>
                </a:solidFill>
              </a:rPr>
              <a:t>, Commit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</a:t>
            </a:r>
            <a:r>
              <a:rPr lang="en">
                <a:solidFill>
                  <a:srgbClr val="4A86E8"/>
                </a:solidFill>
              </a:rPr>
              <a:t>R(A)</a:t>
            </a:r>
            <a:r>
              <a:rPr lang="en">
                <a:solidFill>
                  <a:schemeClr val="dk1"/>
                </a:solidFill>
              </a:rPr>
              <a:t>, R(B)                 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20" name="Google Shape;220;p40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21" name="Google Shape;221;p40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22" name="Google Shape;222;p40"/>
          <p:cNvSpPr txBox="1"/>
          <p:nvPr>
            <p:ph idx="1" type="body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i="1" lang="en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28" name="Google Shape;228;p41"/>
          <p:cNvSpPr txBox="1"/>
          <p:nvPr>
            <p:ph idx="1" type="body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                                                    R(A), </a:t>
            </a:r>
            <a:r>
              <a:rPr lang="en">
                <a:solidFill>
                  <a:srgbClr val="4A86E8"/>
                </a:solidFill>
              </a:rPr>
              <a:t>W(A)</a:t>
            </a:r>
            <a:r>
              <a:rPr lang="en">
                <a:solidFill>
                  <a:schemeClr val="dk1"/>
                </a:solidFill>
              </a:rPr>
              <a:t>, Commit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</a:t>
            </a:r>
            <a:r>
              <a:rPr lang="en">
                <a:solidFill>
                  <a:srgbClr val="4A86E8"/>
                </a:solidFill>
              </a:rPr>
              <a:t>R(A)</a:t>
            </a:r>
            <a:r>
              <a:rPr lang="en">
                <a:solidFill>
                  <a:schemeClr val="dk1"/>
                </a:solidFill>
              </a:rPr>
              <a:t>,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29" name="Google Shape;229;p41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30" name="Google Shape;230;p41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31" name="Google Shape;231;p41"/>
          <p:cNvSpPr txBox="1"/>
          <p:nvPr>
            <p:ph idx="1" type="body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i="1" lang="en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S</a:t>
            </a:r>
            <a:r>
              <a:rPr lang="en">
                <a:solidFill>
                  <a:srgbClr val="FF00FF"/>
                </a:solidFill>
              </a:rPr>
              <a:t>erializable</a:t>
            </a:r>
            <a:endParaRPr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37" name="Google Shape;237;p42"/>
          <p:cNvSpPr txBox="1"/>
          <p:nvPr>
            <p:ph idx="1" type="body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W(A),                                           W(B), Commit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  R(B), W(B), R(A)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38" name="Google Shape;238;p42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39" name="Google Shape;239;p42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40" name="Google Shape;240;p42"/>
          <p:cNvSpPr txBox="1"/>
          <p:nvPr>
            <p:ph idx="1" type="body"/>
          </p:nvPr>
        </p:nvSpPr>
        <p:spPr>
          <a:xfrm>
            <a:off x="311700" y="1076275"/>
            <a:ext cx="8520600" cy="7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i="1" lang="en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46" name="Google Shape;246;p43"/>
          <p:cNvSpPr txBox="1"/>
          <p:nvPr>
            <p:ph idx="1" type="body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</a:t>
            </a:r>
            <a:r>
              <a:rPr lang="en">
                <a:solidFill>
                  <a:srgbClr val="4A86E8"/>
                </a:solidFill>
              </a:rPr>
              <a:t>W(A),</a:t>
            </a:r>
            <a:r>
              <a:rPr lang="en">
                <a:solidFill>
                  <a:schemeClr val="dk1"/>
                </a:solidFill>
              </a:rPr>
              <a:t>                                           </a:t>
            </a:r>
            <a:r>
              <a:rPr lang="en">
                <a:solidFill>
                  <a:srgbClr val="E69138"/>
                </a:solidFill>
              </a:rPr>
              <a:t>W(B),</a:t>
            </a:r>
            <a:r>
              <a:rPr lang="en">
                <a:solidFill>
                  <a:schemeClr val="dk1"/>
                </a:solidFill>
              </a:rPr>
              <a:t> Commit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  </a:t>
            </a:r>
            <a:r>
              <a:rPr lang="en">
                <a:solidFill>
                  <a:srgbClr val="E69138"/>
                </a:solidFill>
              </a:rPr>
              <a:t>R(B), W(B),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rgbClr val="4A86E8"/>
                </a:solidFill>
              </a:rPr>
              <a:t>R(A) </a:t>
            </a:r>
            <a:r>
              <a:rPr lang="en">
                <a:solidFill>
                  <a:schemeClr val="dk1"/>
                </a:solidFill>
              </a:rPr>
              <a:t>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47" name="Google Shape;247;p43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48" name="Google Shape;248;p43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49" name="Google Shape;249;p43"/>
          <p:cNvSpPr txBox="1"/>
          <p:nvPr>
            <p:ph idx="1" type="body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i="1" lang="en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Problems caused by concurrency?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1" name="Google Shape;101;p26"/>
          <p:cNvSpPr txBox="1"/>
          <p:nvPr>
            <p:ph idx="1" type="body"/>
          </p:nvPr>
        </p:nvSpPr>
        <p:spPr>
          <a:xfrm>
            <a:off x="311700" y="1076275"/>
            <a:ext cx="8520600" cy="203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Lost update</a:t>
            </a:r>
            <a:r>
              <a:rPr lang="en">
                <a:solidFill>
                  <a:schemeClr val="dk1"/>
                </a:solidFill>
              </a:rPr>
              <a:t>: the result of a transaction is overwritten by another </a:t>
            </a:r>
            <a:r>
              <a:rPr lang="en">
                <a:solidFill>
                  <a:schemeClr val="dk1"/>
                </a:solidFill>
              </a:rPr>
              <a:t>transaction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Dirty read</a:t>
            </a:r>
            <a:r>
              <a:rPr lang="en">
                <a:solidFill>
                  <a:schemeClr val="dk1"/>
                </a:solidFill>
              </a:rPr>
              <a:t>: uncommitted results are read by a </a:t>
            </a:r>
            <a:r>
              <a:rPr lang="en">
                <a:solidFill>
                  <a:schemeClr val="dk1"/>
                </a:solidFill>
              </a:rPr>
              <a:t>transaction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Non-repeatable read</a:t>
            </a:r>
            <a:r>
              <a:rPr lang="en">
                <a:solidFill>
                  <a:schemeClr val="dk1"/>
                </a:solidFill>
              </a:rPr>
              <a:t>: two reads in the same </a:t>
            </a:r>
            <a:r>
              <a:rPr lang="en">
                <a:solidFill>
                  <a:schemeClr val="dk1"/>
                </a:solidFill>
              </a:rPr>
              <a:t>transaction</a:t>
            </a:r>
            <a:r>
              <a:rPr lang="en">
                <a:solidFill>
                  <a:schemeClr val="dk1"/>
                </a:solidFill>
              </a:rPr>
              <a:t> return different results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Phantom read</a:t>
            </a:r>
            <a:r>
              <a:rPr lang="en">
                <a:solidFill>
                  <a:schemeClr val="dk1"/>
                </a:solidFill>
              </a:rPr>
              <a:t>: later reads in the same </a:t>
            </a:r>
            <a:r>
              <a:rPr lang="en">
                <a:solidFill>
                  <a:schemeClr val="dk1"/>
                </a:solidFill>
              </a:rPr>
              <a:t>transaction</a:t>
            </a:r>
            <a:r>
              <a:rPr lang="en">
                <a:solidFill>
                  <a:schemeClr val="dk1"/>
                </a:solidFill>
              </a:rPr>
              <a:t> return extra rows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55" name="Google Shape;255;p44"/>
          <p:cNvSpPr txBox="1"/>
          <p:nvPr>
            <p:ph idx="1" type="body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                     R(A), </a:t>
            </a:r>
            <a:r>
              <a:rPr lang="en">
                <a:solidFill>
                  <a:srgbClr val="4A86E8"/>
                </a:solidFill>
              </a:rPr>
              <a:t>W(A)                 </a:t>
            </a:r>
            <a:r>
              <a:rPr lang="en">
                <a:solidFill>
                  <a:schemeClr val="dk1"/>
                </a:solidFill>
              </a:rPr>
              <a:t>      </a:t>
            </a:r>
            <a:r>
              <a:rPr lang="en">
                <a:solidFill>
                  <a:srgbClr val="E69138"/>
                </a:solidFill>
              </a:rPr>
              <a:t>W(B),</a:t>
            </a:r>
            <a:r>
              <a:rPr lang="en">
                <a:solidFill>
                  <a:schemeClr val="dk1"/>
                </a:solidFill>
              </a:rPr>
              <a:t> Commit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</a:t>
            </a:r>
            <a:r>
              <a:rPr lang="en">
                <a:solidFill>
                  <a:srgbClr val="E69138"/>
                </a:solidFill>
              </a:rPr>
              <a:t>R(B), W(B),</a:t>
            </a:r>
            <a:r>
              <a:rPr lang="en">
                <a:solidFill>
                  <a:schemeClr val="dk1"/>
                </a:solidFill>
              </a:rPr>
              <a:t>                        </a:t>
            </a:r>
            <a:r>
              <a:rPr lang="en">
                <a:solidFill>
                  <a:srgbClr val="4A86E8"/>
                </a:solidFill>
              </a:rPr>
              <a:t>R(A) </a:t>
            </a:r>
            <a:r>
              <a:rPr lang="en">
                <a:solidFill>
                  <a:schemeClr val="dk1"/>
                </a:solidFill>
              </a:rPr>
              <a:t>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56" name="Google Shape;256;p44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57" name="Google Shape;257;p44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58" name="Google Shape;258;p44"/>
          <p:cNvSpPr txBox="1"/>
          <p:nvPr>
            <p:ph idx="1" type="body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i="1" lang="en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64" name="Google Shape;264;p45"/>
          <p:cNvSpPr txBox="1"/>
          <p:nvPr>
            <p:ph idx="1" type="body"/>
          </p:nvPr>
        </p:nvSpPr>
        <p:spPr>
          <a:xfrm>
            <a:off x="311700" y="1685875"/>
            <a:ext cx="8520600" cy="11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                     R(A), </a:t>
            </a:r>
            <a:r>
              <a:rPr lang="en">
                <a:solidFill>
                  <a:srgbClr val="4A86E8"/>
                </a:solidFill>
              </a:rPr>
              <a:t>W(A),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rgbClr val="E69138"/>
                </a:solidFill>
              </a:rPr>
              <a:t>W(B),</a:t>
            </a:r>
            <a:r>
              <a:rPr lang="en">
                <a:solidFill>
                  <a:schemeClr val="dk1"/>
                </a:solidFill>
              </a:rPr>
              <a:t> Commit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</a:t>
            </a:r>
            <a:r>
              <a:rPr lang="en">
                <a:solidFill>
                  <a:srgbClr val="E69138"/>
                </a:solidFill>
              </a:rPr>
              <a:t>R(B), W(B),</a:t>
            </a:r>
            <a:r>
              <a:rPr lang="en">
                <a:solidFill>
                  <a:schemeClr val="dk1"/>
                </a:solidFill>
              </a:rPr>
              <a:t>                                              </a:t>
            </a:r>
            <a:r>
              <a:rPr lang="en">
                <a:solidFill>
                  <a:srgbClr val="4A86E8"/>
                </a:solidFill>
              </a:rPr>
              <a:t>R(A) </a:t>
            </a:r>
            <a:r>
              <a:rPr lang="en">
                <a:solidFill>
                  <a:schemeClr val="dk1"/>
                </a:solidFill>
              </a:rPr>
              <a:t>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65" name="Google Shape;265;p45"/>
          <p:cNvCxnSpPr/>
          <p:nvPr/>
        </p:nvCxnSpPr>
        <p:spPr>
          <a:xfrm>
            <a:off x="433700" y="2858300"/>
            <a:ext cx="81279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66" name="Google Shape;266;p45"/>
          <p:cNvSpPr txBox="1"/>
          <p:nvPr/>
        </p:nvSpPr>
        <p:spPr>
          <a:xfrm>
            <a:off x="7933475" y="2818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67" name="Google Shape;267;p45"/>
          <p:cNvSpPr txBox="1"/>
          <p:nvPr>
            <p:ph idx="1" type="body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Intuition: Swap </a:t>
            </a:r>
            <a:r>
              <a:rPr i="1" lang="en">
                <a:solidFill>
                  <a:srgbClr val="FFFFFF"/>
                </a:solidFill>
              </a:rPr>
              <a:t>non-conflicting </a:t>
            </a:r>
            <a:r>
              <a:rPr lang="en">
                <a:solidFill>
                  <a:srgbClr val="FFFFFF"/>
                </a:solidFill>
              </a:rPr>
              <a:t>operations until you reach a serial schedule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NOT</a:t>
            </a:r>
            <a:r>
              <a:rPr lang="en">
                <a:solidFill>
                  <a:srgbClr val="FF00FF"/>
                </a:solidFill>
              </a:rPr>
              <a:t> serializable</a:t>
            </a:r>
            <a:endParaRPr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73" name="Google Shape;273;p46"/>
          <p:cNvSpPr txBox="1"/>
          <p:nvPr>
            <p:ph idx="1" type="body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Another way to test serializability:</a:t>
            </a:r>
            <a:endParaRPr>
              <a:solidFill>
                <a:srgbClr val="FFFFFF"/>
              </a:solidFill>
            </a:endParaRPr>
          </a:p>
          <a:p>
            <a:pPr indent="45720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Draw arrows between conflicting operations</a:t>
            </a:r>
            <a:endParaRPr>
              <a:solidFill>
                <a:srgbClr val="FFFFFF"/>
              </a:solidFill>
            </a:endParaRPr>
          </a:p>
          <a:p>
            <a:pPr indent="45720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Arrow points in the direction of time</a:t>
            </a:r>
            <a:endParaRPr>
              <a:solidFill>
                <a:srgbClr val="FFFFFF"/>
              </a:solidFill>
            </a:endParaRPr>
          </a:p>
          <a:p>
            <a:pPr indent="45720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If no cycles between </a:t>
            </a:r>
            <a:r>
              <a:rPr lang="en">
                <a:solidFill>
                  <a:schemeClr val="dk1"/>
                </a:solidFill>
              </a:rPr>
              <a:t>transactions</a:t>
            </a:r>
            <a:r>
              <a:rPr lang="en">
                <a:solidFill>
                  <a:srgbClr val="FFFFFF"/>
                </a:solidFill>
              </a:rPr>
              <a:t>, the schedule is serializable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79" name="Google Shape;279;p47"/>
          <p:cNvSpPr txBox="1"/>
          <p:nvPr>
            <p:ph idx="1" type="body"/>
          </p:nvPr>
        </p:nvSpPr>
        <p:spPr>
          <a:xfrm>
            <a:off x="311700" y="3209875"/>
            <a:ext cx="8520600" cy="11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                                                    W(A), Commit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R(A),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80" name="Google Shape;280;p47"/>
          <p:cNvCxnSpPr/>
          <p:nvPr/>
        </p:nvCxnSpPr>
        <p:spPr>
          <a:xfrm>
            <a:off x="433700" y="4382300"/>
            <a:ext cx="81279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81" name="Google Shape;281;p47"/>
          <p:cNvSpPr txBox="1"/>
          <p:nvPr/>
        </p:nvSpPr>
        <p:spPr>
          <a:xfrm>
            <a:off x="7933475" y="4342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82" name="Google Shape;282;p47"/>
          <p:cNvSpPr txBox="1"/>
          <p:nvPr>
            <p:ph idx="1" type="body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Another way to test serializability:</a:t>
            </a:r>
            <a:endParaRPr>
              <a:solidFill>
                <a:srgbClr val="FFFFFF"/>
              </a:solidFill>
            </a:endParaRPr>
          </a:p>
          <a:p>
            <a:pPr indent="45720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Draw arrows between conflicting operations</a:t>
            </a:r>
            <a:endParaRPr>
              <a:solidFill>
                <a:srgbClr val="FFFFFF"/>
              </a:solidFill>
            </a:endParaRPr>
          </a:p>
          <a:p>
            <a:pPr indent="45720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Arrow points in the direction of time</a:t>
            </a:r>
            <a:endParaRPr>
              <a:solidFill>
                <a:srgbClr val="FFFFFF"/>
              </a:solidFill>
            </a:endParaRPr>
          </a:p>
          <a:p>
            <a:pPr indent="45720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If no cycles between </a:t>
            </a:r>
            <a:r>
              <a:rPr lang="en">
                <a:solidFill>
                  <a:schemeClr val="dk1"/>
                </a:solidFill>
              </a:rPr>
              <a:t>transactions</a:t>
            </a:r>
            <a:r>
              <a:rPr lang="en">
                <a:solidFill>
                  <a:srgbClr val="FFFFFF"/>
                </a:solidFill>
              </a:rPr>
              <a:t>, the schedule is serializable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48"/>
          <p:cNvSpPr txBox="1"/>
          <p:nvPr>
            <p:ph idx="1" type="body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Another way to test serializability:</a:t>
            </a:r>
            <a:endParaRPr>
              <a:solidFill>
                <a:srgbClr val="FFFFFF"/>
              </a:solidFill>
            </a:endParaRPr>
          </a:p>
          <a:p>
            <a:pPr indent="45720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Draw arrows between conflicting operations</a:t>
            </a:r>
            <a:endParaRPr>
              <a:solidFill>
                <a:srgbClr val="FFFFFF"/>
              </a:solidFill>
            </a:endParaRPr>
          </a:p>
          <a:p>
            <a:pPr indent="45720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Arrow points in the direction of time</a:t>
            </a:r>
            <a:endParaRPr>
              <a:solidFill>
                <a:srgbClr val="FFFFFF"/>
              </a:solidFill>
            </a:endParaRPr>
          </a:p>
          <a:p>
            <a:pPr indent="45720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If no cycles between </a:t>
            </a:r>
            <a:r>
              <a:rPr lang="en">
                <a:solidFill>
                  <a:schemeClr val="dk1"/>
                </a:solidFill>
              </a:rPr>
              <a:t>transactions</a:t>
            </a:r>
            <a:r>
              <a:rPr lang="en">
                <a:solidFill>
                  <a:srgbClr val="FFFFFF"/>
                </a:solidFill>
              </a:rPr>
              <a:t>, the schedule is serializable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88" name="Google Shape;288;p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89" name="Google Shape;289;p48"/>
          <p:cNvSpPr txBox="1"/>
          <p:nvPr>
            <p:ph idx="1" type="body"/>
          </p:nvPr>
        </p:nvSpPr>
        <p:spPr>
          <a:xfrm>
            <a:off x="311700" y="3209875"/>
            <a:ext cx="8520600" cy="11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                                                    </a:t>
            </a:r>
            <a:r>
              <a:rPr lang="en">
                <a:solidFill>
                  <a:srgbClr val="4A86E8"/>
                </a:solidFill>
              </a:rPr>
              <a:t>W(A)</a:t>
            </a:r>
            <a:r>
              <a:rPr lang="en">
                <a:solidFill>
                  <a:schemeClr val="dk1"/>
                </a:solidFill>
              </a:rPr>
              <a:t>, Commit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</a:t>
            </a:r>
            <a:r>
              <a:rPr lang="en">
                <a:solidFill>
                  <a:srgbClr val="4A86E8"/>
                </a:solidFill>
              </a:rPr>
              <a:t>R(A)</a:t>
            </a:r>
            <a:r>
              <a:rPr lang="en">
                <a:solidFill>
                  <a:schemeClr val="dk1"/>
                </a:solidFill>
              </a:rPr>
              <a:t>, R(B), W(B)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90" name="Google Shape;290;p48"/>
          <p:cNvCxnSpPr/>
          <p:nvPr/>
        </p:nvCxnSpPr>
        <p:spPr>
          <a:xfrm>
            <a:off x="433700" y="4382300"/>
            <a:ext cx="81279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91" name="Google Shape;291;p48"/>
          <p:cNvSpPr txBox="1"/>
          <p:nvPr/>
        </p:nvSpPr>
        <p:spPr>
          <a:xfrm>
            <a:off x="7933475" y="4342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92" name="Google Shape;292;p48"/>
          <p:cNvSpPr txBox="1"/>
          <p:nvPr>
            <p:ph idx="1" type="body"/>
          </p:nvPr>
        </p:nvSpPr>
        <p:spPr>
          <a:xfrm>
            <a:off x="6582900" y="3092250"/>
            <a:ext cx="2167800" cy="80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No cycles,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serializable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293" name="Google Shape;293;p48"/>
          <p:cNvSpPr/>
          <p:nvPr/>
        </p:nvSpPr>
        <p:spPr>
          <a:xfrm>
            <a:off x="2086725" y="3549750"/>
            <a:ext cx="2566595" cy="274061"/>
          </a:xfrm>
          <a:custGeom>
            <a:rect b="b" l="l" r="r" t="t"/>
            <a:pathLst>
              <a:path extrusionOk="0" h="14058" w="75845">
                <a:moveTo>
                  <a:pt x="0" y="14058"/>
                </a:moveTo>
                <a:cubicBezTo>
                  <a:pt x="2034" y="12968"/>
                  <a:pt x="5376" y="9772"/>
                  <a:pt x="12205" y="7520"/>
                </a:cubicBezTo>
                <a:cubicBezTo>
                  <a:pt x="19034" y="5268"/>
                  <a:pt x="30367" y="1708"/>
                  <a:pt x="40974" y="545"/>
                </a:cubicBezTo>
                <a:cubicBezTo>
                  <a:pt x="51581" y="-617"/>
                  <a:pt x="70033" y="545"/>
                  <a:pt x="75845" y="545"/>
                </a:cubicBezTo>
              </a:path>
            </a:pathLst>
          </a:custGeom>
          <a:noFill/>
          <a:ln cap="flat" cmpd="sng" w="19050">
            <a:solidFill>
              <a:srgbClr val="FF00FF"/>
            </a:solidFill>
            <a:prstDash val="solid"/>
            <a:round/>
            <a:headEnd len="med" w="med" type="none"/>
            <a:tailEnd len="med" w="med" type="triangle"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4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 for serializability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99" name="Google Shape;299;p49"/>
          <p:cNvSpPr txBox="1"/>
          <p:nvPr/>
        </p:nvSpPr>
        <p:spPr>
          <a:xfrm>
            <a:off x="7933475" y="43426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300" name="Google Shape;300;p49"/>
          <p:cNvSpPr txBox="1"/>
          <p:nvPr>
            <p:ph idx="1" type="body"/>
          </p:nvPr>
        </p:nvSpPr>
        <p:spPr>
          <a:xfrm>
            <a:off x="311700" y="1076275"/>
            <a:ext cx="8520600" cy="38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Another way to test serializability:</a:t>
            </a:r>
            <a:endParaRPr>
              <a:solidFill>
                <a:srgbClr val="FFFFFF"/>
              </a:solidFill>
            </a:endParaRPr>
          </a:p>
          <a:p>
            <a:pPr indent="45720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Draw arrows between conflicting operations</a:t>
            </a:r>
            <a:endParaRPr>
              <a:solidFill>
                <a:srgbClr val="FFFFFF"/>
              </a:solidFill>
            </a:endParaRPr>
          </a:p>
          <a:p>
            <a:pPr indent="45720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Arrow points in the direction of time</a:t>
            </a:r>
            <a:endParaRPr>
              <a:solidFill>
                <a:srgbClr val="FFFFFF"/>
              </a:solidFill>
            </a:endParaRPr>
          </a:p>
          <a:p>
            <a:pPr indent="45720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If no cycles between </a:t>
            </a:r>
            <a:r>
              <a:rPr lang="en">
                <a:solidFill>
                  <a:schemeClr val="dk1"/>
                </a:solidFill>
              </a:rPr>
              <a:t>transactions</a:t>
            </a:r>
            <a:r>
              <a:rPr lang="en">
                <a:solidFill>
                  <a:srgbClr val="FFFFFF"/>
                </a:solidFill>
              </a:rPr>
              <a:t>, the schedule is serializable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1" name="Google Shape;301;p49"/>
          <p:cNvSpPr txBox="1"/>
          <p:nvPr>
            <p:ph idx="1" type="body"/>
          </p:nvPr>
        </p:nvSpPr>
        <p:spPr>
          <a:xfrm>
            <a:off x="311700" y="3222450"/>
            <a:ext cx="8520600" cy="11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</a:t>
            </a:r>
            <a:r>
              <a:rPr lang="en">
                <a:solidFill>
                  <a:srgbClr val="4A86E8"/>
                </a:solidFill>
              </a:rPr>
              <a:t>W(A),</a:t>
            </a:r>
            <a:r>
              <a:rPr lang="en">
                <a:solidFill>
                  <a:schemeClr val="dk1"/>
                </a:solidFill>
              </a:rPr>
              <a:t>                                           </a:t>
            </a:r>
            <a:r>
              <a:rPr lang="en">
                <a:solidFill>
                  <a:srgbClr val="E69138"/>
                </a:solidFill>
              </a:rPr>
              <a:t>W(B),</a:t>
            </a:r>
            <a:r>
              <a:rPr lang="en">
                <a:solidFill>
                  <a:schemeClr val="dk1"/>
                </a:solidFill>
              </a:rPr>
              <a:t> Commit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</a:t>
            </a:r>
            <a:r>
              <a:rPr lang="en">
                <a:solidFill>
                  <a:srgbClr val="E69138"/>
                </a:solidFill>
              </a:rPr>
              <a:t>R(B), W(B),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rgbClr val="4A86E8"/>
                </a:solidFill>
              </a:rPr>
              <a:t>R(A) </a:t>
            </a:r>
            <a:r>
              <a:rPr lang="en">
                <a:solidFill>
                  <a:schemeClr val="dk1"/>
                </a:solidFill>
              </a:rPr>
              <a:t>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302" name="Google Shape;302;p49"/>
          <p:cNvCxnSpPr/>
          <p:nvPr/>
        </p:nvCxnSpPr>
        <p:spPr>
          <a:xfrm>
            <a:off x="433700" y="4394875"/>
            <a:ext cx="81279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03" name="Google Shape;303;p49"/>
          <p:cNvSpPr/>
          <p:nvPr/>
        </p:nvSpPr>
        <p:spPr>
          <a:xfrm>
            <a:off x="2757175" y="3561000"/>
            <a:ext cx="1896125" cy="274061"/>
          </a:xfrm>
          <a:custGeom>
            <a:rect b="b" l="l" r="r" t="t"/>
            <a:pathLst>
              <a:path extrusionOk="0" h="14058" w="75845">
                <a:moveTo>
                  <a:pt x="0" y="14058"/>
                </a:moveTo>
                <a:cubicBezTo>
                  <a:pt x="2034" y="12968"/>
                  <a:pt x="5376" y="9772"/>
                  <a:pt x="12205" y="7520"/>
                </a:cubicBezTo>
                <a:cubicBezTo>
                  <a:pt x="19034" y="5268"/>
                  <a:pt x="30367" y="1708"/>
                  <a:pt x="40974" y="545"/>
                </a:cubicBezTo>
                <a:cubicBezTo>
                  <a:pt x="51581" y="-617"/>
                  <a:pt x="70033" y="545"/>
                  <a:pt x="75845" y="545"/>
                </a:cubicBezTo>
              </a:path>
            </a:pathLst>
          </a:custGeom>
          <a:noFill/>
          <a:ln cap="flat" cmpd="sng" w="19050">
            <a:solidFill>
              <a:srgbClr val="FF00FF"/>
            </a:solidFill>
            <a:prstDash val="solid"/>
            <a:round/>
            <a:headEnd len="med" w="med" type="none"/>
            <a:tailEnd len="med" w="med" type="triangle"/>
          </a:ln>
        </p:spPr>
      </p:sp>
      <p:sp>
        <p:nvSpPr>
          <p:cNvPr id="304" name="Google Shape;304;p49"/>
          <p:cNvSpPr/>
          <p:nvPr/>
        </p:nvSpPr>
        <p:spPr>
          <a:xfrm>
            <a:off x="2037950" y="3560573"/>
            <a:ext cx="1699975" cy="274042"/>
          </a:xfrm>
          <a:custGeom>
            <a:rect b="b" l="l" r="r" t="t"/>
            <a:pathLst>
              <a:path extrusionOk="0" h="13639" w="67999">
                <a:moveTo>
                  <a:pt x="0" y="127"/>
                </a:moveTo>
                <a:cubicBezTo>
                  <a:pt x="6611" y="345"/>
                  <a:pt x="28333" y="-818"/>
                  <a:pt x="39666" y="1434"/>
                </a:cubicBezTo>
                <a:cubicBezTo>
                  <a:pt x="50999" y="3686"/>
                  <a:pt x="63277" y="11605"/>
                  <a:pt x="67999" y="13639"/>
                </a:cubicBezTo>
              </a:path>
            </a:pathLst>
          </a:custGeom>
          <a:noFill/>
          <a:ln cap="flat" cmpd="sng" w="19050">
            <a:solidFill>
              <a:srgbClr val="FF00FF"/>
            </a:solidFill>
            <a:prstDash val="solid"/>
            <a:round/>
            <a:headEnd len="med" w="med" type="none"/>
            <a:tailEnd len="med" w="med" type="triangle"/>
          </a:ln>
        </p:spPr>
      </p:sp>
      <p:sp>
        <p:nvSpPr>
          <p:cNvPr id="305" name="Google Shape;305;p49"/>
          <p:cNvSpPr txBox="1"/>
          <p:nvPr>
            <p:ph idx="1" type="body"/>
          </p:nvPr>
        </p:nvSpPr>
        <p:spPr>
          <a:xfrm>
            <a:off x="6582900" y="3092250"/>
            <a:ext cx="1896000" cy="10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Cycle exists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(T1 ⇄ T2),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NOT </a:t>
            </a:r>
            <a:r>
              <a:rPr lang="en">
                <a:solidFill>
                  <a:srgbClr val="FF00FF"/>
                </a:solidFill>
              </a:rPr>
              <a:t>serializable</a:t>
            </a:r>
            <a:endParaRPr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Implementing serializability: 2PL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11" name="Google Shape;311;p50"/>
          <p:cNvSpPr txBox="1"/>
          <p:nvPr>
            <p:ph idx="1" type="body"/>
          </p:nvPr>
        </p:nvSpPr>
        <p:spPr>
          <a:xfrm>
            <a:off x="311700" y="1076275"/>
            <a:ext cx="8520600" cy="337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Two-phase locking </a:t>
            </a:r>
            <a:r>
              <a:rPr lang="en">
                <a:solidFill>
                  <a:srgbClr val="FFFFFF"/>
                </a:solidFill>
              </a:rPr>
              <a:t>(2PL): acquire all locks before releasing any locks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Each txn acquires shared locks (S) for reads and exclusive locks (X) for writes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>
                <a:solidFill>
                  <a:srgbClr val="FFFFFF"/>
                </a:solidFill>
              </a:rPr>
              <a:t>Growing phase: transaction acquires all necessary locks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>
                <a:solidFill>
                  <a:srgbClr val="FFFFFF"/>
                </a:solidFill>
              </a:rPr>
              <a:t>Shrinking phase: transaction releases all locks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Cannot acquire more locks after </a:t>
            </a:r>
            <a:r>
              <a:rPr i="1" lang="en">
                <a:solidFill>
                  <a:srgbClr val="FFFFFF"/>
                </a:solidFill>
              </a:rPr>
              <a:t>any</a:t>
            </a:r>
            <a:r>
              <a:rPr lang="en">
                <a:solidFill>
                  <a:srgbClr val="FFFFFF"/>
                </a:solidFill>
              </a:rPr>
              <a:t> locks are released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2PL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17" name="Google Shape;317;p51"/>
          <p:cNvSpPr txBox="1"/>
          <p:nvPr>
            <p:ph idx="1" type="body"/>
          </p:nvPr>
        </p:nvSpPr>
        <p:spPr>
          <a:xfrm>
            <a:off x="311700" y="1076275"/>
            <a:ext cx="8520600" cy="337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2PL guarantees </a:t>
            </a:r>
            <a:r>
              <a:rPr lang="en">
                <a:solidFill>
                  <a:srgbClr val="00FFFF"/>
                </a:solidFill>
              </a:rPr>
              <a:t>serializability</a:t>
            </a:r>
            <a:r>
              <a:rPr lang="en">
                <a:solidFill>
                  <a:srgbClr val="FFFFFF"/>
                </a:solidFill>
              </a:rPr>
              <a:t> by disallowing cycles between </a:t>
            </a:r>
            <a:r>
              <a:rPr lang="en">
                <a:solidFill>
                  <a:srgbClr val="FFFFFF"/>
                </a:solidFill>
              </a:rPr>
              <a:t>transactions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There could be dependencies in the waits-for graph among transactions waiting for locks: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	</a:t>
            </a:r>
            <a:r>
              <a:rPr lang="en">
                <a:solidFill>
                  <a:srgbClr val="FFFFFF"/>
                </a:solidFill>
              </a:rPr>
              <a:t>Edge</a:t>
            </a:r>
            <a:r>
              <a:rPr lang="en">
                <a:solidFill>
                  <a:srgbClr val="FFFFFF"/>
                </a:solidFill>
              </a:rPr>
              <a:t> from T2 to T1 means T1 acquired lock first and T2 has to wait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Edge from T1 to T2 means T2 acquired lock first and T1 has to wait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Cycles mean DEADLOCK, and in this case 2PL won’t proceed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1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1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1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52"/>
          <p:cNvSpPr txBox="1"/>
          <p:nvPr/>
        </p:nvSpPr>
        <p:spPr>
          <a:xfrm>
            <a:off x="7910900" y="3104275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323" name="Google Shape;323;p52"/>
          <p:cNvSpPr txBox="1"/>
          <p:nvPr>
            <p:ph idx="1" type="body"/>
          </p:nvPr>
        </p:nvSpPr>
        <p:spPr>
          <a:xfrm>
            <a:off x="311700" y="1870025"/>
            <a:ext cx="8520600" cy="11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</a:t>
            </a:r>
            <a:r>
              <a:rPr lang="en">
                <a:solidFill>
                  <a:srgbClr val="4A86E8"/>
                </a:solidFill>
              </a:rPr>
              <a:t>W(A),</a:t>
            </a:r>
            <a:r>
              <a:rPr lang="en">
                <a:solidFill>
                  <a:schemeClr val="dk1"/>
                </a:solidFill>
              </a:rPr>
              <a:t>                                           </a:t>
            </a:r>
            <a:r>
              <a:rPr lang="en">
                <a:solidFill>
                  <a:srgbClr val="E69138"/>
                </a:solidFill>
              </a:rPr>
              <a:t>W(B),</a:t>
            </a:r>
            <a:r>
              <a:rPr lang="en">
                <a:solidFill>
                  <a:schemeClr val="dk1"/>
                </a:solidFill>
              </a:rPr>
              <a:t> Commit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</a:t>
            </a:r>
            <a:r>
              <a:rPr lang="en">
                <a:solidFill>
                  <a:srgbClr val="E69138"/>
                </a:solidFill>
              </a:rPr>
              <a:t>R(B), W(B),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rgbClr val="4A86E8"/>
                </a:solidFill>
              </a:rPr>
              <a:t>R(A) </a:t>
            </a:r>
            <a:r>
              <a:rPr lang="en">
                <a:solidFill>
                  <a:schemeClr val="dk1"/>
                </a:solidFill>
              </a:rPr>
              <a:t>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324" name="Google Shape;324;p52"/>
          <p:cNvCxnSpPr/>
          <p:nvPr/>
        </p:nvCxnSpPr>
        <p:spPr>
          <a:xfrm>
            <a:off x="433700" y="3042450"/>
            <a:ext cx="81279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25" name="Google Shape;325;p52"/>
          <p:cNvSpPr/>
          <p:nvPr/>
        </p:nvSpPr>
        <p:spPr>
          <a:xfrm>
            <a:off x="2757175" y="2208577"/>
            <a:ext cx="1896125" cy="351450"/>
          </a:xfrm>
          <a:custGeom>
            <a:rect b="b" l="l" r="r" t="t"/>
            <a:pathLst>
              <a:path extrusionOk="0" h="14058" w="75845">
                <a:moveTo>
                  <a:pt x="0" y="14058"/>
                </a:moveTo>
                <a:cubicBezTo>
                  <a:pt x="2034" y="12968"/>
                  <a:pt x="5376" y="9772"/>
                  <a:pt x="12205" y="7520"/>
                </a:cubicBezTo>
                <a:cubicBezTo>
                  <a:pt x="19034" y="5268"/>
                  <a:pt x="30367" y="1708"/>
                  <a:pt x="40974" y="545"/>
                </a:cubicBezTo>
                <a:cubicBezTo>
                  <a:pt x="51581" y="-617"/>
                  <a:pt x="70033" y="545"/>
                  <a:pt x="75845" y="545"/>
                </a:cubicBezTo>
              </a:path>
            </a:pathLst>
          </a:custGeom>
          <a:noFill/>
          <a:ln cap="flat" cmpd="sng" w="19050">
            <a:solidFill>
              <a:srgbClr val="FF00FF"/>
            </a:solidFill>
            <a:prstDash val="solid"/>
            <a:round/>
            <a:headEnd len="med" w="med" type="triangle"/>
            <a:tailEnd len="med" w="med" type="none"/>
          </a:ln>
        </p:spPr>
      </p:sp>
      <p:sp>
        <p:nvSpPr>
          <p:cNvPr id="326" name="Google Shape;326;p52"/>
          <p:cNvSpPr/>
          <p:nvPr/>
        </p:nvSpPr>
        <p:spPr>
          <a:xfrm>
            <a:off x="2037950" y="2208142"/>
            <a:ext cx="1699975" cy="340975"/>
          </a:xfrm>
          <a:custGeom>
            <a:rect b="b" l="l" r="r" t="t"/>
            <a:pathLst>
              <a:path extrusionOk="0" h="13639" w="67999">
                <a:moveTo>
                  <a:pt x="0" y="127"/>
                </a:moveTo>
                <a:cubicBezTo>
                  <a:pt x="6611" y="345"/>
                  <a:pt x="28333" y="-818"/>
                  <a:pt x="39666" y="1434"/>
                </a:cubicBezTo>
                <a:cubicBezTo>
                  <a:pt x="50999" y="3686"/>
                  <a:pt x="63277" y="11605"/>
                  <a:pt x="67999" y="13639"/>
                </a:cubicBezTo>
              </a:path>
            </a:pathLst>
          </a:custGeom>
          <a:noFill/>
          <a:ln cap="flat" cmpd="sng" w="19050">
            <a:solidFill>
              <a:srgbClr val="FF00FF"/>
            </a:solidFill>
            <a:prstDash val="solid"/>
            <a:round/>
            <a:headEnd len="med" w="med" type="triangle"/>
            <a:tailEnd len="med" w="med" type="none"/>
          </a:ln>
        </p:spPr>
      </p:sp>
      <p:sp>
        <p:nvSpPr>
          <p:cNvPr id="327" name="Google Shape;327;p5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2PL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28" name="Google Shape;328;p52"/>
          <p:cNvSpPr txBox="1"/>
          <p:nvPr>
            <p:ph idx="1" type="body"/>
          </p:nvPr>
        </p:nvSpPr>
        <p:spPr>
          <a:xfrm>
            <a:off x="725075" y="1618625"/>
            <a:ext cx="1280100" cy="42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Lock_X(A)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29" name="Google Shape;329;p52"/>
          <p:cNvSpPr txBox="1"/>
          <p:nvPr>
            <p:ph idx="1" type="body"/>
          </p:nvPr>
        </p:nvSpPr>
        <p:spPr>
          <a:xfrm>
            <a:off x="2185150" y="3104275"/>
            <a:ext cx="1280100" cy="42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Lock_X(B)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30" name="Google Shape;330;p52"/>
          <p:cNvSpPr txBox="1"/>
          <p:nvPr>
            <p:ph idx="1" type="body"/>
          </p:nvPr>
        </p:nvSpPr>
        <p:spPr>
          <a:xfrm>
            <a:off x="3373200" y="3104275"/>
            <a:ext cx="1280100" cy="42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Lock_S(A)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31" name="Google Shape;331;p52"/>
          <p:cNvSpPr txBox="1"/>
          <p:nvPr>
            <p:ph idx="1" type="body"/>
          </p:nvPr>
        </p:nvSpPr>
        <p:spPr>
          <a:xfrm>
            <a:off x="4598800" y="1618625"/>
            <a:ext cx="1280100" cy="42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Lock_X(B)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32" name="Google Shape;332;p52"/>
          <p:cNvSpPr txBox="1"/>
          <p:nvPr>
            <p:ph idx="1" type="body"/>
          </p:nvPr>
        </p:nvSpPr>
        <p:spPr>
          <a:xfrm>
            <a:off x="6724550" y="2039225"/>
            <a:ext cx="1557600" cy="42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DEADLOCK!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33" name="Google Shape;333;p52"/>
          <p:cNvSpPr txBox="1"/>
          <p:nvPr>
            <p:ph idx="1" type="body"/>
          </p:nvPr>
        </p:nvSpPr>
        <p:spPr>
          <a:xfrm>
            <a:off x="311700" y="3750875"/>
            <a:ext cx="8520600" cy="7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Deal</a:t>
            </a:r>
            <a:r>
              <a:rPr lang="en">
                <a:solidFill>
                  <a:schemeClr val="dk1"/>
                </a:solidFill>
              </a:rPr>
              <a:t> with deadlocks by aborting one of the two </a:t>
            </a:r>
            <a:r>
              <a:rPr lang="en">
                <a:solidFill>
                  <a:schemeClr val="dk1"/>
                </a:solidFill>
              </a:rPr>
              <a:t>txns</a:t>
            </a:r>
            <a:r>
              <a:rPr lang="en">
                <a:solidFill>
                  <a:schemeClr val="dk1"/>
                </a:solidFill>
              </a:rPr>
              <a:t> (e.g., detect with timeout)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5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2PL: Releasing locks too soon?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39" name="Google Shape;339;p53"/>
          <p:cNvSpPr txBox="1"/>
          <p:nvPr>
            <p:ph idx="1" type="body"/>
          </p:nvPr>
        </p:nvSpPr>
        <p:spPr>
          <a:xfrm>
            <a:off x="311700" y="10762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FFFFFF"/>
                </a:solidFill>
              </a:rPr>
              <a:t>What if we release the lock as soon as we can?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40" name="Google Shape;340;p53"/>
          <p:cNvSpPr txBox="1"/>
          <p:nvPr/>
        </p:nvSpPr>
        <p:spPr>
          <a:xfrm>
            <a:off x="7933475" y="31234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341" name="Google Shape;341;p53"/>
          <p:cNvSpPr txBox="1"/>
          <p:nvPr>
            <p:ph idx="1" type="body"/>
          </p:nvPr>
        </p:nvSpPr>
        <p:spPr>
          <a:xfrm>
            <a:off x="311700" y="2003250"/>
            <a:ext cx="8520600" cy="11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</a:t>
            </a:r>
            <a:r>
              <a:rPr lang="en">
                <a:solidFill>
                  <a:srgbClr val="4A86E8"/>
                </a:solidFill>
              </a:rPr>
              <a:t>W(A),</a:t>
            </a:r>
            <a:r>
              <a:rPr lang="en">
                <a:solidFill>
                  <a:schemeClr val="dk1"/>
                </a:solidFill>
              </a:rPr>
              <a:t>                               </a:t>
            </a:r>
            <a:r>
              <a:rPr lang="en">
                <a:solidFill>
                  <a:schemeClr val="dk1"/>
                </a:solidFill>
              </a:rPr>
              <a:t>Abort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</a:t>
            </a:r>
            <a:r>
              <a:rPr lang="en">
                <a:solidFill>
                  <a:srgbClr val="E69138"/>
                </a:solidFill>
              </a:rPr>
              <a:t>R(B), W(B),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rgbClr val="4A86E8"/>
                </a:solidFill>
              </a:rPr>
              <a:t>R(A)             </a:t>
            </a:r>
            <a:r>
              <a:rPr lang="en">
                <a:solidFill>
                  <a:srgbClr val="FFFFFF"/>
                </a:solidFill>
              </a:rPr>
              <a:t>Abort</a:t>
            </a:r>
            <a:endParaRPr>
              <a:solidFill>
                <a:srgbClr val="FFFFFF"/>
              </a:solidFill>
            </a:endParaRPr>
          </a:p>
        </p:txBody>
      </p:sp>
      <p:cxnSp>
        <p:nvCxnSpPr>
          <p:cNvPr id="342" name="Google Shape;342;p53"/>
          <p:cNvCxnSpPr/>
          <p:nvPr/>
        </p:nvCxnSpPr>
        <p:spPr>
          <a:xfrm>
            <a:off x="433700" y="3175675"/>
            <a:ext cx="81279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43" name="Google Shape;343;p53"/>
          <p:cNvSpPr txBox="1"/>
          <p:nvPr>
            <p:ph idx="1" type="body"/>
          </p:nvPr>
        </p:nvSpPr>
        <p:spPr>
          <a:xfrm>
            <a:off x="725075" y="1751850"/>
            <a:ext cx="1280100" cy="42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Lock_X(A)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44" name="Google Shape;344;p53"/>
          <p:cNvSpPr txBox="1"/>
          <p:nvPr>
            <p:ph idx="1" type="body"/>
          </p:nvPr>
        </p:nvSpPr>
        <p:spPr>
          <a:xfrm>
            <a:off x="2093100" y="3237500"/>
            <a:ext cx="1280100" cy="42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Lock_X(B)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45" name="Google Shape;345;p53"/>
          <p:cNvSpPr txBox="1"/>
          <p:nvPr>
            <p:ph idx="1" type="body"/>
          </p:nvPr>
        </p:nvSpPr>
        <p:spPr>
          <a:xfrm>
            <a:off x="3318700" y="3237500"/>
            <a:ext cx="1280100" cy="42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Lock_S(A)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46" name="Google Shape;346;p53"/>
          <p:cNvSpPr txBox="1"/>
          <p:nvPr>
            <p:ph idx="1" type="body"/>
          </p:nvPr>
        </p:nvSpPr>
        <p:spPr>
          <a:xfrm>
            <a:off x="311700" y="3781750"/>
            <a:ext cx="8520600" cy="117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Rollback of T1 requires rollback of T2, since T2 read a value written by T1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Cascading aborts</a:t>
            </a:r>
            <a:r>
              <a:rPr lang="en">
                <a:solidFill>
                  <a:srgbClr val="FFFFFF"/>
                </a:solidFill>
              </a:rPr>
              <a:t>: the rollback of one transaction causes the rollback of another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47" name="Google Shape;347;p53"/>
          <p:cNvSpPr txBox="1"/>
          <p:nvPr>
            <p:ph idx="1" type="body"/>
          </p:nvPr>
        </p:nvSpPr>
        <p:spPr>
          <a:xfrm>
            <a:off x="1983450" y="1751850"/>
            <a:ext cx="1499400" cy="42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Unl</a:t>
            </a:r>
            <a:r>
              <a:rPr lang="en">
                <a:solidFill>
                  <a:srgbClr val="FF00FF"/>
                </a:solidFill>
              </a:rPr>
              <a:t>ock_X(A)</a:t>
            </a:r>
            <a:endParaRPr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Serial schedule — no problems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7" name="Google Shape;107;p27"/>
          <p:cNvSpPr txBox="1"/>
          <p:nvPr>
            <p:ph idx="1" type="body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</a:t>
            </a:r>
            <a:r>
              <a:rPr lang="en">
                <a:solidFill>
                  <a:schemeClr val="dk1"/>
                </a:solidFill>
              </a:rPr>
              <a:t>R(A)</a:t>
            </a:r>
            <a:r>
              <a:rPr lang="en">
                <a:solidFill>
                  <a:schemeClr val="dk1"/>
                </a:solidFill>
              </a:rPr>
              <a:t>, </a:t>
            </a:r>
            <a:r>
              <a:rPr lang="en">
                <a:solidFill>
                  <a:schemeClr val="dk1"/>
                </a:solidFill>
              </a:rPr>
              <a:t>W(A)</a:t>
            </a:r>
            <a:r>
              <a:rPr lang="en">
                <a:solidFill>
                  <a:schemeClr val="dk1"/>
                </a:solidFill>
              </a:rPr>
              <a:t>, R(B), W(B), Abort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                                  R(A), W(A), Commit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08" name="Google Shape;108;p27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9" name="Google Shape;109;p27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5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Strict 2PL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53" name="Google Shape;353;p54"/>
          <p:cNvSpPr txBox="1"/>
          <p:nvPr>
            <p:ph idx="1" type="body"/>
          </p:nvPr>
        </p:nvSpPr>
        <p:spPr>
          <a:xfrm>
            <a:off x="311700" y="1076275"/>
            <a:ext cx="8520600" cy="374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Release locks at the </a:t>
            </a:r>
            <a:r>
              <a:rPr i="1" lang="en">
                <a:solidFill>
                  <a:srgbClr val="FFFFFF"/>
                </a:solidFill>
              </a:rPr>
              <a:t>end</a:t>
            </a:r>
            <a:r>
              <a:rPr lang="en">
                <a:solidFill>
                  <a:srgbClr val="FFFFFF"/>
                </a:solidFill>
              </a:rPr>
              <a:t> of the transaction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Variant of 2PL implemented by most databases in practice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5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ways of implementing serializability: 2PL, OCC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59" name="Google Shape;359;p55"/>
          <p:cNvSpPr txBox="1"/>
          <p:nvPr>
            <p:ph idx="1" type="body"/>
          </p:nvPr>
        </p:nvSpPr>
        <p:spPr>
          <a:xfrm>
            <a:off x="311700" y="1076275"/>
            <a:ext cx="8520600" cy="336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2PL (</a:t>
            </a:r>
            <a:r>
              <a:rPr lang="en">
                <a:solidFill>
                  <a:srgbClr val="E69138"/>
                </a:solidFill>
              </a:rPr>
              <a:t>pessimistic</a:t>
            </a:r>
            <a:r>
              <a:rPr lang="en">
                <a:solidFill>
                  <a:schemeClr val="dk1"/>
                </a:solidFill>
              </a:rPr>
              <a:t>):</a:t>
            </a:r>
            <a:endParaRPr>
              <a:solidFill>
                <a:schemeClr val="dk1"/>
              </a:solidFill>
            </a:endParaRPr>
          </a:p>
          <a:p>
            <a:pPr indent="-330200" lvl="0" marL="9144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Assume conflict, always lock</a:t>
            </a:r>
            <a:endParaRPr sz="1600">
              <a:solidFill>
                <a:schemeClr val="dk1"/>
              </a:solidFill>
            </a:endParaRPr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High overhead for </a:t>
            </a:r>
            <a:r>
              <a:rPr lang="en" sz="1600">
                <a:solidFill>
                  <a:schemeClr val="dk1"/>
                </a:solidFill>
              </a:rPr>
              <a:t>non-conflicting txn</a:t>
            </a:r>
            <a:endParaRPr sz="1600">
              <a:solidFill>
                <a:schemeClr val="dk1"/>
              </a:solidFill>
            </a:endParaRPr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Must check for deadlock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00FFFF"/>
                </a:solidFill>
              </a:rPr>
              <a:t>Optimistic</a:t>
            </a:r>
            <a:r>
              <a:rPr lang="en">
                <a:solidFill>
                  <a:srgbClr val="FFFFFF"/>
                </a:solidFill>
              </a:rPr>
              <a:t> concurrency control </a:t>
            </a:r>
            <a:r>
              <a:rPr lang="en">
                <a:solidFill>
                  <a:schemeClr val="dk1"/>
                </a:solidFill>
              </a:rPr>
              <a:t>(OCC):</a:t>
            </a:r>
            <a:endParaRPr>
              <a:solidFill>
                <a:schemeClr val="dk1"/>
              </a:solidFill>
            </a:endParaRPr>
          </a:p>
          <a:p>
            <a:pPr indent="-330200" lvl="0" marL="9144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Assume no conflict</a:t>
            </a:r>
            <a:endParaRPr sz="1600">
              <a:solidFill>
                <a:schemeClr val="dk1"/>
              </a:solidFill>
            </a:endParaRPr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Low overhead for low-conflict workloads (but high for high-conflict workloads)</a:t>
            </a:r>
            <a:endParaRPr sz="1600">
              <a:solidFill>
                <a:schemeClr val="dk1"/>
              </a:solidFill>
            </a:endParaRPr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" sz="1600">
                <a:solidFill>
                  <a:schemeClr val="dk1"/>
                </a:solidFill>
              </a:rPr>
              <a:t>Ensure correctness by aborting transactions if conflict occurs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56"/>
          <p:cNvSpPr txBox="1"/>
          <p:nvPr>
            <p:ph type="title"/>
          </p:nvPr>
        </p:nvSpPr>
        <p:spPr>
          <a:xfrm>
            <a:off x="0" y="330000"/>
            <a:ext cx="840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Optimistic concurrency control</a:t>
            </a:r>
            <a:endParaRPr/>
          </a:p>
        </p:txBody>
      </p:sp>
      <p:sp>
        <p:nvSpPr>
          <p:cNvPr id="365" name="Google Shape;365;p56"/>
          <p:cNvSpPr txBox="1"/>
          <p:nvPr>
            <p:ph idx="1" type="body"/>
          </p:nvPr>
        </p:nvSpPr>
        <p:spPr>
          <a:xfrm>
            <a:off x="428625" y="1066750"/>
            <a:ext cx="7432200" cy="158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Execute optimistically</a:t>
            </a:r>
            <a:r>
              <a:rPr lang="en">
                <a:solidFill>
                  <a:schemeClr val="dk1"/>
                </a:solidFill>
              </a:rPr>
              <a:t>: Read committed values, write changes locally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Validate</a:t>
            </a:r>
            <a:r>
              <a:rPr lang="en">
                <a:solidFill>
                  <a:schemeClr val="dk1"/>
                </a:solidFill>
              </a:rPr>
              <a:t>: Check if data has changed since original read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Commit (Write)</a:t>
            </a:r>
            <a:r>
              <a:rPr lang="en">
                <a:solidFill>
                  <a:schemeClr val="dk1"/>
                </a:solidFill>
              </a:rPr>
              <a:t>: Commit if no change</a:t>
            </a:r>
            <a:r>
              <a:rPr lang="en">
                <a:solidFill>
                  <a:srgbClr val="FFFFFF"/>
                </a:solidFill>
              </a:rPr>
              <a:t>, else abort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66" name="Google Shape;366;p56"/>
          <p:cNvSpPr/>
          <p:nvPr/>
        </p:nvSpPr>
        <p:spPr>
          <a:xfrm>
            <a:off x="428625" y="1657350"/>
            <a:ext cx="5927100" cy="857400"/>
          </a:xfrm>
          <a:prstGeom prst="rect">
            <a:avLst/>
          </a:prstGeom>
          <a:noFill/>
          <a:ln cap="flat" cmpd="sng" w="19050">
            <a:solidFill>
              <a:schemeClr val="accent4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56"/>
          <p:cNvSpPr txBox="1"/>
          <p:nvPr/>
        </p:nvSpPr>
        <p:spPr>
          <a:xfrm>
            <a:off x="6355725" y="1765950"/>
            <a:ext cx="2295600" cy="6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4"/>
                </a:solidFill>
              </a:rPr>
              <a:t>These should happen together!</a:t>
            </a:r>
            <a:endParaRPr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57"/>
          <p:cNvSpPr txBox="1"/>
          <p:nvPr>
            <p:ph type="title"/>
          </p:nvPr>
        </p:nvSpPr>
        <p:spPr>
          <a:xfrm>
            <a:off x="428625" y="445025"/>
            <a:ext cx="840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Atomic commit for OCC</a:t>
            </a:r>
            <a:endParaRPr/>
          </a:p>
        </p:txBody>
      </p:sp>
      <p:sp>
        <p:nvSpPr>
          <p:cNvPr id="373" name="Google Shape;373;p57"/>
          <p:cNvSpPr txBox="1"/>
          <p:nvPr>
            <p:ph idx="1" type="body"/>
          </p:nvPr>
        </p:nvSpPr>
        <p:spPr>
          <a:xfrm>
            <a:off x="428625" y="1066750"/>
            <a:ext cx="8010600" cy="36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Use </a:t>
            </a:r>
            <a:r>
              <a:rPr lang="en">
                <a:solidFill>
                  <a:srgbClr val="00FFFF"/>
                </a:solidFill>
              </a:rPr>
              <a:t>two-phase commit (2PC)</a:t>
            </a:r>
            <a:r>
              <a:rPr lang="en">
                <a:solidFill>
                  <a:srgbClr val="FFFFFF"/>
                </a:solidFill>
              </a:rPr>
              <a:t> to achieve atomic commit (validate + commit writes)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Recall 2PC protocol: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Send </a:t>
            </a:r>
            <a:r>
              <a:rPr i="1" lang="en">
                <a:solidFill>
                  <a:srgbClr val="FFFFFF"/>
                </a:solidFill>
              </a:rPr>
              <a:t>prepare </a:t>
            </a:r>
            <a:r>
              <a:rPr lang="en">
                <a:solidFill>
                  <a:srgbClr val="FFFFFF"/>
                </a:solidFill>
              </a:rPr>
              <a:t>messages to all nodes, other nodes vote </a:t>
            </a:r>
            <a:r>
              <a:rPr i="1" lang="en">
                <a:solidFill>
                  <a:srgbClr val="FFFFFF"/>
                </a:solidFill>
              </a:rPr>
              <a:t>yes</a:t>
            </a:r>
            <a:r>
              <a:rPr lang="en">
                <a:solidFill>
                  <a:srgbClr val="FFFFFF"/>
                </a:solidFill>
              </a:rPr>
              <a:t> or </a:t>
            </a:r>
            <a:r>
              <a:rPr i="1" lang="en">
                <a:solidFill>
                  <a:srgbClr val="FFFFFF"/>
                </a:solidFill>
              </a:rPr>
              <a:t>no</a:t>
            </a:r>
            <a:endParaRPr>
              <a:solidFill>
                <a:srgbClr val="FFFFFF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AutoNum type="alphaLcPeriod"/>
            </a:pPr>
            <a:r>
              <a:rPr lang="en">
                <a:solidFill>
                  <a:srgbClr val="FFFFFF"/>
                </a:solidFill>
              </a:rPr>
              <a:t>If all nodes accept, proceed</a:t>
            </a:r>
            <a:endParaRPr>
              <a:solidFill>
                <a:srgbClr val="FFFFFF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AutoNum type="alphaLcPeriod"/>
            </a:pPr>
            <a:r>
              <a:rPr lang="en">
                <a:solidFill>
                  <a:srgbClr val="FFFFFF"/>
                </a:solidFill>
              </a:rPr>
              <a:t>If </a:t>
            </a:r>
            <a:r>
              <a:rPr b="1" lang="en">
                <a:solidFill>
                  <a:srgbClr val="FFFFFF"/>
                </a:solidFill>
              </a:rPr>
              <a:t>any </a:t>
            </a:r>
            <a:r>
              <a:rPr lang="en">
                <a:solidFill>
                  <a:srgbClr val="FFFFFF"/>
                </a:solidFill>
              </a:rPr>
              <a:t>node declines, abort</a:t>
            </a:r>
            <a:br>
              <a:rPr lang="en">
                <a:solidFill>
                  <a:srgbClr val="FFFFFF"/>
                </a:solidFill>
              </a:rPr>
            </a:b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n">
                <a:solidFill>
                  <a:srgbClr val="FFFFFF"/>
                </a:solidFill>
              </a:rPr>
              <a:t>Coordinator sends </a:t>
            </a:r>
            <a:r>
              <a:rPr i="1" lang="en">
                <a:solidFill>
                  <a:srgbClr val="FFFFFF"/>
                </a:solidFill>
              </a:rPr>
              <a:t>commit</a:t>
            </a:r>
            <a:r>
              <a:rPr lang="en">
                <a:solidFill>
                  <a:srgbClr val="FFFFFF"/>
                </a:solidFill>
              </a:rPr>
              <a:t> or </a:t>
            </a:r>
            <a:r>
              <a:rPr i="1" lang="en">
                <a:solidFill>
                  <a:srgbClr val="FFFFFF"/>
                </a:solidFill>
              </a:rPr>
              <a:t>abort </a:t>
            </a:r>
            <a:r>
              <a:rPr lang="en">
                <a:solidFill>
                  <a:srgbClr val="FFFFFF"/>
                </a:solidFill>
              </a:rPr>
              <a:t>messages to all nodes, and all nodes act accordingly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58"/>
          <p:cNvSpPr txBox="1"/>
          <p:nvPr>
            <p:ph type="title"/>
          </p:nvPr>
        </p:nvSpPr>
        <p:spPr>
          <a:xfrm>
            <a:off x="428625" y="445025"/>
            <a:ext cx="840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Optimistic concurrency control</a:t>
            </a:r>
            <a:endParaRPr/>
          </a:p>
        </p:txBody>
      </p:sp>
      <p:sp>
        <p:nvSpPr>
          <p:cNvPr id="379" name="Google Shape;379;p58"/>
          <p:cNvSpPr txBox="1"/>
          <p:nvPr>
            <p:ph idx="1" type="body"/>
          </p:nvPr>
        </p:nvSpPr>
        <p:spPr>
          <a:xfrm>
            <a:off x="428625" y="1066750"/>
            <a:ext cx="7432200" cy="158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Execute optimistically</a:t>
            </a:r>
            <a:r>
              <a:rPr lang="en">
                <a:solidFill>
                  <a:schemeClr val="dk1"/>
                </a:solidFill>
              </a:rPr>
              <a:t>: Read committed values, write changes locally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Validate</a:t>
            </a:r>
            <a:r>
              <a:rPr lang="en">
                <a:solidFill>
                  <a:schemeClr val="dk1"/>
                </a:solidFill>
              </a:rPr>
              <a:t>: Check if data has changed since original read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FF"/>
                </a:solidFill>
              </a:rPr>
              <a:t>Commit (Write)</a:t>
            </a:r>
            <a:r>
              <a:rPr lang="en">
                <a:solidFill>
                  <a:schemeClr val="dk1"/>
                </a:solidFill>
              </a:rPr>
              <a:t>: Commit if no change</a:t>
            </a:r>
            <a:r>
              <a:rPr lang="en">
                <a:solidFill>
                  <a:srgbClr val="FFFFFF"/>
                </a:solidFill>
              </a:rPr>
              <a:t>, else abort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80" name="Google Shape;380;p58"/>
          <p:cNvSpPr/>
          <p:nvPr/>
        </p:nvSpPr>
        <p:spPr>
          <a:xfrm>
            <a:off x="428625" y="1657350"/>
            <a:ext cx="5927100" cy="857400"/>
          </a:xfrm>
          <a:prstGeom prst="rect">
            <a:avLst/>
          </a:prstGeom>
          <a:noFill/>
          <a:ln cap="flat" cmpd="sng" w="19050">
            <a:solidFill>
              <a:schemeClr val="accent4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58"/>
          <p:cNvSpPr txBox="1"/>
          <p:nvPr/>
        </p:nvSpPr>
        <p:spPr>
          <a:xfrm>
            <a:off x="6355725" y="1657350"/>
            <a:ext cx="2295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4"/>
                </a:solidFill>
              </a:rPr>
              <a:t>Phase 1</a:t>
            </a:r>
            <a:endParaRPr sz="1800">
              <a:solidFill>
                <a:schemeClr val="accent4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4"/>
                </a:solidFill>
              </a:rPr>
              <a:t>Phase 2</a:t>
            </a:r>
            <a:endParaRPr sz="1800">
              <a:solidFill>
                <a:schemeClr val="accent4"/>
              </a:solidFill>
            </a:endParaRPr>
          </a:p>
        </p:txBody>
      </p:sp>
      <p:sp>
        <p:nvSpPr>
          <p:cNvPr id="382" name="Google Shape;382;p58"/>
          <p:cNvSpPr txBox="1"/>
          <p:nvPr/>
        </p:nvSpPr>
        <p:spPr>
          <a:xfrm>
            <a:off x="6781800" y="3533775"/>
            <a:ext cx="5486400" cy="6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58"/>
          <p:cNvSpPr txBox="1"/>
          <p:nvPr/>
        </p:nvSpPr>
        <p:spPr>
          <a:xfrm>
            <a:off x="428625" y="2592300"/>
            <a:ext cx="7753200" cy="21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chemeClr val="accent4"/>
                </a:solidFill>
              </a:rPr>
              <a:t>Phase 1:</a:t>
            </a:r>
            <a:r>
              <a:rPr lang="en" sz="1800">
                <a:solidFill>
                  <a:srgbClr val="FFFFFF"/>
                </a:solidFill>
              </a:rPr>
              <a:t> send </a:t>
            </a:r>
            <a:r>
              <a:rPr i="1" lang="en" sz="1800">
                <a:solidFill>
                  <a:srgbClr val="FFFFFF"/>
                </a:solidFill>
              </a:rPr>
              <a:t>prepare</a:t>
            </a:r>
            <a:r>
              <a:rPr lang="en" sz="1800">
                <a:solidFill>
                  <a:srgbClr val="FFFFFF"/>
                </a:solidFill>
              </a:rPr>
              <a:t> to each shard: include buffered write + original reads for that shard</a:t>
            </a:r>
            <a:endParaRPr sz="1800">
              <a:solidFill>
                <a:srgbClr val="FFFFFF"/>
              </a:solidFill>
            </a:endParaRPr>
          </a:p>
          <a:p>
            <a:pPr indent="-3302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○"/>
            </a:pPr>
            <a:r>
              <a:rPr lang="en" sz="1600">
                <a:solidFill>
                  <a:srgbClr val="FFFFFF"/>
                </a:solidFill>
              </a:rPr>
              <a:t>Shards </a:t>
            </a:r>
            <a:r>
              <a:rPr lang="en" sz="1600">
                <a:solidFill>
                  <a:srgbClr val="00FFFF"/>
                </a:solidFill>
              </a:rPr>
              <a:t>validate reads and acquire locks</a:t>
            </a:r>
            <a:r>
              <a:rPr lang="en" sz="1600">
                <a:solidFill>
                  <a:srgbClr val="FFFFFF"/>
                </a:solidFill>
              </a:rPr>
              <a:t> (exclusive for write locations, shared for read locations)</a:t>
            </a:r>
            <a:endParaRPr sz="1600">
              <a:solidFill>
                <a:srgbClr val="FFFFFF"/>
              </a:solidFill>
            </a:endParaRPr>
          </a:p>
          <a:p>
            <a:pPr indent="-3302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○"/>
            </a:pPr>
            <a:r>
              <a:rPr lang="en" sz="1600">
                <a:solidFill>
                  <a:srgbClr val="FFFFFF"/>
                </a:solidFill>
              </a:rPr>
              <a:t>If this succeeds, respond with </a:t>
            </a:r>
            <a:r>
              <a:rPr i="1" lang="en" sz="1600">
                <a:solidFill>
                  <a:srgbClr val="FFFFFF"/>
                </a:solidFill>
              </a:rPr>
              <a:t>yes</a:t>
            </a:r>
            <a:r>
              <a:rPr lang="en" sz="1600">
                <a:solidFill>
                  <a:srgbClr val="FFFFFF"/>
                </a:solidFill>
              </a:rPr>
              <a:t>; else respond with </a:t>
            </a:r>
            <a:r>
              <a:rPr i="1" lang="en" sz="1600">
                <a:solidFill>
                  <a:srgbClr val="FFFFFF"/>
                </a:solidFill>
              </a:rPr>
              <a:t>no</a:t>
            </a:r>
            <a:endParaRPr sz="1600">
              <a:solidFill>
                <a:srgbClr val="FFFFFF"/>
              </a:solidFill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●"/>
            </a:pPr>
            <a:r>
              <a:rPr lang="en" sz="1800">
                <a:solidFill>
                  <a:schemeClr val="accent4"/>
                </a:solidFill>
              </a:rPr>
              <a:t>Phase 2: </a:t>
            </a:r>
            <a:r>
              <a:rPr lang="en" sz="1800">
                <a:solidFill>
                  <a:srgbClr val="FFFFFF"/>
                </a:solidFill>
              </a:rPr>
              <a:t>collect votes, send result (</a:t>
            </a:r>
            <a:r>
              <a:rPr i="1" lang="en" sz="1800">
                <a:solidFill>
                  <a:srgbClr val="FFFFFF"/>
                </a:solidFill>
              </a:rPr>
              <a:t>abort</a:t>
            </a:r>
            <a:r>
              <a:rPr lang="en" sz="1800">
                <a:solidFill>
                  <a:srgbClr val="FFFFFF"/>
                </a:solidFill>
              </a:rPr>
              <a:t> or </a:t>
            </a:r>
            <a:r>
              <a:rPr i="1" lang="en" sz="1800">
                <a:solidFill>
                  <a:srgbClr val="FFFFFF"/>
                </a:solidFill>
              </a:rPr>
              <a:t>commit</a:t>
            </a:r>
            <a:r>
              <a:rPr lang="en" sz="1800">
                <a:solidFill>
                  <a:srgbClr val="FFFFFF"/>
                </a:solidFill>
              </a:rPr>
              <a:t>) to all shards </a:t>
            </a:r>
            <a:endParaRPr sz="1800">
              <a:solidFill>
                <a:srgbClr val="FFFFFF"/>
              </a:solidFill>
            </a:endParaRPr>
          </a:p>
          <a:p>
            <a:pPr indent="-3302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○"/>
            </a:pPr>
            <a:r>
              <a:rPr lang="en" sz="1600">
                <a:solidFill>
                  <a:srgbClr val="FFFFFF"/>
                </a:solidFill>
              </a:rPr>
              <a:t>If </a:t>
            </a:r>
            <a:r>
              <a:rPr i="1" lang="en" sz="1600">
                <a:solidFill>
                  <a:srgbClr val="FFFFFF"/>
                </a:solidFill>
              </a:rPr>
              <a:t>commit</a:t>
            </a:r>
            <a:r>
              <a:rPr lang="en" sz="1600">
                <a:solidFill>
                  <a:srgbClr val="FFFFFF"/>
                </a:solidFill>
              </a:rPr>
              <a:t>, </a:t>
            </a:r>
            <a:r>
              <a:rPr lang="en" sz="1600">
                <a:solidFill>
                  <a:srgbClr val="00FFFF"/>
                </a:solidFill>
              </a:rPr>
              <a:t>shards apply buffered writes</a:t>
            </a:r>
            <a:endParaRPr sz="1600">
              <a:solidFill>
                <a:srgbClr val="00FFFF"/>
              </a:solidFill>
            </a:endParaRPr>
          </a:p>
          <a:p>
            <a:pPr indent="-3302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○"/>
            </a:pPr>
            <a:r>
              <a:rPr lang="en" sz="1600">
                <a:solidFill>
                  <a:srgbClr val="FFFFFF"/>
                </a:solidFill>
              </a:rPr>
              <a:t>All shards release locks</a:t>
            </a:r>
            <a:endParaRPr sz="16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8" name="Google Shape;388;p59"/>
          <p:cNvGraphicFramePr/>
          <p:nvPr/>
        </p:nvGraphicFramePr>
        <p:xfrm>
          <a:off x="762000" y="512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{882F1101-63F3-4267-93F6-F859E257658E}</a:tableStyleId>
              </a:tblPr>
              <a:tblGrid>
                <a:gridCol w="2066375"/>
                <a:gridCol w="1946475"/>
              </a:tblGrid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rgbClr val="FF0000"/>
                          </a:solidFill>
                        </a:rPr>
                        <a:t>Lock_X(A)   &lt;granted&gt;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Read(A)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rgbClr val="FF0000"/>
                          </a:solidFill>
                        </a:rPr>
                        <a:t>Lock_S(A)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2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A := A-50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49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Write(A)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accent2"/>
                          </a:solidFill>
                        </a:rPr>
                        <a:t>Unlock(A)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rgbClr val="FF0000"/>
                          </a:solidFill>
                        </a:rPr>
                        <a:t>&lt;granted&gt;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Read(A)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accent2"/>
                          </a:solidFill>
                        </a:rPr>
                        <a:t>Unlock(A)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rgbClr val="FF0000"/>
                          </a:solidFill>
                        </a:rPr>
                        <a:t>Lock_S(B) &lt;granted&gt;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2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rgbClr val="FF0000"/>
                          </a:solidFill>
                        </a:rPr>
                        <a:t>Lock_X(B)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Read(B)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rgbClr val="FF0000"/>
                          </a:solidFill>
                        </a:rPr>
                        <a:t>&lt;granted&gt;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accent2"/>
                          </a:solidFill>
                        </a:rPr>
                        <a:t>Unlock(B)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Read(B)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2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B := B +50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Write(B)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accent2"/>
                          </a:solidFill>
                        </a:rPr>
                        <a:t>Unlock(B)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389" name="Google Shape;389;p59"/>
          <p:cNvCxnSpPr/>
          <p:nvPr/>
        </p:nvCxnSpPr>
        <p:spPr>
          <a:xfrm flipH="1">
            <a:off x="3733575" y="1015125"/>
            <a:ext cx="3900" cy="4737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dash"/>
            <a:miter lim="800000"/>
            <a:headEnd len="sm" w="sm" type="none"/>
            <a:tailEnd len="med" w="med" type="stealth"/>
          </a:ln>
        </p:spPr>
      </p:cxnSp>
      <p:sp>
        <p:nvSpPr>
          <p:cNvPr id="390" name="Google Shape;390;p59"/>
          <p:cNvSpPr txBox="1"/>
          <p:nvPr>
            <p:ph idx="1" type="body"/>
          </p:nvPr>
        </p:nvSpPr>
        <p:spPr>
          <a:xfrm>
            <a:off x="5068175" y="896750"/>
            <a:ext cx="3660600" cy="272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Is this a 2PL schedule?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No</a:t>
            </a:r>
            <a:br>
              <a:rPr lang="en" sz="2000">
                <a:latin typeface="Arial"/>
                <a:ea typeface="Arial"/>
                <a:cs typeface="Arial"/>
                <a:sym typeface="Arial"/>
              </a:rPr>
            </a:br>
            <a:br>
              <a:rPr lang="en" sz="2000">
                <a:latin typeface="Arial"/>
                <a:ea typeface="Arial"/>
                <a:cs typeface="Arial"/>
                <a:sym typeface="Arial"/>
              </a:rPr>
            </a:br>
            <a:r>
              <a:rPr lang="en" sz="2000">
                <a:latin typeface="Arial"/>
                <a:ea typeface="Arial"/>
                <a:cs typeface="Arial"/>
                <a:sym typeface="Arial"/>
              </a:rPr>
              <a:t>Is this a serializable schedule?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No</a:t>
            </a:r>
            <a:endParaRPr sz="20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1" name="Google Shape;391;p59"/>
          <p:cNvCxnSpPr/>
          <p:nvPr/>
        </p:nvCxnSpPr>
        <p:spPr>
          <a:xfrm>
            <a:off x="1758050" y="2769675"/>
            <a:ext cx="1500" cy="2757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dash"/>
            <a:miter lim="800000"/>
            <a:headEnd len="sm" w="sm" type="none"/>
            <a:tailEnd len="med" w="med" type="stealth"/>
          </a:ln>
        </p:spPr>
      </p:cxnSp>
      <p:cxnSp>
        <p:nvCxnSpPr>
          <p:cNvPr id="392" name="Google Shape;392;p59"/>
          <p:cNvCxnSpPr/>
          <p:nvPr/>
        </p:nvCxnSpPr>
        <p:spPr>
          <a:xfrm>
            <a:off x="2199525" y="1387400"/>
            <a:ext cx="1229400" cy="4737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93" name="Google Shape;393;p59"/>
          <p:cNvCxnSpPr/>
          <p:nvPr/>
        </p:nvCxnSpPr>
        <p:spPr>
          <a:xfrm flipH="1">
            <a:off x="2154425" y="2910150"/>
            <a:ext cx="1263300" cy="1229400"/>
          </a:xfrm>
          <a:prstGeom prst="straightConnector1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8" name="Google Shape;398;p60"/>
          <p:cNvGraphicFramePr/>
          <p:nvPr/>
        </p:nvGraphicFramePr>
        <p:xfrm>
          <a:off x="990362" y="512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{882F1101-63F3-4267-93F6-F859E257658E}</a:tableStyleId>
              </a:tblPr>
              <a:tblGrid>
                <a:gridCol w="1902900"/>
                <a:gridCol w="1728525"/>
              </a:tblGrid>
              <a:tr h="251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rgbClr val="FF0000"/>
                          </a:solidFill>
                        </a:rPr>
                        <a:t>Lock_X(A)  &lt;granted&gt;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Read(A)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rgbClr val="FF0000"/>
                          </a:solidFill>
                        </a:rPr>
                        <a:t>Lock_S(A)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A := A-50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Write(A)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rgbClr val="FF0000"/>
                          </a:solidFill>
                        </a:rPr>
                        <a:t>Lock_X(B)  &lt;granted&gt;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accent2"/>
                          </a:solidFill>
                        </a:rPr>
                        <a:t>Unlock(A)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rgbClr val="FF0000"/>
                          </a:solidFill>
                        </a:rPr>
                        <a:t>&lt;granted&gt;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Read(A)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rgbClr val="FF0000"/>
                          </a:solidFill>
                        </a:rPr>
                        <a:t>Lock_S(B)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Read(B)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B := B +50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Write(B)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accent2"/>
                          </a:solidFill>
                        </a:rPr>
                        <a:t>Unlock(B)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rgbClr val="FF0000"/>
                          </a:solidFill>
                        </a:rPr>
                        <a:t>&lt;granted&gt;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accent2"/>
                          </a:solidFill>
                        </a:rPr>
                        <a:t>Unlock(A)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Read(B)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b="1" lang="en" sz="1200">
                          <a:solidFill>
                            <a:schemeClr val="accent2"/>
                          </a:solidFill>
                        </a:rPr>
                        <a:t>Unlock(B)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99" name="Google Shape;399;p60"/>
          <p:cNvSpPr txBox="1"/>
          <p:nvPr/>
        </p:nvSpPr>
        <p:spPr>
          <a:xfrm>
            <a:off x="457200" y="4782740"/>
            <a:ext cx="2895600" cy="30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c Sans MS"/>
              <a:buNone/>
            </a:pPr>
            <a:r>
              <a:t/>
            </a:r>
            <a:endParaRPr b="1" i="0" sz="1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0" name="Google Shape;400;p60"/>
          <p:cNvSpPr txBox="1"/>
          <p:nvPr>
            <p:ph idx="1" type="body"/>
          </p:nvPr>
        </p:nvSpPr>
        <p:spPr>
          <a:xfrm>
            <a:off x="5068175" y="896750"/>
            <a:ext cx="3660600" cy="230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/>
              <a:t>Is this a 2PL schedule?</a:t>
            </a:r>
            <a:endParaRPr sz="2000"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accent2"/>
                </a:solidFill>
              </a:rPr>
              <a:t>Yes, and it is serializable</a:t>
            </a:r>
            <a:endParaRPr sz="2000">
              <a:solidFill>
                <a:schemeClr val="accent2"/>
              </a:solidFill>
            </a:endParaRPr>
          </a:p>
          <a:p>
            <a:pPr indent="-133350" lvl="0" marL="285750" rtl="0" algn="l"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/>
              <a:t>Is this a Strict 2PL schedule?</a:t>
            </a:r>
            <a:endParaRPr sz="2000"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</a:rPr>
              <a:t>No, cascading aborts possible</a:t>
            </a:r>
            <a:endParaRPr sz="2000">
              <a:solidFill>
                <a:srgbClr val="FF0000"/>
              </a:solidFill>
            </a:endParaRPr>
          </a:p>
          <a:p>
            <a:pPr indent="-133350" lvl="0" marL="285750" rtl="0" algn="l"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cxnSp>
        <p:nvCxnSpPr>
          <p:cNvPr id="401" name="Google Shape;401;p60"/>
          <p:cNvCxnSpPr/>
          <p:nvPr/>
        </p:nvCxnSpPr>
        <p:spPr>
          <a:xfrm>
            <a:off x="3737475" y="1015125"/>
            <a:ext cx="6000" cy="7374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dash"/>
            <a:miter lim="800000"/>
            <a:headEnd len="sm" w="sm" type="none"/>
            <a:tailEnd len="med" w="med" type="stealth"/>
          </a:ln>
        </p:spPr>
      </p:cxnSp>
      <p:cxnSp>
        <p:nvCxnSpPr>
          <p:cNvPr id="402" name="Google Shape;402;p60"/>
          <p:cNvCxnSpPr/>
          <p:nvPr/>
        </p:nvCxnSpPr>
        <p:spPr>
          <a:xfrm>
            <a:off x="3743325" y="2562225"/>
            <a:ext cx="0" cy="7239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dash"/>
            <a:miter lim="800000"/>
            <a:headEnd len="sm" w="sm" type="none"/>
            <a:tailEnd len="med" w="med" type="stealth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7" name="Google Shape;407;p61"/>
          <p:cNvGraphicFramePr/>
          <p:nvPr/>
        </p:nvGraphicFramePr>
        <p:xfrm>
          <a:off x="933450" y="512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{882F1101-63F3-4267-93F6-F859E257658E}</a:tableStyleId>
              </a:tblPr>
              <a:tblGrid>
                <a:gridCol w="1837525"/>
                <a:gridCol w="1946475"/>
              </a:tblGrid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rgbClr val="FF0000"/>
                          </a:solidFill>
                        </a:rPr>
                        <a:t>Lock_X(A) &lt;granted&gt;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Read(A)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rgbClr val="FF0000"/>
                          </a:solidFill>
                        </a:rPr>
                        <a:t>Lock_S(A)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2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A := A-50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64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Write(A)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rgbClr val="FF0000"/>
                          </a:solidFill>
                        </a:rPr>
                        <a:t>Lock_X(B) &lt;granted&gt;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Read(B)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B := B +50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Write(B)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2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accent2"/>
                          </a:solidFill>
                        </a:rPr>
                        <a:t>Unlock(A)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accent2"/>
                          </a:solidFill>
                        </a:rPr>
                        <a:t>Unlock(B)</a:t>
                      </a:r>
                      <a:endParaRPr sz="1100"/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rgbClr val="FF0000"/>
                          </a:solidFill>
                        </a:rPr>
                        <a:t>&lt;granted&gt;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Read(A)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rgbClr val="FF0000"/>
                          </a:solidFill>
                        </a:rPr>
                        <a:t>Lock_S(B)  &lt;granted&gt;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dk1"/>
                          </a:solidFill>
                        </a:rPr>
                        <a:t>Read(B)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accent2"/>
                          </a:solidFill>
                        </a:rPr>
                        <a:t>Unlock(A)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T="0" marB="0" marR="0" marL="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200"/>
                        <a:buFont typeface="Tahoma"/>
                        <a:buNone/>
                      </a:pPr>
                      <a:r>
                        <a:rPr b="1" i="0" lang="en" sz="1200" u="none">
                          <a:solidFill>
                            <a:schemeClr val="accent2"/>
                          </a:solidFill>
                        </a:rPr>
                        <a:t>Unlock(B)</a:t>
                      </a:r>
                      <a:endParaRPr sz="1100"/>
                    </a:p>
                  </a:txBody>
                  <a:tcPr marT="0" marB="0" marR="0" marL="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08" name="Google Shape;408;p61"/>
          <p:cNvSpPr txBox="1"/>
          <p:nvPr>
            <p:ph idx="1" type="body"/>
          </p:nvPr>
        </p:nvSpPr>
        <p:spPr>
          <a:xfrm>
            <a:off x="5068175" y="896750"/>
            <a:ext cx="3660600" cy="261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/>
              <a:t>Is this a 2PL schedule?</a:t>
            </a:r>
            <a:endParaRPr sz="2000"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accent2"/>
                </a:solidFill>
              </a:rPr>
              <a:t>Yes, and it is serializable</a:t>
            </a:r>
            <a:endParaRPr sz="2000">
              <a:solidFill>
                <a:schemeClr val="accent2"/>
              </a:solidFill>
            </a:endParaRPr>
          </a:p>
          <a:p>
            <a:pPr indent="-133350" lvl="0" marL="285750" rtl="0" algn="l"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/>
              <a:t>Is this a Strict 2PL schedule?</a:t>
            </a:r>
            <a:endParaRPr sz="2000"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accent2"/>
                </a:solidFill>
              </a:rPr>
              <a:t>Yes, cascading aborts not possible</a:t>
            </a:r>
            <a:endParaRPr sz="2000">
              <a:solidFill>
                <a:schemeClr val="accent2"/>
              </a:solidFill>
            </a:endParaRPr>
          </a:p>
        </p:txBody>
      </p:sp>
      <p:cxnSp>
        <p:nvCxnSpPr>
          <p:cNvPr id="409" name="Google Shape;409;p61"/>
          <p:cNvCxnSpPr/>
          <p:nvPr/>
        </p:nvCxnSpPr>
        <p:spPr>
          <a:xfrm flipH="1">
            <a:off x="3733875" y="1015125"/>
            <a:ext cx="3600" cy="18423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dash"/>
            <a:miter lim="800000"/>
            <a:headEnd len="sm" w="sm" type="none"/>
            <a:tailEnd len="med" w="med" type="stealth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Quiz: Which concurrency problem is this?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5" name="Google Shape;115;p28"/>
          <p:cNvSpPr txBox="1"/>
          <p:nvPr>
            <p:ph idx="1" type="body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W(A)                                      R(B), W(B), Abort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R(A), W(A), Commit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6" name="Google Shape;116;p28"/>
          <p:cNvSpPr txBox="1"/>
          <p:nvPr/>
        </p:nvSpPr>
        <p:spPr>
          <a:xfrm>
            <a:off x="384100" y="3207200"/>
            <a:ext cx="8128200" cy="50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FFFF"/>
                </a:solidFill>
              </a:rPr>
              <a:t>Lost update		</a:t>
            </a:r>
            <a:r>
              <a:rPr lang="en" sz="1800">
                <a:solidFill>
                  <a:srgbClr val="00FFFF"/>
                </a:solidFill>
              </a:rPr>
              <a:t>Dirty read</a:t>
            </a:r>
            <a:r>
              <a:rPr lang="en" sz="1800">
                <a:solidFill>
                  <a:srgbClr val="00FFFF"/>
                </a:solidFill>
              </a:rPr>
              <a:t>		Non-repeatable read		Phantom read</a:t>
            </a:r>
            <a:endParaRPr/>
          </a:p>
        </p:txBody>
      </p:sp>
      <p:cxnSp>
        <p:nvCxnSpPr>
          <p:cNvPr id="117" name="Google Shape;117;p28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8" name="Google Shape;118;p28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19" name="Google Shape;119;p28"/>
          <p:cNvSpPr/>
          <p:nvPr/>
        </p:nvSpPr>
        <p:spPr>
          <a:xfrm>
            <a:off x="371750" y="3215150"/>
            <a:ext cx="1350600" cy="503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8"/>
          <p:cNvSpPr/>
          <p:nvPr/>
        </p:nvSpPr>
        <p:spPr>
          <a:xfrm>
            <a:off x="3896700" y="3215150"/>
            <a:ext cx="2422500" cy="503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8"/>
          <p:cNvSpPr/>
          <p:nvPr/>
        </p:nvSpPr>
        <p:spPr>
          <a:xfrm>
            <a:off x="6566875" y="3293200"/>
            <a:ext cx="1945500" cy="503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Quiz: Which concurrency problem is this?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7" name="Google Shape;127;p29"/>
          <p:cNvSpPr txBox="1"/>
          <p:nvPr>
            <p:ph idx="1" type="body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                                     </a:t>
            </a:r>
            <a:r>
              <a:rPr lang="en">
                <a:solidFill>
                  <a:schemeClr val="dk1"/>
                </a:solidFill>
              </a:rPr>
              <a:t>R(A)</a:t>
            </a:r>
            <a:r>
              <a:rPr lang="en">
                <a:solidFill>
                  <a:schemeClr val="dk1"/>
                </a:solidFill>
              </a:rPr>
              <a:t>, W(A), Commit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R(A), W(A), Commit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8" name="Google Shape;128;p29"/>
          <p:cNvSpPr txBox="1"/>
          <p:nvPr/>
        </p:nvSpPr>
        <p:spPr>
          <a:xfrm>
            <a:off x="384100" y="3207200"/>
            <a:ext cx="8128200" cy="50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FFFF"/>
                </a:solidFill>
              </a:rPr>
              <a:t>Lost update		Dirty read		Non-repeatable read		Phantom read</a:t>
            </a:r>
            <a:endParaRPr/>
          </a:p>
        </p:txBody>
      </p:sp>
      <p:cxnSp>
        <p:nvCxnSpPr>
          <p:cNvPr id="129" name="Google Shape;129;p29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0" name="Google Shape;130;p29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31" name="Google Shape;131;p29"/>
          <p:cNvSpPr/>
          <p:nvPr/>
        </p:nvSpPr>
        <p:spPr>
          <a:xfrm>
            <a:off x="371750" y="3215150"/>
            <a:ext cx="1350600" cy="503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9"/>
          <p:cNvSpPr/>
          <p:nvPr/>
        </p:nvSpPr>
        <p:spPr>
          <a:xfrm>
            <a:off x="2137275" y="3215150"/>
            <a:ext cx="1406400" cy="503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9"/>
          <p:cNvSpPr/>
          <p:nvPr/>
        </p:nvSpPr>
        <p:spPr>
          <a:xfrm>
            <a:off x="6566875" y="3293200"/>
            <a:ext cx="1945500" cy="503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Quiz: Which concurrency problem is this?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9" name="Google Shape;139;p30"/>
          <p:cNvSpPr txBox="1"/>
          <p:nvPr>
            <p:ph idx="1" type="body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         R(A), W(A)                         </a:t>
            </a:r>
            <a:r>
              <a:rPr lang="en">
                <a:solidFill>
                  <a:schemeClr val="dk1"/>
                </a:solidFill>
              </a:rPr>
              <a:t>             W(B),</a:t>
            </a:r>
            <a:r>
              <a:rPr lang="en">
                <a:solidFill>
                  <a:schemeClr val="dk1"/>
                </a:solidFill>
              </a:rPr>
              <a:t> Commit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R(A)                      W(A)</a:t>
            </a:r>
            <a:r>
              <a:rPr lang="en">
                <a:solidFill>
                  <a:schemeClr val="dk1"/>
                </a:solidFill>
              </a:rPr>
              <a:t>, W(B)</a:t>
            </a:r>
            <a:r>
              <a:rPr lang="en">
                <a:solidFill>
                  <a:schemeClr val="dk1"/>
                </a:solidFill>
              </a:rPr>
              <a:t>, Commit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0" name="Google Shape;140;p30"/>
          <p:cNvSpPr txBox="1"/>
          <p:nvPr/>
        </p:nvSpPr>
        <p:spPr>
          <a:xfrm>
            <a:off x="384100" y="3207200"/>
            <a:ext cx="8128200" cy="50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FFFF"/>
                </a:solidFill>
              </a:rPr>
              <a:t>Lost update		Dirty read		Non-repeatable read		Phantom read</a:t>
            </a:r>
            <a:endParaRPr/>
          </a:p>
        </p:txBody>
      </p:sp>
      <p:cxnSp>
        <p:nvCxnSpPr>
          <p:cNvPr id="141" name="Google Shape;141;p30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2" name="Google Shape;142;p30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43" name="Google Shape;143;p30"/>
          <p:cNvSpPr/>
          <p:nvPr/>
        </p:nvSpPr>
        <p:spPr>
          <a:xfrm>
            <a:off x="4002100" y="3215150"/>
            <a:ext cx="2354100" cy="503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30"/>
          <p:cNvSpPr/>
          <p:nvPr/>
        </p:nvSpPr>
        <p:spPr>
          <a:xfrm>
            <a:off x="2137275" y="3215150"/>
            <a:ext cx="1406400" cy="503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30"/>
          <p:cNvSpPr/>
          <p:nvPr/>
        </p:nvSpPr>
        <p:spPr>
          <a:xfrm>
            <a:off x="6566875" y="3293200"/>
            <a:ext cx="1945500" cy="503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Quiz: Which concurrency problem is this?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1" name="Google Shape;151;p31"/>
          <p:cNvSpPr txBox="1"/>
          <p:nvPr>
            <p:ph idx="1" type="body"/>
          </p:nvPr>
        </p:nvSpPr>
        <p:spPr>
          <a:xfrm>
            <a:off x="311700" y="1076275"/>
            <a:ext cx="8520600" cy="11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T1: R(A), W(A)                                              W(A), Commit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T2:                      R(A), R(B), W(B) Commit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2" name="Google Shape;152;p31"/>
          <p:cNvSpPr txBox="1"/>
          <p:nvPr/>
        </p:nvSpPr>
        <p:spPr>
          <a:xfrm>
            <a:off x="384100" y="3207200"/>
            <a:ext cx="8128200" cy="50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FFFF"/>
                </a:solidFill>
              </a:rPr>
              <a:t>Lost update		</a:t>
            </a:r>
            <a:r>
              <a:rPr lang="en" sz="1800">
                <a:solidFill>
                  <a:srgbClr val="00FFFF"/>
                </a:solidFill>
              </a:rPr>
              <a:t>Dirty read</a:t>
            </a:r>
            <a:r>
              <a:rPr lang="en" sz="1800">
                <a:solidFill>
                  <a:srgbClr val="00FFFF"/>
                </a:solidFill>
              </a:rPr>
              <a:t>		Non-repeatable read		Phantom read</a:t>
            </a:r>
            <a:endParaRPr/>
          </a:p>
        </p:txBody>
      </p:sp>
      <p:cxnSp>
        <p:nvCxnSpPr>
          <p:cNvPr id="153" name="Google Shape;153;p31"/>
          <p:cNvCxnSpPr/>
          <p:nvPr/>
        </p:nvCxnSpPr>
        <p:spPr>
          <a:xfrm>
            <a:off x="433700" y="2248700"/>
            <a:ext cx="8127900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4" name="Google Shape;154;p31"/>
          <p:cNvSpPr txBox="1"/>
          <p:nvPr/>
        </p:nvSpPr>
        <p:spPr>
          <a:xfrm>
            <a:off x="7933475" y="2209050"/>
            <a:ext cx="752100" cy="4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55" name="Google Shape;155;p31"/>
          <p:cNvSpPr/>
          <p:nvPr/>
        </p:nvSpPr>
        <p:spPr>
          <a:xfrm>
            <a:off x="371750" y="3215150"/>
            <a:ext cx="1350600" cy="503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31"/>
          <p:cNvSpPr/>
          <p:nvPr/>
        </p:nvSpPr>
        <p:spPr>
          <a:xfrm>
            <a:off x="3896700" y="3215150"/>
            <a:ext cx="2422500" cy="503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31"/>
          <p:cNvSpPr/>
          <p:nvPr/>
        </p:nvSpPr>
        <p:spPr>
          <a:xfrm>
            <a:off x="6566875" y="3293200"/>
            <a:ext cx="1945500" cy="503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2"/>
          <p:cNvSpPr txBox="1"/>
          <p:nvPr>
            <p:ph idx="1" type="body"/>
          </p:nvPr>
        </p:nvSpPr>
        <p:spPr>
          <a:xfrm>
            <a:off x="311700" y="1810350"/>
            <a:ext cx="8520600" cy="152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</a:rPr>
              <a:t>How to ensure </a:t>
            </a:r>
            <a:r>
              <a:rPr i="1" lang="en" sz="3000">
                <a:solidFill>
                  <a:srgbClr val="FFFFFF"/>
                </a:solidFill>
              </a:rPr>
              <a:t>correctness</a:t>
            </a:r>
            <a:r>
              <a:rPr lang="en" sz="3000">
                <a:solidFill>
                  <a:srgbClr val="FFFFFF"/>
                </a:solidFill>
              </a:rPr>
              <a:t> when running concurrent transactions?</a:t>
            </a:r>
            <a:endParaRPr sz="3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What does correctness mean? 	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8" name="Google Shape;168;p33"/>
          <p:cNvSpPr txBox="1"/>
          <p:nvPr>
            <p:ph idx="1" type="body"/>
          </p:nvPr>
        </p:nvSpPr>
        <p:spPr>
          <a:xfrm>
            <a:off x="311700" y="1076275"/>
            <a:ext cx="8520600" cy="298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Transactions should have property of </a:t>
            </a:r>
            <a:r>
              <a:rPr i="1" lang="en">
                <a:solidFill>
                  <a:srgbClr val="FFFFFF"/>
                </a:solidFill>
              </a:rPr>
              <a:t>atomicity</a:t>
            </a:r>
            <a:r>
              <a:rPr lang="en">
                <a:solidFill>
                  <a:srgbClr val="FFFFFF"/>
                </a:solidFill>
              </a:rPr>
              <a:t>, i.e., where all operations in a transaction appear </a:t>
            </a:r>
            <a:r>
              <a:rPr lang="en">
                <a:solidFill>
                  <a:srgbClr val="FFFFFF"/>
                </a:solidFill>
              </a:rPr>
              <a:t>to happen together</a:t>
            </a:r>
            <a:r>
              <a:rPr lang="en">
                <a:solidFill>
                  <a:srgbClr val="FFFFFF"/>
                </a:solidFill>
              </a:rPr>
              <a:t> at the same time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Today, we’ll review serializability.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