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BD891BB-341A-412D-8B97-36D2FD02439F}">
  <a:tblStyle styleId="{CBD891BB-341A-412D-8B97-36D2FD02439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9ceed43b1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9ceed43b1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orderings == potentially faster</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9d0e40a73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9d0e40a73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Left: because a total ordering respecting process ordering is W(x)b R(x)b R(x)b W(x)a R(x)a R(x)a</a:t>
            </a:r>
            <a:endParaRPr/>
          </a:p>
          <a:p>
            <a:pPr indent="0" lvl="0" marL="0" rtl="0" algn="l">
              <a:spcBef>
                <a:spcPts val="0"/>
              </a:spcBef>
              <a:spcAft>
                <a:spcPts val="0"/>
              </a:spcAft>
              <a:buNone/>
            </a:pPr>
            <a:r>
              <a:rPr lang="en"/>
              <a:t>Right: No total ordering respecting process ordering. P3 must have W(x)b R(x)b, then W(x)a, where P4 must have W(x)a R(x)a then W(x)b, which is a cycle.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Explain each arrow as you go through the animations. Ending with the arrows that gave us the cycle. Be explicit that we CANNOT reorder the reads on P3 and P4, if we could, we could break the cycle, this is why the arrows are black.</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47f6b0efe0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47f6b0efe0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9ceed43b1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9ceed43b1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9ceed43b1_0_3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9ceed43b1_0_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9d0e40a73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9d0e40a73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Left side: no causal relationship between writes, so no order enforced between the events on P3, P4.</a:t>
            </a:r>
            <a:endParaRPr/>
          </a:p>
          <a:p>
            <a:pPr indent="0" lvl="0" marL="0" rtl="0" algn="l">
              <a:spcBef>
                <a:spcPts val="0"/>
              </a:spcBef>
              <a:spcAft>
                <a:spcPts val="0"/>
              </a:spcAft>
              <a:buNone/>
            </a:pPr>
            <a:r>
              <a:rPr lang="en"/>
              <a:t>Right side: P3 violates causal+. R(x)a on P2 creates a causal relationship between the two writes, enforcing their order.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47f6b0efe0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47f6b0efe0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9d0e40a73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29d0e40a73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Super duper highly available! We can do whatever we want as long as, in the absence of writes, all replicas EVENTUALLY converge to something.</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8712d348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8712d348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9ceed43b1_0_6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9ceed43b1_0_6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P1{Wx1, Wy2} </a:t>
            </a:r>
            <a:r>
              <a:rPr lang="en"/>
              <a:t>P3{Wx0, Wy4} P4{Rx0} P2{Wx1, Ry4} P1{Ry4} P4{Rx1}</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9ceed43b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9ceed43b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47f6b0efe0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47f6b0efe0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P1{Wx1} P2,P3,P4{Rx1} P3{Ry4} P1{Ry4} P2{Ry4} P3{Ry4}</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29ceed43b1_0_5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29ceed43b1_0_5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not linearizable: reads of X=1 and X=3 do not respect real time ordering</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29d0e40a73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29d0e40a73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Sequential consistency is NO for the same reason as the example: we would have a cycle in any legal total ordering.</a:t>
            </a:r>
            <a:endParaRPr/>
          </a:p>
          <a:p>
            <a:pPr indent="0" lvl="0" marL="0" rtl="0" algn="l">
              <a:spcBef>
                <a:spcPts val="0"/>
              </a:spcBef>
              <a:spcAft>
                <a:spcPts val="0"/>
              </a:spcAft>
              <a:buNone/>
            </a:pPr>
            <a:r>
              <a:rPr lang="en"/>
              <a:t>Re. eventual consistency: we don’t observe the process states converge, but that doesn’t mean they won’t converge later. For any system and execution, we would need to explicitly state that the system doesn’t converge, else it is possible it will converge later.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29d0e40a73_0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29d0e40a73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g29d0e40a73_0_5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29d0e40a73_0_5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just can’t read x is 3 AFTER reading x is 7.</a:t>
            </a:r>
            <a:endParaRPr/>
          </a:p>
          <a:p>
            <a:pPr indent="0" lvl="0" marL="0" rtl="0" algn="l">
              <a:spcBef>
                <a:spcPts val="0"/>
              </a:spcBef>
              <a:spcAft>
                <a:spcPts val="0"/>
              </a:spcAft>
              <a:buNone/>
            </a:pPr>
            <a:r>
              <a:rPr lang="en"/>
              <a:t>...Can ask: what would cause this to NOT be causally consistent?</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5" name="Shape 475"/>
        <p:cNvGrpSpPr/>
        <p:nvPr/>
      </p:nvGrpSpPr>
      <p:grpSpPr>
        <a:xfrm>
          <a:off x="0" y="0"/>
          <a:ext cx="0" cy="0"/>
          <a:chOff x="0" y="0"/>
          <a:chExt cx="0" cy="0"/>
        </a:xfrm>
      </p:grpSpPr>
      <p:sp>
        <p:nvSpPr>
          <p:cNvPr id="476" name="Google Shape;476;g29d0e40a73_0_5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7" name="Google Shape;477;g29d0e40a73_0_5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Causal+ consistency: Once we read 3, we cannot read 1, once, we read 7, we cannot read 3 or 1.</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7f6b0efe0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7f6b0efe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7f6b0efe0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7f6b0efe0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Serializability is linearizability with transactions (with operations over multiple objects) ← I’m not sure how many students will viscerally “get” that explanation, given that linearizability is explained in later slides. However, if that explanation helps at least some people, that’s great.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Notes:</a:t>
            </a:r>
            <a:endParaRPr/>
          </a:p>
          <a:p>
            <a:pPr indent="0" lvl="0" marL="0" rtl="0" algn="l">
              <a:spcBef>
                <a:spcPts val="0"/>
              </a:spcBef>
              <a:spcAft>
                <a:spcPts val="0"/>
              </a:spcAft>
              <a:buNone/>
            </a:pPr>
            <a:r>
              <a:rPr lang="en"/>
              <a:t>The definition of “legal” depends on the system’s consistency model.</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7f6b0efe0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7f6b0efe0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Curly brackets denote transactions: {ops}.</a:t>
            </a:r>
            <a:endParaRPr/>
          </a:p>
          <a:p>
            <a:pPr indent="0" lvl="0" marL="0" rtl="0" algn="l">
              <a:spcBef>
                <a:spcPts val="0"/>
              </a:spcBef>
              <a:spcAft>
                <a:spcPts val="0"/>
              </a:spcAft>
              <a:buNone/>
            </a:pPr>
            <a:r>
              <a:rPr lang="en"/>
              <a:t>First example is strictly serializable because P3’s first read of R(x) occurs before P1’s write to x, so P3’s read can show the old value of x</a:t>
            </a:r>
            <a:endParaRPr/>
          </a:p>
          <a:p>
            <a:pPr indent="0" lvl="0" marL="0" rtl="0" algn="l">
              <a:spcBef>
                <a:spcPts val="0"/>
              </a:spcBef>
              <a:spcAft>
                <a:spcPts val="0"/>
              </a:spcAft>
              <a:buNone/>
            </a:pPr>
            <a:r>
              <a:rPr lang="en"/>
              <a:t>Second example is not strictly serializable because P3 reads the new value of y, then the old value of x. (P4’s reads are OK)</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47f6b0efe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47f6b0efe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9ceed43b1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9ceed43b1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transaction is a set of operations, potentially over multiple objects, that occur atomically.</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9d0e40a7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9d0e40a7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2 is OK because reads of x overlap with write of x, so can still show old value</a:t>
            </a:r>
            <a:endParaRPr/>
          </a:p>
          <a:p>
            <a:pPr indent="0" lvl="0" marL="0" rtl="0" algn="l">
              <a:spcBef>
                <a:spcPts val="0"/>
              </a:spcBef>
              <a:spcAft>
                <a:spcPts val="0"/>
              </a:spcAft>
              <a:buNone/>
            </a:pPr>
            <a:r>
              <a:rPr lang="en"/>
              <a:t>Example 1 is not OK because reads of x occur after P2’s write ends, so they must show P2’s write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47f6b0efe0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47f6b0efe0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rgbClr val="00000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Consistency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Nov 10, 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Total order</a:t>
            </a:r>
            <a:r>
              <a:rPr lang="en">
                <a:solidFill>
                  <a:schemeClr val="dk1"/>
                </a:solidFill>
              </a:rPr>
              <a:t>: there exists some legal total order of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Preserves </a:t>
            </a:r>
            <a:r>
              <a:rPr b="1" lang="en">
                <a:solidFill>
                  <a:srgbClr val="FF0000"/>
                </a:solidFill>
              </a:rPr>
              <a:t>process ordering</a:t>
            </a:r>
            <a:r>
              <a:rPr lang="en">
                <a:solidFill>
                  <a:schemeClr val="dk1"/>
                </a:solidFill>
              </a:rPr>
              <a:t>: total order respects order of each process’s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linearizability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Order</a:t>
            </a:r>
            <a:r>
              <a:rPr lang="en">
                <a:solidFill>
                  <a:schemeClr val="dk1"/>
                </a:solidFill>
              </a:rPr>
              <a:t> of ops across processes not determined by </a:t>
            </a:r>
            <a:r>
              <a:rPr lang="en">
                <a:solidFill>
                  <a:schemeClr val="dk1"/>
                </a:solidFill>
              </a:rPr>
              <a:t>real-time</a:t>
            </a:r>
            <a:endParaRPr>
              <a:solidFill>
                <a:schemeClr val="dk1"/>
              </a:solidFill>
            </a:endParaRPr>
          </a:p>
          <a:p>
            <a:pPr indent="0" lvl="0" marL="0" rtl="0" algn="l">
              <a:spcBef>
                <a:spcPts val="500"/>
              </a:spcBef>
              <a:spcAft>
                <a:spcPts val="0"/>
              </a:spcAft>
              <a:buNone/>
            </a:pPr>
            <a:r>
              <a:rPr b="1" lang="en">
                <a:solidFill>
                  <a:schemeClr val="dk1"/>
                </a:solidFill>
              </a:rPr>
              <a:t>Pros:</a:t>
            </a:r>
            <a:r>
              <a:rPr lang="en">
                <a:solidFill>
                  <a:schemeClr val="dk1"/>
                </a:solidFill>
              </a:rPr>
              <a:t> Can allow more orderings than linearizability → better performance.</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Many possible sequential executions → increased application complexity </a:t>
            </a:r>
            <a:endParaRPr>
              <a:solidFill>
                <a:schemeClr val="dk1"/>
              </a:solidFill>
            </a:endParaRPr>
          </a:p>
        </p:txBody>
      </p:sp>
      <p:sp>
        <p:nvSpPr>
          <p:cNvPr id="183" name="Google Shape;18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Sequential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animEffect filter="fade" transition="in">
                                      <p:cBhvr>
                                        <p:cTn dur="1"/>
                                        <p:tgtEl>
                                          <p:spTgt spid="1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animEffect filter="fade" transition="in">
                                      <p:cBhvr>
                                        <p:cTn dur="1"/>
                                        <p:tgtEl>
                                          <p:spTgt spid="1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animEffect filter="fade" transition="in">
                                      <p:cBhvr>
                                        <p:cTn dur="1"/>
                                        <p:tgtEl>
                                          <p:spTgt spid="1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animEffect filter="fade" transition="in">
                                      <p:cBhvr>
                                        <p:cTn dur="1"/>
                                        <p:tgtEl>
                                          <p:spTgt spid="18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4" st="4"/>
                                            </p:txEl>
                                          </p:spTgt>
                                        </p:tgtEl>
                                        <p:attrNameLst>
                                          <p:attrName>style.visibility</p:attrName>
                                        </p:attrNameLst>
                                      </p:cBhvr>
                                      <p:to>
                                        <p:strVal val="visible"/>
                                      </p:to>
                                    </p:set>
                                    <p:animEffect filter="fade" transition="in">
                                      <p:cBhvr>
                                        <p:cTn dur="1"/>
                                        <p:tgtEl>
                                          <p:spTgt spid="18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5" st="5"/>
                                            </p:txEl>
                                          </p:spTgt>
                                        </p:tgtEl>
                                        <p:attrNameLst>
                                          <p:attrName>style.visibility</p:attrName>
                                        </p:attrNameLst>
                                      </p:cBhvr>
                                      <p:to>
                                        <p:strVal val="visible"/>
                                      </p:to>
                                    </p:set>
                                    <p:animEffect filter="fade" transition="in">
                                      <p:cBhvr>
                                        <p:cTn dur="1"/>
                                        <p:tgtEl>
                                          <p:spTgt spid="18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7" name="Shape 187"/>
        <p:cNvGrpSpPr/>
        <p:nvPr/>
      </p:nvGrpSpPr>
      <p:grpSpPr>
        <a:xfrm>
          <a:off x="0" y="0"/>
          <a:ext cx="0" cy="0"/>
          <a:chOff x="0" y="0"/>
          <a:chExt cx="0" cy="0"/>
        </a:xfrm>
      </p:grpSpPr>
      <p:sp>
        <p:nvSpPr>
          <p:cNvPr id="188" name="Google Shape;18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Sequential Consistency</a:t>
            </a:r>
            <a:r>
              <a:rPr lang="en">
                <a:solidFill>
                  <a:srgbClr val="000000"/>
                </a:solidFill>
              </a:rPr>
              <a:t> Example</a:t>
            </a:r>
            <a:endParaRPr>
              <a:solidFill>
                <a:srgbClr val="000000"/>
              </a:solidFill>
            </a:endParaRPr>
          </a:p>
        </p:txBody>
      </p:sp>
      <p:sp>
        <p:nvSpPr>
          <p:cNvPr id="189" name="Google Shape;189;p23"/>
          <p:cNvSpPr txBox="1"/>
          <p:nvPr/>
        </p:nvSpPr>
        <p:spPr>
          <a:xfrm>
            <a:off x="53412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90" name="Google Shape;190;p23"/>
          <p:cNvSpPr txBox="1"/>
          <p:nvPr/>
        </p:nvSpPr>
        <p:spPr>
          <a:xfrm>
            <a:off x="534125" y="1660325"/>
            <a:ext cx="2967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Sequentially Consistent</a:t>
            </a:r>
            <a:r>
              <a:rPr b="1" lang="en" sz="1800"/>
              <a:t>?</a:t>
            </a:r>
            <a:endParaRPr b="1" sz="1800"/>
          </a:p>
        </p:txBody>
      </p:sp>
      <p:sp>
        <p:nvSpPr>
          <p:cNvPr id="191" name="Google Shape;191;p23"/>
          <p:cNvSpPr txBox="1"/>
          <p:nvPr/>
        </p:nvSpPr>
        <p:spPr>
          <a:xfrm>
            <a:off x="3582625"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92" name="Google Shape;192;p23"/>
          <p:cNvSpPr txBox="1"/>
          <p:nvPr/>
        </p:nvSpPr>
        <p:spPr>
          <a:xfrm>
            <a:off x="10675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93" name="Google Shape;193;p23"/>
          <p:cNvSpPr txBox="1"/>
          <p:nvPr/>
        </p:nvSpPr>
        <p:spPr>
          <a:xfrm>
            <a:off x="17533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94" name="Google Shape;194;p23"/>
          <p:cNvSpPr txBox="1"/>
          <p:nvPr/>
        </p:nvSpPr>
        <p:spPr>
          <a:xfrm>
            <a:off x="25153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95" name="Google Shape;195;p23"/>
          <p:cNvSpPr txBox="1"/>
          <p:nvPr/>
        </p:nvSpPr>
        <p:spPr>
          <a:xfrm>
            <a:off x="32011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
        <p:nvSpPr>
          <p:cNvPr id="196" name="Google Shape;196;p23"/>
          <p:cNvSpPr txBox="1"/>
          <p:nvPr/>
        </p:nvSpPr>
        <p:spPr>
          <a:xfrm>
            <a:off x="4648925"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Sequentially Consistent?</a:t>
            </a:r>
            <a:endParaRPr b="1" sz="1800"/>
          </a:p>
        </p:txBody>
      </p:sp>
      <p:sp>
        <p:nvSpPr>
          <p:cNvPr id="197" name="Google Shape;197;p23"/>
          <p:cNvSpPr txBox="1"/>
          <p:nvPr/>
        </p:nvSpPr>
        <p:spPr>
          <a:xfrm>
            <a:off x="7770300"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198" name="Google Shape;198;p23"/>
          <p:cNvSpPr txBox="1"/>
          <p:nvPr/>
        </p:nvSpPr>
        <p:spPr>
          <a:xfrm>
            <a:off x="4748600"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99" name="Google Shape;199;p23"/>
          <p:cNvSpPr txBox="1"/>
          <p:nvPr/>
        </p:nvSpPr>
        <p:spPr>
          <a:xfrm>
            <a:off x="52820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200" name="Google Shape;200;p23"/>
          <p:cNvSpPr txBox="1"/>
          <p:nvPr/>
        </p:nvSpPr>
        <p:spPr>
          <a:xfrm>
            <a:off x="59678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01" name="Google Shape;201;p23"/>
          <p:cNvSpPr txBox="1"/>
          <p:nvPr/>
        </p:nvSpPr>
        <p:spPr>
          <a:xfrm>
            <a:off x="67298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t>
            </a:r>
            <a:r>
              <a:rPr lang="en"/>
              <a:t>b</a:t>
            </a:r>
            <a:endParaRPr/>
          </a:p>
          <a:p>
            <a:pPr indent="0" lvl="0" marL="0" rtl="0" algn="ctr">
              <a:lnSpc>
                <a:spcPct val="100000"/>
              </a:lnSpc>
              <a:spcBef>
                <a:spcPts val="800"/>
              </a:spcBef>
              <a:spcAft>
                <a:spcPts val="800"/>
              </a:spcAft>
              <a:buNone/>
            </a:pPr>
            <a:r>
              <a:rPr lang="en"/>
              <a:t>R(x)a</a:t>
            </a:r>
            <a:endParaRPr/>
          </a:p>
        </p:txBody>
      </p:sp>
      <p:sp>
        <p:nvSpPr>
          <p:cNvPr id="202" name="Google Shape;202;p23"/>
          <p:cNvSpPr txBox="1"/>
          <p:nvPr/>
        </p:nvSpPr>
        <p:spPr>
          <a:xfrm>
            <a:off x="74156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208" name="Google Shape;208;p24"/>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4"/>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210" name="Google Shape;210;p24"/>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Causal+</a:t>
            </a:r>
            <a:endParaRPr sz="1800">
              <a:solidFill>
                <a:schemeClr val="dk1"/>
              </a:solidFill>
            </a:endParaRPr>
          </a:p>
        </p:txBody>
      </p:sp>
      <p:sp>
        <p:nvSpPr>
          <p:cNvPr id="211" name="Google Shape;211;p24"/>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212" name="Google Shape;212;p24"/>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213" name="Google Shape;213;p24"/>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4"/>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4"/>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4"/>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4"/>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218" name="Google Shape;218;p24"/>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219" name="Google Shape;219;p24"/>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4"/>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5"/>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Partial order</a:t>
            </a:r>
            <a:r>
              <a:rPr lang="en">
                <a:solidFill>
                  <a:schemeClr val="dk1"/>
                </a:solidFill>
              </a:rPr>
              <a:t>: order causally related ops the same way across all processes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a:t>
            </a:r>
            <a:r>
              <a:rPr lang="en">
                <a:solidFill>
                  <a:schemeClr val="dk1"/>
                </a:solidFill>
              </a:rPr>
              <a:t>: replicas’ total order eventually converge.</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sequential consistency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Only causally related ops need to be ordered: </a:t>
            </a:r>
            <a:r>
              <a:rPr b="1" lang="en">
                <a:solidFill>
                  <a:srgbClr val="FF0000"/>
                </a:solidFill>
              </a:rPr>
              <a:t>no guaranteed total order.</a:t>
            </a:r>
            <a:endParaRPr b="1">
              <a:solidFill>
                <a:srgbClr val="FF0000"/>
              </a:solidFill>
            </a:endParaRPr>
          </a:p>
          <a:p>
            <a:pPr indent="-317500" lvl="1" marL="914400" rtl="0" algn="l">
              <a:spcBef>
                <a:spcPts val="500"/>
              </a:spcBef>
              <a:spcAft>
                <a:spcPts val="0"/>
              </a:spcAft>
              <a:buClr>
                <a:schemeClr val="dk1"/>
              </a:buClr>
              <a:buSzPts val="1400"/>
              <a:buChar char="○"/>
            </a:pPr>
            <a:r>
              <a:rPr lang="en">
                <a:solidFill>
                  <a:schemeClr val="dk1"/>
                </a:solidFill>
              </a:rPr>
              <a:t>Concurrent </a:t>
            </a:r>
            <a:r>
              <a:rPr lang="en">
                <a:solidFill>
                  <a:schemeClr val="dk1"/>
                </a:solidFill>
              </a:rPr>
              <a:t>ops may be ordered differently across different processes.</a:t>
            </a:r>
            <a:endParaRPr>
              <a:solidFill>
                <a:schemeClr val="dk1"/>
              </a:solidFill>
            </a:endParaRPr>
          </a:p>
          <a:p>
            <a:pPr indent="0" lvl="0" marL="0" rtl="0" algn="l">
              <a:spcBef>
                <a:spcPts val="500"/>
              </a:spcBef>
              <a:spcAft>
                <a:spcPts val="0"/>
              </a:spcAft>
              <a:buNone/>
            </a:pPr>
            <a:r>
              <a:rPr b="1" lang="en">
                <a:solidFill>
                  <a:schemeClr val="dk1"/>
                </a:solidFill>
              </a:rPr>
              <a:t>Pros:</a:t>
            </a:r>
            <a:r>
              <a:rPr lang="en">
                <a:solidFill>
                  <a:schemeClr val="dk1"/>
                </a:solidFill>
              </a:rPr>
              <a:t> preserves causality while improving efficiency.</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harder to reason about concurrency.</a:t>
            </a:r>
            <a:endParaRPr>
              <a:solidFill>
                <a:schemeClr val="dk1"/>
              </a:solidFill>
            </a:endParaRPr>
          </a:p>
        </p:txBody>
      </p:sp>
      <p:sp>
        <p:nvSpPr>
          <p:cNvPr id="226" name="Google Shape;2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Causal+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0" st="0"/>
                                            </p:txEl>
                                          </p:spTgt>
                                        </p:tgtEl>
                                        <p:attrNameLst>
                                          <p:attrName>style.visibility</p:attrName>
                                        </p:attrNameLst>
                                      </p:cBhvr>
                                      <p:to>
                                        <p:strVal val="visible"/>
                                      </p:to>
                                    </p:set>
                                    <p:animEffect filter="fade" transition="in">
                                      <p:cBhvr>
                                        <p:cTn dur="1"/>
                                        <p:tgtEl>
                                          <p:spTgt spid="22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1" st="1"/>
                                            </p:txEl>
                                          </p:spTgt>
                                        </p:tgtEl>
                                        <p:attrNameLst>
                                          <p:attrName>style.visibility</p:attrName>
                                        </p:attrNameLst>
                                      </p:cBhvr>
                                      <p:to>
                                        <p:strVal val="visible"/>
                                      </p:to>
                                    </p:set>
                                    <p:animEffect filter="fade" transition="in">
                                      <p:cBhvr>
                                        <p:cTn dur="1"/>
                                        <p:tgtEl>
                                          <p:spTgt spid="22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2" st="2"/>
                                            </p:txEl>
                                          </p:spTgt>
                                        </p:tgtEl>
                                        <p:attrNameLst>
                                          <p:attrName>style.visibility</p:attrName>
                                        </p:attrNameLst>
                                      </p:cBhvr>
                                      <p:to>
                                        <p:strVal val="visible"/>
                                      </p:to>
                                    </p:set>
                                    <p:animEffect filter="fade" transition="in">
                                      <p:cBhvr>
                                        <p:cTn dur="1"/>
                                        <p:tgtEl>
                                          <p:spTgt spid="22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3" st="3"/>
                                            </p:txEl>
                                          </p:spTgt>
                                        </p:tgtEl>
                                        <p:attrNameLst>
                                          <p:attrName>style.visibility</p:attrName>
                                        </p:attrNameLst>
                                      </p:cBhvr>
                                      <p:to>
                                        <p:strVal val="visible"/>
                                      </p:to>
                                    </p:set>
                                    <p:animEffect filter="fade" transition="in">
                                      <p:cBhvr>
                                        <p:cTn dur="1"/>
                                        <p:tgtEl>
                                          <p:spTgt spid="22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4" st="4"/>
                                            </p:txEl>
                                          </p:spTgt>
                                        </p:tgtEl>
                                        <p:attrNameLst>
                                          <p:attrName>style.visibility</p:attrName>
                                        </p:attrNameLst>
                                      </p:cBhvr>
                                      <p:to>
                                        <p:strVal val="visible"/>
                                      </p:to>
                                    </p:set>
                                    <p:animEffect filter="fade" transition="in">
                                      <p:cBhvr>
                                        <p:cTn dur="1"/>
                                        <p:tgtEl>
                                          <p:spTgt spid="22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5" st="5"/>
                                            </p:txEl>
                                          </p:spTgt>
                                        </p:tgtEl>
                                        <p:attrNameLst>
                                          <p:attrName>style.visibility</p:attrName>
                                        </p:attrNameLst>
                                      </p:cBhvr>
                                      <p:to>
                                        <p:strVal val="visible"/>
                                      </p:to>
                                    </p:set>
                                    <p:animEffect filter="fade" transition="in">
                                      <p:cBhvr>
                                        <p:cTn dur="1"/>
                                        <p:tgtEl>
                                          <p:spTgt spid="22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6" st="6"/>
                                            </p:txEl>
                                          </p:spTgt>
                                        </p:tgtEl>
                                        <p:attrNameLst>
                                          <p:attrName>style.visibility</p:attrName>
                                        </p:attrNameLst>
                                      </p:cBhvr>
                                      <p:to>
                                        <p:strVal val="visible"/>
                                      </p:to>
                                    </p:set>
                                    <p:animEffect filter="fade" transition="in">
                                      <p:cBhvr>
                                        <p:cTn dur="1"/>
                                        <p:tgtEl>
                                          <p:spTgt spid="225">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30" name="Shape 230"/>
        <p:cNvGrpSpPr/>
        <p:nvPr/>
      </p:nvGrpSpPr>
      <p:grpSpPr>
        <a:xfrm>
          <a:off x="0" y="0"/>
          <a:ext cx="0" cy="0"/>
          <a:chOff x="0" y="0"/>
          <a:chExt cx="0" cy="0"/>
        </a:xfrm>
      </p:grpSpPr>
      <p:sp>
        <p:nvSpPr>
          <p:cNvPr id="231" name="Google Shape;231;p26"/>
          <p:cNvSpPr/>
          <p:nvPr/>
        </p:nvSpPr>
        <p:spPr>
          <a:xfrm>
            <a:off x="4761120" y="688881"/>
            <a:ext cx="607500" cy="591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P1</a:t>
            </a:r>
            <a:endParaRPr sz="1800"/>
          </a:p>
        </p:txBody>
      </p:sp>
      <p:sp>
        <p:nvSpPr>
          <p:cNvPr id="232" name="Google Shape;232;p26"/>
          <p:cNvSpPr/>
          <p:nvPr/>
        </p:nvSpPr>
        <p:spPr>
          <a:xfrm>
            <a:off x="5951746" y="688881"/>
            <a:ext cx="607500" cy="591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P2</a:t>
            </a:r>
            <a:endParaRPr sz="1800"/>
          </a:p>
        </p:txBody>
      </p:sp>
      <p:cxnSp>
        <p:nvCxnSpPr>
          <p:cNvPr id="233" name="Google Shape;233;p26"/>
          <p:cNvCxnSpPr>
            <a:stCxn id="231" idx="2"/>
          </p:cNvCxnSpPr>
          <p:nvPr/>
        </p:nvCxnSpPr>
        <p:spPr>
          <a:xfrm flipH="1">
            <a:off x="5055870" y="1280481"/>
            <a:ext cx="9000" cy="3152700"/>
          </a:xfrm>
          <a:prstGeom prst="straightConnector1">
            <a:avLst/>
          </a:prstGeom>
          <a:noFill/>
          <a:ln cap="flat" cmpd="sng" w="9525">
            <a:solidFill>
              <a:schemeClr val="dk2"/>
            </a:solidFill>
            <a:prstDash val="solid"/>
            <a:round/>
            <a:headEnd len="med" w="med" type="none"/>
            <a:tailEnd len="med" w="med" type="stealth"/>
          </a:ln>
        </p:spPr>
      </p:cxnSp>
      <p:cxnSp>
        <p:nvCxnSpPr>
          <p:cNvPr id="234" name="Google Shape;234;p26"/>
          <p:cNvCxnSpPr>
            <a:stCxn id="232" idx="2"/>
          </p:cNvCxnSpPr>
          <p:nvPr/>
        </p:nvCxnSpPr>
        <p:spPr>
          <a:xfrm flipH="1">
            <a:off x="6250996" y="1280481"/>
            <a:ext cx="4500" cy="3152700"/>
          </a:xfrm>
          <a:prstGeom prst="straightConnector1">
            <a:avLst/>
          </a:prstGeom>
          <a:noFill/>
          <a:ln cap="flat" cmpd="sng" w="9525">
            <a:solidFill>
              <a:schemeClr val="dk2"/>
            </a:solidFill>
            <a:prstDash val="solid"/>
            <a:round/>
            <a:headEnd len="med" w="med" type="none"/>
            <a:tailEnd len="med" w="med" type="stealth"/>
          </a:ln>
        </p:spPr>
      </p:cxnSp>
      <p:cxnSp>
        <p:nvCxnSpPr>
          <p:cNvPr id="235" name="Google Shape;235;p26"/>
          <p:cNvCxnSpPr/>
          <p:nvPr/>
        </p:nvCxnSpPr>
        <p:spPr>
          <a:xfrm>
            <a:off x="5070383" y="2221844"/>
            <a:ext cx="1190700" cy="524700"/>
          </a:xfrm>
          <a:prstGeom prst="straightConnector1">
            <a:avLst/>
          </a:prstGeom>
          <a:noFill/>
          <a:ln cap="flat" cmpd="sng" w="9525">
            <a:solidFill>
              <a:schemeClr val="dk2"/>
            </a:solidFill>
            <a:prstDash val="solid"/>
            <a:round/>
            <a:headEnd len="med" w="med" type="none"/>
            <a:tailEnd len="med" w="med" type="stealth"/>
          </a:ln>
        </p:spPr>
      </p:cxnSp>
      <p:cxnSp>
        <p:nvCxnSpPr>
          <p:cNvPr id="236" name="Google Shape;236;p26"/>
          <p:cNvCxnSpPr/>
          <p:nvPr/>
        </p:nvCxnSpPr>
        <p:spPr>
          <a:xfrm flipH="1">
            <a:off x="5070310" y="3795171"/>
            <a:ext cx="1190700" cy="312000"/>
          </a:xfrm>
          <a:prstGeom prst="straightConnector1">
            <a:avLst/>
          </a:prstGeom>
          <a:noFill/>
          <a:ln cap="flat" cmpd="sng" w="9525">
            <a:solidFill>
              <a:schemeClr val="dk2"/>
            </a:solidFill>
            <a:prstDash val="solid"/>
            <a:round/>
            <a:headEnd len="med" w="med" type="none"/>
            <a:tailEnd len="med" w="med" type="stealth"/>
          </a:ln>
        </p:spPr>
      </p:cxnSp>
      <p:sp>
        <p:nvSpPr>
          <p:cNvPr id="237" name="Google Shape;237;p26"/>
          <p:cNvSpPr txBox="1"/>
          <p:nvPr/>
        </p:nvSpPr>
        <p:spPr>
          <a:xfrm>
            <a:off x="4602638" y="1428093"/>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a</a:t>
            </a:r>
            <a:endParaRPr sz="1800"/>
          </a:p>
        </p:txBody>
      </p:sp>
      <p:sp>
        <p:nvSpPr>
          <p:cNvPr id="238" name="Google Shape;238;p26"/>
          <p:cNvSpPr txBox="1"/>
          <p:nvPr/>
        </p:nvSpPr>
        <p:spPr>
          <a:xfrm>
            <a:off x="4602638" y="2015073"/>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b</a:t>
            </a:r>
            <a:endParaRPr sz="1800"/>
          </a:p>
        </p:txBody>
      </p:sp>
      <p:sp>
        <p:nvSpPr>
          <p:cNvPr id="239" name="Google Shape;239;p26"/>
          <p:cNvSpPr txBox="1"/>
          <p:nvPr/>
        </p:nvSpPr>
        <p:spPr>
          <a:xfrm>
            <a:off x="4602638" y="2851234"/>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c</a:t>
            </a:r>
            <a:endParaRPr sz="1800"/>
          </a:p>
        </p:txBody>
      </p:sp>
      <p:sp>
        <p:nvSpPr>
          <p:cNvPr id="240" name="Google Shape;240;p26"/>
          <p:cNvSpPr txBox="1"/>
          <p:nvPr/>
        </p:nvSpPr>
        <p:spPr>
          <a:xfrm>
            <a:off x="4602638" y="3993795"/>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d</a:t>
            </a:r>
            <a:endParaRPr sz="1800"/>
          </a:p>
        </p:txBody>
      </p:sp>
      <p:sp>
        <p:nvSpPr>
          <p:cNvPr id="241" name="Google Shape;241;p26"/>
          <p:cNvSpPr txBox="1"/>
          <p:nvPr/>
        </p:nvSpPr>
        <p:spPr>
          <a:xfrm>
            <a:off x="6346166" y="1779507"/>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e</a:t>
            </a:r>
            <a:endParaRPr sz="1800"/>
          </a:p>
        </p:txBody>
      </p:sp>
      <p:sp>
        <p:nvSpPr>
          <p:cNvPr id="242" name="Google Shape;242;p26"/>
          <p:cNvSpPr txBox="1"/>
          <p:nvPr/>
        </p:nvSpPr>
        <p:spPr>
          <a:xfrm>
            <a:off x="6346166" y="2717901"/>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f</a:t>
            </a:r>
            <a:endParaRPr sz="1800"/>
          </a:p>
        </p:txBody>
      </p:sp>
      <p:sp>
        <p:nvSpPr>
          <p:cNvPr id="243" name="Google Shape;243;p26"/>
          <p:cNvSpPr txBox="1"/>
          <p:nvPr/>
        </p:nvSpPr>
        <p:spPr>
          <a:xfrm>
            <a:off x="6346166" y="3391265"/>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g</a:t>
            </a:r>
            <a:endParaRPr sz="1800"/>
          </a:p>
        </p:txBody>
      </p:sp>
      <p:graphicFrame>
        <p:nvGraphicFramePr>
          <p:cNvPr id="244" name="Google Shape;244;p26"/>
          <p:cNvGraphicFramePr/>
          <p:nvPr/>
        </p:nvGraphicFramePr>
        <p:xfrm>
          <a:off x="2415338" y="688863"/>
          <a:ext cx="3000000" cy="3000000"/>
        </p:xfrm>
        <a:graphic>
          <a:graphicData uri="http://schemas.openxmlformats.org/drawingml/2006/table">
            <a:tbl>
              <a:tblPr>
                <a:noFill/>
                <a:tableStyleId>{CBD891BB-341A-412D-8B97-36D2FD02439F}</a:tableStyleId>
              </a:tblPr>
              <a:tblGrid>
                <a:gridCol w="847000"/>
                <a:gridCol w="999400"/>
              </a:tblGrid>
              <a:tr h="394700">
                <a:tc>
                  <a:txBody>
                    <a:bodyPr/>
                    <a:lstStyle/>
                    <a:p>
                      <a:pPr indent="0" lvl="0" marL="0" rtl="0" algn="l">
                        <a:spcBef>
                          <a:spcPts val="0"/>
                        </a:spcBef>
                        <a:spcAft>
                          <a:spcPts val="0"/>
                        </a:spcAft>
                        <a:buNone/>
                      </a:pPr>
                      <a:r>
                        <a:rPr lang="en" sz="1200"/>
                        <a:t>Ops</a:t>
                      </a:r>
                      <a:endParaRPr sz="1200"/>
                    </a:p>
                  </a:txBody>
                  <a:tcPr marT="91425" marB="91425" marR="91425" marL="91425">
                    <a:solidFill>
                      <a:srgbClr val="B7B7B7"/>
                    </a:solidFill>
                  </a:tcPr>
                </a:tc>
                <a:tc>
                  <a:txBody>
                    <a:bodyPr/>
                    <a:lstStyle/>
                    <a:p>
                      <a:pPr indent="0" lvl="0" marL="0" rtl="0" algn="l">
                        <a:spcBef>
                          <a:spcPts val="0"/>
                        </a:spcBef>
                        <a:spcAft>
                          <a:spcPts val="0"/>
                        </a:spcAft>
                        <a:buNone/>
                      </a:pPr>
                      <a:r>
                        <a:rPr lang="en" sz="1200"/>
                        <a:t>Concurrent</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a,b</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65450">
                <a:tc>
                  <a:txBody>
                    <a:bodyPr/>
                    <a:lstStyle/>
                    <a:p>
                      <a:pPr indent="0" lvl="0" marL="0" rtl="0" algn="l">
                        <a:spcBef>
                          <a:spcPts val="0"/>
                        </a:spcBef>
                        <a:spcAft>
                          <a:spcPts val="0"/>
                        </a:spcAft>
                        <a:buNone/>
                      </a:pPr>
                      <a:r>
                        <a:rPr lang="en" sz="1200"/>
                        <a:t>a,e</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a,g</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65450">
                <a:tc>
                  <a:txBody>
                    <a:bodyPr/>
                    <a:lstStyle/>
                    <a:p>
                      <a:pPr indent="0" lvl="0" marL="0" rtl="0" algn="l">
                        <a:spcBef>
                          <a:spcPts val="0"/>
                        </a:spcBef>
                        <a:spcAft>
                          <a:spcPts val="0"/>
                        </a:spcAft>
                        <a:buNone/>
                      </a:pPr>
                      <a:r>
                        <a:rPr lang="en" sz="1200"/>
                        <a:t>c,e</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c,d</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94700">
                <a:tc>
                  <a:txBody>
                    <a:bodyPr/>
                    <a:lstStyle/>
                    <a:p>
                      <a:pPr indent="0" lvl="0" marL="0" rtl="0" algn="l">
                        <a:spcBef>
                          <a:spcPts val="0"/>
                        </a:spcBef>
                        <a:spcAft>
                          <a:spcPts val="0"/>
                        </a:spcAft>
                        <a:buNone/>
                      </a:pPr>
                      <a:r>
                        <a:rPr lang="en" sz="1200"/>
                        <a:t>d,g</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d,f</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94700">
                <a:tc>
                  <a:txBody>
                    <a:bodyPr/>
                    <a:lstStyle/>
                    <a:p>
                      <a:pPr indent="0" lvl="0" marL="0" rtl="0" algn="l">
                        <a:spcBef>
                          <a:spcPts val="0"/>
                        </a:spcBef>
                        <a:spcAft>
                          <a:spcPts val="0"/>
                        </a:spcAft>
                        <a:buNone/>
                      </a:pPr>
                      <a:r>
                        <a:rPr lang="en" sz="1200"/>
                        <a:t>e,g</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a,d</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bl>
          </a:graphicData>
        </a:graphic>
      </p:graphicFrame>
      <p:sp>
        <p:nvSpPr>
          <p:cNvPr id="245" name="Google Shape;245;p26"/>
          <p:cNvSpPr txBox="1"/>
          <p:nvPr/>
        </p:nvSpPr>
        <p:spPr>
          <a:xfrm>
            <a:off x="3262338" y="10800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46" name="Google Shape;246;p26"/>
          <p:cNvSpPr txBox="1"/>
          <p:nvPr/>
        </p:nvSpPr>
        <p:spPr>
          <a:xfrm>
            <a:off x="3262338" y="14492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Yes</a:t>
            </a:r>
            <a:endParaRPr b="1">
              <a:solidFill>
                <a:schemeClr val="lt1"/>
              </a:solidFill>
            </a:endParaRPr>
          </a:p>
        </p:txBody>
      </p:sp>
      <p:sp>
        <p:nvSpPr>
          <p:cNvPr id="247" name="Google Shape;247;p26"/>
          <p:cNvSpPr txBox="1"/>
          <p:nvPr/>
        </p:nvSpPr>
        <p:spPr>
          <a:xfrm>
            <a:off x="3262338" y="181501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48" name="Google Shape;248;p26"/>
          <p:cNvSpPr txBox="1"/>
          <p:nvPr/>
        </p:nvSpPr>
        <p:spPr>
          <a:xfrm>
            <a:off x="3262338" y="218076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Yes</a:t>
            </a:r>
            <a:endParaRPr b="1">
              <a:solidFill>
                <a:schemeClr val="lt1"/>
              </a:solidFill>
            </a:endParaRPr>
          </a:p>
        </p:txBody>
      </p:sp>
      <p:sp>
        <p:nvSpPr>
          <p:cNvPr id="249" name="Google Shape;249;p26"/>
          <p:cNvSpPr txBox="1"/>
          <p:nvPr/>
        </p:nvSpPr>
        <p:spPr>
          <a:xfrm>
            <a:off x="3262338" y="25499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0" name="Google Shape;250;p26"/>
          <p:cNvSpPr txBox="1"/>
          <p:nvPr/>
        </p:nvSpPr>
        <p:spPr>
          <a:xfrm>
            <a:off x="3240013" y="29122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1" name="Google Shape;251;p26"/>
          <p:cNvSpPr txBox="1"/>
          <p:nvPr/>
        </p:nvSpPr>
        <p:spPr>
          <a:xfrm>
            <a:off x="3240025" y="331526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2" name="Google Shape;252;p26"/>
          <p:cNvSpPr txBox="1"/>
          <p:nvPr/>
        </p:nvSpPr>
        <p:spPr>
          <a:xfrm>
            <a:off x="3240025" y="37182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3" name="Google Shape;253;p26"/>
          <p:cNvSpPr txBox="1"/>
          <p:nvPr/>
        </p:nvSpPr>
        <p:spPr>
          <a:xfrm>
            <a:off x="3240025" y="40805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57" name="Shape 257"/>
        <p:cNvGrpSpPr/>
        <p:nvPr/>
      </p:nvGrpSpPr>
      <p:grpSpPr>
        <a:xfrm>
          <a:off x="0" y="0"/>
          <a:ext cx="0" cy="0"/>
          <a:chOff x="0" y="0"/>
          <a:chExt cx="0" cy="0"/>
        </a:xfrm>
      </p:grpSpPr>
      <p:sp>
        <p:nvSpPr>
          <p:cNvPr id="258" name="Google Shape;25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Causal+ Consistency Example</a:t>
            </a:r>
            <a:endParaRPr>
              <a:solidFill>
                <a:schemeClr val="lt1"/>
              </a:solidFill>
            </a:endParaRPr>
          </a:p>
        </p:txBody>
      </p:sp>
      <p:sp>
        <p:nvSpPr>
          <p:cNvPr id="259" name="Google Shape;259;p27"/>
          <p:cNvSpPr txBox="1"/>
          <p:nvPr/>
        </p:nvSpPr>
        <p:spPr>
          <a:xfrm>
            <a:off x="460857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260" name="Google Shape;260;p27"/>
          <p:cNvSpPr txBox="1"/>
          <p:nvPr/>
        </p:nvSpPr>
        <p:spPr>
          <a:xfrm>
            <a:off x="4456175"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Causally+</a:t>
            </a:r>
            <a:r>
              <a:rPr b="1" lang="en" sz="1800"/>
              <a:t> Consistent?</a:t>
            </a:r>
            <a:endParaRPr b="1" sz="1800"/>
          </a:p>
        </p:txBody>
      </p:sp>
      <p:sp>
        <p:nvSpPr>
          <p:cNvPr id="261" name="Google Shape;261;p27"/>
          <p:cNvSpPr txBox="1"/>
          <p:nvPr/>
        </p:nvSpPr>
        <p:spPr>
          <a:xfrm>
            <a:off x="7120350"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262" name="Google Shape;262;p27"/>
          <p:cNvSpPr txBox="1"/>
          <p:nvPr/>
        </p:nvSpPr>
        <p:spPr>
          <a:xfrm>
            <a:off x="51419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W(x)a</a:t>
            </a:r>
            <a:endParaRPr/>
          </a:p>
          <a:p>
            <a:pPr indent="0" lvl="0" marL="0" rtl="0" algn="ctr">
              <a:lnSpc>
                <a:spcPct val="100000"/>
              </a:lnSpc>
              <a:spcBef>
                <a:spcPts val="800"/>
              </a:spcBef>
              <a:spcAft>
                <a:spcPts val="800"/>
              </a:spcAft>
              <a:buNone/>
            </a:pPr>
            <a:r>
              <a:t/>
            </a:r>
            <a:endParaRPr/>
          </a:p>
        </p:txBody>
      </p:sp>
      <p:sp>
        <p:nvSpPr>
          <p:cNvPr id="263" name="Google Shape;263;p27"/>
          <p:cNvSpPr txBox="1"/>
          <p:nvPr/>
        </p:nvSpPr>
        <p:spPr>
          <a:xfrm>
            <a:off x="63611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64" name="Google Shape;264;p27"/>
          <p:cNvSpPr txBox="1"/>
          <p:nvPr/>
        </p:nvSpPr>
        <p:spPr>
          <a:xfrm>
            <a:off x="69707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R(x)a</a:t>
            </a:r>
            <a:endParaRPr/>
          </a:p>
        </p:txBody>
      </p:sp>
      <p:sp>
        <p:nvSpPr>
          <p:cNvPr id="265" name="Google Shape;265;p27"/>
          <p:cNvSpPr txBox="1"/>
          <p:nvPr/>
        </p:nvSpPr>
        <p:spPr>
          <a:xfrm>
            <a:off x="7656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
        <p:nvSpPr>
          <p:cNvPr id="266" name="Google Shape;266;p27"/>
          <p:cNvSpPr txBox="1"/>
          <p:nvPr/>
        </p:nvSpPr>
        <p:spPr>
          <a:xfrm>
            <a:off x="5751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
        <p:nvSpPr>
          <p:cNvPr id="267" name="Google Shape;267;p27"/>
          <p:cNvSpPr txBox="1"/>
          <p:nvPr/>
        </p:nvSpPr>
        <p:spPr>
          <a:xfrm>
            <a:off x="580900"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Causally+ Consistent?</a:t>
            </a:r>
            <a:endParaRPr b="1" sz="1800"/>
          </a:p>
        </p:txBody>
      </p:sp>
      <p:sp>
        <p:nvSpPr>
          <p:cNvPr id="268" name="Google Shape;268;p27"/>
          <p:cNvSpPr txBox="1"/>
          <p:nvPr/>
        </p:nvSpPr>
        <p:spPr>
          <a:xfrm>
            <a:off x="3092675"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269" name="Google Shape;269;p27"/>
          <p:cNvSpPr txBox="1"/>
          <p:nvPr/>
        </p:nvSpPr>
        <p:spPr>
          <a:xfrm>
            <a:off x="68057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270" name="Google Shape;270;p27"/>
          <p:cNvSpPr txBox="1"/>
          <p:nvPr/>
        </p:nvSpPr>
        <p:spPr>
          <a:xfrm>
            <a:off x="12139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271" name="Google Shape;271;p27"/>
          <p:cNvSpPr txBox="1"/>
          <p:nvPr/>
        </p:nvSpPr>
        <p:spPr>
          <a:xfrm>
            <a:off x="1823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72" name="Google Shape;272;p27"/>
          <p:cNvSpPr txBox="1"/>
          <p:nvPr/>
        </p:nvSpPr>
        <p:spPr>
          <a:xfrm>
            <a:off x="25093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R(x)a</a:t>
            </a:r>
            <a:endParaRPr/>
          </a:p>
        </p:txBody>
      </p:sp>
      <p:sp>
        <p:nvSpPr>
          <p:cNvPr id="273" name="Google Shape;273;p27"/>
          <p:cNvSpPr txBox="1"/>
          <p:nvPr/>
        </p:nvSpPr>
        <p:spPr>
          <a:xfrm>
            <a:off x="31951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279" name="Google Shape;279;p28"/>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8"/>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281" name="Google Shape;281;p28"/>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282" name="Google Shape;282;p28"/>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283" name="Google Shape;283;p28"/>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284" name="Google Shape;284;p28"/>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8"/>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8"/>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8"/>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8"/>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289" name="Google Shape;289;p28"/>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Eventual</a:t>
            </a:r>
            <a:endParaRPr sz="1800">
              <a:solidFill>
                <a:schemeClr val="dk1"/>
              </a:solidFill>
            </a:endParaRPr>
          </a:p>
        </p:txBody>
      </p:sp>
      <p:sp>
        <p:nvSpPr>
          <p:cNvPr id="290" name="Google Shape;290;p28"/>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8"/>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29"/>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Eventual convergence</a:t>
            </a:r>
            <a:r>
              <a:rPr lang="en">
                <a:solidFill>
                  <a:schemeClr val="dk1"/>
                </a:solidFill>
              </a:rPr>
              <a:t>: If no more writes, all replicas </a:t>
            </a:r>
            <a:r>
              <a:rPr i="1" lang="en">
                <a:solidFill>
                  <a:schemeClr val="dk1"/>
                </a:solidFill>
              </a:rPr>
              <a:t>eventually</a:t>
            </a:r>
            <a:r>
              <a:rPr lang="en">
                <a:solidFill>
                  <a:schemeClr val="dk1"/>
                </a:solidFill>
              </a:rPr>
              <a:t> agree.</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causal </a:t>
            </a:r>
            <a:r>
              <a:rPr i="1" lang="en">
                <a:solidFill>
                  <a:schemeClr val="dk1"/>
                </a:solidFill>
              </a:rPr>
              <a:t>consistency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Does not preserve causal relationships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Is the “+” in causal+.</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Frequently used with application conflict resolution, anti-entropy</a:t>
            </a:r>
            <a:endParaRPr>
              <a:solidFill>
                <a:schemeClr val="dk1"/>
              </a:solidFill>
            </a:endParaRPr>
          </a:p>
          <a:p>
            <a:pPr indent="0" lvl="0" marL="0" rtl="0" algn="l">
              <a:spcBef>
                <a:spcPts val="500"/>
              </a:spcBef>
              <a:spcAft>
                <a:spcPts val="0"/>
              </a:spcAft>
              <a:buNone/>
            </a:pPr>
            <a:r>
              <a:t/>
            </a:r>
            <a:endParaRPr>
              <a:solidFill>
                <a:schemeClr val="dk1"/>
              </a:solidFill>
            </a:endParaRPr>
          </a:p>
          <a:p>
            <a:pPr indent="0" lvl="0" marL="0" rtl="0" algn="l">
              <a:spcBef>
                <a:spcPts val="1600"/>
              </a:spcBef>
              <a:spcAft>
                <a:spcPts val="0"/>
              </a:spcAft>
              <a:buNone/>
            </a:pPr>
            <a:r>
              <a:rPr b="1" lang="en">
                <a:solidFill>
                  <a:schemeClr val="dk1"/>
                </a:solidFill>
              </a:rPr>
              <a:t>Pros:</a:t>
            </a:r>
            <a:r>
              <a:rPr lang="en">
                <a:solidFill>
                  <a:schemeClr val="dk1"/>
                </a:solidFill>
              </a:rPr>
              <a:t> highly available; think Bayou.</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no safety guarantees, need conflict resolution</a:t>
            </a:r>
            <a:endParaRPr>
              <a:solidFill>
                <a:schemeClr val="dk1"/>
              </a:solidFill>
            </a:endParaRPr>
          </a:p>
        </p:txBody>
      </p:sp>
      <p:sp>
        <p:nvSpPr>
          <p:cNvPr id="297" name="Google Shape;297;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Eventual</a:t>
            </a:r>
            <a:r>
              <a:rPr lang="en"/>
              <a:t>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0" st="0"/>
                                            </p:txEl>
                                          </p:spTgt>
                                        </p:tgtEl>
                                        <p:attrNameLst>
                                          <p:attrName>style.visibility</p:attrName>
                                        </p:attrNameLst>
                                      </p:cBhvr>
                                      <p:to>
                                        <p:strVal val="visible"/>
                                      </p:to>
                                    </p:set>
                                    <p:animEffect filter="fade" transition="in">
                                      <p:cBhvr>
                                        <p:cTn dur="1"/>
                                        <p:tgtEl>
                                          <p:spTgt spid="2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1" st="1"/>
                                            </p:txEl>
                                          </p:spTgt>
                                        </p:tgtEl>
                                        <p:attrNameLst>
                                          <p:attrName>style.visibility</p:attrName>
                                        </p:attrNameLst>
                                      </p:cBhvr>
                                      <p:to>
                                        <p:strVal val="visible"/>
                                      </p:to>
                                    </p:set>
                                    <p:animEffect filter="fade" transition="in">
                                      <p:cBhvr>
                                        <p:cTn dur="1"/>
                                        <p:tgtEl>
                                          <p:spTgt spid="2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2" st="2"/>
                                            </p:txEl>
                                          </p:spTgt>
                                        </p:tgtEl>
                                        <p:attrNameLst>
                                          <p:attrName>style.visibility</p:attrName>
                                        </p:attrNameLst>
                                      </p:cBhvr>
                                      <p:to>
                                        <p:strVal val="visible"/>
                                      </p:to>
                                    </p:set>
                                    <p:animEffect filter="fade" transition="in">
                                      <p:cBhvr>
                                        <p:cTn dur="1"/>
                                        <p:tgtEl>
                                          <p:spTgt spid="2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3" st="3"/>
                                            </p:txEl>
                                          </p:spTgt>
                                        </p:tgtEl>
                                        <p:attrNameLst>
                                          <p:attrName>style.visibility</p:attrName>
                                        </p:attrNameLst>
                                      </p:cBhvr>
                                      <p:to>
                                        <p:strVal val="visible"/>
                                      </p:to>
                                    </p:set>
                                    <p:animEffect filter="fade" transition="in">
                                      <p:cBhvr>
                                        <p:cTn dur="1"/>
                                        <p:tgtEl>
                                          <p:spTgt spid="2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4" st="4"/>
                                            </p:txEl>
                                          </p:spTgt>
                                        </p:tgtEl>
                                        <p:attrNameLst>
                                          <p:attrName>style.visibility</p:attrName>
                                        </p:attrNameLst>
                                      </p:cBhvr>
                                      <p:to>
                                        <p:strVal val="visible"/>
                                      </p:to>
                                    </p:set>
                                    <p:animEffect filter="fade" transition="in">
                                      <p:cBhvr>
                                        <p:cTn dur="1"/>
                                        <p:tgtEl>
                                          <p:spTgt spid="2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5" st="5"/>
                                            </p:txEl>
                                          </p:spTgt>
                                        </p:tgtEl>
                                        <p:attrNameLst>
                                          <p:attrName>style.visibility</p:attrName>
                                        </p:attrNameLst>
                                      </p:cBhvr>
                                      <p:to>
                                        <p:strVal val="visible"/>
                                      </p:to>
                                    </p:set>
                                    <p:animEffect filter="fade" transition="in">
                                      <p:cBhvr>
                                        <p:cTn dur="1"/>
                                        <p:tgtEl>
                                          <p:spTgt spid="2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6" st="6"/>
                                            </p:txEl>
                                          </p:spTgt>
                                        </p:tgtEl>
                                        <p:attrNameLst>
                                          <p:attrName>style.visibility</p:attrName>
                                        </p:attrNameLst>
                                      </p:cBhvr>
                                      <p:to>
                                        <p:strVal val="visible"/>
                                      </p:to>
                                    </p:set>
                                    <p:animEffect filter="fade" transition="in">
                                      <p:cBhvr>
                                        <p:cTn dur="1"/>
                                        <p:tgtEl>
                                          <p:spTgt spid="2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7" st="7"/>
                                            </p:txEl>
                                          </p:spTgt>
                                        </p:tgtEl>
                                        <p:attrNameLst>
                                          <p:attrName>style.visibility</p:attrName>
                                        </p:attrNameLst>
                                      </p:cBhvr>
                                      <p:to>
                                        <p:strVal val="visible"/>
                                      </p:to>
                                    </p:set>
                                    <p:animEffect filter="fade" transition="in">
                                      <p:cBhvr>
                                        <p:cTn dur="1"/>
                                        <p:tgtEl>
                                          <p:spTgt spid="296">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0"/>
          <p:cNvSpPr txBox="1"/>
          <p:nvPr>
            <p:ph idx="1" type="body"/>
          </p:nvPr>
        </p:nvSpPr>
        <p:spPr>
          <a:xfrm>
            <a:off x="311700" y="1298050"/>
            <a:ext cx="8520600" cy="319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FF0000"/>
                </a:solidFill>
              </a:rPr>
              <a:t>Strict Serializability</a:t>
            </a:r>
            <a:r>
              <a:rPr lang="en" sz="2000">
                <a:solidFill>
                  <a:schemeClr val="dk1"/>
                </a:solidFill>
              </a:rPr>
              <a:t>: total order + real time guarantees over </a:t>
            </a:r>
            <a:r>
              <a:rPr i="1" lang="en" sz="2000">
                <a:solidFill>
                  <a:schemeClr val="dk1"/>
                </a:solidFill>
              </a:rPr>
              <a:t>transactions</a:t>
            </a:r>
            <a:endParaRPr i="1" sz="2000">
              <a:solidFill>
                <a:schemeClr val="dk1"/>
              </a:solidFill>
            </a:endParaRPr>
          </a:p>
          <a:p>
            <a:pPr indent="0" lvl="0" marL="0" rtl="0" algn="l">
              <a:spcBef>
                <a:spcPts val="500"/>
              </a:spcBef>
              <a:spcAft>
                <a:spcPts val="0"/>
              </a:spcAft>
              <a:buNone/>
            </a:pPr>
            <a:r>
              <a:rPr lang="en" sz="2000">
                <a:solidFill>
                  <a:srgbClr val="FF0000"/>
                </a:solidFill>
              </a:rPr>
              <a:t>Linearizability</a:t>
            </a:r>
            <a:r>
              <a:rPr lang="en" sz="2000">
                <a:solidFill>
                  <a:srgbClr val="FFFFFF"/>
                </a:solidFill>
              </a:rPr>
              <a:t>: total order + real time guarantees over </a:t>
            </a:r>
            <a:r>
              <a:rPr i="1" lang="en" sz="2000">
                <a:solidFill>
                  <a:srgbClr val="FFFFFF"/>
                </a:solidFill>
              </a:rPr>
              <a:t>operations</a:t>
            </a:r>
            <a:endParaRPr i="1" sz="2000">
              <a:solidFill>
                <a:srgbClr val="FFFFFF"/>
              </a:solidFill>
            </a:endParaRPr>
          </a:p>
          <a:p>
            <a:pPr indent="0" lvl="0" marL="0" rtl="0" algn="l">
              <a:spcBef>
                <a:spcPts val="500"/>
              </a:spcBef>
              <a:spcAft>
                <a:spcPts val="0"/>
              </a:spcAft>
              <a:buNone/>
            </a:pPr>
            <a:r>
              <a:rPr lang="en" sz="2000">
                <a:solidFill>
                  <a:srgbClr val="FF0000"/>
                </a:solidFill>
              </a:rPr>
              <a:t>Sequential consistency</a:t>
            </a:r>
            <a:r>
              <a:rPr lang="en" sz="2000">
                <a:solidFill>
                  <a:srgbClr val="FFFFFF"/>
                </a:solidFill>
              </a:rPr>
              <a:t>: total order + process order</a:t>
            </a:r>
            <a:endParaRPr sz="2000">
              <a:solidFill>
                <a:srgbClr val="FFFFFF"/>
              </a:solidFill>
            </a:endParaRPr>
          </a:p>
          <a:p>
            <a:pPr indent="0" lvl="0" marL="0" rtl="0" algn="l">
              <a:spcBef>
                <a:spcPts val="500"/>
              </a:spcBef>
              <a:spcAft>
                <a:spcPts val="0"/>
              </a:spcAft>
              <a:buNone/>
            </a:pPr>
            <a:r>
              <a:rPr lang="en" sz="2000">
                <a:solidFill>
                  <a:srgbClr val="FF0000"/>
                </a:solidFill>
              </a:rPr>
              <a:t>Causal+ consistency</a:t>
            </a:r>
            <a:r>
              <a:rPr lang="en" sz="2000">
                <a:solidFill>
                  <a:srgbClr val="FFFFFF"/>
                </a:solidFill>
              </a:rPr>
              <a:t>: causally ordered + replicas eventually converge </a:t>
            </a:r>
            <a:endParaRPr sz="2000">
              <a:solidFill>
                <a:srgbClr val="FFFFFF"/>
              </a:solidFill>
            </a:endParaRPr>
          </a:p>
          <a:p>
            <a:pPr indent="0" lvl="0" marL="0" rtl="0" algn="l">
              <a:spcBef>
                <a:spcPts val="500"/>
              </a:spcBef>
              <a:spcAft>
                <a:spcPts val="500"/>
              </a:spcAft>
              <a:buNone/>
            </a:pPr>
            <a:r>
              <a:rPr lang="en" sz="2000">
                <a:solidFill>
                  <a:srgbClr val="FF0000"/>
                </a:solidFill>
              </a:rPr>
              <a:t>Eventual consistency</a:t>
            </a:r>
            <a:r>
              <a:rPr lang="en" sz="2000">
                <a:solidFill>
                  <a:srgbClr val="FFFFFF"/>
                </a:solidFill>
              </a:rPr>
              <a:t>: tventually, everyone should agree on state</a:t>
            </a:r>
            <a:endParaRPr sz="2000">
              <a:solidFill>
                <a:srgbClr val="FFFFFF"/>
              </a:solidFill>
            </a:endParaRPr>
          </a:p>
        </p:txBody>
      </p:sp>
      <p:sp>
        <p:nvSpPr>
          <p:cNvPr id="303" name="Google Shape;303;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 nutshell...</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07" name="Shape 307"/>
        <p:cNvGrpSpPr/>
        <p:nvPr/>
      </p:nvGrpSpPr>
      <p:grpSpPr>
        <a:xfrm>
          <a:off x="0" y="0"/>
          <a:ext cx="0" cy="0"/>
          <a:chOff x="0" y="0"/>
          <a:chExt cx="0" cy="0"/>
        </a:xfrm>
      </p:grpSpPr>
      <p:sp>
        <p:nvSpPr>
          <p:cNvPr id="308" name="Google Shape;308;p31"/>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1:</a:t>
            </a:r>
            <a:endParaRPr>
              <a:solidFill>
                <a:schemeClr val="lt1"/>
              </a:solidFill>
            </a:endParaRPr>
          </a:p>
        </p:txBody>
      </p:sp>
      <p:sp>
        <p:nvSpPr>
          <p:cNvPr id="309" name="Google Shape;309;p31"/>
          <p:cNvSpPr txBox="1"/>
          <p:nvPr/>
        </p:nvSpPr>
        <p:spPr>
          <a:xfrm>
            <a:off x="10797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10" name="Google Shape;310;p31"/>
          <p:cNvSpPr txBox="1"/>
          <p:nvPr/>
        </p:nvSpPr>
        <p:spPr>
          <a:xfrm>
            <a:off x="10797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11" name="Google Shape;311;p31"/>
          <p:cNvSpPr txBox="1"/>
          <p:nvPr/>
        </p:nvSpPr>
        <p:spPr>
          <a:xfrm>
            <a:off x="10797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12" name="Google Shape;312;p31"/>
          <p:cNvSpPr txBox="1"/>
          <p:nvPr/>
        </p:nvSpPr>
        <p:spPr>
          <a:xfrm>
            <a:off x="1589475" y="2315350"/>
            <a:ext cx="1494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r>
              <a:rPr lang="en"/>
              <a:t>W(x) 1, W(y) </a:t>
            </a:r>
            <a:r>
              <a:rPr lang="en"/>
              <a:t>2</a:t>
            </a:r>
            <a:r>
              <a:rPr lang="en"/>
              <a:t>} </a:t>
            </a:r>
            <a:endParaRPr/>
          </a:p>
        </p:txBody>
      </p:sp>
      <p:sp>
        <p:nvSpPr>
          <p:cNvPr id="313" name="Google Shape;313;p31"/>
          <p:cNvSpPr txBox="1"/>
          <p:nvPr/>
        </p:nvSpPr>
        <p:spPr>
          <a:xfrm>
            <a:off x="3664875" y="2315350"/>
            <a:ext cx="867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(y) 4} </a:t>
            </a:r>
            <a:endParaRPr/>
          </a:p>
        </p:txBody>
      </p:sp>
      <p:sp>
        <p:nvSpPr>
          <p:cNvPr id="314" name="Google Shape;314;p31"/>
          <p:cNvSpPr txBox="1"/>
          <p:nvPr/>
        </p:nvSpPr>
        <p:spPr>
          <a:xfrm>
            <a:off x="2235988" y="3215050"/>
            <a:ext cx="1494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a:t>
            </a:r>
            <a:r>
              <a:rPr lang="en"/>
              <a:t>(x) 0, W(y) 4} </a:t>
            </a:r>
            <a:endParaRPr/>
          </a:p>
        </p:txBody>
      </p:sp>
      <p:sp>
        <p:nvSpPr>
          <p:cNvPr id="315" name="Google Shape;315;p31"/>
          <p:cNvSpPr txBox="1"/>
          <p:nvPr/>
        </p:nvSpPr>
        <p:spPr>
          <a:xfrm>
            <a:off x="6075175" y="19322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a:t>
            </a:r>
            <a:r>
              <a:rPr lang="en"/>
              <a:t>inearizable</a:t>
            </a:r>
            <a:endParaRPr/>
          </a:p>
        </p:txBody>
      </p:sp>
      <p:sp>
        <p:nvSpPr>
          <p:cNvPr id="316" name="Google Shape;316;p31"/>
          <p:cNvSpPr txBox="1"/>
          <p:nvPr/>
        </p:nvSpPr>
        <p:spPr>
          <a:xfrm>
            <a:off x="6075175" y="23153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17" name="Google Shape;317;p31"/>
          <p:cNvSpPr txBox="1"/>
          <p:nvPr/>
        </p:nvSpPr>
        <p:spPr>
          <a:xfrm>
            <a:off x="6075175" y="26984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18" name="Google Shape;318;p31"/>
          <p:cNvSpPr txBox="1"/>
          <p:nvPr/>
        </p:nvSpPr>
        <p:spPr>
          <a:xfrm>
            <a:off x="6075175" y="30815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19" name="Google Shape;319;p31"/>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20" name="Google Shape;320;p31"/>
          <p:cNvSpPr txBox="1"/>
          <p:nvPr/>
        </p:nvSpPr>
        <p:spPr>
          <a:xfrm>
            <a:off x="7675500" y="19322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1" name="Google Shape;321;p31"/>
          <p:cNvSpPr txBox="1"/>
          <p:nvPr/>
        </p:nvSpPr>
        <p:spPr>
          <a:xfrm>
            <a:off x="7675500" y="23153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2" name="Google Shape;322;p31"/>
          <p:cNvSpPr txBox="1"/>
          <p:nvPr/>
        </p:nvSpPr>
        <p:spPr>
          <a:xfrm>
            <a:off x="7675500" y="26984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3" name="Google Shape;323;p31"/>
          <p:cNvSpPr txBox="1"/>
          <p:nvPr/>
        </p:nvSpPr>
        <p:spPr>
          <a:xfrm>
            <a:off x="7675500" y="30814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4" name="Google Shape;324;p31"/>
          <p:cNvSpPr txBox="1"/>
          <p:nvPr/>
        </p:nvSpPr>
        <p:spPr>
          <a:xfrm>
            <a:off x="2178100" y="2765200"/>
            <a:ext cx="1610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a:t>
            </a:r>
            <a:r>
              <a:rPr lang="en"/>
              <a:t>(x) </a:t>
            </a:r>
            <a:r>
              <a:rPr lang="en"/>
              <a:t>1</a:t>
            </a:r>
            <a:r>
              <a:rPr lang="en"/>
              <a:t>, R(y) 4} </a:t>
            </a:r>
            <a:endParaRPr/>
          </a:p>
        </p:txBody>
      </p:sp>
      <p:sp>
        <p:nvSpPr>
          <p:cNvPr id="325" name="Google Shape;325;p31"/>
          <p:cNvSpPr txBox="1"/>
          <p:nvPr/>
        </p:nvSpPr>
        <p:spPr>
          <a:xfrm>
            <a:off x="3681375" y="3661800"/>
            <a:ext cx="834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26" name="Google Shape;326;p31"/>
          <p:cNvSpPr txBox="1"/>
          <p:nvPr/>
        </p:nvSpPr>
        <p:spPr>
          <a:xfrm>
            <a:off x="2235977" y="3661800"/>
            <a:ext cx="834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r>
              <a:rPr lang="en"/>
              <a:t>R(x) 0} </a:t>
            </a:r>
            <a:endParaRPr/>
          </a:p>
        </p:txBody>
      </p:sp>
      <p:sp>
        <p:nvSpPr>
          <p:cNvPr id="327" name="Google Shape;327;p31"/>
          <p:cNvSpPr txBox="1"/>
          <p:nvPr/>
        </p:nvSpPr>
        <p:spPr>
          <a:xfrm>
            <a:off x="1079725" y="36448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28" name="Google Shape;328;p31"/>
          <p:cNvSpPr txBox="1"/>
          <p:nvPr/>
        </p:nvSpPr>
        <p:spPr>
          <a:xfrm>
            <a:off x="6075175" y="1549200"/>
            <a:ext cx="18096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Strictly Serializable</a:t>
            </a:r>
            <a:endParaRPr/>
          </a:p>
        </p:txBody>
      </p:sp>
      <p:sp>
        <p:nvSpPr>
          <p:cNvPr id="329" name="Google Shape;329;p31"/>
          <p:cNvSpPr txBox="1"/>
          <p:nvPr/>
        </p:nvSpPr>
        <p:spPr>
          <a:xfrm>
            <a:off x="7675500" y="15491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61" name="Google Shape;61;p14"/>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Linearizability</a:t>
            </a:r>
            <a:endParaRPr sz="1800">
              <a:solidFill>
                <a:schemeClr val="dk1"/>
              </a:solidFill>
            </a:endParaRPr>
          </a:p>
        </p:txBody>
      </p:sp>
      <p:sp>
        <p:nvSpPr>
          <p:cNvPr id="63" name="Google Shape;63;p14"/>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Causal+</a:t>
            </a:r>
            <a:endParaRPr sz="1800">
              <a:solidFill>
                <a:schemeClr val="dk1"/>
              </a:solidFill>
            </a:endParaRPr>
          </a:p>
        </p:txBody>
      </p:sp>
      <p:sp>
        <p:nvSpPr>
          <p:cNvPr id="64" name="Google Shape;64;p14"/>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65" name="Google Shape;65;p14"/>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66" name="Google Shape;66;p14"/>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4"/>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4"/>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Sequential</a:t>
            </a:r>
            <a:endParaRPr sz="1800">
              <a:solidFill>
                <a:schemeClr val="dk1"/>
              </a:solidFill>
            </a:endParaRPr>
          </a:p>
        </p:txBody>
      </p:sp>
      <p:sp>
        <p:nvSpPr>
          <p:cNvPr id="71" name="Google Shape;71;p14"/>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Eventual</a:t>
            </a:r>
            <a:endParaRPr sz="1800">
              <a:solidFill>
                <a:schemeClr val="dk1"/>
              </a:solidFill>
            </a:endParaRPr>
          </a:p>
        </p:txBody>
      </p:sp>
      <p:sp>
        <p:nvSpPr>
          <p:cNvPr id="72" name="Google Shape;72;p14"/>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Strict Serializability</a:t>
            </a:r>
            <a:endParaRPr sz="18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33" name="Shape 333"/>
        <p:cNvGrpSpPr/>
        <p:nvPr/>
      </p:nvGrpSpPr>
      <p:grpSpPr>
        <a:xfrm>
          <a:off x="0" y="0"/>
          <a:ext cx="0" cy="0"/>
          <a:chOff x="0" y="0"/>
          <a:chExt cx="0" cy="0"/>
        </a:xfrm>
      </p:grpSpPr>
      <p:sp>
        <p:nvSpPr>
          <p:cNvPr id="334" name="Google Shape;334;p32"/>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2:</a:t>
            </a:r>
            <a:endParaRPr>
              <a:solidFill>
                <a:schemeClr val="lt1"/>
              </a:solidFill>
            </a:endParaRPr>
          </a:p>
        </p:txBody>
      </p:sp>
      <p:sp>
        <p:nvSpPr>
          <p:cNvPr id="335" name="Google Shape;335;p32"/>
          <p:cNvSpPr txBox="1"/>
          <p:nvPr/>
        </p:nvSpPr>
        <p:spPr>
          <a:xfrm>
            <a:off x="10797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36" name="Google Shape;336;p32"/>
          <p:cNvSpPr txBox="1"/>
          <p:nvPr/>
        </p:nvSpPr>
        <p:spPr>
          <a:xfrm>
            <a:off x="10797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37" name="Google Shape;337;p32"/>
          <p:cNvSpPr txBox="1"/>
          <p:nvPr/>
        </p:nvSpPr>
        <p:spPr>
          <a:xfrm>
            <a:off x="10797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38" name="Google Shape;338;p32"/>
          <p:cNvSpPr txBox="1"/>
          <p:nvPr/>
        </p:nvSpPr>
        <p:spPr>
          <a:xfrm>
            <a:off x="1589475" y="2315350"/>
            <a:ext cx="885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39" name="Google Shape;339;p32"/>
          <p:cNvSpPr txBox="1"/>
          <p:nvPr/>
        </p:nvSpPr>
        <p:spPr>
          <a:xfrm>
            <a:off x="29586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4 </a:t>
            </a:r>
            <a:endParaRPr/>
          </a:p>
        </p:txBody>
      </p:sp>
      <p:sp>
        <p:nvSpPr>
          <p:cNvPr id="340" name="Google Shape;340;p32"/>
          <p:cNvSpPr txBox="1"/>
          <p:nvPr/>
        </p:nvSpPr>
        <p:spPr>
          <a:xfrm>
            <a:off x="36813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4 </a:t>
            </a:r>
            <a:endParaRPr/>
          </a:p>
        </p:txBody>
      </p:sp>
      <p:sp>
        <p:nvSpPr>
          <p:cNvPr id="341" name="Google Shape;341;p32"/>
          <p:cNvSpPr txBox="1"/>
          <p:nvPr/>
        </p:nvSpPr>
        <p:spPr>
          <a:xfrm>
            <a:off x="3681375" y="2315350"/>
            <a:ext cx="8859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R(y) 4 </a:t>
            </a:r>
            <a:endParaRPr/>
          </a:p>
        </p:txBody>
      </p:sp>
      <p:sp>
        <p:nvSpPr>
          <p:cNvPr id="342" name="Google Shape;342;p32"/>
          <p:cNvSpPr txBox="1"/>
          <p:nvPr/>
        </p:nvSpPr>
        <p:spPr>
          <a:xfrm>
            <a:off x="2235963"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43" name="Google Shape;343;p32"/>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44" name="Google Shape;344;p32"/>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45" name="Google Shape;345;p32"/>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46" name="Google Shape;346;p32"/>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47" name="Google Shape;347;p32"/>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48" name="Google Shape;348;p32"/>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49" name="Google Shape;349;p32"/>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0" name="Google Shape;350;p32"/>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1" name="Google Shape;351;p32"/>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2" name="Google Shape;352;p32"/>
          <p:cNvSpPr txBox="1"/>
          <p:nvPr/>
        </p:nvSpPr>
        <p:spPr>
          <a:xfrm>
            <a:off x="22359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53" name="Google Shape;353;p32"/>
          <p:cNvSpPr txBox="1"/>
          <p:nvPr/>
        </p:nvSpPr>
        <p:spPr>
          <a:xfrm>
            <a:off x="3681375" y="36618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4 </a:t>
            </a:r>
            <a:endParaRPr/>
          </a:p>
        </p:txBody>
      </p:sp>
      <p:sp>
        <p:nvSpPr>
          <p:cNvPr id="354" name="Google Shape;354;p32"/>
          <p:cNvSpPr txBox="1"/>
          <p:nvPr/>
        </p:nvSpPr>
        <p:spPr>
          <a:xfrm>
            <a:off x="2235963" y="36618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55" name="Google Shape;355;p32"/>
          <p:cNvSpPr txBox="1"/>
          <p:nvPr/>
        </p:nvSpPr>
        <p:spPr>
          <a:xfrm>
            <a:off x="1079725" y="36448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59" name="Shape 359"/>
        <p:cNvGrpSpPr/>
        <p:nvPr/>
      </p:nvGrpSpPr>
      <p:grpSpPr>
        <a:xfrm>
          <a:off x="0" y="0"/>
          <a:ext cx="0" cy="0"/>
          <a:chOff x="0" y="0"/>
          <a:chExt cx="0" cy="0"/>
        </a:xfrm>
      </p:grpSpPr>
      <p:sp>
        <p:nvSpPr>
          <p:cNvPr id="360" name="Google Shape;360;p33"/>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3:</a:t>
            </a:r>
            <a:endParaRPr>
              <a:solidFill>
                <a:schemeClr val="lt1"/>
              </a:solidFill>
            </a:endParaRPr>
          </a:p>
        </p:txBody>
      </p:sp>
      <p:sp>
        <p:nvSpPr>
          <p:cNvPr id="361" name="Google Shape;361;p33"/>
          <p:cNvSpPr txBox="1"/>
          <p:nvPr/>
        </p:nvSpPr>
        <p:spPr>
          <a:xfrm>
            <a:off x="7749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62" name="Google Shape;362;p33"/>
          <p:cNvSpPr txBox="1"/>
          <p:nvPr/>
        </p:nvSpPr>
        <p:spPr>
          <a:xfrm>
            <a:off x="7749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63" name="Google Shape;363;p33"/>
          <p:cNvSpPr txBox="1"/>
          <p:nvPr/>
        </p:nvSpPr>
        <p:spPr>
          <a:xfrm>
            <a:off x="7749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64" name="Google Shape;364;p33"/>
          <p:cNvSpPr txBox="1"/>
          <p:nvPr/>
        </p:nvSpPr>
        <p:spPr>
          <a:xfrm>
            <a:off x="2007375" y="23153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65" name="Google Shape;365;p33"/>
          <p:cNvSpPr txBox="1"/>
          <p:nvPr/>
        </p:nvSpPr>
        <p:spPr>
          <a:xfrm>
            <a:off x="34527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66" name="Google Shape;366;p33"/>
          <p:cNvSpPr txBox="1"/>
          <p:nvPr/>
        </p:nvSpPr>
        <p:spPr>
          <a:xfrm>
            <a:off x="48554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67" name="Google Shape;367;p33"/>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68" name="Google Shape;368;p33"/>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69" name="Google Shape;369;p33"/>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70" name="Google Shape;370;p33"/>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71" name="Google Shape;371;p33"/>
          <p:cNvSpPr txBox="1"/>
          <p:nvPr/>
        </p:nvSpPr>
        <p:spPr>
          <a:xfrm>
            <a:off x="5653250" y="1113850"/>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72" name="Google Shape;372;p33"/>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373" name="Google Shape;373;p33"/>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4" name="Google Shape;374;p33"/>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5" name="Google Shape;375;p33"/>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6" name="Google Shape;376;p33"/>
          <p:cNvSpPr txBox="1"/>
          <p:nvPr/>
        </p:nvSpPr>
        <p:spPr>
          <a:xfrm>
            <a:off x="1284675" y="1937813"/>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377" name="Google Shape;377;p33"/>
          <p:cNvSpPr txBox="1"/>
          <p:nvPr/>
        </p:nvSpPr>
        <p:spPr>
          <a:xfrm>
            <a:off x="27300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78" name="Google Shape;378;p33"/>
          <p:cNvSpPr txBox="1"/>
          <p:nvPr/>
        </p:nvSpPr>
        <p:spPr>
          <a:xfrm>
            <a:off x="774925" y="3655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379" name="Google Shape;379;p33"/>
          <p:cNvSpPr txBox="1"/>
          <p:nvPr/>
        </p:nvSpPr>
        <p:spPr>
          <a:xfrm>
            <a:off x="34527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80" name="Google Shape;380;p33"/>
          <p:cNvSpPr txBox="1"/>
          <p:nvPr/>
        </p:nvSpPr>
        <p:spPr>
          <a:xfrm>
            <a:off x="4855475" y="3672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81" name="Google Shape;381;p33"/>
          <p:cNvSpPr txBox="1"/>
          <p:nvPr/>
        </p:nvSpPr>
        <p:spPr>
          <a:xfrm>
            <a:off x="27300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82" name="Google Shape;382;p33"/>
          <p:cNvSpPr txBox="1"/>
          <p:nvPr/>
        </p:nvSpPr>
        <p:spPr>
          <a:xfrm>
            <a:off x="4175475" y="1937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7 </a:t>
            </a:r>
            <a:endParaRPr/>
          </a:p>
        </p:txBody>
      </p:sp>
      <p:sp>
        <p:nvSpPr>
          <p:cNvPr id="383" name="Google Shape;383;p33"/>
          <p:cNvSpPr txBox="1"/>
          <p:nvPr/>
        </p:nvSpPr>
        <p:spPr>
          <a:xfrm>
            <a:off x="774925" y="1917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84" name="Google Shape;384;p33"/>
          <p:cNvSpPr txBox="1"/>
          <p:nvPr/>
        </p:nvSpPr>
        <p:spPr>
          <a:xfrm>
            <a:off x="34527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85" name="Google Shape;385;p33"/>
          <p:cNvSpPr txBox="1"/>
          <p:nvPr/>
        </p:nvSpPr>
        <p:spPr>
          <a:xfrm>
            <a:off x="48554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86" name="Google Shape;386;p33"/>
          <p:cNvSpPr txBox="1"/>
          <p:nvPr/>
        </p:nvSpPr>
        <p:spPr>
          <a:xfrm>
            <a:off x="27300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90" name="Shape 390"/>
        <p:cNvGrpSpPr/>
        <p:nvPr/>
      </p:nvGrpSpPr>
      <p:grpSpPr>
        <a:xfrm>
          <a:off x="0" y="0"/>
          <a:ext cx="0" cy="0"/>
          <a:chOff x="0" y="0"/>
          <a:chExt cx="0" cy="0"/>
        </a:xfrm>
      </p:grpSpPr>
      <p:sp>
        <p:nvSpPr>
          <p:cNvPr id="391" name="Google Shape;391;p34"/>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4:</a:t>
            </a:r>
            <a:endParaRPr>
              <a:solidFill>
                <a:schemeClr val="lt1"/>
              </a:solidFill>
            </a:endParaRPr>
          </a:p>
        </p:txBody>
      </p:sp>
      <p:sp>
        <p:nvSpPr>
          <p:cNvPr id="392" name="Google Shape;392;p34"/>
          <p:cNvSpPr txBox="1"/>
          <p:nvPr/>
        </p:nvSpPr>
        <p:spPr>
          <a:xfrm>
            <a:off x="7749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93" name="Google Shape;393;p34"/>
          <p:cNvSpPr txBox="1"/>
          <p:nvPr/>
        </p:nvSpPr>
        <p:spPr>
          <a:xfrm>
            <a:off x="7749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94" name="Google Shape;394;p34"/>
          <p:cNvSpPr txBox="1"/>
          <p:nvPr/>
        </p:nvSpPr>
        <p:spPr>
          <a:xfrm>
            <a:off x="7749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95" name="Google Shape;395;p34"/>
          <p:cNvSpPr txBox="1"/>
          <p:nvPr/>
        </p:nvSpPr>
        <p:spPr>
          <a:xfrm>
            <a:off x="2007375" y="23153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96" name="Google Shape;396;p34"/>
          <p:cNvSpPr txBox="1"/>
          <p:nvPr/>
        </p:nvSpPr>
        <p:spPr>
          <a:xfrm>
            <a:off x="34527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a:t>
            </a:r>
            <a:r>
              <a:rPr lang="en"/>
              <a:t> </a:t>
            </a:r>
            <a:endParaRPr/>
          </a:p>
        </p:txBody>
      </p:sp>
      <p:sp>
        <p:nvSpPr>
          <p:cNvPr id="397" name="Google Shape;397;p34"/>
          <p:cNvSpPr txBox="1"/>
          <p:nvPr/>
        </p:nvSpPr>
        <p:spPr>
          <a:xfrm>
            <a:off x="48554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98" name="Google Shape;398;p34"/>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99" name="Google Shape;399;p34"/>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00" name="Google Shape;400;p34"/>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01" name="Google Shape;401;p34"/>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02" name="Google Shape;402;p34"/>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03" name="Google Shape;403;p34"/>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04" name="Google Shape;404;p34"/>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05" name="Google Shape;405;p34"/>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06" name="Google Shape;406;p34"/>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07" name="Google Shape;407;p34"/>
          <p:cNvSpPr txBox="1"/>
          <p:nvPr/>
        </p:nvSpPr>
        <p:spPr>
          <a:xfrm>
            <a:off x="1284675" y="1937813"/>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08" name="Google Shape;408;p34"/>
          <p:cNvSpPr txBox="1"/>
          <p:nvPr/>
        </p:nvSpPr>
        <p:spPr>
          <a:xfrm>
            <a:off x="27300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09" name="Google Shape;409;p34"/>
          <p:cNvSpPr txBox="1"/>
          <p:nvPr/>
        </p:nvSpPr>
        <p:spPr>
          <a:xfrm>
            <a:off x="774925" y="3655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10" name="Google Shape;410;p34"/>
          <p:cNvSpPr txBox="1"/>
          <p:nvPr/>
        </p:nvSpPr>
        <p:spPr>
          <a:xfrm>
            <a:off x="34527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11" name="Google Shape;411;p34"/>
          <p:cNvSpPr txBox="1"/>
          <p:nvPr/>
        </p:nvSpPr>
        <p:spPr>
          <a:xfrm>
            <a:off x="4855475" y="3672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412" name="Google Shape;412;p34"/>
          <p:cNvSpPr txBox="1"/>
          <p:nvPr/>
        </p:nvSpPr>
        <p:spPr>
          <a:xfrm>
            <a:off x="27300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1</a:t>
            </a:r>
            <a:r>
              <a:rPr lang="en"/>
              <a:t> </a:t>
            </a:r>
            <a:endParaRPr/>
          </a:p>
        </p:txBody>
      </p:sp>
      <p:sp>
        <p:nvSpPr>
          <p:cNvPr id="413" name="Google Shape;413;p34"/>
          <p:cNvSpPr txBox="1"/>
          <p:nvPr/>
        </p:nvSpPr>
        <p:spPr>
          <a:xfrm>
            <a:off x="4175475" y="1937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7 </a:t>
            </a:r>
            <a:endParaRPr/>
          </a:p>
        </p:txBody>
      </p:sp>
      <p:sp>
        <p:nvSpPr>
          <p:cNvPr id="414" name="Google Shape;414;p34"/>
          <p:cNvSpPr txBox="1"/>
          <p:nvPr/>
        </p:nvSpPr>
        <p:spPr>
          <a:xfrm>
            <a:off x="774925" y="1917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415" name="Google Shape;415;p34"/>
          <p:cNvSpPr txBox="1"/>
          <p:nvPr/>
        </p:nvSpPr>
        <p:spPr>
          <a:xfrm>
            <a:off x="34527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3</a:t>
            </a:r>
            <a:r>
              <a:rPr lang="en"/>
              <a:t> </a:t>
            </a:r>
            <a:endParaRPr/>
          </a:p>
        </p:txBody>
      </p:sp>
      <p:sp>
        <p:nvSpPr>
          <p:cNvPr id="416" name="Google Shape;416;p34"/>
          <p:cNvSpPr txBox="1"/>
          <p:nvPr/>
        </p:nvSpPr>
        <p:spPr>
          <a:xfrm>
            <a:off x="48554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417" name="Google Shape;417;p34"/>
          <p:cNvSpPr txBox="1"/>
          <p:nvPr/>
        </p:nvSpPr>
        <p:spPr>
          <a:xfrm>
            <a:off x="27300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1</a:t>
            </a:r>
            <a:r>
              <a:rPr lang="en"/>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21" name="Shape 421"/>
        <p:cNvGrpSpPr/>
        <p:nvPr/>
      </p:nvGrpSpPr>
      <p:grpSpPr>
        <a:xfrm>
          <a:off x="0" y="0"/>
          <a:ext cx="0" cy="0"/>
          <a:chOff x="0" y="0"/>
          <a:chExt cx="0" cy="0"/>
        </a:xfrm>
      </p:grpSpPr>
      <p:sp>
        <p:nvSpPr>
          <p:cNvPr id="422" name="Google Shape;422;p35"/>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5:</a:t>
            </a:r>
            <a:endParaRPr>
              <a:solidFill>
                <a:schemeClr val="lt1"/>
              </a:solidFill>
            </a:endParaRPr>
          </a:p>
        </p:txBody>
      </p:sp>
      <p:sp>
        <p:nvSpPr>
          <p:cNvPr id="423" name="Google Shape;423;p35"/>
          <p:cNvSpPr txBox="1"/>
          <p:nvPr/>
        </p:nvSpPr>
        <p:spPr>
          <a:xfrm>
            <a:off x="766050" y="3143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24" name="Google Shape;424;p35"/>
          <p:cNvSpPr txBox="1"/>
          <p:nvPr/>
        </p:nvSpPr>
        <p:spPr>
          <a:xfrm>
            <a:off x="766050" y="3524813"/>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25" name="Google Shape;425;p35"/>
          <p:cNvSpPr txBox="1"/>
          <p:nvPr/>
        </p:nvSpPr>
        <p:spPr>
          <a:xfrm>
            <a:off x="1275800" y="2398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26" name="Google Shape;426;p35"/>
          <p:cNvSpPr txBox="1"/>
          <p:nvPr/>
        </p:nvSpPr>
        <p:spPr>
          <a:xfrm>
            <a:off x="3443900"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27" name="Google Shape;427;p35"/>
          <p:cNvSpPr txBox="1"/>
          <p:nvPr/>
        </p:nvSpPr>
        <p:spPr>
          <a:xfrm>
            <a:off x="1998500" y="2779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28" name="Google Shape;428;p35"/>
          <p:cNvSpPr txBox="1"/>
          <p:nvPr/>
        </p:nvSpPr>
        <p:spPr>
          <a:xfrm>
            <a:off x="4166588"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29" name="Google Shape;429;p35"/>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30" name="Google Shape;430;p35"/>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31" name="Google Shape;431;p35"/>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32" name="Google Shape;432;p35"/>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33" name="Google Shape;433;p35"/>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34" name="Google Shape;434;p35"/>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35" name="Google Shape;435;p35"/>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36" name="Google Shape;436;p35"/>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37" name="Google Shape;437;p35"/>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38" name="Google Shape;438;p35"/>
          <p:cNvSpPr txBox="1"/>
          <p:nvPr/>
        </p:nvSpPr>
        <p:spPr>
          <a:xfrm>
            <a:off x="4889300"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39" name="Google Shape;439;p35"/>
          <p:cNvSpPr txBox="1"/>
          <p:nvPr/>
        </p:nvSpPr>
        <p:spPr>
          <a:xfrm>
            <a:off x="4166588" y="3905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40" name="Google Shape;440;p35"/>
          <p:cNvSpPr txBox="1"/>
          <p:nvPr/>
        </p:nvSpPr>
        <p:spPr>
          <a:xfrm>
            <a:off x="4889300" y="3905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41" name="Google Shape;441;p35"/>
          <p:cNvSpPr txBox="1"/>
          <p:nvPr/>
        </p:nvSpPr>
        <p:spPr>
          <a:xfrm>
            <a:off x="766050" y="3905813"/>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42" name="Google Shape;442;p35"/>
          <p:cNvSpPr txBox="1"/>
          <p:nvPr/>
        </p:nvSpPr>
        <p:spPr>
          <a:xfrm>
            <a:off x="3443900" y="3922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43" name="Google Shape;443;p35"/>
          <p:cNvSpPr txBox="1"/>
          <p:nvPr/>
        </p:nvSpPr>
        <p:spPr>
          <a:xfrm>
            <a:off x="766050" y="2762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444" name="Google Shape;444;p35"/>
          <p:cNvSpPr txBox="1"/>
          <p:nvPr/>
        </p:nvSpPr>
        <p:spPr>
          <a:xfrm>
            <a:off x="2721200" y="3160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
        <p:nvSpPr>
          <p:cNvPr id="445" name="Google Shape;445;p35"/>
          <p:cNvSpPr txBox="1"/>
          <p:nvPr/>
        </p:nvSpPr>
        <p:spPr>
          <a:xfrm>
            <a:off x="766050" y="2381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49" name="Shape 449"/>
        <p:cNvGrpSpPr/>
        <p:nvPr/>
      </p:nvGrpSpPr>
      <p:grpSpPr>
        <a:xfrm>
          <a:off x="0" y="0"/>
          <a:ext cx="0" cy="0"/>
          <a:chOff x="0" y="0"/>
          <a:chExt cx="0" cy="0"/>
        </a:xfrm>
      </p:grpSpPr>
      <p:sp>
        <p:nvSpPr>
          <p:cNvPr id="450" name="Google Shape;450;p36"/>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6:</a:t>
            </a:r>
            <a:endParaRPr>
              <a:solidFill>
                <a:schemeClr val="lt1"/>
              </a:solidFill>
            </a:endParaRPr>
          </a:p>
        </p:txBody>
      </p:sp>
      <p:sp>
        <p:nvSpPr>
          <p:cNvPr id="451" name="Google Shape;451;p36"/>
          <p:cNvSpPr txBox="1"/>
          <p:nvPr/>
        </p:nvSpPr>
        <p:spPr>
          <a:xfrm>
            <a:off x="618925" y="3120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52" name="Google Shape;452;p36"/>
          <p:cNvSpPr txBox="1"/>
          <p:nvPr/>
        </p:nvSpPr>
        <p:spPr>
          <a:xfrm>
            <a:off x="618925" y="3501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53" name="Google Shape;453;p36"/>
          <p:cNvSpPr txBox="1"/>
          <p:nvPr/>
        </p:nvSpPr>
        <p:spPr>
          <a:xfrm>
            <a:off x="1128675" y="2375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54" name="Google Shape;454;p36"/>
          <p:cNvSpPr txBox="1"/>
          <p:nvPr/>
        </p:nvSpPr>
        <p:spPr>
          <a:xfrm>
            <a:off x="40194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55" name="Google Shape;455;p36"/>
          <p:cNvSpPr txBox="1"/>
          <p:nvPr/>
        </p:nvSpPr>
        <p:spPr>
          <a:xfrm>
            <a:off x="18513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56" name="Google Shape;456;p36"/>
          <p:cNvSpPr txBox="1"/>
          <p:nvPr/>
        </p:nvSpPr>
        <p:spPr>
          <a:xfrm>
            <a:off x="4742163"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57" name="Google Shape;457;p36"/>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58" name="Google Shape;458;p36"/>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59" name="Google Shape;459;p36"/>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60" name="Google Shape;460;p36"/>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61" name="Google Shape;461;p36"/>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62" name="Google Shape;462;p36"/>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63" name="Google Shape;463;p36"/>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64" name="Google Shape;464;p36"/>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65" name="Google Shape;465;p36"/>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66" name="Google Shape;466;p36"/>
          <p:cNvSpPr txBox="1"/>
          <p:nvPr/>
        </p:nvSpPr>
        <p:spPr>
          <a:xfrm>
            <a:off x="54648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67" name="Google Shape;467;p36"/>
          <p:cNvSpPr txBox="1"/>
          <p:nvPr/>
        </p:nvSpPr>
        <p:spPr>
          <a:xfrm>
            <a:off x="4742163"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68" name="Google Shape;468;p36"/>
          <p:cNvSpPr txBox="1"/>
          <p:nvPr/>
        </p:nvSpPr>
        <p:spPr>
          <a:xfrm>
            <a:off x="5464875"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69" name="Google Shape;469;p36"/>
          <p:cNvSpPr txBox="1"/>
          <p:nvPr/>
        </p:nvSpPr>
        <p:spPr>
          <a:xfrm>
            <a:off x="618925" y="3882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70" name="Google Shape;470;p36"/>
          <p:cNvSpPr txBox="1"/>
          <p:nvPr/>
        </p:nvSpPr>
        <p:spPr>
          <a:xfrm>
            <a:off x="4019475" y="3899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71" name="Google Shape;471;p36"/>
          <p:cNvSpPr txBox="1"/>
          <p:nvPr/>
        </p:nvSpPr>
        <p:spPr>
          <a:xfrm>
            <a:off x="618925" y="2739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472" name="Google Shape;472;p36"/>
          <p:cNvSpPr txBox="1"/>
          <p:nvPr/>
        </p:nvSpPr>
        <p:spPr>
          <a:xfrm>
            <a:off x="25740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(x) 3 </a:t>
            </a:r>
            <a:endParaRPr/>
          </a:p>
        </p:txBody>
      </p:sp>
      <p:sp>
        <p:nvSpPr>
          <p:cNvPr id="473" name="Google Shape;473;p36"/>
          <p:cNvSpPr txBox="1"/>
          <p:nvPr/>
        </p:nvSpPr>
        <p:spPr>
          <a:xfrm>
            <a:off x="618925" y="2358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474" name="Google Shape;474;p36"/>
          <p:cNvSpPr txBox="1"/>
          <p:nvPr/>
        </p:nvSpPr>
        <p:spPr>
          <a:xfrm>
            <a:off x="32967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78" name="Shape 478"/>
        <p:cNvGrpSpPr/>
        <p:nvPr/>
      </p:nvGrpSpPr>
      <p:grpSpPr>
        <a:xfrm>
          <a:off x="0" y="0"/>
          <a:ext cx="0" cy="0"/>
          <a:chOff x="0" y="0"/>
          <a:chExt cx="0" cy="0"/>
        </a:xfrm>
      </p:grpSpPr>
      <p:sp>
        <p:nvSpPr>
          <p:cNvPr id="479" name="Google Shape;479;p37"/>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7:</a:t>
            </a:r>
            <a:endParaRPr>
              <a:solidFill>
                <a:schemeClr val="lt1"/>
              </a:solidFill>
            </a:endParaRPr>
          </a:p>
        </p:txBody>
      </p:sp>
      <p:sp>
        <p:nvSpPr>
          <p:cNvPr id="480" name="Google Shape;480;p37"/>
          <p:cNvSpPr txBox="1"/>
          <p:nvPr/>
        </p:nvSpPr>
        <p:spPr>
          <a:xfrm>
            <a:off x="618925" y="3120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81" name="Google Shape;481;p37"/>
          <p:cNvSpPr txBox="1"/>
          <p:nvPr/>
        </p:nvSpPr>
        <p:spPr>
          <a:xfrm>
            <a:off x="618925" y="3501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82" name="Google Shape;482;p37"/>
          <p:cNvSpPr txBox="1"/>
          <p:nvPr/>
        </p:nvSpPr>
        <p:spPr>
          <a:xfrm>
            <a:off x="1128675" y="2375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83" name="Google Shape;483;p37"/>
          <p:cNvSpPr txBox="1"/>
          <p:nvPr/>
        </p:nvSpPr>
        <p:spPr>
          <a:xfrm>
            <a:off x="47421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84" name="Google Shape;484;p37"/>
          <p:cNvSpPr txBox="1"/>
          <p:nvPr/>
        </p:nvSpPr>
        <p:spPr>
          <a:xfrm>
            <a:off x="18513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(x) 1 </a:t>
            </a:r>
            <a:endParaRPr/>
          </a:p>
        </p:txBody>
      </p:sp>
      <p:sp>
        <p:nvSpPr>
          <p:cNvPr id="485" name="Google Shape;485;p37"/>
          <p:cNvSpPr txBox="1"/>
          <p:nvPr/>
        </p:nvSpPr>
        <p:spPr>
          <a:xfrm>
            <a:off x="5464863"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86" name="Google Shape;486;p37"/>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87" name="Google Shape;487;p37"/>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88" name="Google Shape;488;p37"/>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89" name="Google Shape;489;p37"/>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90" name="Google Shape;490;p37"/>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91" name="Google Shape;491;p37"/>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2" name="Google Shape;492;p37"/>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3" name="Google Shape;493;p37"/>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4" name="Google Shape;494;p37"/>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95" name="Google Shape;495;p37"/>
          <p:cNvSpPr txBox="1"/>
          <p:nvPr/>
        </p:nvSpPr>
        <p:spPr>
          <a:xfrm>
            <a:off x="61875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96" name="Google Shape;496;p37"/>
          <p:cNvSpPr txBox="1"/>
          <p:nvPr/>
        </p:nvSpPr>
        <p:spPr>
          <a:xfrm>
            <a:off x="5464863"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97" name="Google Shape;497;p37"/>
          <p:cNvSpPr txBox="1"/>
          <p:nvPr/>
        </p:nvSpPr>
        <p:spPr>
          <a:xfrm>
            <a:off x="6187575"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98" name="Google Shape;498;p37"/>
          <p:cNvSpPr txBox="1"/>
          <p:nvPr/>
        </p:nvSpPr>
        <p:spPr>
          <a:xfrm>
            <a:off x="618925" y="3882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99" name="Google Shape;499;p37"/>
          <p:cNvSpPr txBox="1"/>
          <p:nvPr/>
        </p:nvSpPr>
        <p:spPr>
          <a:xfrm>
            <a:off x="4742175" y="3899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500" name="Google Shape;500;p37"/>
          <p:cNvSpPr txBox="1"/>
          <p:nvPr/>
        </p:nvSpPr>
        <p:spPr>
          <a:xfrm>
            <a:off x="618925" y="2739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501" name="Google Shape;501;p37"/>
          <p:cNvSpPr txBox="1"/>
          <p:nvPr/>
        </p:nvSpPr>
        <p:spPr>
          <a:xfrm>
            <a:off x="32967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502" name="Google Shape;502;p37"/>
          <p:cNvSpPr txBox="1"/>
          <p:nvPr/>
        </p:nvSpPr>
        <p:spPr>
          <a:xfrm>
            <a:off x="618925" y="2358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503" name="Google Shape;503;p37"/>
          <p:cNvSpPr txBox="1"/>
          <p:nvPr/>
        </p:nvSpPr>
        <p:spPr>
          <a:xfrm>
            <a:off x="40194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
        <p:nvSpPr>
          <p:cNvPr id="504" name="Google Shape;504;p37"/>
          <p:cNvSpPr txBox="1"/>
          <p:nvPr/>
        </p:nvSpPr>
        <p:spPr>
          <a:xfrm>
            <a:off x="25740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79" name="Google Shape;79;p15"/>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81" name="Google Shape;81;p15"/>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82" name="Google Shape;82;p15"/>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83" name="Google Shape;83;p15"/>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84" name="Google Shape;84;p15"/>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5"/>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5"/>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5"/>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89" name="Google Shape;89;p15"/>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90" name="Google Shape;90;p15"/>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5"/>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Strict Serializability</a:t>
            </a:r>
            <a:endParaRPr sz="1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6"/>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Transactions</a:t>
            </a:r>
            <a:r>
              <a:rPr lang="en">
                <a:solidFill>
                  <a:srgbClr val="FFFFFF"/>
                </a:solidFill>
              </a:rPr>
              <a:t>: operations that span multiple objects (e.g., keys in KV store) </a:t>
            </a:r>
            <a:r>
              <a:rPr i="1" lang="en">
                <a:solidFill>
                  <a:srgbClr val="FFFFFF"/>
                </a:solidFill>
              </a:rPr>
              <a:t>atomically </a:t>
            </a:r>
            <a:r>
              <a:rPr lang="en">
                <a:solidFill>
                  <a:srgbClr val="FFFFFF"/>
                </a:solidFill>
              </a:rPr>
              <a:t>commit (or abort)</a:t>
            </a:r>
            <a:r>
              <a:rPr i="1" lang="en">
                <a:solidFill>
                  <a:srgbClr val="FFFFFF"/>
                </a:solidFill>
              </a:rPr>
              <a:t>.</a:t>
            </a:r>
            <a:endParaRPr>
              <a:solidFill>
                <a:srgbClr val="FFFFFF"/>
              </a:solidFill>
            </a:endParaRPr>
          </a:p>
          <a:p>
            <a:pPr indent="-342900" lvl="0" marL="457200" rtl="0" algn="l">
              <a:spcBef>
                <a:spcPts val="500"/>
              </a:spcBef>
              <a:spcAft>
                <a:spcPts val="0"/>
              </a:spcAft>
              <a:buClr>
                <a:schemeClr val="dk1"/>
              </a:buClr>
              <a:buSzPts val="1800"/>
              <a:buChar char="●"/>
            </a:pPr>
            <a:r>
              <a:rPr lang="en">
                <a:solidFill>
                  <a:srgbClr val="FF0000"/>
                </a:solidFill>
              </a:rPr>
              <a:t>Total order</a:t>
            </a:r>
            <a:r>
              <a:rPr lang="en">
                <a:solidFill>
                  <a:schemeClr val="dk1"/>
                </a:solidFill>
              </a:rPr>
              <a:t>: There exists some legal total ordering of transactions.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Legal (intuitively defined for strict serializability): in the total ordering, read operations “see” the latest write operation.</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Preserves </a:t>
            </a:r>
            <a:r>
              <a:rPr lang="en">
                <a:solidFill>
                  <a:srgbClr val="FF0000"/>
                </a:solidFill>
              </a:rPr>
              <a:t>real-time commit order</a:t>
            </a:r>
            <a:r>
              <a:rPr lang="en">
                <a:solidFill>
                  <a:schemeClr val="dk1"/>
                </a:solidFill>
              </a:rPr>
              <a:t>: if</a:t>
            </a:r>
            <a:r>
              <a:rPr lang="en">
                <a:solidFill>
                  <a:schemeClr val="dk1"/>
                </a:solidFill>
              </a:rPr>
              <a:t> </a:t>
            </a:r>
            <a:r>
              <a:rPr i="1" lang="en">
                <a:solidFill>
                  <a:schemeClr val="dk1"/>
                </a:solidFill>
              </a:rPr>
              <a:t>txn </a:t>
            </a:r>
            <a:r>
              <a:rPr i="1" lang="en">
                <a:solidFill>
                  <a:schemeClr val="dk1"/>
                </a:solidFill>
              </a:rPr>
              <a:t>A</a:t>
            </a:r>
            <a:r>
              <a:rPr lang="en">
                <a:solidFill>
                  <a:schemeClr val="dk1"/>
                </a:solidFill>
              </a:rPr>
              <a:t> </a:t>
            </a:r>
            <a:r>
              <a:rPr lang="en">
                <a:solidFill>
                  <a:schemeClr val="dk1"/>
                </a:solidFill>
              </a:rPr>
              <a:t>commits before </a:t>
            </a:r>
            <a:r>
              <a:rPr i="1" lang="en">
                <a:solidFill>
                  <a:schemeClr val="dk1"/>
                </a:solidFill>
              </a:rPr>
              <a:t>txn </a:t>
            </a:r>
            <a:r>
              <a:rPr i="1" lang="en">
                <a:solidFill>
                  <a:schemeClr val="dk1"/>
                </a:solidFill>
              </a:rPr>
              <a:t>B</a:t>
            </a:r>
            <a:r>
              <a:rPr lang="en">
                <a:solidFill>
                  <a:schemeClr val="dk1"/>
                </a:solidFill>
              </a:rPr>
              <a:t> begins,</a:t>
            </a:r>
            <a:r>
              <a:rPr lang="en">
                <a:solidFill>
                  <a:schemeClr val="dk1"/>
                </a:solidFill>
              </a:rPr>
              <a:t> then </a:t>
            </a:r>
            <a:r>
              <a:rPr i="1" lang="en">
                <a:solidFill>
                  <a:schemeClr val="dk1"/>
                </a:solidFill>
              </a:rPr>
              <a:t>txn A</a:t>
            </a:r>
            <a:r>
              <a:rPr lang="en">
                <a:solidFill>
                  <a:schemeClr val="dk1"/>
                </a:solidFill>
              </a:rPr>
              <a:t> </a:t>
            </a:r>
            <a:r>
              <a:rPr lang="en">
                <a:solidFill>
                  <a:schemeClr val="dk1"/>
                </a:solidFill>
              </a:rPr>
              <a:t>occurs before</a:t>
            </a:r>
            <a:r>
              <a:rPr lang="en">
                <a:solidFill>
                  <a:schemeClr val="dk1"/>
                </a:solidFill>
              </a:rPr>
              <a:t> </a:t>
            </a:r>
            <a:r>
              <a:rPr i="1" lang="en">
                <a:solidFill>
                  <a:schemeClr val="dk1"/>
                </a:solidFill>
              </a:rPr>
              <a:t>txn </a:t>
            </a:r>
            <a:r>
              <a:rPr i="1" lang="en">
                <a:solidFill>
                  <a:schemeClr val="dk1"/>
                </a:solidFill>
              </a:rPr>
              <a:t>B</a:t>
            </a:r>
            <a:r>
              <a:rPr lang="en">
                <a:solidFill>
                  <a:schemeClr val="dk1"/>
                </a:solidFill>
              </a:rPr>
              <a:t> in the total order.</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Write ops in a committed txn are visible to all future txns’ read ops.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Intuition: once a read “sees” a txn</a:t>
            </a:r>
            <a:r>
              <a:rPr lang="en">
                <a:solidFill>
                  <a:schemeClr val="dk1"/>
                </a:solidFill>
              </a:rPr>
              <a:t> and commits</a:t>
            </a:r>
            <a:r>
              <a:rPr lang="en">
                <a:solidFill>
                  <a:schemeClr val="dk1"/>
                </a:solidFill>
              </a:rPr>
              <a:t>, all future reads must also “see” that txn.</a:t>
            </a:r>
            <a:endParaRPr>
              <a:solidFill>
                <a:schemeClr val="dk1"/>
              </a:solidFill>
            </a:endParaRPr>
          </a:p>
          <a:p>
            <a:pPr indent="0" lvl="0" marL="0" rtl="0" algn="l">
              <a:spcBef>
                <a:spcPts val="500"/>
              </a:spcBef>
              <a:spcAft>
                <a:spcPts val="0"/>
              </a:spcAft>
              <a:buNone/>
            </a:pPr>
            <a:r>
              <a:rPr b="1" lang="en">
                <a:solidFill>
                  <a:schemeClr val="dk1"/>
                </a:solidFill>
              </a:rPr>
              <a:t>Pros:</a:t>
            </a:r>
            <a:r>
              <a:rPr lang="en">
                <a:solidFill>
                  <a:schemeClr val="dk1"/>
                </a:solidFill>
              </a:rPr>
              <a:t> applications can easily reason about correctness of transactions.</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strict serializability imposes high read and write latencies on system.</a:t>
            </a:r>
            <a:endParaRPr>
              <a:solidFill>
                <a:schemeClr val="dk1"/>
              </a:solidFill>
            </a:endParaRPr>
          </a:p>
        </p:txBody>
      </p:sp>
      <p:sp>
        <p:nvSpPr>
          <p:cNvPr id="97" name="Google Shape;9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Serializability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1"/>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1"/>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1"/>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1"/>
                                        <p:tgtEl>
                                          <p:spTgt spid="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4" st="4"/>
                                            </p:txEl>
                                          </p:spTgt>
                                        </p:tgtEl>
                                        <p:attrNameLst>
                                          <p:attrName>style.visibility</p:attrName>
                                        </p:attrNameLst>
                                      </p:cBhvr>
                                      <p:to>
                                        <p:strVal val="visible"/>
                                      </p:to>
                                    </p:set>
                                    <p:animEffect filter="fade" transition="in">
                                      <p:cBhvr>
                                        <p:cTn dur="1"/>
                                        <p:tgtEl>
                                          <p:spTgt spid="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5" st="5"/>
                                            </p:txEl>
                                          </p:spTgt>
                                        </p:tgtEl>
                                        <p:attrNameLst>
                                          <p:attrName>style.visibility</p:attrName>
                                        </p:attrNameLst>
                                      </p:cBhvr>
                                      <p:to>
                                        <p:strVal val="visible"/>
                                      </p:to>
                                    </p:set>
                                    <p:animEffect filter="fade" transition="in">
                                      <p:cBhvr>
                                        <p:cTn dur="1"/>
                                        <p:tgtEl>
                                          <p:spTgt spid="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6" st="6"/>
                                            </p:txEl>
                                          </p:spTgt>
                                        </p:tgtEl>
                                        <p:attrNameLst>
                                          <p:attrName>style.visibility</p:attrName>
                                        </p:attrNameLst>
                                      </p:cBhvr>
                                      <p:to>
                                        <p:strVal val="visible"/>
                                      </p:to>
                                    </p:set>
                                    <p:animEffect filter="fade" transition="in">
                                      <p:cBhvr>
                                        <p:cTn dur="1"/>
                                        <p:tgtEl>
                                          <p:spTgt spid="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7" st="7"/>
                                            </p:txEl>
                                          </p:spTgt>
                                        </p:tgtEl>
                                        <p:attrNameLst>
                                          <p:attrName>style.visibility</p:attrName>
                                        </p:attrNameLst>
                                      </p:cBhvr>
                                      <p:to>
                                        <p:strVal val="visible"/>
                                      </p:to>
                                    </p:set>
                                    <p:animEffect filter="fade" transition="in">
                                      <p:cBhvr>
                                        <p:cTn dur="1"/>
                                        <p:tgtEl>
                                          <p:spTgt spid="96">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1" name="Shape 101"/>
        <p:cNvGrpSpPr/>
        <p:nvPr/>
      </p:nvGrpSpPr>
      <p:grpSpPr>
        <a:xfrm>
          <a:off x="0" y="0"/>
          <a:ext cx="0" cy="0"/>
          <a:chOff x="0" y="0"/>
          <a:chExt cx="0" cy="0"/>
        </a:xfrm>
      </p:grpSpPr>
      <p:sp>
        <p:nvSpPr>
          <p:cNvPr id="102" name="Google Shape;10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Strict Serializability</a:t>
            </a:r>
            <a:r>
              <a:rPr lang="en">
                <a:solidFill>
                  <a:srgbClr val="000000"/>
                </a:solidFill>
              </a:rPr>
              <a:t> Example</a:t>
            </a:r>
            <a:endParaRPr>
              <a:solidFill>
                <a:srgbClr val="000000"/>
              </a:solidFill>
            </a:endParaRPr>
          </a:p>
        </p:txBody>
      </p:sp>
      <p:sp>
        <p:nvSpPr>
          <p:cNvPr id="103" name="Google Shape;103;p17"/>
          <p:cNvSpPr txBox="1"/>
          <p:nvPr/>
        </p:nvSpPr>
        <p:spPr>
          <a:xfrm>
            <a:off x="6865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04" name="Google Shape;104;p17"/>
          <p:cNvSpPr txBox="1"/>
          <p:nvPr/>
        </p:nvSpPr>
        <p:spPr>
          <a:xfrm>
            <a:off x="686525" y="1812725"/>
            <a:ext cx="27933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Strictly Serializable?</a:t>
            </a:r>
            <a:endParaRPr b="1" sz="1800"/>
          </a:p>
        </p:txBody>
      </p:sp>
      <p:sp>
        <p:nvSpPr>
          <p:cNvPr id="105" name="Google Shape;105;p17"/>
          <p:cNvSpPr txBox="1"/>
          <p:nvPr/>
        </p:nvSpPr>
        <p:spPr>
          <a:xfrm>
            <a:off x="316707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06" name="Google Shape;106;p17"/>
          <p:cNvSpPr txBox="1"/>
          <p:nvPr/>
        </p:nvSpPr>
        <p:spPr>
          <a:xfrm>
            <a:off x="1535150" y="2268425"/>
            <a:ext cx="1773600" cy="350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a:t>
            </a:r>
            <a:r>
              <a:rPr lang="en"/>
              <a:t>W(x)b, W(y)b}</a:t>
            </a:r>
            <a:endParaRPr/>
          </a:p>
        </p:txBody>
      </p:sp>
      <p:sp>
        <p:nvSpPr>
          <p:cNvPr id="107" name="Google Shape;107;p17"/>
          <p:cNvSpPr txBox="1"/>
          <p:nvPr/>
        </p:nvSpPr>
        <p:spPr>
          <a:xfrm>
            <a:off x="1091075" y="2585400"/>
            <a:ext cx="837000" cy="40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800"/>
              </a:spcAft>
              <a:buNone/>
            </a:pPr>
            <a:r>
              <a:rPr lang="en"/>
              <a:t>{W(x)a}</a:t>
            </a:r>
            <a:endParaRPr/>
          </a:p>
        </p:txBody>
      </p:sp>
      <p:sp>
        <p:nvSpPr>
          <p:cNvPr id="108" name="Google Shape;108;p17"/>
          <p:cNvSpPr txBox="1"/>
          <p:nvPr/>
        </p:nvSpPr>
        <p:spPr>
          <a:xfrm>
            <a:off x="2419775" y="2281425"/>
            <a:ext cx="8628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{R(x)b}</a:t>
            </a:r>
            <a:endParaRPr/>
          </a:p>
        </p:txBody>
      </p:sp>
      <p:sp>
        <p:nvSpPr>
          <p:cNvPr id="109" name="Google Shape;109;p17"/>
          <p:cNvSpPr txBox="1"/>
          <p:nvPr/>
        </p:nvSpPr>
        <p:spPr>
          <a:xfrm>
            <a:off x="3205625" y="2281425"/>
            <a:ext cx="909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{R(y)b}</a:t>
            </a:r>
            <a:endParaRPr/>
          </a:p>
        </p:txBody>
      </p:sp>
      <p:sp>
        <p:nvSpPr>
          <p:cNvPr id="110" name="Google Shape;110;p17"/>
          <p:cNvSpPr txBox="1"/>
          <p:nvPr/>
        </p:nvSpPr>
        <p:spPr>
          <a:xfrm>
            <a:off x="4439650"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11" name="Google Shape;111;p17"/>
          <p:cNvSpPr txBox="1"/>
          <p:nvPr/>
        </p:nvSpPr>
        <p:spPr>
          <a:xfrm>
            <a:off x="4439650" y="1812725"/>
            <a:ext cx="27933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Strictly Serializable?</a:t>
            </a:r>
            <a:endParaRPr b="1" sz="1800"/>
          </a:p>
        </p:txBody>
      </p:sp>
      <p:sp>
        <p:nvSpPr>
          <p:cNvPr id="112" name="Google Shape;112;p17"/>
          <p:cNvSpPr txBox="1"/>
          <p:nvPr/>
        </p:nvSpPr>
        <p:spPr>
          <a:xfrm>
            <a:off x="6920200"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No</a:t>
            </a:r>
            <a:endParaRPr b="1" sz="1800">
              <a:solidFill>
                <a:srgbClr val="FF0000"/>
              </a:solidFill>
            </a:endParaRPr>
          </a:p>
        </p:txBody>
      </p:sp>
      <p:sp>
        <p:nvSpPr>
          <p:cNvPr id="113" name="Google Shape;113;p17"/>
          <p:cNvSpPr txBox="1"/>
          <p:nvPr/>
        </p:nvSpPr>
        <p:spPr>
          <a:xfrm>
            <a:off x="5288275" y="2268425"/>
            <a:ext cx="1773600" cy="350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{W(x)b, W(y)b}</a:t>
            </a:r>
            <a:endParaRPr/>
          </a:p>
        </p:txBody>
      </p:sp>
      <p:sp>
        <p:nvSpPr>
          <p:cNvPr id="114" name="Google Shape;114;p17"/>
          <p:cNvSpPr txBox="1"/>
          <p:nvPr/>
        </p:nvSpPr>
        <p:spPr>
          <a:xfrm>
            <a:off x="4844200" y="2585400"/>
            <a:ext cx="837000" cy="40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800"/>
              </a:spcAft>
              <a:buNone/>
            </a:pPr>
            <a:r>
              <a:rPr lang="en"/>
              <a:t>{W(x)a}</a:t>
            </a:r>
            <a:endParaRPr/>
          </a:p>
        </p:txBody>
      </p:sp>
      <p:sp>
        <p:nvSpPr>
          <p:cNvPr id="115" name="Google Shape;115;p17"/>
          <p:cNvSpPr txBox="1"/>
          <p:nvPr/>
        </p:nvSpPr>
        <p:spPr>
          <a:xfrm>
            <a:off x="6172900" y="2281425"/>
            <a:ext cx="8628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{R(y)b}</a:t>
            </a:r>
            <a:endParaRPr/>
          </a:p>
          <a:p>
            <a:pPr indent="0" lvl="0" marL="0" rtl="0" algn="ctr">
              <a:lnSpc>
                <a:spcPct val="100000"/>
              </a:lnSpc>
              <a:spcBef>
                <a:spcPts val="800"/>
              </a:spcBef>
              <a:spcAft>
                <a:spcPts val="800"/>
              </a:spcAft>
              <a:buNone/>
            </a:pPr>
            <a:r>
              <a:rPr lang="en"/>
              <a:t>{R(x)b}</a:t>
            </a:r>
            <a:endParaRPr/>
          </a:p>
        </p:txBody>
      </p:sp>
      <p:sp>
        <p:nvSpPr>
          <p:cNvPr id="116" name="Google Shape;116;p17"/>
          <p:cNvSpPr txBox="1"/>
          <p:nvPr/>
        </p:nvSpPr>
        <p:spPr>
          <a:xfrm>
            <a:off x="6958750" y="2281425"/>
            <a:ext cx="909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{R(y)b}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122" name="Google Shape;122;p18"/>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8"/>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Linearizability</a:t>
            </a:r>
            <a:endParaRPr sz="1800">
              <a:solidFill>
                <a:schemeClr val="dk1"/>
              </a:solidFill>
            </a:endParaRPr>
          </a:p>
        </p:txBody>
      </p:sp>
      <p:sp>
        <p:nvSpPr>
          <p:cNvPr id="124" name="Google Shape;124;p18"/>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125" name="Google Shape;125;p18"/>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126" name="Google Shape;126;p18"/>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127" name="Google Shape;127;p18"/>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8"/>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8"/>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8"/>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132" name="Google Shape;132;p18"/>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133" name="Google Shape;133;p18"/>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8"/>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9"/>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Total order</a:t>
            </a:r>
            <a:r>
              <a:rPr lang="en">
                <a:solidFill>
                  <a:schemeClr val="dk1"/>
                </a:solidFill>
              </a:rPr>
              <a:t>: </a:t>
            </a:r>
            <a:r>
              <a:rPr lang="en">
                <a:solidFill>
                  <a:schemeClr val="dk1"/>
                </a:solidFill>
              </a:rPr>
              <a:t>There exists some legal total order of </a:t>
            </a:r>
            <a:r>
              <a:rPr b="1" lang="en">
                <a:solidFill>
                  <a:schemeClr val="dk1"/>
                </a:solidFill>
              </a:rPr>
              <a:t>operations (not txns)</a:t>
            </a:r>
            <a:r>
              <a:rPr lang="en">
                <a:solidFill>
                  <a:schemeClr val="dk1"/>
                </a:solidFill>
              </a:rPr>
              <a:t>.</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strict serializability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Single-object operations! No transactions!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Preserves real-time ordering</a:t>
            </a:r>
            <a:r>
              <a:rPr lang="en">
                <a:solidFill>
                  <a:schemeClr val="dk1"/>
                </a:solidFill>
              </a:rPr>
              <a:t>: if an operation</a:t>
            </a:r>
            <a:r>
              <a:rPr lang="en">
                <a:solidFill>
                  <a:schemeClr val="dk1"/>
                </a:solidFill>
              </a:rPr>
              <a:t> </a:t>
            </a:r>
            <a:r>
              <a:rPr i="1" lang="en">
                <a:solidFill>
                  <a:schemeClr val="dk1"/>
                </a:solidFill>
              </a:rPr>
              <a:t>A</a:t>
            </a:r>
            <a:r>
              <a:rPr lang="en">
                <a:solidFill>
                  <a:schemeClr val="dk1"/>
                </a:solidFill>
              </a:rPr>
              <a:t> completes before operation </a:t>
            </a:r>
            <a:r>
              <a:rPr i="1" lang="en">
                <a:solidFill>
                  <a:schemeClr val="dk1"/>
                </a:solidFill>
              </a:rPr>
              <a:t>B</a:t>
            </a:r>
            <a:r>
              <a:rPr lang="en">
                <a:solidFill>
                  <a:schemeClr val="dk1"/>
                </a:solidFill>
              </a:rPr>
              <a:t> begins, then op A occurs before op </a:t>
            </a:r>
            <a:r>
              <a:rPr i="1" lang="en">
                <a:solidFill>
                  <a:schemeClr val="dk1"/>
                </a:solidFill>
              </a:rPr>
              <a:t>B</a:t>
            </a:r>
            <a:r>
              <a:rPr lang="en">
                <a:solidFill>
                  <a:schemeClr val="dk1"/>
                </a:solidFill>
              </a:rPr>
              <a:t> in the total order.</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A completed write op is visible to all future read ops.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Intuition: once a read “sees” a new write, all future reads must also “see” that write.</a:t>
            </a:r>
            <a:endParaRPr>
              <a:solidFill>
                <a:schemeClr val="dk1"/>
              </a:solidFill>
            </a:endParaRPr>
          </a:p>
          <a:p>
            <a:pPr indent="0" lvl="0" marL="0" rtl="0" algn="l">
              <a:spcBef>
                <a:spcPts val="500"/>
              </a:spcBef>
              <a:spcAft>
                <a:spcPts val="0"/>
              </a:spcAft>
              <a:buNone/>
            </a:pPr>
            <a:r>
              <a:rPr b="1" lang="en">
                <a:solidFill>
                  <a:schemeClr val="dk1"/>
                </a:solidFill>
              </a:rPr>
              <a:t>Pros:</a:t>
            </a:r>
            <a:r>
              <a:rPr lang="en">
                <a:solidFill>
                  <a:schemeClr val="dk1"/>
                </a:solidFill>
              </a:rPr>
              <a:t> Easy to reason about correctness</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High read and write latencies</a:t>
            </a:r>
            <a:endParaRPr>
              <a:solidFill>
                <a:schemeClr val="dk1"/>
              </a:solidFill>
            </a:endParaRPr>
          </a:p>
        </p:txBody>
      </p:sp>
      <p:sp>
        <p:nvSpPr>
          <p:cNvPr id="140" name="Google Shape;14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Linearizability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0" st="0"/>
                                            </p:txEl>
                                          </p:spTgt>
                                        </p:tgtEl>
                                        <p:attrNameLst>
                                          <p:attrName>style.visibility</p:attrName>
                                        </p:attrNameLst>
                                      </p:cBhvr>
                                      <p:to>
                                        <p:strVal val="visible"/>
                                      </p:to>
                                    </p:set>
                                    <p:animEffect filter="fade" transition="in">
                                      <p:cBhvr>
                                        <p:cTn dur="1"/>
                                        <p:tgtEl>
                                          <p:spTgt spid="1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1" st="1"/>
                                            </p:txEl>
                                          </p:spTgt>
                                        </p:tgtEl>
                                        <p:attrNameLst>
                                          <p:attrName>style.visibility</p:attrName>
                                        </p:attrNameLst>
                                      </p:cBhvr>
                                      <p:to>
                                        <p:strVal val="visible"/>
                                      </p:to>
                                    </p:set>
                                    <p:animEffect filter="fade" transition="in">
                                      <p:cBhvr>
                                        <p:cTn dur="1"/>
                                        <p:tgtEl>
                                          <p:spTgt spid="13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2" st="2"/>
                                            </p:txEl>
                                          </p:spTgt>
                                        </p:tgtEl>
                                        <p:attrNameLst>
                                          <p:attrName>style.visibility</p:attrName>
                                        </p:attrNameLst>
                                      </p:cBhvr>
                                      <p:to>
                                        <p:strVal val="visible"/>
                                      </p:to>
                                    </p:set>
                                    <p:animEffect filter="fade" transition="in">
                                      <p:cBhvr>
                                        <p:cTn dur="1"/>
                                        <p:tgtEl>
                                          <p:spTgt spid="13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3" st="3"/>
                                            </p:txEl>
                                          </p:spTgt>
                                        </p:tgtEl>
                                        <p:attrNameLst>
                                          <p:attrName>style.visibility</p:attrName>
                                        </p:attrNameLst>
                                      </p:cBhvr>
                                      <p:to>
                                        <p:strVal val="visible"/>
                                      </p:to>
                                    </p:set>
                                    <p:animEffect filter="fade" transition="in">
                                      <p:cBhvr>
                                        <p:cTn dur="1"/>
                                        <p:tgtEl>
                                          <p:spTgt spid="13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4" st="4"/>
                                            </p:txEl>
                                          </p:spTgt>
                                        </p:tgtEl>
                                        <p:attrNameLst>
                                          <p:attrName>style.visibility</p:attrName>
                                        </p:attrNameLst>
                                      </p:cBhvr>
                                      <p:to>
                                        <p:strVal val="visible"/>
                                      </p:to>
                                    </p:set>
                                    <p:animEffect filter="fade" transition="in">
                                      <p:cBhvr>
                                        <p:cTn dur="1"/>
                                        <p:tgtEl>
                                          <p:spTgt spid="13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5" st="5"/>
                                            </p:txEl>
                                          </p:spTgt>
                                        </p:tgtEl>
                                        <p:attrNameLst>
                                          <p:attrName>style.visibility</p:attrName>
                                        </p:attrNameLst>
                                      </p:cBhvr>
                                      <p:to>
                                        <p:strVal val="visible"/>
                                      </p:to>
                                    </p:set>
                                    <p:animEffect filter="fade" transition="in">
                                      <p:cBhvr>
                                        <p:cTn dur="1"/>
                                        <p:tgtEl>
                                          <p:spTgt spid="13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6" st="6"/>
                                            </p:txEl>
                                          </p:spTgt>
                                        </p:tgtEl>
                                        <p:attrNameLst>
                                          <p:attrName>style.visibility</p:attrName>
                                        </p:attrNameLst>
                                      </p:cBhvr>
                                      <p:to>
                                        <p:strVal val="visible"/>
                                      </p:to>
                                    </p:set>
                                    <p:animEffect filter="fade" transition="in">
                                      <p:cBhvr>
                                        <p:cTn dur="1"/>
                                        <p:tgtEl>
                                          <p:spTgt spid="13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7" st="7"/>
                                            </p:txEl>
                                          </p:spTgt>
                                        </p:tgtEl>
                                        <p:attrNameLst>
                                          <p:attrName>style.visibility</p:attrName>
                                        </p:attrNameLst>
                                      </p:cBhvr>
                                      <p:to>
                                        <p:strVal val="visible"/>
                                      </p:to>
                                    </p:set>
                                    <p:animEffect filter="fade" transition="in">
                                      <p:cBhvr>
                                        <p:cTn dur="1"/>
                                        <p:tgtEl>
                                          <p:spTgt spid="13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4" name="Shape 144"/>
        <p:cNvGrpSpPr/>
        <p:nvPr/>
      </p:nvGrpSpPr>
      <p:grpSpPr>
        <a:xfrm>
          <a:off x="0" y="0"/>
          <a:ext cx="0" cy="0"/>
          <a:chOff x="0" y="0"/>
          <a:chExt cx="0" cy="0"/>
        </a:xfrm>
      </p:grpSpPr>
      <p:sp>
        <p:nvSpPr>
          <p:cNvPr id="145" name="Google Shape;14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Linearizability Example</a:t>
            </a:r>
            <a:endParaRPr>
              <a:solidFill>
                <a:srgbClr val="000000"/>
              </a:solidFill>
            </a:endParaRPr>
          </a:p>
        </p:txBody>
      </p:sp>
      <p:sp>
        <p:nvSpPr>
          <p:cNvPr id="146" name="Google Shape;146;p20"/>
          <p:cNvSpPr txBox="1"/>
          <p:nvPr/>
        </p:nvSpPr>
        <p:spPr>
          <a:xfrm>
            <a:off x="44203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47" name="Google Shape;147;p20"/>
          <p:cNvSpPr txBox="1"/>
          <p:nvPr/>
        </p:nvSpPr>
        <p:spPr>
          <a:xfrm>
            <a:off x="4420325" y="1812725"/>
            <a:ext cx="2125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Linearizable?</a:t>
            </a:r>
            <a:endParaRPr b="1" sz="1800"/>
          </a:p>
        </p:txBody>
      </p:sp>
      <p:sp>
        <p:nvSpPr>
          <p:cNvPr id="148" name="Google Shape;148;p20"/>
          <p:cNvSpPr txBox="1"/>
          <p:nvPr/>
        </p:nvSpPr>
        <p:spPr>
          <a:xfrm>
            <a:off x="647822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49" name="Google Shape;149;p20"/>
          <p:cNvSpPr txBox="1"/>
          <p:nvPr/>
        </p:nvSpPr>
        <p:spPr>
          <a:xfrm>
            <a:off x="4953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50" name="Google Shape;150;p20"/>
          <p:cNvSpPr txBox="1"/>
          <p:nvPr/>
        </p:nvSpPr>
        <p:spPr>
          <a:xfrm>
            <a:off x="571597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51" name="Google Shape;151;p20"/>
          <p:cNvSpPr txBox="1"/>
          <p:nvPr/>
        </p:nvSpPr>
        <p:spPr>
          <a:xfrm>
            <a:off x="5936688"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
        <p:nvSpPr>
          <p:cNvPr id="152" name="Google Shape;152;p20"/>
          <p:cNvSpPr txBox="1"/>
          <p:nvPr/>
        </p:nvSpPr>
        <p:spPr>
          <a:xfrm>
            <a:off x="67179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53" name="Google Shape;153;p20"/>
          <p:cNvSpPr txBox="1"/>
          <p:nvPr/>
        </p:nvSpPr>
        <p:spPr>
          <a:xfrm>
            <a:off x="6865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54" name="Google Shape;154;p20"/>
          <p:cNvSpPr txBox="1"/>
          <p:nvPr/>
        </p:nvSpPr>
        <p:spPr>
          <a:xfrm>
            <a:off x="686525" y="1812725"/>
            <a:ext cx="2125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Linearizable?</a:t>
            </a:r>
            <a:endParaRPr b="1" sz="1800"/>
          </a:p>
        </p:txBody>
      </p:sp>
      <p:sp>
        <p:nvSpPr>
          <p:cNvPr id="155" name="Google Shape;155;p20"/>
          <p:cNvSpPr txBox="1"/>
          <p:nvPr/>
        </p:nvSpPr>
        <p:spPr>
          <a:xfrm>
            <a:off x="274442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156" name="Google Shape;156;p20"/>
          <p:cNvSpPr txBox="1"/>
          <p:nvPr/>
        </p:nvSpPr>
        <p:spPr>
          <a:xfrm>
            <a:off x="12199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57" name="Google Shape;157;p20"/>
          <p:cNvSpPr txBox="1"/>
          <p:nvPr/>
        </p:nvSpPr>
        <p:spPr>
          <a:xfrm>
            <a:off x="1905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58" name="Google Shape;158;p20"/>
          <p:cNvSpPr txBox="1"/>
          <p:nvPr/>
        </p:nvSpPr>
        <p:spPr>
          <a:xfrm>
            <a:off x="2667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59" name="Google Shape;159;p20"/>
          <p:cNvSpPr txBox="1"/>
          <p:nvPr/>
        </p:nvSpPr>
        <p:spPr>
          <a:xfrm>
            <a:off x="33535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165" name="Google Shape;165;p21"/>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1"/>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167" name="Google Shape;167;p21"/>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168" name="Google Shape;168;p21"/>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169" name="Google Shape;169;p21"/>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170" name="Google Shape;170;p21"/>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1"/>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1"/>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1"/>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1"/>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Sequential</a:t>
            </a:r>
            <a:endParaRPr sz="1800">
              <a:solidFill>
                <a:schemeClr val="dk1"/>
              </a:solidFill>
            </a:endParaRPr>
          </a:p>
        </p:txBody>
      </p:sp>
      <p:sp>
        <p:nvSpPr>
          <p:cNvPr id="175" name="Google Shape;175;p21"/>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176" name="Google Shape;176;p21"/>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1"/>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