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7" roundtripDataSignature="AMtx7mij0RSW6aIH5WhtNcpRiMzEQFV+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332BD4-3254-4AF9-BF68-B4A06C247BFB}">
  <a:tblStyle styleId="{54332BD4-3254-4AF9-BF68-B4A06C247B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customschemas.google.com/relationships/presentationmetadata" Target="metadata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Increment current term, cast vote for yourself</a:t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2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4" name="Google Shape;288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Other nodes accepted your vote, so you become leader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Recall: log numbers/colors correspond to the term in which the log entries were created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log entries are for terms less than the current term and all nodes have the same LastLogIndex, so this is a simple example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students are confused about “Linearizability”--Wyatt said we’ll get to it on Monday, just mention that.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Those entries can be thrown away because we know they have not been committed, and we know this because they do not exist on a majority (otherwise at least one of the nodes that elected S4 would have these entries)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Example of implementing timeouts with timers/select in earlier precept slides on Go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Heartbeat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Red boxes = committed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Partition! Follower will not hear from leader and will time 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S1 becomes the new leader, sends an AppendEntries to 2 to check log status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State intialized: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nextIndex: leader’s last log index + 1, in this case 4 for all servers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matchIndex: 0 for all servers except self, since we know what we’ve replicated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will respond with success since the prevLogTerm and prevLogIndex match what the leader has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...and the leader can update its matchIndex accordingly.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Operations are replicated on a majority: S1 and S0 have them, S2 does not know this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tells S2 that it can commit operations up to 3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old leader tries to send a heartbeat...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1" name="Google Shape;119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...which is rejected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Q: what triggers leader election?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A: no heartbeats from leader, node starts election but does not hear back from majority of nodes or from a valid leader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3" name="Google Shape;123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0" name="Google Shape;127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AppendEntries from Leader (S1) will bring S0 up to 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nextIndex on S1 tells it which operations it needs to send to S0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has committed up to log[5], and tells S0 likewise to commit up to log[5]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0" name="Google Shape;135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9" name="Google Shape;138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4" name="Google Shape;139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S0 and S1 have committed the same operations; S2 has committed up to 3, but now the network is partitioned and S1 becomes the new leader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to find the next log position where S1 and S2 agree on the log entry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1" name="Google Shape;144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we commit the log entries on S2?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No! They do not match what the leader has.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5 on S2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commit position 4 and append the committed entry 5? No!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Per-server state for Raft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4 on S2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1" name="Google Shape;161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match on position 3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...so we accept the commit...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8" name="Google Shape;169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...then: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Roll back S2’s operations after the match point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Write and commit the entries after the match point that were sent by S1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7" name="Google Shape;173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2" name="Google Shape;1742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7" name="Google Shape;174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0" name="Google Shape;179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3" name="Google Shape;183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7" name="Google Shape;187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6" name="Google Shape;191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2" name="Google Shape;1922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leader can commit an entry from a </a:t>
            </a:r>
            <a:r>
              <a:rPr i="1" lang="en"/>
              <a:t>current</a:t>
            </a:r>
            <a:r>
              <a:rPr lang="en"/>
              <a:t> term if it exists on majority of servers; not true for entries from previous terms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figure 8 in the paper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Notation: S1.log[2] means second position on S1’s log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is leader, partially replicates log entry at index 2; op2 is not on a majority yet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2" name="Google Shape;193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S5 becomes leader and gets a new operation from a client at log index 2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2" name="Google Shape;194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restarts and becomes leader, finishes replicating its log entry 2 to a majority of nodes (i.e., itself, S2, and S3)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4" name="Google Shape;195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Remember the process by which logs are made to match… the leader’s current entries will overwrite old </a:t>
            </a:r>
            <a:r>
              <a:rPr i="1" lang="en"/>
              <a:t>uncommitted</a:t>
            </a:r>
            <a:r>
              <a:rPr lang="en"/>
              <a:t> mismatching entries on others’ logs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7" name="Google Shape;1967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crashed before committing S1.log[2], so when S5 becomes leader again, its new entry could overwrite S1.log[2].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0" name="Google Shape;198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If, instead, S1 comes back online when S5.log[2] is only partially replicated and gets new entries, it can commit the old entry indirectly when it commits S1.log[3]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4" name="Google Shape;199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9" name="Google Shape;199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5" name="Google Shape;2005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9" name="Google Shape;2039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6" name="Google Shape;2086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8" name="Google Shape;2138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4" name="Google Shape;2194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8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0" name="Google Shape;225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9" name="Google Shape;2309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9" name="Google Shape;236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9" name="Google Shape;2429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3" name="Google Shape;2493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S3 will not have the most up-to-date log at the time of election...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0" name="Google Shape;2530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log entries yet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8" name="Google Shape;2568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1" name="Google Shape;2591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7" name="Google Shape;2627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3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5" name="Google Shape;2665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3" name="Google Shape;2703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1" name="Google Shape;2741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1" name="Google Shape;2781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5" name="Google Shape;2805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5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p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7" name="Google Shape;2827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4" name="Google Shape;2854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1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1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5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311700" y="28621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Nov 3</a:t>
            </a:r>
            <a:r>
              <a:rPr lang="en">
                <a:solidFill>
                  <a:srgbClr val="FFFFFF"/>
                </a:solidFill>
              </a:rPr>
              <a:t>, 2022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"/>
          <p:cNvSpPr txBox="1"/>
          <p:nvPr>
            <p:ph type="ctrTitle"/>
          </p:nvPr>
        </p:nvSpPr>
        <p:spPr>
          <a:xfrm>
            <a:off x="311700" y="1982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/>
              <a:t>Raft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0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84" name="Google Shape;184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10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90" name="Google Shape;190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96" name="Google Shape;196;p1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0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202" name="Google Shape;202;p10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03" name="Google Shape;203;p10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04" name="Google Shape;204;p10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5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Q8: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87" name="Google Shape;2887;p10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0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0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0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1" name="Google Shape;2891;p10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2" name="Google Shape;2892;p10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3" name="Google Shape;2893;p10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0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00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6" name="Google Shape;2896;p100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7" name="Google Shape;2897;p100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100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Google Shape;2899;p100"/>
          <p:cNvSpPr txBox="1"/>
          <p:nvPr>
            <p:ph idx="1" type="body"/>
          </p:nvPr>
        </p:nvSpPr>
        <p:spPr>
          <a:xfrm>
            <a:off x="3952250" y="2579225"/>
            <a:ext cx="4485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4 is guaranteed to be committed because no one else has a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log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All entries before entry 4 are safe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0" name="Google Shape;2900;p100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901" name="Google Shape;2901;p10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2" name="Google Shape;2902;p100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3" name="Google Shape;2903;p100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4" name="Google Shape;2904;p100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100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100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100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100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9" name="Google Shape;2909;p100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0" name="Google Shape;2910;p10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1" name="Google Shape;2911;p100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2" name="Google Shape;2912;p100"/>
          <p:cNvSpPr/>
          <p:nvPr/>
        </p:nvSpPr>
        <p:spPr>
          <a:xfrm>
            <a:off x="2567699" y="3955975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3" name="Google Shape;2913;p100"/>
          <p:cNvSpPr/>
          <p:nvPr/>
        </p:nvSpPr>
        <p:spPr>
          <a:xfrm>
            <a:off x="1985851" y="3955966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100"/>
          <p:cNvSpPr/>
          <p:nvPr/>
        </p:nvSpPr>
        <p:spPr>
          <a:xfrm>
            <a:off x="3149549" y="3955975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1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10" name="Google Shape;210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1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16" name="Google Shape;216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11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22" name="Google Shape;222;p1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1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228" name="Google Shape;228;p11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230" name="Google Shape;230;p11"/>
            <p:cNvSpPr txBox="1"/>
            <p:nvPr/>
          </p:nvSpPr>
          <p:spPr>
            <a:xfrm>
              <a:off x="3802950" y="2274838"/>
              <a:ext cx="1642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2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36" name="Google Shape;236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2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42" name="Google Shape;242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2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48" name="Google Shape;248;p12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>
            <p:ph idx="4294967295" type="ctrTitle"/>
          </p:nvPr>
        </p:nvSpPr>
        <p:spPr>
          <a:xfrm>
            <a:off x="888900" y="2140950"/>
            <a:ext cx="73662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there are existing log entries...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4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64" name="Google Shape;264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14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70" name="Google Shape;270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76" name="Google Shape;276;p1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4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282" name="Google Shape;282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4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288" name="Google Shape;288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14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294" name="Google Shape;294;p1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14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5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05" name="Google Shape;305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15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11" name="Google Shape;311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17" name="Google Shape;317;p1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5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23" name="Google Shape;323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5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29" name="Google Shape;329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5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35" name="Google Shape;335;p1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5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341" name="Google Shape;341;p15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2" name="Google Shape;342;p15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43" name="Google Shape;343;p15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5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6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49" name="Google Shape;349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16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55" name="Google Shape;355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6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61" name="Google Shape;361;p1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6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67" name="Google Shape;367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73" name="Google Shape;373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16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79" name="Google Shape;379;p16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16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385" name="Google Shape;385;p16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86" name="Google Shape;386;p16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387" name="Google Shape;387;p16"/>
            <p:cNvSpPr txBox="1"/>
            <p:nvPr/>
          </p:nvSpPr>
          <p:spPr>
            <a:xfrm>
              <a:off x="3838350" y="2281588"/>
              <a:ext cx="17679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7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93" name="Google Shape;393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7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99" name="Google Shape;399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405" name="Google Shape;405;p1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17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411" name="Google Shape;411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17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417" name="Google Shape;417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17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423" name="Google Shape;423;p17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428" name="Google Shape;4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"/>
          <p:cNvSpPr txBox="1"/>
          <p:nvPr>
            <p:ph idx="1" type="body"/>
          </p:nvPr>
        </p:nvSpPr>
        <p:spPr>
          <a:xfrm>
            <a:off x="311700" y="1152475"/>
            <a:ext cx="85206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did not vote for anyone else in this term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term must be &gt;= ours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log is at least as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as ours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The log with </a:t>
            </a:r>
            <a:r>
              <a:rPr lang="en" sz="1600">
                <a:solidFill>
                  <a:srgbClr val="FF0000"/>
                </a:solidFill>
              </a:rPr>
              <a:t>higher term</a:t>
            </a:r>
            <a:r>
              <a:rPr lang="en" sz="1600">
                <a:solidFill>
                  <a:srgbClr val="000000"/>
                </a:solidFill>
              </a:rPr>
              <a:t> in the last entry is more up-to-date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If the last entry terms are the same, then the </a:t>
            </a:r>
            <a:r>
              <a:rPr lang="en" sz="1600">
                <a:solidFill>
                  <a:srgbClr val="FF0000"/>
                </a:solidFill>
              </a:rPr>
              <a:t>longer</a:t>
            </a:r>
            <a:r>
              <a:rPr lang="en" sz="1600">
                <a:solidFill>
                  <a:srgbClr val="000000"/>
                </a:solidFill>
              </a:rPr>
              <a:t> log is more up-to-date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34" name="Google Shape;43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granting vote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40" name="Google Shape;440;p19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41" name="Google Shape;441;p1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46" name="Google Shape;4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812" y="178972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9"/>
          <p:cNvSpPr/>
          <p:nvPr/>
        </p:nvSpPr>
        <p:spPr>
          <a:xfrm>
            <a:off x="135380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202818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70256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376983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9"/>
          <p:cNvSpPr/>
          <p:nvPr/>
        </p:nvSpPr>
        <p:spPr>
          <a:xfrm>
            <a:off x="405136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472574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9"/>
          <p:cNvSpPr/>
          <p:nvPr/>
        </p:nvSpPr>
        <p:spPr>
          <a:xfrm>
            <a:off x="540015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Raft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311700" y="1152475"/>
            <a:ext cx="8520600" cy="3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System for enforcing </a:t>
            </a:r>
            <a:r>
              <a:rPr lang="en">
                <a:solidFill>
                  <a:srgbClr val="FF0000"/>
                </a:solidFill>
              </a:rPr>
              <a:t>strong consistency</a:t>
            </a:r>
            <a:r>
              <a:rPr lang="en">
                <a:solidFill>
                  <a:srgbClr val="FFFFFF"/>
                </a:solidFill>
              </a:rPr>
              <a:t> (linearizability)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Similar to Paxos and Viewstamped Replication, but much </a:t>
            </a:r>
            <a:r>
              <a:rPr lang="en">
                <a:solidFill>
                  <a:srgbClr val="00FF00"/>
                </a:solidFill>
              </a:rPr>
              <a:t>simpler</a:t>
            </a:r>
            <a:endParaRPr>
              <a:solidFill>
                <a:srgbClr val="00FF00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Clear boundary between </a:t>
            </a:r>
            <a:r>
              <a:rPr i="1" lang="en">
                <a:solidFill>
                  <a:schemeClr val="dk1"/>
                </a:solidFill>
              </a:rPr>
              <a:t>leader election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i="1" lang="en">
                <a:solidFill>
                  <a:schemeClr val="dk1"/>
                </a:solidFill>
              </a:rPr>
              <a:t>consensus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Leader log is ground truth; log entries only flow in one direction (from leader to followers)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59" name="Google Shape;459;p20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60" name="Google Shape;460;p2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65" name="Google Shape;4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50" y="293247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0"/>
          <p:cNvSpPr/>
          <p:nvPr/>
        </p:nvSpPr>
        <p:spPr>
          <a:xfrm>
            <a:off x="1353808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0"/>
          <p:cNvSpPr/>
          <p:nvPr/>
        </p:nvSpPr>
        <p:spPr>
          <a:xfrm>
            <a:off x="202818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270256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3376946" y="2904868"/>
            <a:ext cx="572702" cy="572702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4051326" y="2904868"/>
            <a:ext cx="572702" cy="572702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4725701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0"/>
          <p:cNvSpPr/>
          <p:nvPr/>
        </p:nvSpPr>
        <p:spPr>
          <a:xfrm>
            <a:off x="5400076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78" name="Google Shape;478;p21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79" name="Google Shape;479;p2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21"/>
          <p:cNvSpPr/>
          <p:nvPr/>
        </p:nvSpPr>
        <p:spPr>
          <a:xfrm>
            <a:off x="1353808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1"/>
          <p:cNvSpPr/>
          <p:nvPr/>
        </p:nvSpPr>
        <p:spPr>
          <a:xfrm>
            <a:off x="2028187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>
            <a:off x="2702576" y="2905118"/>
            <a:ext cx="572700" cy="572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487" name="Google Shape;4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050" y="2932721"/>
            <a:ext cx="496581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Why reject</a:t>
            </a:r>
            <a:r>
              <a:rPr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logs that are not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93" name="Google Shape;493;p22"/>
          <p:cNvSpPr txBox="1"/>
          <p:nvPr>
            <p:ph idx="1" type="body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Leader log is always the ground truth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Once someone is elected leader, followers must throw away conflicting entries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Must NOT throw away committed entries!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>
                <a:solidFill>
                  <a:schemeClr val="dk1"/>
                </a:solidFill>
              </a:rPr>
              <a:t>Note: Leader log doesn’t need to be the MOST up-to-date among all servers; it just needs a majority vote.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3"/>
          <p:cNvSpPr txBox="1"/>
          <p:nvPr>
            <p:ph idx="4294967295" type="ctrTitle"/>
          </p:nvPr>
        </p:nvSpPr>
        <p:spPr>
          <a:xfrm>
            <a:off x="888900" y="1917600"/>
            <a:ext cx="7366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accept logs that are not as </a:t>
            </a:r>
            <a:r>
              <a:rPr b="0" i="1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up-to-date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ours?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503" name="Google Shape;5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93180" y="2954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4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4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4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4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4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4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4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4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4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4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4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4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4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8" name="Google Shape;518;p24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9" name="Google Shape;519;p24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0" name="Google Shape;520;p24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4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4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4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4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4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4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7" name="Google Shape;527;p24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8" name="Google Shape;528;p24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4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4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4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4"/>
          <p:cNvSpPr txBox="1"/>
          <p:nvPr>
            <p:ph idx="1" type="body"/>
          </p:nvPr>
        </p:nvSpPr>
        <p:spPr>
          <a:xfrm>
            <a:off x="5301050" y="5338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Suppose entries 4-5 have already been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34" name="Google Shape;534;p24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4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4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4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4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4"/>
          <p:cNvSpPr txBox="1"/>
          <p:nvPr>
            <p:ph idx="1" type="body"/>
          </p:nvPr>
        </p:nvSpPr>
        <p:spPr>
          <a:xfrm>
            <a:off x="5301050" y="15244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Then previous leader S0 crashes and S3 times out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x-png-image-35402-272.png" id="540" name="Google Shape;5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4"/>
          <p:cNvSpPr txBox="1"/>
          <p:nvPr>
            <p:ph idx="1" type="body"/>
          </p:nvPr>
        </p:nvSpPr>
        <p:spPr>
          <a:xfrm>
            <a:off x="5393750" y="2515025"/>
            <a:ext cx="29274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If S3 becomes leader then committed entries 4 and 5 may be overwritten!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5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5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5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5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5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5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5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5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5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5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5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5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0" name="Google Shape;560;p25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1" name="Google Shape;561;p25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2" name="Google Shape;562;p25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5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5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5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5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9" name="Google Shape;569;p25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0" name="Google Shape;570;p25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5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5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5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5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5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580" name="Google Shape;5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5"/>
          <p:cNvSpPr txBox="1"/>
          <p:nvPr>
            <p:ph idx="1" type="body"/>
          </p:nvPr>
        </p:nvSpPr>
        <p:spPr>
          <a:xfrm>
            <a:off x="5552475" y="475475"/>
            <a:ext cx="25803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Why is it OK to throw away these entries?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3428825" y="3667825"/>
            <a:ext cx="2122500" cy="76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25"/>
          <p:cNvCxnSpPr/>
          <p:nvPr/>
        </p:nvCxnSpPr>
        <p:spPr>
          <a:xfrm flipH="1">
            <a:off x="4877850" y="1199650"/>
            <a:ext cx="1022700" cy="238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4" name="Google Shape;584;p25"/>
          <p:cNvSpPr txBox="1"/>
          <p:nvPr>
            <p:ph idx="1" type="body"/>
          </p:nvPr>
        </p:nvSpPr>
        <p:spPr>
          <a:xfrm>
            <a:off x="6108925" y="1600250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If these entries had been committed, then it means they must exist on a majority of servers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85" name="Google Shape;585;p25"/>
          <p:cNvSpPr txBox="1"/>
          <p:nvPr>
            <p:ph idx="1" type="body"/>
          </p:nvPr>
        </p:nvSpPr>
        <p:spPr>
          <a:xfrm>
            <a:off x="6108925" y="3264425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 that case S4 could receive votes from the same majority and become a valid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586" name="Google Shape;5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6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6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6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6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5" name="Google Shape;605;p26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6" name="Google Shape;606;p26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7" name="Google Shape;607;p26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6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6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6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1" name="Google Shape;611;p26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2" name="Google Shape;612;p26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6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6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6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6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6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6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622" name="Google Shape;6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6"/>
          <p:cNvSpPr/>
          <p:nvPr/>
        </p:nvSpPr>
        <p:spPr>
          <a:xfrm>
            <a:off x="3529346" y="30792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4203726" y="30792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3529321" y="37758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4203701" y="3775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627" name="Google Shape;6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7"/>
          <p:cNvSpPr txBox="1"/>
          <p:nvPr>
            <p:ph idx="4294967295" type="ctrTitle"/>
          </p:nvPr>
        </p:nvSpPr>
        <p:spPr>
          <a:xfrm>
            <a:off x="528150" y="1897200"/>
            <a:ext cx="80877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caveat with entries from old terms… (later)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8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operation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29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643" name="Google Shape;643;p2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48" name="Google Shape;648;p29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{54332BD4-3254-4AF9-BF68-B4A06C247BFB}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latest term server has seen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9" name="Google Shape;649;p29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{54332BD4-3254-4AF9-BF68-B4A06C247BFB}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nextIndex[]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matchIndex[]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0" name="Google Shape;650;p29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9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Assignment 3 hints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311700" y="1152475"/>
            <a:ext cx="8520600" cy="3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i="1" lang="en">
                <a:solidFill>
                  <a:srgbClr val="FF0000"/>
                </a:solidFill>
              </a:rPr>
              <a:t>leader election</a:t>
            </a:r>
            <a:r>
              <a:rPr lang="en">
                <a:solidFill>
                  <a:srgbClr val="FFFFFF"/>
                </a:solidFill>
              </a:rPr>
              <a:t> portion of Raft in assignment 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i="1" lang="en">
                <a:solidFill>
                  <a:srgbClr val="FF0000"/>
                </a:solidFill>
              </a:rPr>
              <a:t>log replication</a:t>
            </a:r>
            <a:r>
              <a:rPr lang="en">
                <a:solidFill>
                  <a:srgbClr val="FFFFFF"/>
                </a:solidFill>
              </a:rPr>
              <a:t> portion of Raft in assignment 4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time.Timer</a:t>
            </a:r>
            <a:r>
              <a:rPr lang="en">
                <a:solidFill>
                  <a:srgbClr val="FFFFFF"/>
                </a:solidFill>
              </a:rPr>
              <a:t>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en">
                <a:solidFill>
                  <a:srgbClr val="FFFFFF"/>
                </a:solidFill>
              </a:rPr>
              <a:t> statements to implement timeout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Need to time out on heartbe</a:t>
            </a:r>
            <a:r>
              <a:rPr lang="en">
                <a:solidFill>
                  <a:srgbClr val="FFFFFF"/>
                </a:solidFill>
              </a:rPr>
              <a:t>ats → Start election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Need to time out on waiting for majority of votes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Raft logs are 1-indexed; add a dummy entry in the first slot to enforce this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When voting for yourself, you can skip the RPC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3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57" name="Google Shape;657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3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63" name="Google Shape;663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3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69" name="Google Shape;669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79" name="Google Shape;679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1"/>
            <p:cNvSpPr txBox="1"/>
            <p:nvPr/>
          </p:nvSpPr>
          <p:spPr>
            <a:xfrm>
              <a:off x="5119260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3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85" name="Google Shape;685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3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91" name="Google Shape;691;p3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696" name="Google Shape;69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3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02" name="Google Shape;702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3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08" name="Google Shape;708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3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14" name="Google Shape;714;p3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19" name="Google Shape;7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3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21" name="Google Shape;721;p32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2" name="Google Shape;722;p32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32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29" name="Google Shape;729;p3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30" name="Google Shape;730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3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36" name="Google Shape;736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3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42" name="Google Shape;742;p3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47" name="Google Shape;74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33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9" name="Google Shape;749;p33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50" name="Google Shape;750;p33"/>
          <p:cNvSpPr txBox="1"/>
          <p:nvPr/>
        </p:nvSpPr>
        <p:spPr>
          <a:xfrm>
            <a:off x="1284100" y="2978100"/>
            <a:ext cx="17679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3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56" name="Google Shape;756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3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62" name="Google Shape;762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3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68" name="Google Shape;768;p3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73" name="Google Shape;7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34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75" name="Google Shape;775;p34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6" name="Google Shape;776;p34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77" name="Google Shape;777;p34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83" name="Google Shape;783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3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89" name="Google Shape;789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3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95" name="Google Shape;795;p3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00" name="Google Shape;8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3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4" name="Google Shape;804;p35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805" name="Google Shape;805;p35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6" name="Google Shape;806;p35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07" name="Google Shape;807;p35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35"/>
          <p:cNvSpPr txBox="1"/>
          <p:nvPr/>
        </p:nvSpPr>
        <p:spPr>
          <a:xfrm>
            <a:off x="1602850" y="30742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5"/>
          <p:cNvSpPr txBox="1"/>
          <p:nvPr/>
        </p:nvSpPr>
        <p:spPr>
          <a:xfrm>
            <a:off x="1602850" y="33028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3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15" name="Google Shape;815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3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21" name="Google Shape;821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3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27" name="Google Shape;827;p3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32" name="Google Shape;83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3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6" name="Google Shape;836;p36"/>
          <p:cNvGrpSpPr/>
          <p:nvPr/>
        </p:nvGrpSpPr>
        <p:grpSpPr>
          <a:xfrm>
            <a:off x="4148025" y="1066325"/>
            <a:ext cx="1808825" cy="1550100"/>
            <a:chOff x="4148025" y="1066325"/>
            <a:chExt cx="1808825" cy="1550100"/>
          </a:xfrm>
        </p:grpSpPr>
        <p:cxnSp>
          <p:nvCxnSpPr>
            <p:cNvPr id="837" name="Google Shape;837;p36"/>
            <p:cNvCxnSpPr/>
            <p:nvPr/>
          </p:nvCxnSpPr>
          <p:spPr>
            <a:xfrm rot="10800000">
              <a:off x="4148025" y="1066325"/>
              <a:ext cx="15699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838" name="Google Shape;838;p36"/>
            <p:cNvSpPr txBox="1"/>
            <p:nvPr/>
          </p:nvSpPr>
          <p:spPr>
            <a:xfrm>
              <a:off x="4188950" y="1066325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439472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4733150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07157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36"/>
          <p:cNvGrpSpPr/>
          <p:nvPr/>
        </p:nvGrpSpPr>
        <p:grpSpPr>
          <a:xfrm>
            <a:off x="1668875" y="2727000"/>
            <a:ext cx="2008400" cy="1784450"/>
            <a:chOff x="1668875" y="2727000"/>
            <a:chExt cx="2008400" cy="1784450"/>
          </a:xfrm>
        </p:grpSpPr>
        <p:cxnSp>
          <p:nvCxnSpPr>
            <p:cNvPr id="843" name="Google Shape;843;p36"/>
            <p:cNvCxnSpPr/>
            <p:nvPr/>
          </p:nvCxnSpPr>
          <p:spPr>
            <a:xfrm>
              <a:off x="2724775" y="2727000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44" name="Google Shape;844;p36"/>
            <p:cNvSpPr txBox="1"/>
            <p:nvPr/>
          </p:nvSpPr>
          <p:spPr>
            <a:xfrm>
              <a:off x="1668875" y="29613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87465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2213075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255150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53" name="Google Shape;853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" name="Google Shape;858;p3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59" name="Google Shape;859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3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65" name="Google Shape;865;p3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70" name="Google Shape;8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3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4" name="Google Shape;874;p37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5" name="Google Shape;875;p37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76" name="Google Shape;876;p3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7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3" name="Google Shape;883;p37"/>
          <p:cNvSpPr txBox="1"/>
          <p:nvPr/>
        </p:nvSpPr>
        <p:spPr>
          <a:xfrm>
            <a:off x="1330450" y="310217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8"/>
          <p:cNvSpPr txBox="1"/>
          <p:nvPr>
            <p:ph idx="1" type="body"/>
          </p:nvPr>
        </p:nvSpPr>
        <p:spPr>
          <a:xfrm>
            <a:off x="4327250" y="1869400"/>
            <a:ext cx="4009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while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commitIndex &gt; lastApplied</a:t>
            </a:r>
            <a:r>
              <a:rPr lang="en">
                <a:solidFill>
                  <a:srgbClr val="000000"/>
                </a:solidFill>
              </a:rPr>
              <a:t>, apply commands to state machine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89" name="Google Shape;889;p3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90" name="Google Shape;890;p3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3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8"/>
          <p:cNvSpPr txBox="1"/>
          <p:nvPr>
            <p:ph idx="1" type="body"/>
          </p:nvPr>
        </p:nvSpPr>
        <p:spPr>
          <a:xfrm>
            <a:off x="4436275" y="942950"/>
            <a:ext cx="3231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now replicated on a majority, so we can commit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899" name="Google Shape;89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3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05" name="Google Shape;905;p3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10" name="Google Shape;9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3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9"/>
          <p:cNvSpPr txBox="1"/>
          <p:nvPr>
            <p:ph idx="1" type="body"/>
          </p:nvPr>
        </p:nvSpPr>
        <p:spPr>
          <a:xfrm>
            <a:off x="4606375" y="947075"/>
            <a:ext cx="2954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Once leader has applied an entry to state machine, it is safe to tell the client that the entry is committed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15" name="Google Shape;915;p39"/>
          <p:cNvGrpSpPr/>
          <p:nvPr/>
        </p:nvGrpSpPr>
        <p:grpSpPr>
          <a:xfrm>
            <a:off x="478250" y="2686875"/>
            <a:ext cx="2513900" cy="803100"/>
            <a:chOff x="478250" y="2686875"/>
            <a:chExt cx="2513900" cy="803100"/>
          </a:xfrm>
        </p:grpSpPr>
        <p:sp>
          <p:nvSpPr>
            <p:cNvPr id="916" name="Google Shape;916;p39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7" name="Google Shape;917;p39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18" name="Google Shape;918;p39"/>
            <p:cNvSpPr txBox="1"/>
            <p:nvPr/>
          </p:nvSpPr>
          <p:spPr>
            <a:xfrm>
              <a:off x="1602850" y="2845650"/>
              <a:ext cx="1389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Response 1 2 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Importance of </a:t>
            </a:r>
            <a:r>
              <a:rPr lang="en">
                <a:solidFill>
                  <a:srgbClr val="FF0000"/>
                </a:solidFill>
              </a:rPr>
              <a:t>readability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311700" y="1152475"/>
            <a:ext cx="8520600" cy="30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A luxury for small projects, but a necessity for large and complex projects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HW4 will build on top of your solution for HW3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HW3 only accounts for about 20% of the work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Some tips: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Duplicate code is </a:t>
            </a:r>
            <a:r>
              <a:rPr i="1" lang="en">
                <a:solidFill>
                  <a:schemeClr val="dk1"/>
                </a:solidFill>
              </a:rPr>
              <a:t>really</a:t>
            </a:r>
            <a:r>
              <a:rPr lang="en">
                <a:solidFill>
                  <a:schemeClr val="dk1"/>
                </a:solidFill>
              </a:rPr>
              <a:t> bad; avoid at all costs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If a function is more than 30 lines, it is too long → split!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Avoid nested if-else’s; 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solidFill>
                  <a:srgbClr val="FFFFFF"/>
                </a:solidFill>
              </a:rPr>
              <a:t>s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r>
              <a:rPr lang="en">
                <a:solidFill>
                  <a:srgbClr val="FFFFFF"/>
                </a:solidFill>
              </a:rPr>
              <a:t>s where possible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0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new 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4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29" name="Google Shape;929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4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35" name="Google Shape;935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4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41" name="Google Shape;941;p4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46" name="Google Shape;94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4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4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4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4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4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1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41"/>
          <p:cNvSpPr txBox="1"/>
          <p:nvPr>
            <p:ph idx="1" type="body"/>
          </p:nvPr>
        </p:nvSpPr>
        <p:spPr>
          <a:xfrm>
            <a:off x="6500238" y="23096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8" name="Google Shape;958;p41"/>
          <p:cNvSpPr txBox="1"/>
          <p:nvPr/>
        </p:nvSpPr>
        <p:spPr>
          <a:xfrm>
            <a:off x="905475" y="3298400"/>
            <a:ext cx="111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Partition!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4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64" name="Google Shape;964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4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70" name="Google Shape;970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5" name="Google Shape;975;p4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76" name="Google Shape;976;p4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81" name="Google Shape;9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4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4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4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4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4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4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4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4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4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42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992" name="Google Shape;99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2"/>
          <p:cNvSpPr txBox="1"/>
          <p:nvPr/>
        </p:nvSpPr>
        <p:spPr>
          <a:xfrm>
            <a:off x="6627925" y="26099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94" name="Google Shape;994;p42"/>
          <p:cNvGrpSpPr/>
          <p:nvPr/>
        </p:nvGrpSpPr>
        <p:grpSpPr>
          <a:xfrm>
            <a:off x="6223700" y="2412663"/>
            <a:ext cx="2172125" cy="1459975"/>
            <a:chOff x="6223700" y="2412675"/>
            <a:chExt cx="2172125" cy="1459975"/>
          </a:xfrm>
        </p:grpSpPr>
        <p:cxnSp>
          <p:nvCxnSpPr>
            <p:cNvPr id="995" name="Google Shape;995;p42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96" name="Google Shape;996;p4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4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02" name="Google Shape;1002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4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08" name="Google Shape;1008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4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14" name="Google Shape;1014;p4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19" name="Google Shape;101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4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4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4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4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3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30" name="Google Shape;103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43"/>
          <p:cNvCxnSpPr/>
          <p:nvPr/>
        </p:nvCxnSpPr>
        <p:spPr>
          <a:xfrm flipH="1" rot="10800000">
            <a:off x="6223700" y="24126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2" name="Google Shape;1032;p43"/>
          <p:cNvSpPr txBox="1"/>
          <p:nvPr/>
        </p:nvSpPr>
        <p:spPr>
          <a:xfrm>
            <a:off x="6627925" y="2657825"/>
            <a:ext cx="1767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4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38" name="Google Shape;1038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3" name="Google Shape;1043;p4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44" name="Google Shape;1044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50" name="Google Shape;1050;p4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55" name="Google Shape;105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4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4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4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4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4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4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4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4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4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44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066" name="Google Shape;106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44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068" name="Google Shape;1068;p44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69" name="Google Shape;1069;p44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2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4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75" name="Google Shape;1075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4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81" name="Google Shape;1081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6" name="Google Shape;1086;p4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87" name="Google Shape;1087;p4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92" name="Google Shape;109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4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4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4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5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03" name="Google Shape;11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4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09" name="Google Shape;1109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4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15" name="Google Shape;1115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4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21" name="Google Shape;1121;p4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26" name="Google Shape;11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4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4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4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4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4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4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4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4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46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37" name="Google Shape;113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4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4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4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46"/>
          <p:cNvSpPr txBox="1"/>
          <p:nvPr>
            <p:ph idx="1" type="body"/>
          </p:nvPr>
        </p:nvSpPr>
        <p:spPr>
          <a:xfrm>
            <a:off x="6443100" y="2714175"/>
            <a:ext cx="225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Committing entries in the new term...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7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fix the partition...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4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53" name="Google Shape;1153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59" name="Google Shape;1159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65" name="Google Shape;1165;p4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70" name="Google Shape;11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4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4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4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4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4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4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4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4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4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80" name="Google Shape;118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4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4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5" name="Google Shape;1185;p48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86" name="Google Shape;1186;p48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87" name="Google Shape;1187;p48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88" name="Google Shape;1188;p48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9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94" name="Google Shape;1194;p4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95" name="Google Shape;1195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01" name="Google Shape;1201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4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07" name="Google Shape;1207;p4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212" name="Google Shape;121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4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4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4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4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4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4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22" name="Google Shape;122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4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4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4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7" name="Google Shape;1227;p49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8" name="Google Shape;1228;p49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229" name="Google Shape;1229;p49"/>
          <p:cNvSpPr txBox="1"/>
          <p:nvPr/>
        </p:nvSpPr>
        <p:spPr>
          <a:xfrm>
            <a:off x="1432325" y="3133700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0" name="Google Shape;1230;p49"/>
          <p:cNvSpPr txBox="1"/>
          <p:nvPr>
            <p:ph idx="1" type="body"/>
          </p:nvPr>
        </p:nvSpPr>
        <p:spPr>
          <a:xfrm>
            <a:off x="6409700" y="2607325"/>
            <a:ext cx="2259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Rejected request because local term is higher (2 &gt; 1)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5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36" name="Google Shape;1236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5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42" name="Google Shape;1242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5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48" name="Google Shape;1248;p5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5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5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p5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5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5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5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5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5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5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5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5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62" name="Google Shape;12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5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5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5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5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50"/>
          <p:cNvSpPr txBox="1"/>
          <p:nvPr>
            <p:ph idx="1" type="body"/>
          </p:nvPr>
        </p:nvSpPr>
        <p:spPr>
          <a:xfrm>
            <a:off x="578475" y="2953550"/>
            <a:ext cx="2880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Old leader is dethroned!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51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73" name="Google Shape;1273;p5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74" name="Google Shape;1274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5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80" name="Google Shape;1280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5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86" name="Google Shape;1286;p5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1" name="Google Shape;1291;p5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5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5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5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5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5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5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5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5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00" name="Google Shape;130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5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5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5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5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5" name="Google Shape;1305;p51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6" name="Google Shape;1306;p51"/>
          <p:cNvSpPr/>
          <p:nvPr/>
        </p:nvSpPr>
        <p:spPr>
          <a:xfrm>
            <a:off x="4620063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51"/>
          <p:cNvSpPr/>
          <p:nvPr/>
        </p:nvSpPr>
        <p:spPr>
          <a:xfrm>
            <a:off x="4958488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5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13" name="Google Shape;1313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5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19" name="Google Shape;1319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5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25" name="Google Shape;1325;p5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5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5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0" name="Google Shape;1330;p5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5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5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5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5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5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5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5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5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39" name="Google Shape;133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5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5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5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5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52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45" name="Google Shape;1345;p5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46" name="Google Shape;1346;p52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52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5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53" name="Google Shape;1353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5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59" name="Google Shape;1359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5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65" name="Google Shape;1365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0" name="Google Shape;1370;p5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5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5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5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5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5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5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5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5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79" name="Google Shape;137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5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5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5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5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53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53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5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54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55"/>
          <p:cNvSpPr txBox="1"/>
          <p:nvPr>
            <p:ph idx="4294967295" type="ctrTitle"/>
          </p:nvPr>
        </p:nvSpPr>
        <p:spPr>
          <a:xfrm>
            <a:off x="528150" y="712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55"/>
          <p:cNvSpPr txBox="1"/>
          <p:nvPr/>
        </p:nvSpPr>
        <p:spPr>
          <a:xfrm>
            <a:off x="575100" y="1903500"/>
            <a:ext cx="80877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 will find the latest log entry in the follower where the two logs agree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follower: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after that entry will be deleted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leader’s log up to that point will be replicated on the follower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6"/>
          <p:cNvSpPr/>
          <p:nvPr/>
        </p:nvSpPr>
        <p:spPr>
          <a:xfrm>
            <a:off x="1203350" y="2696382"/>
            <a:ext cx="7134875" cy="953550"/>
          </a:xfrm>
          <a:custGeom>
            <a:rect b="b" l="l" r="r" t="t"/>
            <a:pathLst>
              <a:path extrusionOk="0" h="38142" w="285395">
                <a:moveTo>
                  <a:pt x="0" y="38142"/>
                </a:moveTo>
                <a:cubicBezTo>
                  <a:pt x="9655" y="33669"/>
                  <a:pt x="33935" y="17625"/>
                  <a:pt x="57931" y="11306"/>
                </a:cubicBezTo>
                <a:cubicBezTo>
                  <a:pt x="81927" y="4988"/>
                  <a:pt x="112596" y="1154"/>
                  <a:pt x="143975" y="231"/>
                </a:cubicBezTo>
                <a:cubicBezTo>
                  <a:pt x="175354" y="-692"/>
                  <a:pt x="222636" y="3923"/>
                  <a:pt x="246206" y="5769"/>
                </a:cubicBezTo>
                <a:cubicBezTo>
                  <a:pt x="269776" y="7615"/>
                  <a:pt x="278864" y="10383"/>
                  <a:pt x="285395" y="1130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5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04" name="Google Shape;1404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5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5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10" name="Google Shape;1410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5" name="Google Shape;1415;p5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16" name="Google Shape;1416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5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5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5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5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5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5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5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5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5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35" name="Google Shape;143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5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5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38" name="Google Shape;143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5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44" name="Google Shape;1444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5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50" name="Google Shape;1450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5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56" name="Google Shape;1456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61" name="Google Shape;146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2" name="Google Shape;1462;p57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463" name="Google Shape;1463;p57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464" name="Google Shape;1464;p57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465" name="Google Shape;146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57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5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S1 log[5] = 4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S2 log[5] = 2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7" name="Google Shape;1467;p5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5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5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5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5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5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5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5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5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5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5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5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5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5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5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5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5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88" name="Google Shape;1488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5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5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94" name="Google Shape;1494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5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00" name="Google Shape;1500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05" name="Google Shape;150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6" name="Google Shape;1506;p58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7" name="Google Shape;1507;p58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8" name="Google Shape;1508;p5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5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5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5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5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5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5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5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5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5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5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5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5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5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5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p5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29" name="Google Shape;1529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5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35" name="Google Shape;1535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0" name="Google Shape;1540;p5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41" name="Google Shape;1541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46" name="Google Shape;154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7" name="Google Shape;1547;p59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548" name="Google Shape;1548;p59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549" name="Google Shape;1549;p59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50" name="Google Shape;1550;p59"/>
          <p:cNvSpPr/>
          <p:nvPr/>
        </p:nvSpPr>
        <p:spPr>
          <a:xfrm>
            <a:off x="7166063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59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4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log[4]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log[4] = 2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52" name="Google Shape;1552;p5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5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5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5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5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5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5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5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5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5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5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5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5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5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5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59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6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129" name="Google Shape;129;p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(log entries here)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4" name="Google Shape;134;p6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{54332BD4-3254-4AF9-BF68-B4A06C247BFB}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Google Shape;135;p6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{54332BD4-3254-4AF9-BF68-B4A06C247BFB}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6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6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73" name="Google Shape;1573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6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6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79" name="Google Shape;1579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6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85" name="Google Shape;1585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90" name="Google Shape;15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1" name="Google Shape;1591;p60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2" name="Google Shape;1592;p60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3" name="Google Shape;1593;p6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6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6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6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6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6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6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6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6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6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6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6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6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6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6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6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6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14" name="Google Shape;1614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6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9" name="Google Shape;1619;p6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20" name="Google Shape;1620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26" name="Google Shape;1626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31" name="Google Shape;163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2" name="Google Shape;1632;p61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633" name="Google Shape;1633;p61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634" name="Google Shape;1634;p61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35" name="Google Shape;1635;p61"/>
          <p:cNvGrpSpPr/>
          <p:nvPr/>
        </p:nvGrpSpPr>
        <p:grpSpPr>
          <a:xfrm>
            <a:off x="6996850" y="3906850"/>
            <a:ext cx="625825" cy="287400"/>
            <a:chOff x="6996850" y="3906850"/>
            <a:chExt cx="625825" cy="287400"/>
          </a:xfrm>
        </p:grpSpPr>
        <p:sp>
          <p:nvSpPr>
            <p:cNvPr id="1636" name="Google Shape;1636;p61"/>
            <p:cNvSpPr/>
            <p:nvPr/>
          </p:nvSpPr>
          <p:spPr>
            <a:xfrm>
              <a:off x="6996850" y="39068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61"/>
            <p:cNvSpPr/>
            <p:nvPr/>
          </p:nvSpPr>
          <p:spPr>
            <a:xfrm>
              <a:off x="7335275" y="3906850"/>
              <a:ext cx="287400" cy="287400"/>
            </a:xfrm>
            <a:prstGeom prst="rect">
              <a:avLst/>
            </a:prstGeom>
            <a:solidFill>
              <a:srgbClr val="D9D2E9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8" name="Google Shape;1638;p61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S1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AA84F"/>
                </a:solidFill>
              </a:rPr>
              <a:t>Match!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639" name="Google Shape;1639;p6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6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6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6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6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6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6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6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6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6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6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6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6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6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6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6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6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60" name="Google Shape;1660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6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66" name="Google Shape;1666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1" name="Google Shape;1671;p6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72" name="Google Shape;1672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6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77" name="Google Shape;167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8" name="Google Shape;1678;p62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9" name="Google Shape;1679;p62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1" i="0" sz="1200" u="none" cap="none" strike="noStrike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0" name="Google Shape;1680;p6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6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6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6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6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6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6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6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6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6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6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6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6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6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6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6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" name="Google Shape;1700;p6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01" name="Google Shape;1701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6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6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07" name="Google Shape;1707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6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13" name="Google Shape;1713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18" name="Google Shape;171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63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0" name="Google Shape;1720;p6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6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6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6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6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6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6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6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6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6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63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63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63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63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63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64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5"/>
          <p:cNvSpPr txBox="1"/>
          <p:nvPr>
            <p:ph idx="4294967295" type="ctrTitle"/>
          </p:nvPr>
        </p:nvSpPr>
        <p:spPr>
          <a:xfrm>
            <a:off x="1377150" y="1810200"/>
            <a:ext cx="63897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Optimization to reduce number of messages?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6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50" name="Google Shape;1750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6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56" name="Google Shape;1756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6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62" name="Google Shape;1762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p6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6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6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6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6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6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6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6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775" name="Google Shape;1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6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6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8" name="Google Shape;1778;p66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779" name="Google Shape;1779;p66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780" name="Google Shape;1780;p66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781" name="Google Shape;178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6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6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6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6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6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6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6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93" name="Google Shape;1793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6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8" name="Google Shape;1798;p6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99" name="Google Shape;1799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4" name="Google Shape;1804;p6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05" name="Google Shape;1805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10" name="Google Shape;181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1" name="Google Shape;1811;p67"/>
          <p:cNvGrpSpPr/>
          <p:nvPr/>
        </p:nvGrpSpPr>
        <p:grpSpPr>
          <a:xfrm>
            <a:off x="6223700" y="2446875"/>
            <a:ext cx="2172125" cy="1459975"/>
            <a:chOff x="6223700" y="2446875"/>
            <a:chExt cx="2172125" cy="1459975"/>
          </a:xfrm>
        </p:grpSpPr>
        <p:cxnSp>
          <p:nvCxnSpPr>
            <p:cNvPr id="1812" name="Google Shape;1812;p67"/>
            <p:cNvCxnSpPr/>
            <p:nvPr/>
          </p:nvCxnSpPr>
          <p:spPr>
            <a:xfrm flipH="1" rot="10800000">
              <a:off x="6223700" y="24468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813" name="Google Shape;1813;p67"/>
            <p:cNvSpPr txBox="1"/>
            <p:nvPr/>
          </p:nvSpPr>
          <p:spPr>
            <a:xfrm>
              <a:off x="6627925" y="26441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Success: False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RequestedIndex: 4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14" name="Google Shape;1814;p67"/>
          <p:cNvSpPr txBox="1"/>
          <p:nvPr>
            <p:ph idx="1" type="body"/>
          </p:nvPr>
        </p:nvSpPr>
        <p:spPr>
          <a:xfrm>
            <a:off x="562575" y="3260775"/>
            <a:ext cx="29046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Specify index of first log entry in the new term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5" name="Google Shape;1815;p6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6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6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6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6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6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6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6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6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6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6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6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6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6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6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67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6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36" name="Google Shape;1836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6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6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42" name="Google Shape;1842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6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48" name="Google Shape;1848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53" name="Google Shape;185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4" name="Google Shape;1854;p68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855" name="Google Shape;1855;p68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856" name="Google Shape;1856;p68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57" name="Google Shape;1857;p68"/>
          <p:cNvSpPr/>
          <p:nvPr/>
        </p:nvSpPr>
        <p:spPr>
          <a:xfrm>
            <a:off x="6996850" y="39068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68"/>
          <p:cNvSpPr/>
          <p:nvPr/>
        </p:nvSpPr>
        <p:spPr>
          <a:xfrm>
            <a:off x="7335275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6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6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6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6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6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6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68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68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68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68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6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6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6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68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68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68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6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80" name="Google Shape;1880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6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6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86" name="Google Shape;1886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6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92" name="Google Shape;1892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97" name="Google Shape;189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8" name="Google Shape;1898;p69"/>
          <p:cNvSpPr txBox="1"/>
          <p:nvPr>
            <p:ph idx="1" type="body"/>
          </p:nvPr>
        </p:nvSpPr>
        <p:spPr>
          <a:xfrm>
            <a:off x="6268400" y="2690050"/>
            <a:ext cx="2656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Decrement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nextIndex</a:t>
            </a:r>
            <a:r>
              <a:rPr lang="en">
                <a:solidFill>
                  <a:srgbClr val="000000"/>
                </a:solidFill>
              </a:rPr>
              <a:t> one term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9" name="Google Shape;1899;p6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6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6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6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6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6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6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6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6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6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69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69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69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69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69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7"/>
          <p:cNvGrpSpPr/>
          <p:nvPr/>
        </p:nvGrpSpPr>
        <p:grpSpPr>
          <a:xfrm>
            <a:off x="598963" y="613888"/>
            <a:ext cx="2259142" cy="1214445"/>
            <a:chOff x="3562050" y="826950"/>
            <a:chExt cx="2396713" cy="1101238"/>
          </a:xfrm>
        </p:grpSpPr>
        <p:sp>
          <p:nvSpPr>
            <p:cNvPr id="143" name="Google Shape;143;p7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8" name="Google Shape;148;p7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{54332BD4-3254-4AF9-BF68-B4A06C247BFB}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7"/>
          <p:cNvSpPr txBox="1"/>
          <p:nvPr>
            <p:ph idx="1" type="body"/>
          </p:nvPr>
        </p:nvSpPr>
        <p:spPr>
          <a:xfrm>
            <a:off x="3611125" y="2027225"/>
            <a:ext cx="4471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000000"/>
                </a:solidFill>
              </a:rPr>
              <a:t>State required for election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70"/>
          <p:cNvSpPr txBox="1"/>
          <p:nvPr>
            <p:ph idx="1" type="body"/>
          </p:nvPr>
        </p:nvSpPr>
        <p:spPr>
          <a:xfrm>
            <a:off x="311700" y="1152475"/>
            <a:ext cx="852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exists on a majority AND it is written in the current term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precedes another entry that is committed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9" name="Google Shape;191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committing an entry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5" name="Google Shape;1925;p71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71"/>
          <p:cNvSpPr txBox="1"/>
          <p:nvPr>
            <p:ph idx="1" type="body"/>
          </p:nvPr>
        </p:nvSpPr>
        <p:spPr>
          <a:xfrm>
            <a:off x="570475" y="4163925"/>
            <a:ext cx="1787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is the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27" name="Google Shape;192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71"/>
          <p:cNvSpPr txBox="1"/>
          <p:nvPr/>
        </p:nvSpPr>
        <p:spPr>
          <a:xfrm>
            <a:off x="2187775" y="1976400"/>
            <a:ext cx="16767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only partially replicated...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7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35" name="Google Shape;1935;p72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6" name="Google Shape;1936;p72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72"/>
          <p:cNvSpPr txBox="1"/>
          <p:nvPr>
            <p:ph idx="1" type="body"/>
          </p:nvPr>
        </p:nvSpPr>
        <p:spPr>
          <a:xfrm>
            <a:off x="20184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8" name="Google Shape;1938;p72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39" name="Google Shape;193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5" name="Google Shape;1945;p73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73"/>
          <p:cNvSpPr txBox="1"/>
          <p:nvPr>
            <p:ph idx="1" type="body"/>
          </p:nvPr>
        </p:nvSpPr>
        <p:spPr>
          <a:xfrm>
            <a:off x="32008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7" name="Google Shape;1947;p73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73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49" name="Google Shape;194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73"/>
          <p:cNvSpPr txBox="1"/>
          <p:nvPr/>
        </p:nvSpPr>
        <p:spPr>
          <a:xfrm>
            <a:off x="4325400" y="22599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now replicated to a majority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7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7" name="Google Shape;1957;p74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74"/>
          <p:cNvSpPr txBox="1"/>
          <p:nvPr>
            <p:ph idx="1" type="body"/>
          </p:nvPr>
        </p:nvSpPr>
        <p:spPr>
          <a:xfrm>
            <a:off x="4420950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9" name="Google Shape;1959;p74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74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74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62" name="Google Shape;196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74"/>
          <p:cNvSpPr txBox="1"/>
          <p:nvPr/>
        </p:nvSpPr>
        <p:spPr>
          <a:xfrm>
            <a:off x="5791500" y="26082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S5 replicates S5.log[2] to all other nodes...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7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0" name="Google Shape;1970;p75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75"/>
          <p:cNvSpPr txBox="1"/>
          <p:nvPr>
            <p:ph idx="1" type="body"/>
          </p:nvPr>
        </p:nvSpPr>
        <p:spPr>
          <a:xfrm>
            <a:off x="6000825" y="1949725"/>
            <a:ext cx="2712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was overwritten even though it was replicated on a majority!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2" name="Google Shape;1972;p75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75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75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75"/>
          <p:cNvSpPr txBox="1"/>
          <p:nvPr>
            <p:ph idx="1" type="body"/>
          </p:nvPr>
        </p:nvSpPr>
        <p:spPr>
          <a:xfrm>
            <a:off x="6000825" y="3228775"/>
            <a:ext cx="271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Cannot assume entry 2 was committed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crown.png" id="1976" name="Google Shape;197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7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3" name="Google Shape;1983;p76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76"/>
          <p:cNvPicPr preferRelativeResize="0"/>
          <p:nvPr/>
        </p:nvPicPr>
        <p:blipFill rotWithShape="1">
          <a:blip r:embed="rId3">
            <a:alphaModFix/>
          </a:blip>
          <a:srcRect b="0" l="21292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Google Shape;1985;p76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76"/>
          <p:cNvPicPr preferRelativeResize="0"/>
          <p:nvPr/>
        </p:nvPicPr>
        <p:blipFill rotWithShape="1">
          <a:blip r:embed="rId3">
            <a:alphaModFix/>
          </a:blip>
          <a:srcRect b="0" l="77763" r="0" t="0"/>
          <a:stretch/>
        </p:blipFill>
        <p:spPr>
          <a:xfrm>
            <a:off x="4468850" y="1496576"/>
            <a:ext cx="1412962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76"/>
          <p:cNvSpPr txBox="1"/>
          <p:nvPr>
            <p:ph idx="1" type="body"/>
          </p:nvPr>
        </p:nvSpPr>
        <p:spPr>
          <a:xfrm>
            <a:off x="6000900" y="19976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committed once entry 3 is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8" name="Google Shape;1988;p76"/>
          <p:cNvSpPr txBox="1"/>
          <p:nvPr>
            <p:ph idx="1" type="body"/>
          </p:nvPr>
        </p:nvSpPr>
        <p:spPr>
          <a:xfrm>
            <a:off x="6000900" y="29882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Commit old entries </a:t>
            </a:r>
            <a:r>
              <a:rPr b="1" i="1" lang="en">
                <a:solidFill>
                  <a:srgbClr val="FF0000"/>
                </a:solidFill>
              </a:rPr>
              <a:t>indirectly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89" name="Google Shape;1989;p76"/>
          <p:cNvSpPr txBox="1"/>
          <p:nvPr>
            <p:ph idx="1" type="body"/>
          </p:nvPr>
        </p:nvSpPr>
        <p:spPr>
          <a:xfrm>
            <a:off x="4420950" y="4163925"/>
            <a:ext cx="23262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commits entry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90" name="Google Shape;199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1" name="Google Shape;1991;p76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77"/>
          <p:cNvSpPr txBox="1"/>
          <p:nvPr>
            <p:ph idx="4294967295" type="ctrTitle"/>
          </p:nvPr>
        </p:nvSpPr>
        <p:spPr>
          <a:xfrm>
            <a:off x="1377150" y="1899000"/>
            <a:ext cx="6389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78"/>
          <p:cNvSpPr txBox="1"/>
          <p:nvPr>
            <p:ph idx="4294967295" type="ctrTitle"/>
          </p:nvPr>
        </p:nvSpPr>
        <p:spPr>
          <a:xfrm>
            <a:off x="1377150" y="502575"/>
            <a:ext cx="63897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78"/>
          <p:cNvSpPr txBox="1"/>
          <p:nvPr/>
        </p:nvSpPr>
        <p:spPr>
          <a:xfrm>
            <a:off x="674950" y="1710625"/>
            <a:ext cx="7831500" cy="28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for deciding which log is more up-to-date: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last entries in the logs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different: log with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term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the same: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log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Q1: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8" name="Google Shape;2008;p7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7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7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7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7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7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7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7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7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7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7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9" name="Google Shape;2019;p7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0" name="Google Shape;2020;p7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1" name="Google Shape;2021;p7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7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7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7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7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7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7" name="Google Shape;2027;p7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8" name="Google Shape;2028;p7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7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7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7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7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7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7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7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7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311700" y="1152475"/>
            <a:ext cx="8520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sets a randomized timer that expires in [T, 2T] </a:t>
            </a:r>
            <a:r>
              <a:rPr lang="en">
                <a:solidFill>
                  <a:srgbClr val="CCCCCC"/>
                </a:solidFill>
              </a:rPr>
              <a:t>(e.g. T = 150ms)</a:t>
            </a:r>
            <a:endParaRPr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When timer expires, increment term and send a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RequestVote</a:t>
            </a:r>
            <a:r>
              <a:rPr lang="en">
                <a:solidFill>
                  <a:srgbClr val="000000"/>
                </a:solidFill>
              </a:rPr>
              <a:t> to everyone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Retry this until either: 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get majority of votes (including yourself): become leader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receive an RPC from a valid leader: become follower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Leader 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2" name="Google Shape;2042;p80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80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80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80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6" name="Google Shape;2046;p80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7" name="Google Shape;2047;p80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8" name="Google Shape;2048;p80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80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0" name="Google Shape;2050;p80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1" name="Google Shape;2051;p80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80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80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80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80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80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80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80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80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80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80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80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80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4" name="Google Shape;2064;p80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5" name="Google Shape;2065;p80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6" name="Google Shape;2066;p80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80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80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80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80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80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2" name="Google Shape;2072;p80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3" name="Google Shape;2073;p80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80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80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80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80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80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80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80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80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082" name="Google Shape;208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3" name="Google Shape;2083;p80"/>
          <p:cNvCxnSpPr/>
          <p:nvPr/>
        </p:nvCxnSpPr>
        <p:spPr>
          <a:xfrm>
            <a:off x="2992375" y="3009325"/>
            <a:ext cx="1203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9" name="Google Shape;2089;p81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81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81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81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3" name="Google Shape;2093;p81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4" name="Google Shape;2094;p81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5" name="Google Shape;2095;p81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81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7" name="Google Shape;2097;p81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8" name="Google Shape;2098;p81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81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81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81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81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81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81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81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81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81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81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81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81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1" name="Google Shape;2111;p81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2" name="Google Shape;2112;p81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3" name="Google Shape;2113;p81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81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81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81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81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81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9" name="Google Shape;2119;p81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20" name="Google Shape;2120;p81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81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81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81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81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81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81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81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81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129" name="Google Shape;212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81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81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81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81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81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81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2140" name="Google Shape;21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42" name="Google Shape;2142;p82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82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82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82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6" name="Google Shape;2146;p82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7" name="Google Shape;2147;p82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8" name="Google Shape;2148;p82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82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0" name="Google Shape;2150;p82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1" name="Google Shape;2151;p82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82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82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82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82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82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82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82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82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82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82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82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82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4" name="Google Shape;2164;p82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5" name="Google Shape;2165;p82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6" name="Google Shape;2166;p82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82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82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82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82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82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72" name="Google Shape;2172;p82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73" name="Google Shape;2173;p82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82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82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82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82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82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82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82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82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82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82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82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82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82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82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82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82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82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191" name="Google Shape;21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97" name="Google Shape;2197;p83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83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83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83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1" name="Google Shape;2201;p83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2" name="Google Shape;2202;p83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3" name="Google Shape;2203;p83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83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5" name="Google Shape;2205;p83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6" name="Google Shape;2206;p83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83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83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83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83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83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83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83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83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83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83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83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83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9" name="Google Shape;2219;p83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0" name="Google Shape;2220;p83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1" name="Google Shape;2221;p83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83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83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83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83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83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7" name="Google Shape;2227;p83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8" name="Google Shape;2228;p83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83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83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83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83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83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83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83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83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83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83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83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83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83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83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83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83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83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46" name="Google Shape;22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47" name="Google Shape;224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53" name="Google Shape;2253;p84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84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84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84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7" name="Google Shape;2257;p84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8" name="Google Shape;2258;p84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9" name="Google Shape;2259;p84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84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1" name="Google Shape;2261;p84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2" name="Google Shape;2262;p84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84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84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84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84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84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84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84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84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84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84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84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84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5" name="Google Shape;2275;p84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6" name="Google Shape;2276;p84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7" name="Google Shape;2277;p84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84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84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84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84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84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83" name="Google Shape;2283;p84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84" name="Google Shape;2284;p84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84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84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84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84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84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84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84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84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84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84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84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84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84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84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84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84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84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02" name="Google Shape;230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03" name="Google Shape;230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4" name="Google Shape;2304;p84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84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84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12" name="Google Shape;2312;p85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85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85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85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6" name="Google Shape;2316;p85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7" name="Google Shape;2317;p85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8" name="Google Shape;2318;p85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85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0" name="Google Shape;2320;p85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1" name="Google Shape;2321;p85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85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85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85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85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85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85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85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85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85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85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85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85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4" name="Google Shape;2334;p85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5" name="Google Shape;2335;p85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6" name="Google Shape;2336;p85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85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85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85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85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85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42" name="Google Shape;2342;p85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43" name="Google Shape;2343;p85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85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85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85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85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85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85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85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85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85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85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85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85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85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85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85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85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85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61" name="Google Shape;236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62" name="Google Shape;236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63" name="Google Shape;2363;p85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85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85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366" name="Google Shape;236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1593998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72" name="Google Shape;2372;p86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86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86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86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6" name="Google Shape;2376;p86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7" name="Google Shape;2377;p86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8" name="Google Shape;2378;p86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86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0" name="Google Shape;2380;p86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1" name="Google Shape;2381;p86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86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86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86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86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86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86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86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86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86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86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86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86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4" name="Google Shape;2394;p86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5" name="Google Shape;2395;p86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6" name="Google Shape;2396;p86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86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86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86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86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86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02" name="Google Shape;2402;p86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03" name="Google Shape;2403;p86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86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86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86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86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86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86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86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86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86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86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86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86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86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86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86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86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86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21" name="Google Shape;242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22" name="Google Shape;242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3" name="Google Shape;2423;p86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86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86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26" name="Google Shape;242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32" name="Google Shape;2432;p87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87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87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87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6" name="Google Shape;2436;p87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7" name="Google Shape;2437;p87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8" name="Google Shape;2438;p87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87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0" name="Google Shape;2440;p87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1" name="Google Shape;2441;p87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87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87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87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87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87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87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87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87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87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87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87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87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4" name="Google Shape;2454;p87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5" name="Google Shape;2455;p87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6" name="Google Shape;2456;p87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87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87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87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87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87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62" name="Google Shape;2462;p87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63" name="Google Shape;2463;p87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87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87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87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87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87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87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87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87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87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87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87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87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87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87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87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87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87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81" name="Google Shape;248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82" name="Google Shape;248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3" name="Google Shape;2483;p87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87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87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86" name="Google Shape;248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7" name="Google Shape;2487;p87"/>
          <p:cNvSpPr/>
          <p:nvPr/>
        </p:nvSpPr>
        <p:spPr>
          <a:xfrm>
            <a:off x="3272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87"/>
          <p:cNvSpPr/>
          <p:nvPr/>
        </p:nvSpPr>
        <p:spPr>
          <a:xfrm>
            <a:off x="3272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87"/>
          <p:cNvSpPr/>
          <p:nvPr/>
        </p:nvSpPr>
        <p:spPr>
          <a:xfrm>
            <a:off x="3272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2490" name="Google Shape;249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668" y="2913197"/>
            <a:ext cx="1830213" cy="19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Q2: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96" name="Google Shape;2496;p8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88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88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88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8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88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8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88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88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88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8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7" name="Google Shape;2507;p8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8" name="Google Shape;2508;p8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9" name="Google Shape;2509;p88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88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88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88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88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88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15" name="Google Shape;2515;p88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16" name="Google Shape;2516;p88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88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88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88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88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88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8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8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8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88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88"/>
          <p:cNvSpPr txBox="1"/>
          <p:nvPr>
            <p:ph idx="1" type="body"/>
          </p:nvPr>
        </p:nvSpPr>
        <p:spPr>
          <a:xfrm>
            <a:off x="4612500" y="279132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cannot become leader in term 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(Who’s going to vote for him?)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7" name="Google Shape;2527;p88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Q3: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33" name="Google Shape;2533;p8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8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89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89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8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8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8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8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89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89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8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4" name="Google Shape;2544;p8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5" name="Google Shape;2545;p8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6" name="Google Shape;2546;p89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89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89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89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89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89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52" name="Google Shape;2552;p89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53" name="Google Shape;2553;p89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89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89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89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8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89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8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8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8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89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89"/>
          <p:cNvSpPr txBox="1"/>
          <p:nvPr>
            <p:ph idx="1" type="body"/>
          </p:nvPr>
        </p:nvSpPr>
        <p:spPr>
          <a:xfrm>
            <a:off x="4612500" y="21906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What happened to terms 2 and 3?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4" name="Google Shape;2564;p89"/>
          <p:cNvSpPr txBox="1"/>
          <p:nvPr>
            <p:ph idx="1" type="body"/>
          </p:nvPr>
        </p:nvSpPr>
        <p:spPr>
          <a:xfrm>
            <a:off x="4612500" y="12904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565" name="Google Shape;2565;p89"/>
          <p:cNvSpPr txBox="1"/>
          <p:nvPr>
            <p:ph idx="1" type="body"/>
          </p:nvPr>
        </p:nvSpPr>
        <p:spPr>
          <a:xfrm>
            <a:off x="4612500" y="2647825"/>
            <a:ext cx="42198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Split vote: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Partitions: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Simply no requests in these terms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9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61" name="Google Shape;161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67" name="Google Shape;167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73" name="Google Shape;173;p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1" name="Google Shape;2571;p9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90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9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90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9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90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9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78" name="Google Shape;2578;p9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79" name="Google Shape;2579;p9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0" name="Google Shape;2580;p9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9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9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9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90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90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90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90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588" name="Google Shape;2588;p90"/>
          <p:cNvSpPr txBox="1"/>
          <p:nvPr>
            <p:ph idx="1" type="body"/>
          </p:nvPr>
        </p:nvSpPr>
        <p:spPr>
          <a:xfrm>
            <a:off x="4612500" y="27913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Let’s try tracing the steps...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4" name="Google Shape;2594;p91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91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91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91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91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91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91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1" name="Google Shape;2601;p91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2" name="Google Shape;2602;p91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3" name="Google Shape;2603;p91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91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91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91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91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91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91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91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91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91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91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91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5" name="Google Shape;2615;p91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6" name="Google Shape;2616;p91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7" name="Google Shape;2617;p91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91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91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91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91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91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91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624" name="Google Shape;262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52980" y="2129670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30" name="Google Shape;2630;p92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92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92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92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92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92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92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7" name="Google Shape;2637;p92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8" name="Google Shape;2638;p92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9" name="Google Shape;2639;p92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92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92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92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92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92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92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92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92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92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92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92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1" name="Google Shape;2651;p92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2" name="Google Shape;2652;p92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3" name="Google Shape;2653;p92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92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92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92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92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92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92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60" name="Google Shape;266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661" name="Google Shape;266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1593986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" name="Google Shape;2662;p92"/>
          <p:cNvSpPr txBox="1"/>
          <p:nvPr>
            <p:ph idx="1" type="body"/>
          </p:nvPr>
        </p:nvSpPr>
        <p:spPr>
          <a:xfrm>
            <a:off x="752550" y="39375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becomes leader in term 2...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6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68" name="Google Shape;2668;p9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93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9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93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9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93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9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5" name="Google Shape;2675;p9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6" name="Google Shape;2676;p9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7" name="Google Shape;2677;p9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9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9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9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93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93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93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93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93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93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93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93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89" name="Google Shape;2689;p93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0" name="Google Shape;2690;p93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1" name="Google Shape;2691;p93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93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93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93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93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93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93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98" name="Google Shape;269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699" name="Google Shape;2699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6802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0" name="Google Shape;2700;p93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4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06" name="Google Shape;2706;p94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94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94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94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94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94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94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3" name="Google Shape;2713;p94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4" name="Google Shape;2714;p94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5" name="Google Shape;2715;p94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94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94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94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94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94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94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94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94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94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94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94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7" name="Google Shape;2727;p94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8" name="Google Shape;2728;p94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9" name="Google Shape;2729;p94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94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94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94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94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94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94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94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37" name="Google Shape;2737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738" name="Google Shape;273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2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44" name="Google Shape;2744;p95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95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95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95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95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95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95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1" name="Google Shape;2751;p95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2" name="Google Shape;2752;p95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3" name="Google Shape;2753;p95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95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95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95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95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95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95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0" name="Google Shape;2760;p95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95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5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5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5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5" name="Google Shape;2765;p95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6" name="Google Shape;2766;p95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7" name="Google Shape;2767;p95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95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95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95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95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95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95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95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75" name="Google Shape;277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776" name="Google Shape;277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09377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7" name="Google Shape;2777;p95"/>
          <p:cNvSpPr txBox="1"/>
          <p:nvPr>
            <p:ph idx="1" type="body"/>
          </p:nvPr>
        </p:nvSpPr>
        <p:spPr>
          <a:xfrm>
            <a:off x="521425" y="3743050"/>
            <a:ext cx="445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previously voted for S2 in term 3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can only vote for S1 for term 4!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78" name="Google Shape;2778;p95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2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4" name="Google Shape;2784;p96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96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96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96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96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96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96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1" name="Google Shape;2791;p96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2" name="Google Shape;2792;p96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3" name="Google Shape;2793;p96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96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96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96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96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96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96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96"/>
          <p:cNvSpPr txBox="1"/>
          <p:nvPr>
            <p:ph idx="1" type="body"/>
          </p:nvPr>
        </p:nvSpPr>
        <p:spPr>
          <a:xfrm>
            <a:off x="4267000" y="1740125"/>
            <a:ext cx="37521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 two entries in term       are in different positions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and S2 could not have written these entries without being leaders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01" name="Google Shape;2801;p96"/>
          <p:cNvSpPr/>
          <p:nvPr/>
        </p:nvSpPr>
        <p:spPr>
          <a:xfrm>
            <a:off x="6876724" y="1832550"/>
            <a:ext cx="280500" cy="280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96"/>
          <p:cNvSpPr txBox="1"/>
          <p:nvPr>
            <p:ph idx="1" type="body"/>
          </p:nvPr>
        </p:nvSpPr>
        <p:spPr>
          <a:xfrm>
            <a:off x="4267000" y="3506225"/>
            <a:ext cx="3752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But they can’t both be leaders in the same term!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Q5: Is entry 2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8" name="Google Shape;2808;p97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97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97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97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2" name="Google Shape;2812;p97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3" name="Google Shape;2813;p97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4" name="Google Shape;2814;p97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97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97"/>
          <p:cNvSpPr/>
          <p:nvPr/>
        </p:nvSpPr>
        <p:spPr>
          <a:xfrm>
            <a:off x="198584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97"/>
          <p:cNvSpPr/>
          <p:nvPr/>
        </p:nvSpPr>
        <p:spPr>
          <a:xfrm>
            <a:off x="198584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97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9" name="Google Shape;2819;p97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0" name="Google Shape;2820;p97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97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97"/>
          <p:cNvSpPr txBox="1"/>
          <p:nvPr>
            <p:ph idx="1" type="body"/>
          </p:nvPr>
        </p:nvSpPr>
        <p:spPr>
          <a:xfrm>
            <a:off x="3952250" y="2579225"/>
            <a:ext cx="4126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on a majority of nodes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else has a more </a:t>
            </a:r>
            <a:r>
              <a:rPr i="1" lang="en">
                <a:solidFill>
                  <a:srgbClr val="000000"/>
                </a:solidFill>
              </a:rPr>
              <a:t>up-to-date </a:t>
            </a:r>
            <a:r>
              <a:rPr lang="en">
                <a:solidFill>
                  <a:srgbClr val="000000"/>
                </a:solidFill>
              </a:rPr>
              <a:t>log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3" name="Google Shape;2823;p97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824" name="Google Shape;2824;p97"/>
          <p:cNvSpPr/>
          <p:nvPr/>
        </p:nvSpPr>
        <p:spPr>
          <a:xfrm>
            <a:off x="198584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Q6: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30" name="Google Shape;2830;p9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p9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9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9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4" name="Google Shape;2834;p9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5" name="Google Shape;2835;p9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6" name="Google Shape;2836;p9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9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98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9" name="Google Shape;2839;p98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0" name="Google Shape;2840;p98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98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98"/>
          <p:cNvSpPr txBox="1"/>
          <p:nvPr>
            <p:ph idx="1" type="body"/>
          </p:nvPr>
        </p:nvSpPr>
        <p:spPr>
          <a:xfrm>
            <a:off x="3952250" y="2579225"/>
            <a:ext cx="4126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an entry from an old term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(See Figure 8 in Raft paper)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3" name="Google Shape;2843;p98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44" name="Google Shape;2844;p9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98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98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98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Google Shape;2848;p98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98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98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1" name="Google Shape;2851;p98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Q7: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57" name="Google Shape;2857;p9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8" name="Google Shape;2858;p9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9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9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1" name="Google Shape;2861;p9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2" name="Google Shape;2862;p9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3" name="Google Shape;2863;p9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9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99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6" name="Google Shape;2866;p99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7" name="Google Shape;2867;p99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99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99"/>
          <p:cNvSpPr txBox="1"/>
          <p:nvPr>
            <p:ph idx="1" type="body"/>
          </p:nvPr>
        </p:nvSpPr>
        <p:spPr>
          <a:xfrm>
            <a:off x="3952250" y="2579225"/>
            <a:ext cx="4485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still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(votes from S2, S3 and S4)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0" name="Google Shape;2870;p99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71" name="Google Shape;2871;p9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99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99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99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99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99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99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99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99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9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99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