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7"/>
  </p:notesMasterIdLst>
  <p:sldIdLst>
    <p:sldId id="256" r:id="rId3"/>
    <p:sldId id="298" r:id="rId4"/>
    <p:sldId id="300" r:id="rId5"/>
    <p:sldId id="302" r:id="rId6"/>
    <p:sldId id="303"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4" r:id="rId21"/>
    <p:sldId id="305" r:id="rId22"/>
    <p:sldId id="275" r:id="rId23"/>
    <p:sldId id="277" r:id="rId24"/>
    <p:sldId id="306"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01" r:id="rId41"/>
    <p:sldId id="294" r:id="rId42"/>
    <p:sldId id="257" r:id="rId43"/>
    <p:sldId id="296" r:id="rId44"/>
    <p:sldId id="297" r:id="rId45"/>
    <p:sldId id="295"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u1ssz2/wFjKY1+C4mgABqpP2s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4"/>
    <p:restoredTop sz="84089"/>
  </p:normalViewPr>
  <p:slideViewPr>
    <p:cSldViewPr snapToGrid="0">
      <p:cViewPr varScale="1">
        <p:scale>
          <a:sx n="187" d="100"/>
          <a:sy n="187" d="100"/>
        </p:scale>
        <p:origin x="79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Notes to future preceptors:</a:t>
            </a:r>
            <a:endParaRPr/>
          </a:p>
          <a:p>
            <a:pPr marL="0" lvl="0" indent="0" algn="l" rtl="0">
              <a:lnSpc>
                <a:spcPct val="100000"/>
              </a:lnSpc>
              <a:spcBef>
                <a:spcPts val="0"/>
              </a:spcBef>
              <a:spcAft>
                <a:spcPts val="0"/>
              </a:spcAft>
              <a:buSzPts val="1100"/>
              <a:buNone/>
            </a:pPr>
            <a:r>
              <a:rPr lang="en"/>
              <a:t>There’s a lot of material to cover in this precept—all three of us more or less rushed through the slides. Should you find yourself short on time, we would suggest keeping mind what was already extensively covered in class and opt to focus instead on what wasn’t.</a:t>
            </a:r>
            <a:endParaRPr/>
          </a:p>
          <a:p>
            <a:pPr marL="171450" lvl="0" indent="-171450" algn="l" rtl="0">
              <a:lnSpc>
                <a:spcPct val="100000"/>
              </a:lnSpc>
              <a:spcBef>
                <a:spcPts val="0"/>
              </a:spcBef>
              <a:spcAft>
                <a:spcPts val="0"/>
              </a:spcAft>
              <a:buSzPts val="1100"/>
              <a:buFont typeface="Arial"/>
              <a:buChar char="-"/>
            </a:pPr>
            <a:r>
              <a:rPr lang="en"/>
              <a:t>The preceptors got some questions on concepts that we surprisingly found intuitive. For example: the math behind the majorities and quorums, virtual nodes vs. physical nodes, Dynamo handling reconciliation (it passes to the client, but I guess the paper’s diagram doesn’t really make that clear for a beginner).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D(Y) == delete(Y)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Since the Primary begins its log at 1 and each commit timestamp is incremented by 1 B knows that it’s tentative write will be committed after those writes with commit timestamps 1 and 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are many techniques described in the paper. We will summarize them here.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IMPORTANT: It’s easy to get lost in the implementation details while we go through this list. Try to think about how each technique serves to achieve the high level goal of availability while going through each of them.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Emphasize: “consistent” here has NOTHING to do with the “consistency” we talked about earlier.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picture on the right: these are virtual nodes, NOT physical nodes.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What’s the purpose of the virtual nodes?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(From the paper)</a:t>
            </a:r>
            <a:endParaRPr/>
          </a:p>
          <a:p>
            <a:pPr marL="457200" lvl="0" indent="-298450" algn="l" rtl="0">
              <a:lnSpc>
                <a:spcPct val="100000"/>
              </a:lnSpc>
              <a:spcBef>
                <a:spcPts val="0"/>
              </a:spcBef>
              <a:spcAft>
                <a:spcPts val="0"/>
              </a:spcAft>
              <a:buSzPts val="1100"/>
              <a:buChar char="-"/>
            </a:pPr>
            <a:r>
              <a:rPr lang="en"/>
              <a:t>If a node becomes unavailable (due to failures or routine maintenance), the load handled by this node is evenly dispersed across the remaining available nodes.</a:t>
            </a:r>
            <a:endParaRPr/>
          </a:p>
          <a:p>
            <a:pPr marL="457200" lvl="0" indent="-298450" algn="l" rtl="0">
              <a:lnSpc>
                <a:spcPct val="100000"/>
              </a:lnSpc>
              <a:spcBef>
                <a:spcPts val="0"/>
              </a:spcBef>
              <a:spcAft>
                <a:spcPts val="0"/>
              </a:spcAft>
              <a:buSzPts val="1100"/>
              <a:buChar char="-"/>
            </a:pPr>
            <a:r>
              <a:rPr lang="en"/>
              <a:t>When a node becomes available again, or a new node is added to the system, the newly available node accepts a roughly equivalent amount of load from each of the other available nodes.</a:t>
            </a:r>
            <a:endParaRPr/>
          </a:p>
          <a:p>
            <a:pPr marL="457200" lvl="0" indent="-298450" algn="l" rtl="0">
              <a:lnSpc>
                <a:spcPct val="100000"/>
              </a:lnSpc>
              <a:spcBef>
                <a:spcPts val="0"/>
              </a:spcBef>
              <a:spcAft>
                <a:spcPts val="0"/>
              </a:spcAft>
              <a:buSzPts val="1100"/>
              <a:buChar char="-"/>
            </a:pPr>
            <a:r>
              <a:rPr lang="en"/>
              <a:t>The number of virtual nodes that a node is responsible can decided based on its capacity, accounting for heterogeneity in the physical infrastructure.</a:t>
            </a:r>
            <a:endParaRPr/>
          </a:p>
          <a:p>
            <a:pPr marL="457200" lvl="0" indent="-298450" algn="l" rtl="0">
              <a:lnSpc>
                <a:spcPct val="100000"/>
              </a:lnSpc>
              <a:spcBef>
                <a:spcPts val="0"/>
              </a:spcBef>
              <a:spcAft>
                <a:spcPts val="0"/>
              </a:spcAft>
              <a:buSzPts val="1100"/>
              <a:buChar char="-"/>
            </a:pPr>
            <a:r>
              <a:rPr lang="en"/>
              <a:t>(TL;DR virtual nodes help you achieve more uniform distribution of load across physical nodes)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Note that virtual nodes has NOTHING to do with replication. That is done by walking the circle clockwise from the key and picking the first N unique nodes.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 through at least three examples using this ring</a:t>
            </a:r>
          </a:p>
          <a:p>
            <a:r>
              <a:rPr lang="en-US" dirty="0"/>
              <a:t>Ask students to arbitrarily choose three numbers (keys) on the ring.</a:t>
            </a:r>
          </a:p>
          <a:p>
            <a:r>
              <a:rPr lang="en-US" dirty="0"/>
              <a:t>Walk through with them how, if a client’s initial contact is with the node situated at 80, how Chord would help find that key’s location.</a:t>
            </a:r>
          </a:p>
          <a:p>
            <a:r>
              <a:rPr lang="en-US" dirty="0"/>
              <a:t>They might end up making finger tables for each of the separate nodes.</a:t>
            </a:r>
          </a:p>
        </p:txBody>
      </p:sp>
    </p:spTree>
    <p:extLst>
      <p:ext uri="{BB962C8B-B14F-4D97-AF65-F5344CB8AC3E}">
        <p14:creationId xmlns:p14="http://schemas.microsoft.com/office/powerpoint/2010/main" val="353362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06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 that here we're only tracking causal dependencies between updates to a single object item, NOT across all items in key-value store.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say you and your brother are both trying to buy cat supplies at the same time on the same account. However, servers in the cloud somewhere are failing and your shopping cart is now updated to two different values. How to resolve the conflict?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Well, in the customer’s best interest, Amazon should not lose any items that were added to the cart, so we can just take the union of them. This is also in Amazon’s best interests because now you’re paying them more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kind of conflict resolution is highly specific to the application. In fact, this has some potential unexpected results: deleted items can resurface if we’re just taking the union of the shopping carts. This may be acceptable in some applications but not others. In our case, it’s OK because amazon has a ton of confirmation steps before the user actually buys the things. Also he can cancel at any time.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RECAP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So this is how conflict resolution is done in Dynamo. Note: In practice this RARELY happens. 99.9% requests saw exactly 1 version, less than 0.001% saw 2 or more. Though it happens rarely we still need to handle it unfortunately!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(From the paper)</a:t>
            </a:r>
            <a:endParaRPr/>
          </a:p>
          <a:p>
            <a:pPr marL="0" lvl="0" indent="0" algn="l" rtl="0">
              <a:lnSpc>
                <a:spcPct val="100000"/>
              </a:lnSpc>
              <a:spcBef>
                <a:spcPts val="0"/>
              </a:spcBef>
              <a:spcAft>
                <a:spcPts val="0"/>
              </a:spcAft>
              <a:buSzPts val="1100"/>
              <a:buNone/>
            </a:pPr>
            <a:r>
              <a:rPr lang="en"/>
              <a:t>In our next experiment, the number of versions returned to the shopping cart service was profiled for a period of 24 hours. During this period, 99.94% of requests saw exactly one version; 0.00057% of requests saw 2 versions; 0.00047% of requests saw 3 versions and 0.00009% of requests saw 4 versions. This shows that divergent versions are created rarely.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QUESTION: How is this related to availability?</a:t>
            </a:r>
            <a:endParaRPr/>
          </a:p>
          <a:p>
            <a:pPr marL="457200" lvl="0" indent="-298450" algn="l" rtl="0">
              <a:lnSpc>
                <a:spcPct val="100000"/>
              </a:lnSpc>
              <a:spcBef>
                <a:spcPts val="0"/>
              </a:spcBef>
              <a:spcAft>
                <a:spcPts val="0"/>
              </a:spcAft>
              <a:buSzPts val="1100"/>
              <a:buChar char="-"/>
            </a:pPr>
            <a:r>
              <a:rPr lang="en"/>
              <a:t>Writes are now always available, because you don’t check for consistency before writing. You just write</a:t>
            </a:r>
            <a:endParaRPr/>
          </a:p>
          <a:p>
            <a:pPr marL="457200" lvl="0" indent="-298450" algn="l" rtl="0">
              <a:lnSpc>
                <a:spcPct val="100000"/>
              </a:lnSpc>
              <a:spcBef>
                <a:spcPts val="0"/>
              </a:spcBef>
              <a:spcAft>
                <a:spcPts val="0"/>
              </a:spcAft>
              <a:buSzPts val="1100"/>
              <a:buChar char="-"/>
            </a:pPr>
            <a:r>
              <a:rPr lang="en"/>
              <a:t>Leave conflict resolution to the reads. This happens so little of the time the extra overhead doesn’t really contribute to the latency even in the 99.9th percentile case.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By “skip” here we mean the hinted handoff mechanism. Writes now go to virtual nodes next in the ring which are not the N = 3 nodes that the reads try to read from. This is why readers and writers may not overlap.</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can’t JUST rely on sloppy quorums because clients get stale value that may never get updated. If we just leave it at that then this system is not even eventually consistent. We need to get the new value for K back to C and D somehow.</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Dynamo does this using “hinted handoff”, where the hint refers to the location information of the original data. So hinted handoff is really part of making sloppy quorums work.</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RECAP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saw that sloppy quorums sacrifice consistency when things fail. How does this help with availability?</a:t>
            </a:r>
            <a:endParaRPr/>
          </a:p>
          <a:p>
            <a:pPr marL="457200" lvl="0" indent="-298450" algn="l" rtl="0">
              <a:lnSpc>
                <a:spcPct val="100000"/>
              </a:lnSpc>
              <a:spcBef>
                <a:spcPts val="0"/>
              </a:spcBef>
              <a:spcAft>
                <a:spcPts val="0"/>
              </a:spcAft>
              <a:buSzPts val="1100"/>
              <a:buChar char="-"/>
            </a:pPr>
            <a:r>
              <a:rPr lang="en"/>
              <a:t>If we always try to ensure readers and writers overlap, then if enough things fail we might end up waiting for the nodes to come back up. This may take a long time = in the meantime the system is not available.</a:t>
            </a:r>
            <a:endParaRPr/>
          </a:p>
          <a:p>
            <a:pPr marL="457200" lvl="0" indent="-298450" algn="l" rtl="0">
              <a:lnSpc>
                <a:spcPct val="100000"/>
              </a:lnSpc>
              <a:spcBef>
                <a:spcPts val="0"/>
              </a:spcBef>
              <a:spcAft>
                <a:spcPts val="0"/>
              </a:spcAft>
              <a:buSzPts val="1100"/>
              <a:buChar char="-"/>
            </a:pPr>
            <a:r>
              <a:rPr lang="en"/>
              <a:t>If we always just pick from N healthy nodes, then we’ll return ASAP without waiting for any failed nodes to come back up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0" name="Google Shape;6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Anti-entropy means reducing differences between the state stored across the replica nodes (remember we replicate the same partition to N different nodes in the ring). In an ideal world we’ll have the exact same data on all N nodes, but this doesn’t happen in practice because:</a:t>
            </a:r>
            <a:endParaRPr/>
          </a:p>
          <a:p>
            <a:pPr marL="457200" lvl="0" indent="-298450" algn="l" rtl="0">
              <a:lnSpc>
                <a:spcPct val="100000"/>
              </a:lnSpc>
              <a:spcBef>
                <a:spcPts val="0"/>
              </a:spcBef>
              <a:spcAft>
                <a:spcPts val="0"/>
              </a:spcAft>
              <a:buSzPts val="1100"/>
              <a:buChar char="-"/>
            </a:pPr>
            <a:r>
              <a:rPr lang="en"/>
              <a:t>Writes keep coming in and are not immediately propagated to all replicas</a:t>
            </a:r>
            <a:endParaRPr/>
          </a:p>
          <a:p>
            <a:pPr marL="457200" lvl="0" indent="-298450" algn="l" rtl="0">
              <a:lnSpc>
                <a:spcPct val="100000"/>
              </a:lnSpc>
              <a:spcBef>
                <a:spcPts val="0"/>
              </a:spcBef>
              <a:spcAft>
                <a:spcPts val="0"/>
              </a:spcAft>
              <a:buSzPts val="1100"/>
              <a:buChar char="-"/>
            </a:pPr>
            <a:r>
              <a:rPr lang="en"/>
              <a:t>Nodes join and leave the ring: partitions are passed around across the nodes in the process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NOTE:* Anti-entropy is necessary for eventual consistency because we want the replicas to all EVENTUALLY return a consistent view of all the values in the key range. This is a pretty weak guarantee (and may in fact never happen if writes keep coming in)!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Anyway, to make anti-entropy faster, Dynamo uses this special data structure called Merkle trees. Each leaf node corresponds to an actual key value pair, and all other nodes are hashes of its children.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When exchanging information in an anti-entropy session, nodes start at the root and exchange only the hash in the root. If the hash matches, great, the two nodes agree and the session terminates. Otherwise, the two nodes keep traversing down the tree until they find the value that doesn’t match. In this case the orange and green values are at odds. So A and B will exchange orange and green to each other such that the root hashes become the same.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NOTE: Only leaf nodes correspond to actual key value pairs. The tree itself stores the hashes of the values. Why not just store the hash of the key? (Because values might get updated for the same key, in which case we want the change to be reflected on both nodes).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How does this provide availability?</a:t>
            </a:r>
            <a:endParaRPr/>
          </a:p>
          <a:p>
            <a:pPr marL="457200" lvl="0" indent="-298450" algn="l" rtl="0">
              <a:lnSpc>
                <a:spcPct val="100000"/>
              </a:lnSpc>
              <a:spcBef>
                <a:spcPts val="0"/>
              </a:spcBef>
              <a:spcAft>
                <a:spcPts val="0"/>
              </a:spcAft>
              <a:buSzPts val="1100"/>
              <a:buChar char="-"/>
            </a:pPr>
            <a:r>
              <a:rPr lang="en"/>
              <a:t>It doesn’t, really (at least not directly)</a:t>
            </a:r>
            <a:endParaRPr/>
          </a:p>
          <a:p>
            <a:pPr marL="457200" lvl="0" indent="-298450" algn="l" rtl="0">
              <a:lnSpc>
                <a:spcPct val="100000"/>
              </a:lnSpc>
              <a:spcBef>
                <a:spcPts val="0"/>
              </a:spcBef>
              <a:spcAft>
                <a:spcPts val="0"/>
              </a:spcAft>
              <a:buSzPts val="1100"/>
              <a:buChar char="-"/>
            </a:pPr>
            <a:r>
              <a:rPr lang="en"/>
              <a:t>It just helps with eventual consistency, which is a level of consistency that can be achieved in a highly available system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helps with read and write latency of each request, which helps Dynamo achieve its SLAs.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 practice the storage requirement has been pretty OK because it only scales with the number of nodes and partitions, NOT the number of key value pairs (which would be prohibitive). As long as you keep your dynamo deployment small enough (fewer nodes, like 10s or 100s) then you should be fine.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Also tries to achieve availability, but one big difference between bayou and dynamo is that bayou also additionally makes supporting offline collaboration one of its main goals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0f80af8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40f80af8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EXPLAIN THE COLON SYNTAX (Commit timestamp:write timestamp:write server) Commit timestamp is infinity if tentative write.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p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5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5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5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6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6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6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6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6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6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6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6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6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4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2"/>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0" name="Google Shape;40;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t>Bayou / Chord</a:t>
            </a:r>
            <a:endParaRPr/>
          </a:p>
        </p:txBody>
      </p:sp>
      <p:sp>
        <p:nvSpPr>
          <p:cNvPr id="100" name="Google Shape;100;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solidFill>
                  <a:srgbClr val="FFFFFF"/>
                </a:solidFill>
              </a:rPr>
              <a:t>Oct 6, 2022</a:t>
            </a:r>
            <a:endParaRPr>
              <a:solidFill>
                <a:srgbClr val="FFFFFF"/>
              </a:solidFill>
            </a:endParaRPr>
          </a:p>
          <a:p>
            <a:pPr marL="0" lvl="0" indent="0" algn="ctr" rtl="0">
              <a:lnSpc>
                <a:spcPct val="100000"/>
              </a:lnSpc>
              <a:spcBef>
                <a:spcPts val="0"/>
              </a:spcBef>
              <a:spcAft>
                <a:spcPts val="0"/>
              </a:spcAft>
              <a:buSzPts val="2800"/>
              <a:buNone/>
            </a:pPr>
            <a:endParaRPr>
              <a:solidFill>
                <a:srgbClr val="FFFFFF"/>
              </a:solidFill>
            </a:endParaRPr>
          </a:p>
        </p:txBody>
      </p:sp>
      <p:sp>
        <p:nvSpPr>
          <p:cNvPr id="101" name="Google Shape;101;p1"/>
          <p:cNvSpPr txBox="1"/>
          <p:nvPr/>
        </p:nvSpPr>
        <p:spPr>
          <a:xfrm>
            <a:off x="2052599" y="4681735"/>
            <a:ext cx="485999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dirty="0">
                <a:solidFill>
                  <a:schemeClr val="dk1"/>
                </a:solidFill>
              </a:rPr>
              <a:t>[Adapted from </a:t>
            </a:r>
            <a:r>
              <a:rPr lang="en" sz="1400" b="0" i="0" u="none" strike="noStrike" cap="none" dirty="0">
                <a:solidFill>
                  <a:schemeClr val="dk1"/>
                </a:solidFill>
                <a:latin typeface="Arial"/>
                <a:ea typeface="Arial"/>
                <a:cs typeface="Arial"/>
                <a:sym typeface="Arial"/>
              </a:rPr>
              <a:t>Andrew Or</a:t>
            </a:r>
            <a:r>
              <a:rPr lang="en" dirty="0">
                <a:solidFill>
                  <a:schemeClr val="dk1"/>
                </a:solidFill>
              </a:rPr>
              <a:t> and Ion </a:t>
            </a:r>
            <a:r>
              <a:rPr lang="en" dirty="0" err="1">
                <a:solidFill>
                  <a:schemeClr val="dk1"/>
                </a:solidFill>
              </a:rPr>
              <a:t>Stoica’s</a:t>
            </a:r>
            <a:r>
              <a:rPr lang="en" sz="1400" b="0" i="0" u="none" strike="noStrike" cap="none" dirty="0">
                <a:solidFill>
                  <a:schemeClr val="dk1"/>
                </a:solidFill>
                <a:latin typeface="Arial"/>
                <a:ea typeface="Arial"/>
                <a:cs typeface="Arial"/>
                <a:sym typeface="Arial"/>
              </a:rPr>
              <a:t> original slides]</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58" name="Google Shape;258;p32"/>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59" name="Google Shape;259;p32"/>
          <p:cNvGrpSpPr/>
          <p:nvPr/>
        </p:nvGrpSpPr>
        <p:grpSpPr>
          <a:xfrm>
            <a:off x="4527450" y="374225"/>
            <a:ext cx="1881175" cy="2022700"/>
            <a:chOff x="5240425" y="766950"/>
            <a:chExt cx="1881175" cy="2022700"/>
          </a:xfrm>
        </p:grpSpPr>
        <p:sp>
          <p:nvSpPr>
            <p:cNvPr id="260" name="Google Shape;260;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2"/>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62" name="Google Shape;262;p3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63" name="Google Shape;263;p32"/>
            <p:cNvSpPr txBox="1"/>
            <p:nvPr/>
          </p:nvSpPr>
          <p:spPr>
            <a:xfrm>
              <a:off x="6169388" y="766950"/>
              <a:ext cx="952212"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264" name="Google Shape;264;p32"/>
          <p:cNvGrpSpPr/>
          <p:nvPr/>
        </p:nvGrpSpPr>
        <p:grpSpPr>
          <a:xfrm>
            <a:off x="2484925" y="2670625"/>
            <a:ext cx="1997949" cy="2103400"/>
            <a:chOff x="5195850" y="686250"/>
            <a:chExt cx="1997949" cy="2103400"/>
          </a:xfrm>
        </p:grpSpPr>
        <p:sp>
          <p:nvSpPr>
            <p:cNvPr id="265" name="Google Shape;265;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2"/>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2"/>
            <p:cNvSpPr txBox="1"/>
            <p:nvPr/>
          </p:nvSpPr>
          <p:spPr>
            <a:xfrm>
              <a:off x="6532674" y="1054450"/>
              <a:ext cx="661125"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68" name="Google Shape;268;p32"/>
            <p:cNvSpPr txBox="1"/>
            <p:nvPr/>
          </p:nvSpPr>
          <p:spPr>
            <a:xfrm>
              <a:off x="6129023" y="766950"/>
              <a:ext cx="99257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69" name="Google Shape;269;p3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70" name="Google Shape;270;p32"/>
          <p:cNvGrpSpPr/>
          <p:nvPr/>
        </p:nvGrpSpPr>
        <p:grpSpPr>
          <a:xfrm>
            <a:off x="6462100" y="2670625"/>
            <a:ext cx="1925750" cy="2103400"/>
            <a:chOff x="5195850" y="686250"/>
            <a:chExt cx="1925750" cy="2103400"/>
          </a:xfrm>
        </p:grpSpPr>
        <p:sp>
          <p:nvSpPr>
            <p:cNvPr id="271" name="Google Shape;271;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2"/>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274" name="Google Shape;274;p32"/>
            <p:cNvSpPr txBox="1"/>
            <p:nvPr/>
          </p:nvSpPr>
          <p:spPr>
            <a:xfrm>
              <a:off x="6032487" y="766950"/>
              <a:ext cx="1089113"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75" name="Google Shape;275;p3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276" name="Google Shape;276;p32"/>
          <p:cNvSpPr txBox="1"/>
          <p:nvPr/>
        </p:nvSpPr>
        <p:spPr>
          <a:xfrm>
            <a:off x="6570975" y="3054650"/>
            <a:ext cx="11445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p:txBody>
      </p:sp>
      <p:sp>
        <p:nvSpPr>
          <p:cNvPr id="277" name="Google Shape;277;p32"/>
          <p:cNvSpPr txBox="1"/>
          <p:nvPr/>
        </p:nvSpPr>
        <p:spPr>
          <a:xfrm>
            <a:off x="4577925" y="684325"/>
            <a:ext cx="12018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2"/>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80" name="Google Shape;280;p32"/>
          <p:cNvSpPr txBox="1"/>
          <p:nvPr/>
        </p:nvSpPr>
        <p:spPr>
          <a:xfrm>
            <a:off x="2601363" y="3078925"/>
            <a:ext cx="1310634"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 </a:t>
            </a:r>
            <a:r>
              <a:rPr lang="en" sz="1000" b="0" i="0" u="none" strike="noStrike" cap="none">
                <a:solidFill>
                  <a:srgbClr val="000000"/>
                </a:solidFill>
                <a:latin typeface="Arial"/>
                <a:ea typeface="Arial"/>
                <a:cs typeface="Arial"/>
                <a:sym typeface="Arial"/>
              </a:rPr>
              <a:t>W(X,3)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2" name="Google Shape;160;p28">
            <a:extLst>
              <a:ext uri="{FF2B5EF4-FFF2-40B4-BE49-F238E27FC236}">
                <a16:creationId xmlns:a16="http://schemas.microsoft.com/office/drawing/2014/main" id="{7CA194BD-6322-25CE-33C6-13D18F73A75A}"/>
              </a:ext>
            </a:extLst>
          </p:cNvPr>
          <p:cNvSpPr txBox="1"/>
          <p:nvPr/>
        </p:nvSpPr>
        <p:spPr>
          <a:xfrm>
            <a:off x="150575" y="1513474"/>
            <a:ext cx="4332300" cy="10582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Legend</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Commit Sequence Number (CSN):Local Timestamp: </a:t>
            </a:r>
            <a:r>
              <a:rPr lang="en" dirty="0"/>
              <a:t>Node-id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4"/>
        <p:cNvGrpSpPr/>
        <p:nvPr/>
      </p:nvGrpSpPr>
      <p:grpSpPr>
        <a:xfrm>
          <a:off x="0" y="0"/>
          <a:ext cx="0" cy="0"/>
          <a:chOff x="0" y="0"/>
          <a:chExt cx="0" cy="0"/>
        </a:xfrm>
      </p:grpSpPr>
      <p:sp>
        <p:nvSpPr>
          <p:cNvPr id="285" name="Google Shape;285;p33"/>
          <p:cNvSpPr txBox="1">
            <a:spLocks noGrp="1"/>
          </p:cNvSpPr>
          <p:nvPr>
            <p:ph type="title"/>
          </p:nvPr>
        </p:nvSpPr>
        <p:spPr>
          <a:xfrm>
            <a:off x="151497" y="448232"/>
            <a:ext cx="443091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rgbClr val="000000"/>
                </a:solidFill>
              </a:rPr>
              <a:t>Bayou Anti-Entropy (Sync)</a:t>
            </a:r>
            <a:endParaRPr dirty="0">
              <a:solidFill>
                <a:srgbClr val="000000"/>
              </a:solidFill>
            </a:endParaRPr>
          </a:p>
        </p:txBody>
      </p:sp>
      <p:pic>
        <p:nvPicPr>
          <p:cNvPr id="286" name="Google Shape;286;p33"/>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87" name="Google Shape;287;p33"/>
          <p:cNvGrpSpPr/>
          <p:nvPr/>
        </p:nvGrpSpPr>
        <p:grpSpPr>
          <a:xfrm>
            <a:off x="4482875" y="293525"/>
            <a:ext cx="1925750" cy="2103400"/>
            <a:chOff x="5195850" y="686250"/>
            <a:chExt cx="1925750" cy="2103400"/>
          </a:xfrm>
        </p:grpSpPr>
        <p:sp>
          <p:nvSpPr>
            <p:cNvPr id="288" name="Google Shape;288;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3"/>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90" name="Google Shape;290;p3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91" name="Google Shape;291;p33"/>
            <p:cNvSpPr txBox="1"/>
            <p:nvPr/>
          </p:nvSpPr>
          <p:spPr>
            <a:xfrm>
              <a:off x="6130190" y="766950"/>
              <a:ext cx="99141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92" name="Google Shape;292;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293" name="Google Shape;293;p33"/>
          <p:cNvGrpSpPr/>
          <p:nvPr/>
        </p:nvGrpSpPr>
        <p:grpSpPr>
          <a:xfrm>
            <a:off x="2484925" y="2670625"/>
            <a:ext cx="1998025" cy="2103400"/>
            <a:chOff x="5195850" y="686250"/>
            <a:chExt cx="1998025" cy="2103400"/>
          </a:xfrm>
        </p:grpSpPr>
        <p:sp>
          <p:nvSpPr>
            <p:cNvPr id="294" name="Google Shape;294;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3"/>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3"/>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97" name="Google Shape;297;p33"/>
            <p:cNvSpPr txBox="1"/>
            <p:nvPr/>
          </p:nvSpPr>
          <p:spPr>
            <a:xfrm>
              <a:off x="6113344" y="766950"/>
              <a:ext cx="100825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98" name="Google Shape;298;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99" name="Google Shape;299;p33"/>
          <p:cNvGrpSpPr/>
          <p:nvPr/>
        </p:nvGrpSpPr>
        <p:grpSpPr>
          <a:xfrm>
            <a:off x="6462100" y="2670625"/>
            <a:ext cx="1925750" cy="2103400"/>
            <a:chOff x="5195850" y="686250"/>
            <a:chExt cx="1925750" cy="2103400"/>
          </a:xfrm>
        </p:grpSpPr>
        <p:sp>
          <p:nvSpPr>
            <p:cNvPr id="300" name="Google Shape;300;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3"/>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03" name="Google Shape;303;p33"/>
            <p:cNvSpPr txBox="1"/>
            <p:nvPr/>
          </p:nvSpPr>
          <p:spPr>
            <a:xfrm>
              <a:off x="6087364" y="766950"/>
              <a:ext cx="103423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04" name="Google Shape;304;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cxnSp>
        <p:nvCxnSpPr>
          <p:cNvPr id="305" name="Google Shape;305;p33"/>
          <p:cNvCxnSpPr/>
          <p:nvPr/>
        </p:nvCxnSpPr>
        <p:spPr>
          <a:xfrm flipH="1">
            <a:off x="4472550" y="2797000"/>
            <a:ext cx="1946400" cy="10800"/>
          </a:xfrm>
          <a:prstGeom prst="straightConnector1">
            <a:avLst/>
          </a:prstGeom>
          <a:noFill/>
          <a:ln w="9525" cap="flat" cmpd="sng">
            <a:solidFill>
              <a:schemeClr val="dk2"/>
            </a:solidFill>
            <a:prstDash val="solid"/>
            <a:round/>
            <a:headEnd type="none" w="sm" len="sm"/>
            <a:tailEnd type="triangle" w="med" len="med"/>
          </a:ln>
        </p:spPr>
      </p:cxnSp>
      <p:cxnSp>
        <p:nvCxnSpPr>
          <p:cNvPr id="306" name="Google Shape;306;p33"/>
          <p:cNvCxnSpPr/>
          <p:nvPr/>
        </p:nvCxnSpPr>
        <p:spPr>
          <a:xfrm>
            <a:off x="4482950" y="4676100"/>
            <a:ext cx="1932600" cy="27900"/>
          </a:xfrm>
          <a:prstGeom prst="straightConnector1">
            <a:avLst/>
          </a:prstGeom>
          <a:noFill/>
          <a:ln w="9525" cap="flat" cmpd="sng">
            <a:solidFill>
              <a:schemeClr val="dk2"/>
            </a:solidFill>
            <a:prstDash val="solid"/>
            <a:round/>
            <a:headEnd type="none" w="sm" len="sm"/>
            <a:tailEnd type="triangle" w="med" len="med"/>
          </a:ln>
        </p:spPr>
      </p:cxnSp>
      <p:sp>
        <p:nvSpPr>
          <p:cNvPr id="307" name="Google Shape;307;p33"/>
          <p:cNvSpPr/>
          <p:nvPr/>
        </p:nvSpPr>
        <p:spPr>
          <a:xfrm>
            <a:off x="5251025" y="2903600"/>
            <a:ext cx="1107900" cy="245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08" name="Google Shape;308;p33"/>
          <p:cNvSpPr txBox="1"/>
          <p:nvPr/>
        </p:nvSpPr>
        <p:spPr>
          <a:xfrm>
            <a:off x="5232725" y="2838775"/>
            <a:ext cx="11445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09" name="Google Shape;309;p33"/>
          <p:cNvSpPr/>
          <p:nvPr/>
        </p:nvSpPr>
        <p:spPr>
          <a:xfrm>
            <a:off x="5254838" y="4147075"/>
            <a:ext cx="1107900" cy="460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10" name="Google Shape;310;p33"/>
          <p:cNvSpPr txBox="1"/>
          <p:nvPr/>
        </p:nvSpPr>
        <p:spPr>
          <a:xfrm>
            <a:off x="5207899" y="4071125"/>
            <a:ext cx="1215325"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11" name="Google Shape;311;p33"/>
          <p:cNvSpPr txBox="1"/>
          <p:nvPr/>
        </p:nvSpPr>
        <p:spPr>
          <a:xfrm>
            <a:off x="4535363" y="3853325"/>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12" name="Google Shape;312;p33"/>
          <p:cNvSpPr txBox="1"/>
          <p:nvPr/>
        </p:nvSpPr>
        <p:spPr>
          <a:xfrm>
            <a:off x="4572675" y="279700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13" name="Google Shape;313;p33"/>
          <p:cNvSpPr txBox="1"/>
          <p:nvPr/>
        </p:nvSpPr>
        <p:spPr>
          <a:xfrm>
            <a:off x="367300" y="1144525"/>
            <a:ext cx="18819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dirty="0"/>
              <a:t>Anti-entropy </a:t>
            </a:r>
            <a:r>
              <a:rPr lang="en" sz="1400" b="0" i="0" u="none" strike="noStrike" cap="none" dirty="0">
                <a:solidFill>
                  <a:srgbClr val="000000"/>
                </a:solidFill>
                <a:latin typeface="Arial"/>
                <a:ea typeface="Arial"/>
                <a:cs typeface="Arial"/>
                <a:sym typeface="Arial"/>
              </a:rPr>
              <a:t>Session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A &amp; B</a:t>
            </a:r>
            <a:endParaRPr sz="1400" b="0" i="0" u="none" strike="noStrike" cap="none" dirty="0">
              <a:solidFill>
                <a:srgbClr val="000000"/>
              </a:solidFill>
              <a:latin typeface="Arial"/>
              <a:ea typeface="Arial"/>
              <a:cs typeface="Arial"/>
              <a:sym typeface="Arial"/>
            </a:endParaRPr>
          </a:p>
        </p:txBody>
      </p:sp>
      <p:sp>
        <p:nvSpPr>
          <p:cNvPr id="314" name="Google Shape;314;p33"/>
          <p:cNvSpPr txBox="1"/>
          <p:nvPr/>
        </p:nvSpPr>
        <p:spPr>
          <a:xfrm>
            <a:off x="2582950" y="3071625"/>
            <a:ext cx="12018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15" name="Google Shape;315;p33"/>
          <p:cNvSpPr txBox="1"/>
          <p:nvPr/>
        </p:nvSpPr>
        <p:spPr>
          <a:xfrm>
            <a:off x="6570975" y="3054650"/>
            <a:ext cx="11445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p:txBody>
      </p:sp>
      <p:sp>
        <p:nvSpPr>
          <p:cNvPr id="316" name="Google Shape;316;p33"/>
          <p:cNvSpPr txBox="1"/>
          <p:nvPr/>
        </p:nvSpPr>
        <p:spPr>
          <a:xfrm>
            <a:off x="4577925" y="684325"/>
            <a:ext cx="12018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0"/>
        <p:cNvGrpSpPr/>
        <p:nvPr/>
      </p:nvGrpSpPr>
      <p:grpSpPr>
        <a:xfrm>
          <a:off x="0" y="0"/>
          <a:ext cx="0" cy="0"/>
          <a:chOff x="0" y="0"/>
          <a:chExt cx="0" cy="0"/>
        </a:xfrm>
      </p:grpSpPr>
      <p:pic>
        <p:nvPicPr>
          <p:cNvPr id="322" name="Google Shape;322;p34"/>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23" name="Google Shape;323;p34"/>
          <p:cNvGrpSpPr/>
          <p:nvPr/>
        </p:nvGrpSpPr>
        <p:grpSpPr>
          <a:xfrm>
            <a:off x="4482875" y="293525"/>
            <a:ext cx="1998025" cy="2103400"/>
            <a:chOff x="5195850" y="686250"/>
            <a:chExt cx="1998025" cy="2103400"/>
          </a:xfrm>
        </p:grpSpPr>
        <p:sp>
          <p:nvSpPr>
            <p:cNvPr id="324" name="Google Shape;324;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4"/>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26" name="Google Shape;326;p34"/>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27" name="Google Shape;327;p34"/>
            <p:cNvSpPr txBox="1"/>
            <p:nvPr/>
          </p:nvSpPr>
          <p:spPr>
            <a:xfrm>
              <a:off x="6153709" y="766950"/>
              <a:ext cx="967891"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28" name="Google Shape;328;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329" name="Google Shape;329;p34"/>
          <p:cNvGrpSpPr/>
          <p:nvPr/>
        </p:nvGrpSpPr>
        <p:grpSpPr>
          <a:xfrm>
            <a:off x="2484925" y="2670625"/>
            <a:ext cx="1998025" cy="2103400"/>
            <a:chOff x="5195850" y="686250"/>
            <a:chExt cx="1998025" cy="2103400"/>
          </a:xfrm>
        </p:grpSpPr>
        <p:sp>
          <p:nvSpPr>
            <p:cNvPr id="330" name="Google Shape;330;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4"/>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4"/>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33" name="Google Shape;333;p34"/>
            <p:cNvSpPr txBox="1"/>
            <p:nvPr/>
          </p:nvSpPr>
          <p:spPr>
            <a:xfrm>
              <a:off x="6144702" y="766950"/>
              <a:ext cx="97689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34" name="Google Shape;334;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35" name="Google Shape;335;p34"/>
          <p:cNvGrpSpPr/>
          <p:nvPr/>
        </p:nvGrpSpPr>
        <p:grpSpPr>
          <a:xfrm>
            <a:off x="6462100" y="2670625"/>
            <a:ext cx="1968025" cy="2103400"/>
            <a:chOff x="5195850" y="686250"/>
            <a:chExt cx="1968025" cy="2103400"/>
          </a:xfrm>
        </p:grpSpPr>
        <p:sp>
          <p:nvSpPr>
            <p:cNvPr id="336" name="Google Shape;336;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4"/>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4"/>
            <p:cNvSpPr txBox="1"/>
            <p:nvPr/>
          </p:nvSpPr>
          <p:spPr>
            <a:xfrm>
              <a:off x="6532675" y="1054450"/>
              <a:ext cx="63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39" name="Google Shape;339;p34"/>
            <p:cNvSpPr txBox="1"/>
            <p:nvPr/>
          </p:nvSpPr>
          <p:spPr>
            <a:xfrm>
              <a:off x="6071685" y="766950"/>
              <a:ext cx="1049915"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40" name="Google Shape;340;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41" name="Google Shape;341;p34"/>
          <p:cNvSpPr txBox="1"/>
          <p:nvPr/>
        </p:nvSpPr>
        <p:spPr>
          <a:xfrm>
            <a:off x="4577925" y="684325"/>
            <a:ext cx="12018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4"/>
          <p:cNvSpPr txBox="1"/>
          <p:nvPr/>
        </p:nvSpPr>
        <p:spPr>
          <a:xfrm>
            <a:off x="2582950" y="3071625"/>
            <a:ext cx="1201800" cy="14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343" name="Google Shape;343;p34"/>
          <p:cNvSpPr txBox="1"/>
          <p:nvPr/>
        </p:nvSpPr>
        <p:spPr>
          <a:xfrm>
            <a:off x="6570975" y="3054650"/>
            <a:ext cx="12627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 name="Google Shape;285;p33">
            <a:extLst>
              <a:ext uri="{FF2B5EF4-FFF2-40B4-BE49-F238E27FC236}">
                <a16:creationId xmlns:a16="http://schemas.microsoft.com/office/drawing/2014/main" id="{FBDD7D17-1791-53F9-6547-057761DFF7D5}"/>
              </a:ext>
            </a:extLst>
          </p:cNvPr>
          <p:cNvSpPr txBox="1">
            <a:spLocks/>
          </p:cNvSpPr>
          <p:nvPr/>
        </p:nvSpPr>
        <p:spPr>
          <a:xfrm>
            <a:off x="151497" y="448232"/>
            <a:ext cx="443091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solidFill>
                  <a:srgbClr val="000000"/>
                </a:solidFill>
              </a:rPr>
              <a:t>Bayou Anti-Entropy (Sync)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7"/>
        <p:cNvGrpSpPr/>
        <p:nvPr/>
      </p:nvGrpSpPr>
      <p:grpSpPr>
        <a:xfrm>
          <a:off x="0" y="0"/>
          <a:ext cx="0" cy="0"/>
          <a:chOff x="0" y="0"/>
          <a:chExt cx="0" cy="0"/>
        </a:xfrm>
      </p:grpSpPr>
      <p:sp>
        <p:nvSpPr>
          <p:cNvPr id="348" name="Google Shape;348;p35"/>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349" name="Google Shape;349;p35"/>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50" name="Google Shape;350;p35"/>
          <p:cNvGrpSpPr/>
          <p:nvPr/>
        </p:nvGrpSpPr>
        <p:grpSpPr>
          <a:xfrm>
            <a:off x="4482875" y="293525"/>
            <a:ext cx="1998025" cy="2103400"/>
            <a:chOff x="5195850" y="686250"/>
            <a:chExt cx="1998025" cy="2103400"/>
          </a:xfrm>
        </p:grpSpPr>
        <p:sp>
          <p:nvSpPr>
            <p:cNvPr id="351" name="Google Shape;351;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5"/>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53" name="Google Shape;353;p35"/>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54" name="Google Shape;354;p35"/>
            <p:cNvSpPr txBox="1"/>
            <p:nvPr/>
          </p:nvSpPr>
          <p:spPr>
            <a:xfrm>
              <a:off x="6106671" y="766950"/>
              <a:ext cx="101492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55" name="Google Shape;355;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356" name="Google Shape;356;p35"/>
          <p:cNvGrpSpPr/>
          <p:nvPr/>
        </p:nvGrpSpPr>
        <p:grpSpPr>
          <a:xfrm>
            <a:off x="2484925" y="2670625"/>
            <a:ext cx="1998025" cy="2103400"/>
            <a:chOff x="5195850" y="686250"/>
            <a:chExt cx="1998025" cy="2103400"/>
          </a:xfrm>
        </p:grpSpPr>
        <p:sp>
          <p:nvSpPr>
            <p:cNvPr id="357" name="Google Shape;357;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5"/>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5"/>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60" name="Google Shape;360;p35"/>
            <p:cNvSpPr txBox="1"/>
            <p:nvPr/>
          </p:nvSpPr>
          <p:spPr>
            <a:xfrm>
              <a:off x="6113344" y="766950"/>
              <a:ext cx="100825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61" name="Google Shape;361;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62" name="Google Shape;362;p35"/>
          <p:cNvGrpSpPr/>
          <p:nvPr/>
        </p:nvGrpSpPr>
        <p:grpSpPr>
          <a:xfrm>
            <a:off x="6462100" y="2670625"/>
            <a:ext cx="1977625" cy="2103400"/>
            <a:chOff x="5195850" y="686250"/>
            <a:chExt cx="1977625" cy="2103400"/>
          </a:xfrm>
        </p:grpSpPr>
        <p:sp>
          <p:nvSpPr>
            <p:cNvPr id="363" name="Google Shape;363;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5"/>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5"/>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66" name="Google Shape;366;p35"/>
            <p:cNvSpPr txBox="1"/>
            <p:nvPr/>
          </p:nvSpPr>
          <p:spPr>
            <a:xfrm>
              <a:off x="5938411" y="766950"/>
              <a:ext cx="118318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67" name="Google Shape;367;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68" name="Google Shape;368;p35"/>
          <p:cNvSpPr txBox="1"/>
          <p:nvPr/>
        </p:nvSpPr>
        <p:spPr>
          <a:xfrm>
            <a:off x="320025" y="1079400"/>
            <a:ext cx="35238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Primary </a:t>
            </a:r>
            <a:r>
              <a:rPr lang="en" sz="1400" b="0" i="0" u="none" strike="noStrike" cap="none">
                <a:solidFill>
                  <a:srgbClr val="FF0000"/>
                </a:solidFill>
                <a:latin typeface="Arial"/>
                <a:ea typeface="Arial"/>
                <a:cs typeface="Arial"/>
                <a:sym typeface="Arial"/>
              </a:rPr>
              <a:t>commits</a:t>
            </a:r>
            <a:r>
              <a:rPr lang="en" sz="1400" b="0" i="0" u="none" strike="noStrike" cap="none">
                <a:solidFill>
                  <a:srgbClr val="000000"/>
                </a:solidFill>
                <a:latin typeface="Arial"/>
                <a:ea typeface="Arial"/>
                <a:cs typeface="Arial"/>
                <a:sym typeface="Arial"/>
              </a:rPr>
              <a:t> its entries</a:t>
            </a:r>
            <a:endParaRPr sz="1400" b="0" i="0" u="none" strike="noStrike" cap="none">
              <a:solidFill>
                <a:srgbClr val="000000"/>
              </a:solidFill>
              <a:latin typeface="Arial"/>
              <a:ea typeface="Arial"/>
              <a:cs typeface="Arial"/>
              <a:sym typeface="Arial"/>
            </a:endParaRPr>
          </a:p>
        </p:txBody>
      </p:sp>
      <p:sp>
        <p:nvSpPr>
          <p:cNvPr id="369" name="Google Shape;369;p35"/>
          <p:cNvSpPr txBox="1"/>
          <p:nvPr/>
        </p:nvSpPr>
        <p:spPr>
          <a:xfrm>
            <a:off x="4577925" y="684325"/>
            <a:ext cx="1201800" cy="135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p:txBody>
      </p:sp>
      <p:sp>
        <p:nvSpPr>
          <p:cNvPr id="370" name="Google Shape;370;p35"/>
          <p:cNvSpPr txBox="1"/>
          <p:nvPr/>
        </p:nvSpPr>
        <p:spPr>
          <a:xfrm>
            <a:off x="6570975" y="3054650"/>
            <a:ext cx="1262700" cy="14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371" name="Google Shape;371;p35"/>
          <p:cNvSpPr txBox="1"/>
          <p:nvPr/>
        </p:nvSpPr>
        <p:spPr>
          <a:xfrm>
            <a:off x="2582950" y="3071625"/>
            <a:ext cx="1201800" cy="14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a:t>
            </a:r>
            <a:endParaRPr>
              <a:solidFill>
                <a:srgbClr val="000000"/>
              </a:solidFill>
            </a:endParaRPr>
          </a:p>
        </p:txBody>
      </p:sp>
      <p:pic>
        <p:nvPicPr>
          <p:cNvPr id="377" name="Google Shape;377;p36"/>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78" name="Google Shape;378;p36"/>
          <p:cNvGrpSpPr/>
          <p:nvPr/>
        </p:nvGrpSpPr>
        <p:grpSpPr>
          <a:xfrm>
            <a:off x="4482875" y="293525"/>
            <a:ext cx="1998025" cy="2103400"/>
            <a:chOff x="5195850" y="686250"/>
            <a:chExt cx="1998025" cy="2103400"/>
          </a:xfrm>
        </p:grpSpPr>
        <p:sp>
          <p:nvSpPr>
            <p:cNvPr id="379" name="Google Shape;379;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6"/>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81" name="Google Shape;381;p36"/>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82" name="Google Shape;382;p36"/>
            <p:cNvSpPr txBox="1"/>
            <p:nvPr/>
          </p:nvSpPr>
          <p:spPr>
            <a:xfrm>
              <a:off x="6083152" y="766950"/>
              <a:ext cx="103844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83" name="Google Shape;383;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384" name="Google Shape;384;p36"/>
          <p:cNvGrpSpPr/>
          <p:nvPr/>
        </p:nvGrpSpPr>
        <p:grpSpPr>
          <a:xfrm>
            <a:off x="2484925" y="2670625"/>
            <a:ext cx="1998025" cy="2103400"/>
            <a:chOff x="5195850" y="686250"/>
            <a:chExt cx="1998025" cy="2103400"/>
          </a:xfrm>
        </p:grpSpPr>
        <p:sp>
          <p:nvSpPr>
            <p:cNvPr id="385" name="Google Shape;385;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6"/>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6"/>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388" name="Google Shape;388;p36"/>
            <p:cNvSpPr txBox="1"/>
            <p:nvPr/>
          </p:nvSpPr>
          <p:spPr>
            <a:xfrm>
              <a:off x="6058466" y="766950"/>
              <a:ext cx="106313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89" name="Google Shape;389;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90" name="Google Shape;390;p36"/>
          <p:cNvGrpSpPr/>
          <p:nvPr/>
        </p:nvGrpSpPr>
        <p:grpSpPr>
          <a:xfrm>
            <a:off x="6462100" y="2670625"/>
            <a:ext cx="1987525" cy="2103400"/>
            <a:chOff x="5195850" y="686250"/>
            <a:chExt cx="1987525" cy="2103400"/>
          </a:xfrm>
        </p:grpSpPr>
        <p:sp>
          <p:nvSpPr>
            <p:cNvPr id="391" name="Google Shape;391;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6"/>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6"/>
            <p:cNvSpPr txBox="1"/>
            <p:nvPr/>
          </p:nvSpPr>
          <p:spPr>
            <a:xfrm>
              <a:off x="6532675" y="1054450"/>
              <a:ext cx="6507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394" name="Google Shape;394;p36"/>
            <p:cNvSpPr txBox="1"/>
            <p:nvPr/>
          </p:nvSpPr>
          <p:spPr>
            <a:xfrm>
              <a:off x="5925950" y="766950"/>
              <a:ext cx="11956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95" name="Google Shape;395;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96" name="Google Shape;396;p36"/>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sp>
        <p:nvSpPr>
          <p:cNvPr id="397" name="Google Shape;397;p36"/>
          <p:cNvSpPr txBox="1"/>
          <p:nvPr/>
        </p:nvSpPr>
        <p:spPr>
          <a:xfrm>
            <a:off x="320025" y="1079400"/>
            <a:ext cx="35238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Write after </a:t>
            </a:r>
            <a:r>
              <a:rPr lang="en" dirty="0"/>
              <a:t>anti-entropy</a:t>
            </a:r>
            <a:r>
              <a:rPr lang="en" sz="1400" b="0" i="0" u="none" strike="noStrike" cap="none" dirty="0">
                <a:solidFill>
                  <a:srgbClr val="000000"/>
                </a:solidFill>
                <a:latin typeface="Arial"/>
                <a:ea typeface="Arial"/>
                <a:cs typeface="Arial"/>
                <a:sym typeface="Arial"/>
              </a:rPr>
              <a:t> session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Write timestamp = max(clock, max(TS)+1)</a:t>
            </a:r>
            <a:endParaRPr sz="1400" b="0" i="0" u="none" strike="noStrike" cap="none" dirty="0">
              <a:solidFill>
                <a:srgbClr val="000000"/>
              </a:solidFill>
              <a:latin typeface="Arial"/>
              <a:ea typeface="Arial"/>
              <a:cs typeface="Arial"/>
              <a:sym typeface="Arial"/>
            </a:endParaRPr>
          </a:p>
        </p:txBody>
      </p:sp>
      <p:sp>
        <p:nvSpPr>
          <p:cNvPr id="398" name="Google Shape;398;p36"/>
          <p:cNvSpPr txBox="1"/>
          <p:nvPr/>
        </p:nvSpPr>
        <p:spPr>
          <a:xfrm>
            <a:off x="4577925" y="684325"/>
            <a:ext cx="12018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399" name="Google Shape;399;p36"/>
          <p:cNvSpPr txBox="1"/>
          <p:nvPr/>
        </p:nvSpPr>
        <p:spPr>
          <a:xfrm>
            <a:off x="2582950" y="3071625"/>
            <a:ext cx="12018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00" name="Google Shape;400;p36"/>
          <p:cNvSpPr txBox="1"/>
          <p:nvPr/>
        </p:nvSpPr>
        <p:spPr>
          <a:xfrm>
            <a:off x="6570975" y="3054650"/>
            <a:ext cx="12627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cxnSp>
        <p:nvCxnSpPr>
          <p:cNvPr id="401" name="Google Shape;401;p36"/>
          <p:cNvCxnSpPr/>
          <p:nvPr/>
        </p:nvCxnSpPr>
        <p:spPr>
          <a:xfrm>
            <a:off x="7503975" y="1427650"/>
            <a:ext cx="211500" cy="1326900"/>
          </a:xfrm>
          <a:prstGeom prst="straightConnector1">
            <a:avLst/>
          </a:prstGeom>
          <a:noFill/>
          <a:ln w="9525" cap="flat" cmpd="sng">
            <a:solidFill>
              <a:schemeClr val="dk2"/>
            </a:solidFill>
            <a:prstDash val="solid"/>
            <a:round/>
            <a:headEnd type="none" w="sm" len="sm"/>
            <a:tailEnd type="triangle" w="med" len="med"/>
          </a:ln>
        </p:spPr>
      </p:cxnSp>
      <p:sp>
        <p:nvSpPr>
          <p:cNvPr id="402" name="Google Shape;402;p36"/>
          <p:cNvSpPr txBox="1"/>
          <p:nvPr/>
        </p:nvSpPr>
        <p:spPr>
          <a:xfrm>
            <a:off x="7503975" y="1577200"/>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6"/>
        <p:cNvGrpSpPr/>
        <p:nvPr/>
      </p:nvGrpSpPr>
      <p:grpSpPr>
        <a:xfrm>
          <a:off x="0" y="0"/>
          <a:ext cx="0" cy="0"/>
          <a:chOff x="0" y="0"/>
          <a:chExt cx="0" cy="0"/>
        </a:xfrm>
      </p:grpSpPr>
      <p:pic>
        <p:nvPicPr>
          <p:cNvPr id="408" name="Google Shape;408;p37"/>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09" name="Google Shape;409;p37"/>
          <p:cNvGrpSpPr/>
          <p:nvPr/>
        </p:nvGrpSpPr>
        <p:grpSpPr>
          <a:xfrm>
            <a:off x="4482875" y="293525"/>
            <a:ext cx="1998025" cy="2103400"/>
            <a:chOff x="5195850" y="686250"/>
            <a:chExt cx="1998025" cy="2103400"/>
          </a:xfrm>
        </p:grpSpPr>
        <p:sp>
          <p:nvSpPr>
            <p:cNvPr id="410" name="Google Shape;410;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7"/>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12" name="Google Shape;412;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13" name="Google Shape;413;p37"/>
            <p:cNvSpPr txBox="1"/>
            <p:nvPr/>
          </p:nvSpPr>
          <p:spPr>
            <a:xfrm>
              <a:off x="6132700" y="766950"/>
              <a:ext cx="98890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14" name="Google Shape;414;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415" name="Google Shape;415;p37"/>
          <p:cNvGrpSpPr/>
          <p:nvPr/>
        </p:nvGrpSpPr>
        <p:grpSpPr>
          <a:xfrm>
            <a:off x="2484925" y="2670625"/>
            <a:ext cx="1998025" cy="2103400"/>
            <a:chOff x="5195850" y="686250"/>
            <a:chExt cx="1998025" cy="2103400"/>
          </a:xfrm>
        </p:grpSpPr>
        <p:sp>
          <p:nvSpPr>
            <p:cNvPr id="416" name="Google Shape;416;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7"/>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19" name="Google Shape;419;p37"/>
            <p:cNvSpPr txBox="1"/>
            <p:nvPr/>
          </p:nvSpPr>
          <p:spPr>
            <a:xfrm>
              <a:off x="6121183" y="766950"/>
              <a:ext cx="100041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20" name="Google Shape;420;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21" name="Google Shape;421;p37"/>
          <p:cNvGrpSpPr/>
          <p:nvPr/>
        </p:nvGrpSpPr>
        <p:grpSpPr>
          <a:xfrm>
            <a:off x="6462100" y="2670625"/>
            <a:ext cx="1998025" cy="2103400"/>
            <a:chOff x="5195850" y="686250"/>
            <a:chExt cx="1998025" cy="2103400"/>
          </a:xfrm>
        </p:grpSpPr>
        <p:sp>
          <p:nvSpPr>
            <p:cNvPr id="422" name="Google Shape;422;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7"/>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25" name="Google Shape;425;p37"/>
            <p:cNvSpPr txBox="1"/>
            <p:nvPr/>
          </p:nvSpPr>
          <p:spPr>
            <a:xfrm>
              <a:off x="5965925" y="766950"/>
              <a:ext cx="1155675"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26" name="Google Shape;426;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427" name="Google Shape;427;p37"/>
          <p:cNvSpPr txBox="1"/>
          <p:nvPr/>
        </p:nvSpPr>
        <p:spPr>
          <a:xfrm>
            <a:off x="367300" y="1144525"/>
            <a:ext cx="18819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dirty="0"/>
              <a:t>Anti-entropy</a:t>
            </a:r>
            <a:r>
              <a:rPr lang="en" sz="1400" b="0" i="0" u="none" strike="noStrike" cap="none" dirty="0">
                <a:solidFill>
                  <a:srgbClr val="000000"/>
                </a:solidFill>
                <a:latin typeface="Arial"/>
                <a:ea typeface="Arial"/>
                <a:cs typeface="Arial"/>
                <a:sym typeface="Arial"/>
              </a:rPr>
              <a:t> Session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 &amp; B</a:t>
            </a:r>
            <a:endParaRPr sz="1400" b="0" i="0" u="none" strike="noStrike" cap="none" dirty="0">
              <a:solidFill>
                <a:srgbClr val="000000"/>
              </a:solidFill>
              <a:latin typeface="Arial"/>
              <a:ea typeface="Arial"/>
              <a:cs typeface="Arial"/>
              <a:sym typeface="Arial"/>
            </a:endParaRPr>
          </a:p>
        </p:txBody>
      </p:sp>
      <p:cxnSp>
        <p:nvCxnSpPr>
          <p:cNvPr id="428" name="Google Shape;428;p37"/>
          <p:cNvCxnSpPr/>
          <p:nvPr/>
        </p:nvCxnSpPr>
        <p:spPr>
          <a:xfrm rot="10800000">
            <a:off x="6480900" y="1801825"/>
            <a:ext cx="674700" cy="890100"/>
          </a:xfrm>
          <a:prstGeom prst="straightConnector1">
            <a:avLst/>
          </a:prstGeom>
          <a:noFill/>
          <a:ln w="9525" cap="flat" cmpd="sng">
            <a:solidFill>
              <a:schemeClr val="dk2"/>
            </a:solidFill>
            <a:prstDash val="solid"/>
            <a:round/>
            <a:headEnd type="none" w="sm" len="sm"/>
            <a:tailEnd type="triangle" w="med" len="med"/>
          </a:ln>
        </p:spPr>
      </p:cxnSp>
      <p:cxnSp>
        <p:nvCxnSpPr>
          <p:cNvPr id="429" name="Google Shape;429;p37"/>
          <p:cNvCxnSpPr/>
          <p:nvPr/>
        </p:nvCxnSpPr>
        <p:spPr>
          <a:xfrm>
            <a:off x="5779725" y="2444900"/>
            <a:ext cx="694500" cy="876600"/>
          </a:xfrm>
          <a:prstGeom prst="straightConnector1">
            <a:avLst/>
          </a:prstGeom>
          <a:noFill/>
          <a:ln w="9525" cap="flat" cmpd="sng">
            <a:solidFill>
              <a:schemeClr val="dk2"/>
            </a:solidFill>
            <a:prstDash val="solid"/>
            <a:round/>
            <a:headEnd type="none" w="sm" len="sm"/>
            <a:tailEnd type="triangle" w="med" len="med"/>
          </a:ln>
        </p:spPr>
      </p:cxnSp>
      <p:sp>
        <p:nvSpPr>
          <p:cNvPr id="430" name="Google Shape;430;p37"/>
          <p:cNvSpPr txBox="1"/>
          <p:nvPr/>
        </p:nvSpPr>
        <p:spPr>
          <a:xfrm>
            <a:off x="4577925" y="684325"/>
            <a:ext cx="1201800" cy="14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431" name="Google Shape;431;p37"/>
          <p:cNvSpPr txBox="1"/>
          <p:nvPr/>
        </p:nvSpPr>
        <p:spPr>
          <a:xfrm>
            <a:off x="2582950" y="3071625"/>
            <a:ext cx="1201800" cy="14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32" name="Google Shape;432;p37"/>
          <p:cNvSpPr txBox="1"/>
          <p:nvPr/>
        </p:nvSpPr>
        <p:spPr>
          <a:xfrm>
            <a:off x="6570975" y="3054650"/>
            <a:ext cx="1262700" cy="140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sp>
        <p:nvSpPr>
          <p:cNvPr id="433" name="Google Shape;433;p37"/>
          <p:cNvSpPr/>
          <p:nvPr/>
        </p:nvSpPr>
        <p:spPr>
          <a:xfrm>
            <a:off x="4973013" y="2980475"/>
            <a:ext cx="1107900" cy="4620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34" name="Google Shape;434;p37"/>
          <p:cNvSpPr txBox="1"/>
          <p:nvPr/>
        </p:nvSpPr>
        <p:spPr>
          <a:xfrm>
            <a:off x="4926063" y="2900250"/>
            <a:ext cx="1201800" cy="50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435" name="Google Shape;435;p37"/>
          <p:cNvSpPr txBox="1"/>
          <p:nvPr/>
        </p:nvSpPr>
        <p:spPr>
          <a:xfrm>
            <a:off x="5419725" y="3531825"/>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36" name="Google Shape;436;p37"/>
          <p:cNvSpPr/>
          <p:nvPr/>
        </p:nvSpPr>
        <p:spPr>
          <a:xfrm>
            <a:off x="7155600" y="1635650"/>
            <a:ext cx="1108500" cy="8766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7"/>
          <p:cNvSpPr txBox="1"/>
          <p:nvPr/>
        </p:nvSpPr>
        <p:spPr>
          <a:xfrm>
            <a:off x="7078500" y="1544425"/>
            <a:ext cx="1262700" cy="96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sp>
        <p:nvSpPr>
          <p:cNvPr id="438" name="Google Shape;438;p37"/>
          <p:cNvSpPr txBox="1"/>
          <p:nvPr/>
        </p:nvSpPr>
        <p:spPr>
          <a:xfrm>
            <a:off x="6570975" y="120320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 name="Google Shape;285;p33">
            <a:extLst>
              <a:ext uri="{FF2B5EF4-FFF2-40B4-BE49-F238E27FC236}">
                <a16:creationId xmlns:a16="http://schemas.microsoft.com/office/drawing/2014/main" id="{573AF75B-3C30-2265-1F45-5C6A258CBEC9}"/>
              </a:ext>
            </a:extLst>
          </p:cNvPr>
          <p:cNvSpPr txBox="1">
            <a:spLocks/>
          </p:cNvSpPr>
          <p:nvPr/>
        </p:nvSpPr>
        <p:spPr>
          <a:xfrm>
            <a:off x="151497" y="448232"/>
            <a:ext cx="443091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solidFill>
                  <a:srgbClr val="000000"/>
                </a:solidFill>
              </a:rPr>
              <a:t>Bayou Anti-Entropy (Sync)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2"/>
        <p:cNvGrpSpPr/>
        <p:nvPr/>
      </p:nvGrpSpPr>
      <p:grpSpPr>
        <a:xfrm>
          <a:off x="0" y="0"/>
          <a:ext cx="0" cy="0"/>
          <a:chOff x="0" y="0"/>
          <a:chExt cx="0" cy="0"/>
        </a:xfrm>
      </p:grpSpPr>
      <p:sp>
        <p:nvSpPr>
          <p:cNvPr id="443" name="Google Shape;443;p38"/>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rgbClr val="000000"/>
                </a:solidFill>
              </a:rPr>
              <a:t>Bayou Anti-Entropy</a:t>
            </a:r>
            <a:endParaRPr dirty="0">
              <a:solidFill>
                <a:srgbClr val="000000"/>
              </a:solidFill>
            </a:endParaRPr>
          </a:p>
        </p:txBody>
      </p:sp>
      <p:pic>
        <p:nvPicPr>
          <p:cNvPr id="444" name="Google Shape;444;p38"/>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45" name="Google Shape;445;p38"/>
          <p:cNvGrpSpPr/>
          <p:nvPr/>
        </p:nvGrpSpPr>
        <p:grpSpPr>
          <a:xfrm>
            <a:off x="4482875" y="293525"/>
            <a:ext cx="1998025" cy="2103400"/>
            <a:chOff x="5195850" y="686250"/>
            <a:chExt cx="1998025" cy="2103400"/>
          </a:xfrm>
        </p:grpSpPr>
        <p:sp>
          <p:nvSpPr>
            <p:cNvPr id="446" name="Google Shape;446;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8"/>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48" name="Google Shape;448;p38"/>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49" name="Google Shape;449;p38"/>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50" name="Google Shape;450;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451" name="Google Shape;451;p38"/>
          <p:cNvGrpSpPr/>
          <p:nvPr/>
        </p:nvGrpSpPr>
        <p:grpSpPr>
          <a:xfrm>
            <a:off x="2484925" y="2670625"/>
            <a:ext cx="1998025" cy="2103400"/>
            <a:chOff x="5195850" y="686250"/>
            <a:chExt cx="1998025" cy="2103400"/>
          </a:xfrm>
        </p:grpSpPr>
        <p:sp>
          <p:nvSpPr>
            <p:cNvPr id="452" name="Google Shape;452;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8"/>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8"/>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55" name="Google Shape;455;p38"/>
            <p:cNvSpPr txBox="1"/>
            <p:nvPr/>
          </p:nvSpPr>
          <p:spPr>
            <a:xfrm>
              <a:off x="6136863" y="766950"/>
              <a:ext cx="98473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56" name="Google Shape;456;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57" name="Google Shape;457;p38"/>
          <p:cNvGrpSpPr/>
          <p:nvPr/>
        </p:nvGrpSpPr>
        <p:grpSpPr>
          <a:xfrm>
            <a:off x="6462100" y="2670625"/>
            <a:ext cx="1977625" cy="2103400"/>
            <a:chOff x="5195850" y="686250"/>
            <a:chExt cx="1977625" cy="2103400"/>
          </a:xfrm>
        </p:grpSpPr>
        <p:sp>
          <p:nvSpPr>
            <p:cNvPr id="458" name="Google Shape;458;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8"/>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8"/>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61" name="Google Shape;461;p38"/>
            <p:cNvSpPr txBox="1"/>
            <p:nvPr/>
          </p:nvSpPr>
          <p:spPr>
            <a:xfrm>
              <a:off x="6001128" y="766950"/>
              <a:ext cx="1120472"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62" name="Google Shape;462;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463" name="Google Shape;463;p38"/>
          <p:cNvSpPr txBox="1"/>
          <p:nvPr/>
        </p:nvSpPr>
        <p:spPr>
          <a:xfrm>
            <a:off x="367300" y="1144525"/>
            <a:ext cx="2312400" cy="89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dirty="0"/>
              <a:t>Anti-entropy</a:t>
            </a:r>
            <a:r>
              <a:rPr lang="en" sz="1400" b="0" i="0" u="none" strike="noStrike" cap="none" dirty="0">
                <a:solidFill>
                  <a:srgbClr val="000000"/>
                </a:solidFill>
                <a:latin typeface="Arial"/>
                <a:ea typeface="Arial"/>
                <a:cs typeface="Arial"/>
                <a:sym typeface="Arial"/>
              </a:rPr>
              <a:t> Session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 &amp; B</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Primary respects causality </a:t>
            </a:r>
            <a:endParaRPr sz="1400" b="0" i="0" u="none" strike="noStrike" cap="none" dirty="0">
              <a:solidFill>
                <a:srgbClr val="000000"/>
              </a:solidFill>
              <a:latin typeface="Arial"/>
              <a:ea typeface="Arial"/>
              <a:cs typeface="Arial"/>
              <a:sym typeface="Arial"/>
            </a:endParaRPr>
          </a:p>
        </p:txBody>
      </p:sp>
      <p:sp>
        <p:nvSpPr>
          <p:cNvPr id="464" name="Google Shape;464;p38"/>
          <p:cNvSpPr txBox="1"/>
          <p:nvPr/>
        </p:nvSpPr>
        <p:spPr>
          <a:xfrm>
            <a:off x="2582950" y="3071625"/>
            <a:ext cx="12018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65" name="Google Shape;465;p38"/>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0"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66" name="Google Shape;466;p38"/>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0"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0"/>
        <p:cNvGrpSpPr/>
        <p:nvPr/>
      </p:nvGrpSpPr>
      <p:grpSpPr>
        <a:xfrm>
          <a:off x="0" y="0"/>
          <a:ext cx="0" cy="0"/>
          <a:chOff x="0" y="0"/>
          <a:chExt cx="0" cy="0"/>
        </a:xfrm>
      </p:grpSpPr>
      <p:sp>
        <p:nvSpPr>
          <p:cNvPr id="471" name="Google Shape;471;p39"/>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472" name="Google Shape;472;p39"/>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73" name="Google Shape;473;p39"/>
          <p:cNvGrpSpPr/>
          <p:nvPr/>
        </p:nvGrpSpPr>
        <p:grpSpPr>
          <a:xfrm>
            <a:off x="4482875" y="293525"/>
            <a:ext cx="1998025" cy="2103400"/>
            <a:chOff x="5195850" y="686250"/>
            <a:chExt cx="1998025" cy="2103400"/>
          </a:xfrm>
        </p:grpSpPr>
        <p:sp>
          <p:nvSpPr>
            <p:cNvPr id="474" name="Google Shape;474;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9"/>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76" name="Google Shape;476;p39"/>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77" name="Google Shape;477;p39"/>
            <p:cNvSpPr txBox="1"/>
            <p:nvPr/>
          </p:nvSpPr>
          <p:spPr>
            <a:xfrm>
              <a:off x="6114511" y="766950"/>
              <a:ext cx="100708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78" name="Google Shape;478;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479" name="Google Shape;479;p39"/>
          <p:cNvGrpSpPr/>
          <p:nvPr/>
        </p:nvGrpSpPr>
        <p:grpSpPr>
          <a:xfrm>
            <a:off x="2484925" y="2670625"/>
            <a:ext cx="1998025" cy="2103400"/>
            <a:chOff x="5195850" y="686250"/>
            <a:chExt cx="1998025" cy="2103400"/>
          </a:xfrm>
        </p:grpSpPr>
        <p:sp>
          <p:nvSpPr>
            <p:cNvPr id="480" name="Google Shape;480;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9"/>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9"/>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83" name="Google Shape;483;p39"/>
            <p:cNvSpPr txBox="1"/>
            <p:nvPr/>
          </p:nvSpPr>
          <p:spPr>
            <a:xfrm>
              <a:off x="6136863" y="766950"/>
              <a:ext cx="98473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84" name="Google Shape;484;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85" name="Google Shape;485;p39"/>
          <p:cNvGrpSpPr/>
          <p:nvPr/>
        </p:nvGrpSpPr>
        <p:grpSpPr>
          <a:xfrm>
            <a:off x="6462100" y="2670625"/>
            <a:ext cx="1977625" cy="2103400"/>
            <a:chOff x="5195850" y="686250"/>
            <a:chExt cx="1977625" cy="2103400"/>
          </a:xfrm>
        </p:grpSpPr>
        <p:sp>
          <p:nvSpPr>
            <p:cNvPr id="486" name="Google Shape;486;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9"/>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9"/>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489" name="Google Shape;489;p39"/>
            <p:cNvSpPr txBox="1"/>
            <p:nvPr/>
          </p:nvSpPr>
          <p:spPr>
            <a:xfrm>
              <a:off x="6040326" y="766950"/>
              <a:ext cx="108127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90" name="Google Shape;490;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491" name="Google Shape;491;p39"/>
          <p:cNvSpPr txBox="1"/>
          <p:nvPr/>
        </p:nvSpPr>
        <p:spPr>
          <a:xfrm>
            <a:off x="367300" y="1144525"/>
            <a:ext cx="2400300" cy="89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Primary </a:t>
            </a:r>
            <a:r>
              <a:rPr lang="en" sz="1400" b="0" i="0" u="none" strike="noStrike" cap="none">
                <a:solidFill>
                  <a:srgbClr val="FF0000"/>
                </a:solidFill>
                <a:latin typeface="Arial"/>
                <a:ea typeface="Arial"/>
                <a:cs typeface="Arial"/>
                <a:sym typeface="Arial"/>
              </a:rPr>
              <a:t>commits</a:t>
            </a:r>
            <a:r>
              <a:rPr lang="en" sz="1400" b="0" i="0" u="none" strike="noStrike" cap="none">
                <a:solidFill>
                  <a:srgbClr val="000000"/>
                </a:solidFill>
                <a:latin typeface="Arial"/>
                <a:ea typeface="Arial"/>
                <a:cs typeface="Arial"/>
                <a:sym typeface="Arial"/>
              </a:rPr>
              <a:t> Its entries</a:t>
            </a:r>
            <a:endParaRPr sz="1400" b="0" i="0" u="none" strike="noStrike" cap="none">
              <a:solidFill>
                <a:srgbClr val="000000"/>
              </a:solidFill>
              <a:latin typeface="Arial"/>
              <a:ea typeface="Arial"/>
              <a:cs typeface="Arial"/>
              <a:sym typeface="Arial"/>
            </a:endParaRPr>
          </a:p>
        </p:txBody>
      </p:sp>
      <p:sp>
        <p:nvSpPr>
          <p:cNvPr id="492" name="Google Shape;492;p39"/>
          <p:cNvSpPr txBox="1"/>
          <p:nvPr/>
        </p:nvSpPr>
        <p:spPr>
          <a:xfrm>
            <a:off x="2582950" y="3071625"/>
            <a:ext cx="12018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93" name="Google Shape;493;p39"/>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494" name="Google Shape;494;p39"/>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8"/>
        <p:cNvGrpSpPr/>
        <p:nvPr/>
      </p:nvGrpSpPr>
      <p:grpSpPr>
        <a:xfrm>
          <a:off x="0" y="0"/>
          <a:ext cx="0" cy="0"/>
          <a:chOff x="0" y="0"/>
          <a:chExt cx="0" cy="0"/>
        </a:xfrm>
      </p:grpSpPr>
      <p:sp>
        <p:nvSpPr>
          <p:cNvPr id="499" name="Google Shape;499;p40"/>
          <p:cNvSpPr txBox="1">
            <a:spLocks noGrp="1"/>
          </p:cNvSpPr>
          <p:nvPr>
            <p:ph type="title"/>
          </p:nvPr>
        </p:nvSpPr>
        <p:spPr>
          <a:xfrm>
            <a:off x="311700" y="445025"/>
            <a:ext cx="4030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a:t>
            </a:r>
            <a:endParaRPr sz="1800">
              <a:solidFill>
                <a:srgbClr val="000000"/>
              </a:solidFill>
            </a:endParaRPr>
          </a:p>
        </p:txBody>
      </p:sp>
      <p:pic>
        <p:nvPicPr>
          <p:cNvPr id="500" name="Google Shape;500;p40"/>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501" name="Google Shape;501;p40"/>
          <p:cNvGrpSpPr/>
          <p:nvPr/>
        </p:nvGrpSpPr>
        <p:grpSpPr>
          <a:xfrm>
            <a:off x="4482875" y="293525"/>
            <a:ext cx="1998025" cy="2103400"/>
            <a:chOff x="5195850" y="686250"/>
            <a:chExt cx="1998025" cy="2103400"/>
          </a:xfrm>
        </p:grpSpPr>
        <p:sp>
          <p:nvSpPr>
            <p:cNvPr id="502" name="Google Shape;502;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0"/>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04" name="Google Shape;504;p40"/>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05" name="Google Shape;505;p40"/>
            <p:cNvSpPr txBox="1"/>
            <p:nvPr/>
          </p:nvSpPr>
          <p:spPr>
            <a:xfrm>
              <a:off x="6090992" y="766950"/>
              <a:ext cx="103060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06" name="Google Shape;506;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507" name="Google Shape;507;p40"/>
          <p:cNvGrpSpPr/>
          <p:nvPr/>
        </p:nvGrpSpPr>
        <p:grpSpPr>
          <a:xfrm>
            <a:off x="2484925" y="2670625"/>
            <a:ext cx="1998025" cy="2103400"/>
            <a:chOff x="5195850" y="686250"/>
            <a:chExt cx="1998025" cy="2103400"/>
          </a:xfrm>
        </p:grpSpPr>
        <p:sp>
          <p:nvSpPr>
            <p:cNvPr id="508" name="Google Shape;508;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0"/>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0"/>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11" name="Google Shape;511;p40"/>
            <p:cNvSpPr txBox="1"/>
            <p:nvPr/>
          </p:nvSpPr>
          <p:spPr>
            <a:xfrm>
              <a:off x="6121183" y="766950"/>
              <a:ext cx="100041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12" name="Google Shape;512;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513" name="Google Shape;513;p40"/>
          <p:cNvGrpSpPr/>
          <p:nvPr/>
        </p:nvGrpSpPr>
        <p:grpSpPr>
          <a:xfrm>
            <a:off x="6462100" y="2670625"/>
            <a:ext cx="1977625" cy="2103400"/>
            <a:chOff x="5195850" y="686250"/>
            <a:chExt cx="1977625" cy="2103400"/>
          </a:xfrm>
        </p:grpSpPr>
        <p:sp>
          <p:nvSpPr>
            <p:cNvPr id="514" name="Google Shape;514;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0"/>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0"/>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17" name="Google Shape;517;p40"/>
            <p:cNvSpPr txBox="1"/>
            <p:nvPr/>
          </p:nvSpPr>
          <p:spPr>
            <a:xfrm>
              <a:off x="5977609" y="766950"/>
              <a:ext cx="1143991"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18" name="Google Shape;518;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519" name="Google Shape;519;p40"/>
          <p:cNvSpPr txBox="1"/>
          <p:nvPr/>
        </p:nvSpPr>
        <p:spPr>
          <a:xfrm>
            <a:off x="367300" y="1144525"/>
            <a:ext cx="4115275" cy="103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After a number of commits</a:t>
            </a:r>
            <a:r>
              <a:rPr lang="en" dirty="0"/>
              <a:t> and anti-entropy</a:t>
            </a:r>
            <a:r>
              <a:rPr lang="en" sz="1400" b="0" i="0" u="none" strike="noStrike" cap="none" dirty="0">
                <a:solidFill>
                  <a:srgbClr val="000000"/>
                </a:solidFill>
                <a:latin typeface="Arial"/>
                <a:ea typeface="Arial"/>
                <a:cs typeface="Arial"/>
                <a:sym typeface="Arial"/>
              </a:rPr>
              <a:t> sessions</a:t>
            </a:r>
            <a:r>
              <a:rPr lang="en" dirty="0"/>
              <a:t> </a:t>
            </a:r>
            <a:r>
              <a:rPr lang="en" sz="1400" b="0" i="0" u="none" strike="noStrike" cap="none" dirty="0">
                <a:solidFill>
                  <a:srgbClr val="000000"/>
                </a:solidFill>
                <a:latin typeface="Arial"/>
                <a:ea typeface="Arial"/>
                <a:cs typeface="Arial"/>
                <a:sym typeface="Arial"/>
              </a:rPr>
              <a:t>(without further writes), </a:t>
            </a: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all nodes converge on same state.</a:t>
            </a:r>
            <a:endParaRPr sz="1400" b="0" i="0" u="none" strike="noStrike" cap="none" dirty="0">
              <a:solidFill>
                <a:srgbClr val="000000"/>
              </a:solidFill>
              <a:latin typeface="Arial"/>
              <a:ea typeface="Arial"/>
              <a:cs typeface="Arial"/>
              <a:sym typeface="Arial"/>
            </a:endParaRPr>
          </a:p>
        </p:txBody>
      </p:sp>
      <p:sp>
        <p:nvSpPr>
          <p:cNvPr id="520" name="Google Shape;520;p40"/>
          <p:cNvSpPr txBox="1"/>
          <p:nvPr/>
        </p:nvSpPr>
        <p:spPr>
          <a:xfrm>
            <a:off x="2582950" y="3071625"/>
            <a:ext cx="12627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521" name="Google Shape;521;p40"/>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522" name="Google Shape;522;p40"/>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9F2E-495C-854D-870D-D6886C4D2E37}"/>
              </a:ext>
            </a:extLst>
          </p:cNvPr>
          <p:cNvSpPr>
            <a:spLocks noGrp="1"/>
          </p:cNvSpPr>
          <p:nvPr>
            <p:ph type="title"/>
          </p:nvPr>
        </p:nvSpPr>
        <p:spPr/>
        <p:txBody>
          <a:bodyPr/>
          <a:lstStyle/>
          <a:p>
            <a:r>
              <a:rPr lang="en-US" dirty="0"/>
              <a:t>Context for Chord: Key Value Stores</a:t>
            </a:r>
          </a:p>
        </p:txBody>
      </p:sp>
      <p:pic>
        <p:nvPicPr>
          <p:cNvPr id="5" name="Picture 4" descr="Graphical user interface, application&#10;&#10;Description automatically generated">
            <a:extLst>
              <a:ext uri="{FF2B5EF4-FFF2-40B4-BE49-F238E27FC236}">
                <a16:creationId xmlns:a16="http://schemas.microsoft.com/office/drawing/2014/main" id="{2E6E51C8-8FB0-59BC-15A0-87C757BB829E}"/>
              </a:ext>
            </a:extLst>
          </p:cNvPr>
          <p:cNvPicPr>
            <a:picLocks noChangeAspect="1"/>
          </p:cNvPicPr>
          <p:nvPr/>
        </p:nvPicPr>
        <p:blipFill rotWithShape="1">
          <a:blip r:embed="rId2"/>
          <a:srcRect l="31255" t="32731" r="16945" b="12625"/>
          <a:stretch/>
        </p:blipFill>
        <p:spPr>
          <a:xfrm>
            <a:off x="600500" y="1173706"/>
            <a:ext cx="5247565" cy="3459835"/>
          </a:xfrm>
          <a:prstGeom prst="rect">
            <a:avLst/>
          </a:prstGeom>
        </p:spPr>
      </p:pic>
      <p:sp>
        <p:nvSpPr>
          <p:cNvPr id="6" name="TextBox 5">
            <a:extLst>
              <a:ext uri="{FF2B5EF4-FFF2-40B4-BE49-F238E27FC236}">
                <a16:creationId xmlns:a16="http://schemas.microsoft.com/office/drawing/2014/main" id="{D07EE320-61A2-3EF1-9E83-95C5300B732A}"/>
              </a:ext>
            </a:extLst>
          </p:cNvPr>
          <p:cNvSpPr txBox="1"/>
          <p:nvPr/>
        </p:nvSpPr>
        <p:spPr>
          <a:xfrm>
            <a:off x="504965" y="4666446"/>
            <a:ext cx="5622879" cy="307777"/>
          </a:xfrm>
          <a:prstGeom prst="rect">
            <a:avLst/>
          </a:prstGeom>
          <a:noFill/>
        </p:spPr>
        <p:txBody>
          <a:bodyPr wrap="square" rtlCol="0">
            <a:spAutoFit/>
          </a:bodyPr>
          <a:lstStyle/>
          <a:p>
            <a:r>
              <a:rPr lang="en-US" dirty="0">
                <a:solidFill>
                  <a:schemeClr val="tx1"/>
                </a:solidFill>
              </a:rPr>
              <a:t>Credit: Ion </a:t>
            </a:r>
            <a:r>
              <a:rPr lang="en-US" dirty="0" err="1">
                <a:solidFill>
                  <a:schemeClr val="tx1"/>
                </a:solidFill>
              </a:rPr>
              <a:t>Stoica’s</a:t>
            </a:r>
            <a:r>
              <a:rPr lang="en-US" dirty="0">
                <a:solidFill>
                  <a:schemeClr val="tx1"/>
                </a:solidFill>
              </a:rPr>
              <a:t> slide deck</a:t>
            </a:r>
          </a:p>
        </p:txBody>
      </p:sp>
    </p:spTree>
    <p:extLst>
      <p:ext uri="{BB962C8B-B14F-4D97-AF65-F5344CB8AC3E}">
        <p14:creationId xmlns:p14="http://schemas.microsoft.com/office/powerpoint/2010/main" val="103938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964E-3E42-6256-1FF7-812EA773E005}"/>
              </a:ext>
            </a:extLst>
          </p:cNvPr>
          <p:cNvSpPr>
            <a:spLocks noGrp="1"/>
          </p:cNvSpPr>
          <p:nvPr>
            <p:ph type="title"/>
          </p:nvPr>
        </p:nvSpPr>
        <p:spPr/>
        <p:txBody>
          <a:bodyPr/>
          <a:lstStyle/>
          <a:p>
            <a:r>
              <a:rPr lang="en-US" dirty="0"/>
              <a:t>Context on Bayou: Disconnected Nodes [</a:t>
            </a:r>
            <a:r>
              <a:rPr lang="en-US" dirty="0" err="1"/>
              <a:t>Stoica</a:t>
            </a:r>
            <a:r>
              <a:rPr lang="en-US" dirty="0"/>
              <a:t>]</a:t>
            </a:r>
          </a:p>
        </p:txBody>
      </p:sp>
      <p:sp>
        <p:nvSpPr>
          <p:cNvPr id="3" name="Text Placeholder 2">
            <a:extLst>
              <a:ext uri="{FF2B5EF4-FFF2-40B4-BE49-F238E27FC236}">
                <a16:creationId xmlns:a16="http://schemas.microsoft.com/office/drawing/2014/main" id="{BA7369A2-775A-5DB7-F820-021DB777B283}"/>
              </a:ext>
            </a:extLst>
          </p:cNvPr>
          <p:cNvSpPr>
            <a:spLocks noGrp="1"/>
          </p:cNvSpPr>
          <p:nvPr>
            <p:ph type="body" idx="1"/>
          </p:nvPr>
        </p:nvSpPr>
        <p:spPr>
          <a:xfrm>
            <a:off x="311700" y="1097241"/>
            <a:ext cx="8520600" cy="3536127"/>
          </a:xfrm>
        </p:spPr>
        <p:txBody>
          <a:bodyPr/>
          <a:lstStyle/>
          <a:p>
            <a:pPr marL="114300" indent="0">
              <a:lnSpc>
                <a:spcPct val="100000"/>
              </a:lnSpc>
              <a:buNone/>
            </a:pPr>
            <a:r>
              <a:rPr lang="en-US" altLang="en-US" dirty="0">
                <a:solidFill>
                  <a:schemeClr val="tx1"/>
                </a:solidFill>
              </a:rPr>
              <a:t>Early days: nodes always on when not crashed</a:t>
            </a:r>
          </a:p>
          <a:p>
            <a:pPr lvl="1">
              <a:lnSpc>
                <a:spcPct val="100000"/>
              </a:lnSpc>
            </a:pPr>
            <a:r>
              <a:rPr lang="en-US" altLang="en-US" dirty="0">
                <a:solidFill>
                  <a:schemeClr val="tx1"/>
                </a:solidFill>
              </a:rPr>
              <a:t>Network bandwidth always plentiful.</a:t>
            </a:r>
          </a:p>
          <a:p>
            <a:pPr lvl="1">
              <a:lnSpc>
                <a:spcPct val="100000"/>
              </a:lnSpc>
            </a:pPr>
            <a:r>
              <a:rPr lang="en-US" altLang="en-US" dirty="0">
                <a:solidFill>
                  <a:schemeClr val="tx1"/>
                </a:solidFill>
              </a:rPr>
              <a:t>Never needed to work on a disconnected node</a:t>
            </a:r>
          </a:p>
          <a:p>
            <a:pPr marL="596900" lvl="1" indent="0">
              <a:lnSpc>
                <a:spcPct val="100000"/>
              </a:lnSpc>
              <a:buNone/>
            </a:pPr>
            <a:endParaRPr lang="en-US" altLang="en-US" dirty="0">
              <a:solidFill>
                <a:schemeClr val="tx1"/>
              </a:solidFill>
            </a:endParaRPr>
          </a:p>
          <a:p>
            <a:pPr marL="114300" indent="0">
              <a:lnSpc>
                <a:spcPct val="100000"/>
              </a:lnSpc>
              <a:buNone/>
            </a:pPr>
            <a:r>
              <a:rPr lang="en-US" altLang="en-US" dirty="0">
                <a:solidFill>
                  <a:schemeClr val="tx1"/>
                </a:solidFill>
              </a:rPr>
              <a:t>Now: nodes detach then reconnect elsewhere</a:t>
            </a:r>
          </a:p>
          <a:p>
            <a:pPr lvl="1">
              <a:lnSpc>
                <a:spcPct val="100000"/>
              </a:lnSpc>
            </a:pPr>
            <a:r>
              <a:rPr lang="en-US" altLang="en-US" dirty="0">
                <a:solidFill>
                  <a:schemeClr val="tx1"/>
                </a:solidFill>
              </a:rPr>
              <a:t>Even when attached, bandwidth is variable</a:t>
            </a:r>
          </a:p>
          <a:p>
            <a:pPr lvl="1">
              <a:lnSpc>
                <a:spcPct val="100000"/>
              </a:lnSpc>
            </a:pPr>
            <a:r>
              <a:rPr lang="en-US" altLang="en-US" dirty="0">
                <a:solidFill>
                  <a:schemeClr val="tx1"/>
                </a:solidFill>
              </a:rPr>
              <a:t>Reconnection elsewhere means often talking to different replica</a:t>
            </a:r>
          </a:p>
          <a:p>
            <a:pPr lvl="1">
              <a:lnSpc>
                <a:spcPct val="100000"/>
              </a:lnSpc>
            </a:pPr>
            <a:r>
              <a:rPr lang="en-US" altLang="en-US" dirty="0">
                <a:solidFill>
                  <a:schemeClr val="tx1"/>
                </a:solidFill>
              </a:rPr>
              <a:t>Work done on detached nodes</a:t>
            </a:r>
          </a:p>
          <a:p>
            <a:pPr marL="114300" indent="0">
              <a:lnSpc>
                <a:spcPct val="100000"/>
              </a:lnSpc>
              <a:buNone/>
            </a:pPr>
            <a:endParaRPr lang="en-US" dirty="0">
              <a:solidFill>
                <a:schemeClr val="tx1"/>
              </a:solidFill>
            </a:endParaRPr>
          </a:p>
        </p:txBody>
      </p:sp>
    </p:spTree>
    <p:extLst>
      <p:ext uri="{BB962C8B-B14F-4D97-AF65-F5344CB8AC3E}">
        <p14:creationId xmlns:p14="http://schemas.microsoft.com/office/powerpoint/2010/main" val="80255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902C-0653-19DD-D7BC-DD006ECD2C39}"/>
              </a:ext>
            </a:extLst>
          </p:cNvPr>
          <p:cNvSpPr>
            <a:spLocks noGrp="1"/>
          </p:cNvSpPr>
          <p:nvPr>
            <p:ph type="title"/>
          </p:nvPr>
        </p:nvSpPr>
        <p:spPr/>
        <p:txBody>
          <a:bodyPr/>
          <a:lstStyle/>
          <a:p>
            <a:r>
              <a:rPr lang="en-US" dirty="0"/>
              <a:t>Context for Chord: Key Value Stores</a:t>
            </a:r>
          </a:p>
        </p:txBody>
      </p:sp>
      <p:pic>
        <p:nvPicPr>
          <p:cNvPr id="5" name="Picture 4" descr="A picture containing diagram&#10;&#10;Description automatically generated">
            <a:extLst>
              <a:ext uri="{FF2B5EF4-FFF2-40B4-BE49-F238E27FC236}">
                <a16:creationId xmlns:a16="http://schemas.microsoft.com/office/drawing/2014/main" id="{45546B42-E6BE-1F86-C754-08FC767655A4}"/>
              </a:ext>
            </a:extLst>
          </p:cNvPr>
          <p:cNvPicPr>
            <a:picLocks noChangeAspect="1"/>
          </p:cNvPicPr>
          <p:nvPr/>
        </p:nvPicPr>
        <p:blipFill rotWithShape="1">
          <a:blip r:embed="rId2"/>
          <a:srcRect l="32484" t="22335" r="18789" b="19930"/>
          <a:stretch/>
        </p:blipFill>
        <p:spPr>
          <a:xfrm>
            <a:off x="429903" y="972438"/>
            <a:ext cx="4988257" cy="3694008"/>
          </a:xfrm>
          <a:prstGeom prst="rect">
            <a:avLst/>
          </a:prstGeom>
        </p:spPr>
      </p:pic>
      <p:sp>
        <p:nvSpPr>
          <p:cNvPr id="6" name="TextBox 5">
            <a:extLst>
              <a:ext uri="{FF2B5EF4-FFF2-40B4-BE49-F238E27FC236}">
                <a16:creationId xmlns:a16="http://schemas.microsoft.com/office/drawing/2014/main" id="{BF191E7B-3B54-E607-EC30-40E0C8B9E8A2}"/>
              </a:ext>
            </a:extLst>
          </p:cNvPr>
          <p:cNvSpPr txBox="1"/>
          <p:nvPr/>
        </p:nvSpPr>
        <p:spPr>
          <a:xfrm>
            <a:off x="504965" y="4666446"/>
            <a:ext cx="5622879" cy="307777"/>
          </a:xfrm>
          <a:prstGeom prst="rect">
            <a:avLst/>
          </a:prstGeom>
          <a:noFill/>
        </p:spPr>
        <p:txBody>
          <a:bodyPr wrap="square" rtlCol="0">
            <a:spAutoFit/>
          </a:bodyPr>
          <a:lstStyle/>
          <a:p>
            <a:r>
              <a:rPr lang="en-US" dirty="0">
                <a:solidFill>
                  <a:schemeClr val="tx1"/>
                </a:solidFill>
              </a:rPr>
              <a:t>Credit: Ion </a:t>
            </a:r>
            <a:r>
              <a:rPr lang="en-US" dirty="0" err="1">
                <a:solidFill>
                  <a:schemeClr val="tx1"/>
                </a:solidFill>
              </a:rPr>
              <a:t>Stoica’s</a:t>
            </a:r>
            <a:r>
              <a:rPr lang="en-US" dirty="0">
                <a:solidFill>
                  <a:schemeClr val="tx1"/>
                </a:solidFill>
              </a:rPr>
              <a:t> slide deck</a:t>
            </a:r>
          </a:p>
        </p:txBody>
      </p:sp>
    </p:spTree>
    <p:extLst>
      <p:ext uri="{BB962C8B-B14F-4D97-AF65-F5344CB8AC3E}">
        <p14:creationId xmlns:p14="http://schemas.microsoft.com/office/powerpoint/2010/main" val="59797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Chord</a:t>
            </a:r>
            <a:endParaRPr dirty="0"/>
          </a:p>
        </p:txBody>
      </p:sp>
      <p:sp>
        <p:nvSpPr>
          <p:cNvPr id="528" name="Google Shape;528;p8"/>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285750" indent="-285750"/>
            <a:r>
              <a:rPr lang="en-US" dirty="0">
                <a:solidFill>
                  <a:schemeClr val="tx1"/>
                </a:solidFill>
                <a:latin typeface="Roboto" panose="02000000000000000000" pitchFamily="2" charset="0"/>
              </a:rPr>
              <a:t>Chord: “a distributed lookup protocol” for </a:t>
            </a:r>
            <a:r>
              <a:rPr lang="en-US" i="0" dirty="0">
                <a:solidFill>
                  <a:schemeClr val="tx1"/>
                </a:solidFill>
                <a:effectLst/>
                <a:latin typeface="Roboto" panose="02000000000000000000" pitchFamily="2" charset="0"/>
              </a:rPr>
              <a:t>a peer-to-peer distributed hash table [</a:t>
            </a:r>
            <a:r>
              <a:rPr lang="en-US" i="0" dirty="0" err="1">
                <a:solidFill>
                  <a:schemeClr val="tx1"/>
                </a:solidFill>
                <a:effectLst/>
                <a:latin typeface="Roboto" panose="02000000000000000000" pitchFamily="2" charset="0"/>
              </a:rPr>
              <a:t>Stoica</a:t>
            </a:r>
            <a:r>
              <a:rPr lang="en-US" i="0" dirty="0">
                <a:solidFill>
                  <a:schemeClr val="tx1"/>
                </a:solidFill>
                <a:effectLst/>
                <a:latin typeface="Roboto" panose="02000000000000000000" pitchFamily="2" charset="0"/>
              </a:rPr>
              <a:t> ‘01]</a:t>
            </a:r>
            <a:endParaRPr lang="en" dirty="0">
              <a:solidFill>
                <a:schemeClr val="tx1"/>
              </a:solidFill>
              <a:effectLst/>
              <a:latin typeface="Roboto" panose="02000000000000000000" pitchFamily="2" charset="0"/>
            </a:endParaRPr>
          </a:p>
          <a:p>
            <a:pPr marL="285750" indent="-285750"/>
            <a:r>
              <a:rPr lang="en" i="1" dirty="0">
                <a:solidFill>
                  <a:schemeClr val="tx1"/>
                </a:solidFill>
              </a:rPr>
              <a:t>Consistent hashing</a:t>
            </a:r>
            <a:r>
              <a:rPr lang="en" dirty="0">
                <a:solidFill>
                  <a:schemeClr val="tx1"/>
                </a:solidFill>
              </a:rPr>
              <a:t> for partitioning key space / lookup</a:t>
            </a:r>
            <a:endParaRPr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Consistent Hashing</a:t>
            </a:r>
            <a:endParaRPr/>
          </a:p>
        </p:txBody>
      </p:sp>
      <p:pic>
        <p:nvPicPr>
          <p:cNvPr id="540" name="Google Shape;540;p10"/>
          <p:cNvPicPr preferRelativeResize="0"/>
          <p:nvPr/>
        </p:nvPicPr>
        <p:blipFill rotWithShape="1">
          <a:blip r:embed="rId3">
            <a:alphaModFix/>
          </a:blip>
          <a:srcRect/>
          <a:stretch/>
        </p:blipFill>
        <p:spPr>
          <a:xfrm>
            <a:off x="4870200" y="1434249"/>
            <a:ext cx="3761751" cy="2880475"/>
          </a:xfrm>
          <a:prstGeom prst="rect">
            <a:avLst/>
          </a:prstGeom>
          <a:noFill/>
          <a:ln>
            <a:noFill/>
          </a:ln>
        </p:spPr>
      </p:pic>
      <p:sp>
        <p:nvSpPr>
          <p:cNvPr id="541" name="Google Shape;541;p10"/>
          <p:cNvSpPr txBox="1">
            <a:spLocks noGrp="1"/>
          </p:cNvSpPr>
          <p:nvPr>
            <p:ph type="body" idx="1"/>
          </p:nvPr>
        </p:nvSpPr>
        <p:spPr>
          <a:xfrm>
            <a:off x="795700" y="1434250"/>
            <a:ext cx="3832500" cy="33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dirty="0">
                <a:solidFill>
                  <a:srgbClr val="000000"/>
                </a:solidFill>
              </a:rPr>
              <a:t>Assign each node a random position on the ring</a:t>
            </a:r>
            <a:endParaRPr sz="1600" dirty="0">
              <a:solidFill>
                <a:srgbClr val="000000"/>
              </a:solidFill>
            </a:endParaRPr>
          </a:p>
          <a:p>
            <a:pPr marL="0" lvl="0" indent="0" algn="l" rtl="0">
              <a:lnSpc>
                <a:spcPct val="115000"/>
              </a:lnSpc>
              <a:spcBef>
                <a:spcPts val="2400"/>
              </a:spcBef>
              <a:spcAft>
                <a:spcPts val="0"/>
              </a:spcAft>
              <a:buSzPts val="1800"/>
              <a:buNone/>
            </a:pPr>
            <a:r>
              <a:rPr lang="en" sz="1600" dirty="0">
                <a:solidFill>
                  <a:srgbClr val="000000"/>
                </a:solidFill>
              </a:rPr>
              <a:t>Node owns the preceding key range</a:t>
            </a:r>
            <a:endParaRPr sz="1600" dirty="0">
              <a:solidFill>
                <a:srgbClr val="000000"/>
              </a:solidFill>
            </a:endParaRPr>
          </a:p>
        </p:txBody>
      </p:sp>
      <p:sp>
        <p:nvSpPr>
          <p:cNvPr id="542" name="Google Shape;542;p10"/>
          <p:cNvSpPr txBox="1"/>
          <p:nvPr/>
        </p:nvSpPr>
        <p:spPr>
          <a:xfrm>
            <a:off x="5425055" y="1134313"/>
            <a:ext cx="199911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Virtual Nodes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
                                            <p:txEl>
                                              <p:pRg st="0" end="0"/>
                                            </p:txEl>
                                          </p:spTgt>
                                        </p:tgtEl>
                                        <p:attrNameLst>
                                          <p:attrName>style.visibility</p:attrName>
                                        </p:attrNameLst>
                                      </p:cBhvr>
                                      <p:to>
                                        <p:strVal val="visible"/>
                                      </p:to>
                                    </p:set>
                                    <p:animEffect transition="in" filter="fade">
                                      <p:cBhvr>
                                        <p:cTn id="7" dur="1"/>
                                        <p:tgtEl>
                                          <p:spTgt spid="5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1">
                                            <p:txEl>
                                              <p:pRg st="1" end="1"/>
                                            </p:txEl>
                                          </p:spTgt>
                                        </p:tgtEl>
                                        <p:attrNameLst>
                                          <p:attrName>style.visibility</p:attrName>
                                        </p:attrNameLst>
                                      </p:cBhvr>
                                      <p:to>
                                        <p:strVal val="visible"/>
                                      </p:to>
                                    </p:set>
                                    <p:animEffect transition="in" filter="fade">
                                      <p:cBhvr>
                                        <p:cTn id="12" dur="1"/>
                                        <p:tgtEl>
                                          <p:spTgt spid="5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Diagram&#10;&#10;Description automatically generated">
            <a:extLst>
              <a:ext uri="{FF2B5EF4-FFF2-40B4-BE49-F238E27FC236}">
                <a16:creationId xmlns:a16="http://schemas.microsoft.com/office/drawing/2014/main" id="{DD2FDD36-57B7-2354-B0CA-4B44E70F79C9}"/>
              </a:ext>
            </a:extLst>
          </p:cNvPr>
          <p:cNvPicPr>
            <a:picLocks noChangeAspect="1"/>
          </p:cNvPicPr>
          <p:nvPr/>
        </p:nvPicPr>
        <p:blipFill rotWithShape="1">
          <a:blip r:embed="rId3"/>
          <a:srcRect l="27656" t="17700" r="12028" b="13469"/>
          <a:stretch/>
        </p:blipFill>
        <p:spPr>
          <a:xfrm>
            <a:off x="1030407" y="179568"/>
            <a:ext cx="6544100" cy="4667553"/>
          </a:xfrm>
          <a:prstGeom prst="rect">
            <a:avLst/>
          </a:prstGeom>
        </p:spPr>
      </p:pic>
      <p:sp>
        <p:nvSpPr>
          <p:cNvPr id="46" name="TextBox 45">
            <a:extLst>
              <a:ext uri="{FF2B5EF4-FFF2-40B4-BE49-F238E27FC236}">
                <a16:creationId xmlns:a16="http://schemas.microsoft.com/office/drawing/2014/main" id="{9E933846-6A17-728C-6EA2-2B83AFF81D64}"/>
              </a:ext>
            </a:extLst>
          </p:cNvPr>
          <p:cNvSpPr txBox="1"/>
          <p:nvPr/>
        </p:nvSpPr>
        <p:spPr>
          <a:xfrm>
            <a:off x="1160060" y="4810043"/>
            <a:ext cx="4019265" cy="307777"/>
          </a:xfrm>
          <a:prstGeom prst="rect">
            <a:avLst/>
          </a:prstGeom>
          <a:noFill/>
        </p:spPr>
        <p:txBody>
          <a:bodyPr wrap="square" rtlCol="0">
            <a:spAutoFit/>
          </a:bodyPr>
          <a:lstStyle/>
          <a:p>
            <a:r>
              <a:rPr lang="en-US" dirty="0"/>
              <a:t>Credit: Ion </a:t>
            </a:r>
            <a:r>
              <a:rPr lang="en-US" dirty="0" err="1"/>
              <a:t>Stoica’s</a:t>
            </a:r>
            <a:r>
              <a:rPr lang="en-US" dirty="0"/>
              <a:t> slide deck</a:t>
            </a:r>
          </a:p>
        </p:txBody>
      </p:sp>
    </p:spTree>
    <p:extLst>
      <p:ext uri="{BB962C8B-B14F-4D97-AF65-F5344CB8AC3E}">
        <p14:creationId xmlns:p14="http://schemas.microsoft.com/office/powerpoint/2010/main" val="2770045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553"/>
        <p:cNvGrpSpPr/>
        <p:nvPr/>
      </p:nvGrpSpPr>
      <p:grpSpPr>
        <a:xfrm>
          <a:off x="0" y="0"/>
          <a:ext cx="0" cy="0"/>
          <a:chOff x="0" y="0"/>
          <a:chExt cx="0" cy="0"/>
        </a:xfrm>
      </p:grpSpPr>
      <p:sp>
        <p:nvSpPr>
          <p:cNvPr id="554" name="Google Shape;55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555" name="Google Shape;555;p12"/>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FF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559"/>
        <p:cNvGrpSpPr/>
        <p:nvPr/>
      </p:nvGrpSpPr>
      <p:grpSpPr>
        <a:xfrm>
          <a:off x="0" y="0"/>
          <a:ext cx="0" cy="0"/>
          <a:chOff x="0" y="0"/>
          <a:chExt cx="0" cy="0"/>
        </a:xfrm>
      </p:grpSpPr>
      <p:sp>
        <p:nvSpPr>
          <p:cNvPr id="560" name="Google Shape;56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Conflict resolution</a:t>
            </a:r>
            <a:endParaRPr/>
          </a:p>
        </p:txBody>
      </p:sp>
      <p:sp>
        <p:nvSpPr>
          <p:cNvPr id="561" name="Google Shape;561;p13"/>
          <p:cNvSpPr txBox="1">
            <a:spLocks noGrp="1"/>
          </p:cNvSpPr>
          <p:nvPr>
            <p:ph type="body" idx="1"/>
          </p:nvPr>
        </p:nvSpPr>
        <p:spPr>
          <a:xfrm>
            <a:off x="795700" y="1434250"/>
            <a:ext cx="3944700" cy="307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Two machines write different values to the same key</a:t>
            </a:r>
            <a:endParaRPr sz="1600">
              <a:solidFill>
                <a:srgbClr val="000000"/>
              </a:solidFill>
            </a:endParaRPr>
          </a:p>
          <a:p>
            <a:pPr marL="0" lvl="0" indent="0" algn="l" rtl="0">
              <a:lnSpc>
                <a:spcPct val="115000"/>
              </a:lnSpc>
              <a:spcBef>
                <a:spcPts val="2400"/>
              </a:spcBef>
              <a:spcAft>
                <a:spcPts val="0"/>
              </a:spcAft>
              <a:buSzPts val="1800"/>
              <a:buNone/>
            </a:pPr>
            <a:r>
              <a:rPr lang="en" sz="1600" i="1">
                <a:solidFill>
                  <a:srgbClr val="000000"/>
                </a:solidFill>
              </a:rPr>
              <a:t>Vector clocks</a:t>
            </a:r>
            <a:r>
              <a:rPr lang="en" sz="1600">
                <a:solidFill>
                  <a:srgbClr val="000000"/>
                </a:solidFill>
              </a:rPr>
              <a:t>: list of (node, count) pairs where count is incremented on write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If one vector clock subsumes another, discard older value</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Else, return all conflicting values to client</a:t>
            </a:r>
            <a:endParaRPr sz="1600">
              <a:solidFill>
                <a:srgbClr val="000000"/>
              </a:solidFill>
            </a:endParaRPr>
          </a:p>
        </p:txBody>
      </p:sp>
      <p:pic>
        <p:nvPicPr>
          <p:cNvPr id="562" name="Google Shape;562;p13"/>
          <p:cNvPicPr preferRelativeResize="0"/>
          <p:nvPr/>
        </p:nvPicPr>
        <p:blipFill rotWithShape="1">
          <a:blip r:embed="rId3">
            <a:alphaModFix/>
          </a:blip>
          <a:srcRect/>
          <a:stretch/>
        </p:blipFill>
        <p:spPr>
          <a:xfrm>
            <a:off x="4628200" y="943750"/>
            <a:ext cx="3827974" cy="3820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xEl>
                                              <p:pRg st="0" end="0"/>
                                            </p:txEl>
                                          </p:spTgt>
                                        </p:tgtEl>
                                        <p:attrNameLst>
                                          <p:attrName>style.visibility</p:attrName>
                                        </p:attrNameLst>
                                      </p:cBhvr>
                                      <p:to>
                                        <p:strVal val="visible"/>
                                      </p:to>
                                    </p:set>
                                    <p:animEffect transition="in" filter="fade">
                                      <p:cBhvr>
                                        <p:cTn id="7" dur="1"/>
                                        <p:tgtEl>
                                          <p:spTgt spid="5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xEl>
                                              <p:pRg st="1" end="1"/>
                                            </p:txEl>
                                          </p:spTgt>
                                        </p:tgtEl>
                                        <p:attrNameLst>
                                          <p:attrName>style.visibility</p:attrName>
                                        </p:attrNameLst>
                                      </p:cBhvr>
                                      <p:to>
                                        <p:strVal val="visible"/>
                                      </p:to>
                                    </p:set>
                                    <p:animEffect transition="in" filter="fade">
                                      <p:cBhvr>
                                        <p:cTn id="12" dur="1"/>
                                        <p:tgtEl>
                                          <p:spTgt spid="5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1">
                                            <p:txEl>
                                              <p:pRg st="2" end="2"/>
                                            </p:txEl>
                                          </p:spTgt>
                                        </p:tgtEl>
                                        <p:attrNameLst>
                                          <p:attrName>style.visibility</p:attrName>
                                        </p:attrNameLst>
                                      </p:cBhvr>
                                      <p:to>
                                        <p:strVal val="visible"/>
                                      </p:to>
                                    </p:set>
                                    <p:animEffect transition="in" filter="fade">
                                      <p:cBhvr>
                                        <p:cTn id="17" dur="1"/>
                                        <p:tgtEl>
                                          <p:spTgt spid="5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1">
                                            <p:txEl>
                                              <p:pRg st="3" end="3"/>
                                            </p:txEl>
                                          </p:spTgt>
                                        </p:tgtEl>
                                        <p:attrNameLst>
                                          <p:attrName>style.visibility</p:attrName>
                                        </p:attrNameLst>
                                      </p:cBhvr>
                                      <p:to>
                                        <p:strVal val="visible"/>
                                      </p:to>
                                    </p:set>
                                    <p:animEffect transition="in" filter="fade">
                                      <p:cBhvr>
                                        <p:cTn id="22" dur="1"/>
                                        <p:tgtEl>
                                          <p:spTgt spid="5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66"/>
        <p:cNvGrpSpPr/>
        <p:nvPr/>
      </p:nvGrpSpPr>
      <p:grpSpPr>
        <a:xfrm>
          <a:off x="0" y="0"/>
          <a:ext cx="0" cy="0"/>
          <a:chOff x="0" y="0"/>
          <a:chExt cx="0" cy="0"/>
        </a:xfrm>
      </p:grpSpPr>
      <p:sp>
        <p:nvSpPr>
          <p:cNvPr id="567" name="Google Shape;56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Context contains vector clocks</a:t>
            </a:r>
            <a:endParaRPr/>
          </a:p>
        </p:txBody>
      </p:sp>
      <p:sp>
        <p:nvSpPr>
          <p:cNvPr id="568" name="Google Shape;56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rPr>
              <a:t>Dynamo client API is simple:</a:t>
            </a:r>
            <a:endParaRPr>
              <a:solidFill>
                <a:srgbClr val="000000"/>
              </a:solidFill>
            </a:endParaRPr>
          </a:p>
          <a:p>
            <a:pPr marL="0" lvl="0" indent="457200" algn="l" rtl="0">
              <a:lnSpc>
                <a:spcPct val="115000"/>
              </a:lnSpc>
              <a:spcBef>
                <a:spcPts val="1600"/>
              </a:spcBef>
              <a:spcAft>
                <a:spcPts val="0"/>
              </a:spcAft>
              <a:buSzPts val="1800"/>
              <a:buNone/>
            </a:pPr>
            <a:r>
              <a:rPr lang="en">
                <a:solidFill>
                  <a:srgbClr val="000000"/>
                </a:solidFill>
                <a:latin typeface="Consolas"/>
                <a:ea typeface="Consolas"/>
                <a:cs typeface="Consolas"/>
                <a:sym typeface="Consolas"/>
              </a:rPr>
              <a:t>get(key) (value, context)</a:t>
            </a:r>
            <a:endParaRPr>
              <a:solidFill>
                <a:srgbClr val="000000"/>
              </a:solidFill>
              <a:latin typeface="Consolas"/>
              <a:ea typeface="Consolas"/>
              <a:cs typeface="Consolas"/>
              <a:sym typeface="Consolas"/>
            </a:endParaRPr>
          </a:p>
          <a:p>
            <a:pPr marL="0" lvl="0" indent="457200" algn="l" rtl="0">
              <a:lnSpc>
                <a:spcPct val="115000"/>
              </a:lnSpc>
              <a:spcBef>
                <a:spcPts val="1600"/>
              </a:spcBef>
              <a:spcAft>
                <a:spcPts val="0"/>
              </a:spcAft>
              <a:buSzPts val="1800"/>
              <a:buNone/>
            </a:pPr>
            <a:r>
              <a:rPr lang="en">
                <a:solidFill>
                  <a:srgbClr val="000000"/>
                </a:solidFill>
                <a:latin typeface="Consolas"/>
                <a:ea typeface="Consolas"/>
                <a:cs typeface="Consolas"/>
                <a:sym typeface="Consolas"/>
              </a:rPr>
              <a:t>put(key, value, context)</a:t>
            </a:r>
            <a:endParaRPr>
              <a:solidFill>
                <a:srgbClr val="000000"/>
              </a:solidFill>
              <a:latin typeface="Consolas"/>
              <a:ea typeface="Consolas"/>
              <a:cs typeface="Consolas"/>
              <a:sym typeface="Consolas"/>
            </a:endParaRPr>
          </a:p>
          <a:p>
            <a:pPr marL="0" lvl="0" indent="0" algn="l" rtl="0">
              <a:lnSpc>
                <a:spcPct val="115000"/>
              </a:lnSpc>
              <a:spcBef>
                <a:spcPts val="1600"/>
              </a:spcBef>
              <a:spcAft>
                <a:spcPts val="1600"/>
              </a:spcAft>
              <a:buClr>
                <a:schemeClr val="dk1"/>
              </a:buClr>
              <a:buSzPts val="1100"/>
              <a:buFont typeface="Arial"/>
              <a:buNone/>
            </a:pPr>
            <a:r>
              <a:rPr lang="en">
                <a:solidFill>
                  <a:schemeClr val="dk1"/>
                </a:solidFill>
              </a:rPr>
              <a:t>Common pattern: put after get</a:t>
            </a:r>
            <a:endParaRPr>
              <a:solidFill>
                <a:srgbClr val="000000"/>
              </a:solidFill>
              <a:latin typeface="Consolas"/>
              <a:ea typeface="Consolas"/>
              <a:cs typeface="Consolas"/>
              <a:sym typeface="Consolas"/>
            </a:endParaRPr>
          </a:p>
        </p:txBody>
      </p:sp>
      <p:pic>
        <p:nvPicPr>
          <p:cNvPr id="569" name="Google Shape;569;p14"/>
          <p:cNvPicPr preferRelativeResize="0"/>
          <p:nvPr/>
        </p:nvPicPr>
        <p:blipFill rotWithShape="1">
          <a:blip r:embed="rId3">
            <a:alphaModFix/>
          </a:blip>
          <a:srcRect/>
          <a:stretch/>
        </p:blipFill>
        <p:spPr>
          <a:xfrm>
            <a:off x="4628200" y="943750"/>
            <a:ext cx="3827974" cy="38209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573"/>
        <p:cNvGrpSpPr/>
        <p:nvPr/>
      </p:nvGrpSpPr>
      <p:grpSpPr>
        <a:xfrm>
          <a:off x="0" y="0"/>
          <a:ext cx="0" cy="0"/>
          <a:chOff x="0" y="0"/>
          <a:chExt cx="0" cy="0"/>
        </a:xfrm>
      </p:grpSpPr>
      <p:pic>
        <p:nvPicPr>
          <p:cNvPr id="574" name="Google Shape;574;p15"/>
          <p:cNvPicPr preferRelativeResize="0"/>
          <p:nvPr/>
        </p:nvPicPr>
        <p:blipFill rotWithShape="1">
          <a:blip r:embed="rId3">
            <a:alphaModFix/>
          </a:blip>
          <a:srcRect r="36402"/>
          <a:stretch/>
        </p:blipFill>
        <p:spPr>
          <a:xfrm>
            <a:off x="556425" y="400225"/>
            <a:ext cx="3501327" cy="2490160"/>
          </a:xfrm>
          <a:prstGeom prst="rect">
            <a:avLst/>
          </a:prstGeom>
          <a:noFill/>
          <a:ln w="19050" cap="flat" cmpd="sng">
            <a:solidFill>
              <a:srgbClr val="000000"/>
            </a:solidFill>
            <a:prstDash val="solid"/>
            <a:round/>
            <a:headEnd type="none" w="sm" len="sm"/>
            <a:tailEnd type="none" w="sm" len="sm"/>
          </a:ln>
        </p:spPr>
      </p:pic>
      <p:pic>
        <p:nvPicPr>
          <p:cNvPr id="575" name="Google Shape;575;p15"/>
          <p:cNvPicPr preferRelativeResize="0"/>
          <p:nvPr/>
        </p:nvPicPr>
        <p:blipFill rotWithShape="1">
          <a:blip r:embed="rId4">
            <a:alphaModFix/>
          </a:blip>
          <a:srcRect r="34550"/>
          <a:stretch/>
        </p:blipFill>
        <p:spPr>
          <a:xfrm>
            <a:off x="556425" y="3327250"/>
            <a:ext cx="3501327" cy="1418600"/>
          </a:xfrm>
          <a:prstGeom prst="rect">
            <a:avLst/>
          </a:prstGeom>
          <a:noFill/>
          <a:ln w="19050" cap="flat" cmpd="sng">
            <a:solidFill>
              <a:srgbClr val="000000"/>
            </a:solidFill>
            <a:prstDash val="solid"/>
            <a:round/>
            <a:headEnd type="none" w="sm" len="sm"/>
            <a:tailEnd type="none" w="sm" len="sm"/>
          </a:ln>
        </p:spPr>
      </p:pic>
      <p:pic>
        <p:nvPicPr>
          <p:cNvPr id="576" name="Google Shape;576;p15"/>
          <p:cNvPicPr preferRelativeResize="0"/>
          <p:nvPr/>
        </p:nvPicPr>
        <p:blipFill rotWithShape="1">
          <a:blip r:embed="rId5">
            <a:alphaModFix/>
          </a:blip>
          <a:srcRect/>
          <a:stretch/>
        </p:blipFill>
        <p:spPr>
          <a:xfrm>
            <a:off x="4748700" y="556300"/>
            <a:ext cx="3954549" cy="4030900"/>
          </a:xfrm>
          <a:prstGeom prst="rect">
            <a:avLst/>
          </a:prstGeom>
          <a:noFill/>
          <a:ln w="19050" cap="flat" cmpd="sng">
            <a:solidFill>
              <a:srgbClr val="000000"/>
            </a:solidFill>
            <a:prstDash val="solid"/>
            <a:round/>
            <a:headEnd type="none" w="sm" len="sm"/>
            <a:tailEnd type="none" w="sm" len="sm"/>
          </a:ln>
        </p:spPr>
      </p:pic>
      <p:cxnSp>
        <p:nvCxnSpPr>
          <p:cNvPr id="577" name="Google Shape;577;p15"/>
          <p:cNvCxnSpPr>
            <a:stCxn id="574" idx="3"/>
          </p:cNvCxnSpPr>
          <p:nvPr/>
        </p:nvCxnSpPr>
        <p:spPr>
          <a:xfrm>
            <a:off x="4057752" y="1645305"/>
            <a:ext cx="665400" cy="442800"/>
          </a:xfrm>
          <a:prstGeom prst="straightConnector1">
            <a:avLst/>
          </a:prstGeom>
          <a:noFill/>
          <a:ln w="19050" cap="flat" cmpd="sng">
            <a:solidFill>
              <a:srgbClr val="000000"/>
            </a:solidFill>
            <a:prstDash val="solid"/>
            <a:round/>
            <a:headEnd type="none" w="sm" len="sm"/>
            <a:tailEnd type="triangle" w="med" len="med"/>
          </a:ln>
        </p:spPr>
      </p:cxnSp>
      <p:cxnSp>
        <p:nvCxnSpPr>
          <p:cNvPr id="578" name="Google Shape;578;p15"/>
          <p:cNvCxnSpPr>
            <a:stCxn id="575" idx="3"/>
          </p:cNvCxnSpPr>
          <p:nvPr/>
        </p:nvCxnSpPr>
        <p:spPr>
          <a:xfrm rot="10800000" flipH="1">
            <a:off x="4057752" y="3305750"/>
            <a:ext cx="677100" cy="730800"/>
          </a:xfrm>
          <a:prstGeom prst="straightConnector1">
            <a:avLst/>
          </a:prstGeom>
          <a:noFill/>
          <a:ln w="19050" cap="flat" cmpd="sng">
            <a:solidFill>
              <a:srgbClr val="000000"/>
            </a:solidFill>
            <a:prstDash val="solid"/>
            <a:round/>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582"/>
        <p:cNvGrpSpPr/>
        <p:nvPr/>
      </p:nvGrpSpPr>
      <p:grpSpPr>
        <a:xfrm>
          <a:off x="0" y="0"/>
          <a:ext cx="0" cy="0"/>
          <a:chOff x="0" y="0"/>
          <a:chExt cx="0" cy="0"/>
        </a:xfrm>
      </p:grpSpPr>
      <p:pic>
        <p:nvPicPr>
          <p:cNvPr id="583" name="Google Shape;583;p16"/>
          <p:cNvPicPr preferRelativeResize="0"/>
          <p:nvPr/>
        </p:nvPicPr>
        <p:blipFill rotWithShape="1">
          <a:blip r:embed="rId3">
            <a:alphaModFix/>
          </a:blip>
          <a:srcRect r="36402"/>
          <a:stretch/>
        </p:blipFill>
        <p:spPr>
          <a:xfrm>
            <a:off x="632625" y="248025"/>
            <a:ext cx="3106950" cy="2209675"/>
          </a:xfrm>
          <a:prstGeom prst="rect">
            <a:avLst/>
          </a:prstGeom>
          <a:noFill/>
          <a:ln w="19050" cap="flat" cmpd="sng">
            <a:solidFill>
              <a:srgbClr val="000000"/>
            </a:solidFill>
            <a:prstDash val="solid"/>
            <a:round/>
            <a:headEnd type="none" w="sm" len="sm"/>
            <a:tailEnd type="none" w="sm" len="sm"/>
          </a:ln>
        </p:spPr>
      </p:pic>
      <p:pic>
        <p:nvPicPr>
          <p:cNvPr id="584" name="Google Shape;584;p16"/>
          <p:cNvPicPr preferRelativeResize="0"/>
          <p:nvPr/>
        </p:nvPicPr>
        <p:blipFill rotWithShape="1">
          <a:blip r:embed="rId4">
            <a:alphaModFix/>
          </a:blip>
          <a:srcRect/>
          <a:stretch/>
        </p:blipFill>
        <p:spPr>
          <a:xfrm>
            <a:off x="4748700" y="556300"/>
            <a:ext cx="3954549" cy="4030900"/>
          </a:xfrm>
          <a:prstGeom prst="rect">
            <a:avLst/>
          </a:prstGeom>
          <a:noFill/>
          <a:ln w="19050" cap="flat" cmpd="sng">
            <a:solidFill>
              <a:srgbClr val="000000"/>
            </a:solidFill>
            <a:prstDash val="solid"/>
            <a:round/>
            <a:headEnd type="none" w="sm" len="sm"/>
            <a:tailEnd type="none" w="sm" len="sm"/>
          </a:ln>
        </p:spPr>
      </p:pic>
      <p:cxnSp>
        <p:nvCxnSpPr>
          <p:cNvPr id="585" name="Google Shape;585;p16"/>
          <p:cNvCxnSpPr>
            <a:stCxn id="583" idx="3"/>
          </p:cNvCxnSpPr>
          <p:nvPr/>
        </p:nvCxnSpPr>
        <p:spPr>
          <a:xfrm>
            <a:off x="3739575" y="1352863"/>
            <a:ext cx="999600" cy="627300"/>
          </a:xfrm>
          <a:prstGeom prst="straightConnector1">
            <a:avLst/>
          </a:prstGeom>
          <a:noFill/>
          <a:ln w="19050" cap="flat" cmpd="sng">
            <a:solidFill>
              <a:srgbClr val="000000"/>
            </a:solidFill>
            <a:prstDash val="solid"/>
            <a:round/>
            <a:headEnd type="none" w="sm" len="sm"/>
            <a:tailEnd type="triangle" w="med" len="med"/>
          </a:ln>
        </p:spPr>
      </p:cxnSp>
      <p:cxnSp>
        <p:nvCxnSpPr>
          <p:cNvPr id="586" name="Google Shape;586;p16"/>
          <p:cNvCxnSpPr>
            <a:stCxn id="587" idx="3"/>
          </p:cNvCxnSpPr>
          <p:nvPr/>
        </p:nvCxnSpPr>
        <p:spPr>
          <a:xfrm rot="10800000" flipH="1">
            <a:off x="3739575" y="3140049"/>
            <a:ext cx="979200" cy="691200"/>
          </a:xfrm>
          <a:prstGeom prst="straightConnector1">
            <a:avLst/>
          </a:prstGeom>
          <a:noFill/>
          <a:ln w="19050" cap="flat" cmpd="sng">
            <a:solidFill>
              <a:srgbClr val="000000"/>
            </a:solidFill>
            <a:prstDash val="solid"/>
            <a:round/>
            <a:headEnd type="none" w="sm" len="sm"/>
            <a:tailEnd type="triangle" w="med" len="med"/>
          </a:ln>
        </p:spPr>
      </p:cxnSp>
      <p:pic>
        <p:nvPicPr>
          <p:cNvPr id="587" name="Google Shape;587;p16"/>
          <p:cNvPicPr preferRelativeResize="0"/>
          <p:nvPr/>
        </p:nvPicPr>
        <p:blipFill rotWithShape="1">
          <a:blip r:embed="rId5">
            <a:alphaModFix/>
          </a:blip>
          <a:srcRect/>
          <a:stretch/>
        </p:blipFill>
        <p:spPr>
          <a:xfrm>
            <a:off x="632625" y="2671399"/>
            <a:ext cx="3106950" cy="2319700"/>
          </a:xfrm>
          <a:prstGeom prst="rect">
            <a:avLst/>
          </a:prstGeom>
          <a:noFill/>
          <a:ln w="19050" cap="flat" cmpd="sng">
            <a:solidFill>
              <a:srgbClr val="000000"/>
            </a:solidFill>
            <a:prstDash val="solid"/>
            <a:round/>
            <a:headEnd type="none" w="sm" len="sm"/>
            <a:tailEnd type="none" w="sm" len="sm"/>
          </a:ln>
        </p:spPr>
      </p:pic>
      <p:sp>
        <p:nvSpPr>
          <p:cNvPr id="588" name="Google Shape;588;p16"/>
          <p:cNvSpPr/>
          <p:nvPr/>
        </p:nvSpPr>
        <p:spPr>
          <a:xfrm>
            <a:off x="707197" y="1444120"/>
            <a:ext cx="2868600" cy="878100"/>
          </a:xfrm>
          <a:prstGeom prst="rect">
            <a:avLst/>
          </a:prstGeom>
          <a:solidFill>
            <a:srgbClr val="FFFFFF">
              <a:alpha val="79215"/>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rgbClr val="FF0000"/>
                </a:solidFill>
                <a:latin typeface="Arial"/>
                <a:ea typeface="Arial"/>
                <a:cs typeface="Arial"/>
                <a:sym typeface="Arial"/>
              </a:rPr>
              <a:t>DELETE</a:t>
            </a:r>
            <a:endParaRPr sz="4000" b="0" i="0" u="none" strike="noStrike" cap="none">
              <a:solidFill>
                <a:srgbClr val="FF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592"/>
        <p:cNvGrpSpPr/>
        <p:nvPr/>
      </p:nvGrpSpPr>
      <p:grpSpPr>
        <a:xfrm>
          <a:off x="0" y="0"/>
          <a:ext cx="0" cy="0"/>
          <a:chOff x="0" y="0"/>
          <a:chExt cx="0" cy="0"/>
        </a:xfrm>
      </p:grpSpPr>
      <p:sp>
        <p:nvSpPr>
          <p:cNvPr id="593" name="Google Shape;593;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Conflict resolution</a:t>
            </a:r>
            <a:endParaRPr/>
          </a:p>
        </p:txBody>
      </p:sp>
      <p:sp>
        <p:nvSpPr>
          <p:cNvPr id="594" name="Google Shape;594;p17"/>
          <p:cNvSpPr txBox="1">
            <a:spLocks noGrp="1"/>
          </p:cNvSpPr>
          <p:nvPr>
            <p:ph type="body" idx="1"/>
          </p:nvPr>
        </p:nvSpPr>
        <p:spPr>
          <a:xfrm>
            <a:off x="795700" y="1434250"/>
            <a:ext cx="3944700" cy="307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Two machines write different values to the same key</a:t>
            </a:r>
            <a:endParaRPr sz="1600">
              <a:solidFill>
                <a:srgbClr val="000000"/>
              </a:solidFill>
            </a:endParaRPr>
          </a:p>
          <a:p>
            <a:pPr marL="0" lvl="0" indent="0" algn="l" rtl="0">
              <a:lnSpc>
                <a:spcPct val="115000"/>
              </a:lnSpc>
              <a:spcBef>
                <a:spcPts val="2400"/>
              </a:spcBef>
              <a:spcAft>
                <a:spcPts val="0"/>
              </a:spcAft>
              <a:buSzPts val="1800"/>
              <a:buNone/>
            </a:pPr>
            <a:r>
              <a:rPr lang="en" sz="1600" i="1">
                <a:solidFill>
                  <a:srgbClr val="000000"/>
                </a:solidFill>
              </a:rPr>
              <a:t>Vector clocks</a:t>
            </a:r>
            <a:r>
              <a:rPr lang="en" sz="1600">
                <a:solidFill>
                  <a:srgbClr val="000000"/>
                </a:solidFill>
              </a:rPr>
              <a:t>: list of (node, count) pairs where count is incremented on write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If one vector clock subsumes another, discard older value</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Else, return all conflicting values to client</a:t>
            </a:r>
            <a:endParaRPr sz="1600">
              <a:solidFill>
                <a:srgbClr val="000000"/>
              </a:solidFill>
            </a:endParaRPr>
          </a:p>
        </p:txBody>
      </p:sp>
      <p:pic>
        <p:nvPicPr>
          <p:cNvPr id="595" name="Google Shape;595;p17"/>
          <p:cNvPicPr preferRelativeResize="0"/>
          <p:nvPr/>
        </p:nvPicPr>
        <p:blipFill rotWithShape="1">
          <a:blip r:embed="rId3">
            <a:alphaModFix/>
          </a:blip>
          <a:srcRect/>
          <a:stretch/>
        </p:blipFill>
        <p:spPr>
          <a:xfrm>
            <a:off x="4628200" y="943750"/>
            <a:ext cx="3827974" cy="3820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A1CE-2740-BAC0-76DE-DFF2A4F0D184}"/>
              </a:ext>
            </a:extLst>
          </p:cNvPr>
          <p:cNvSpPr>
            <a:spLocks noGrp="1"/>
          </p:cNvSpPr>
          <p:nvPr>
            <p:ph type="title"/>
          </p:nvPr>
        </p:nvSpPr>
        <p:spPr/>
        <p:txBody>
          <a:bodyPr/>
          <a:lstStyle/>
          <a:p>
            <a:r>
              <a:rPr lang="en-US" dirty="0"/>
              <a:t>Bayou</a:t>
            </a:r>
          </a:p>
        </p:txBody>
      </p:sp>
      <p:sp>
        <p:nvSpPr>
          <p:cNvPr id="3" name="Text Placeholder 2">
            <a:extLst>
              <a:ext uri="{FF2B5EF4-FFF2-40B4-BE49-F238E27FC236}">
                <a16:creationId xmlns:a16="http://schemas.microsoft.com/office/drawing/2014/main" id="{7F43DDC1-B7A3-D99C-BEE3-BA26B39867DE}"/>
              </a:ext>
            </a:extLst>
          </p:cNvPr>
          <p:cNvSpPr>
            <a:spLocks noGrp="1"/>
          </p:cNvSpPr>
          <p:nvPr>
            <p:ph type="body" idx="1"/>
          </p:nvPr>
        </p:nvSpPr>
        <p:spPr/>
        <p:txBody>
          <a:bodyPr/>
          <a:lstStyle/>
          <a:p>
            <a:r>
              <a:rPr lang="en-US" altLang="en-US" dirty="0">
                <a:solidFill>
                  <a:schemeClr val="tx1"/>
                </a:solidFill>
              </a:rPr>
              <a:t>”[R]</a:t>
            </a:r>
            <a:r>
              <a:rPr lang="en-US" altLang="en-US" dirty="0" err="1">
                <a:solidFill>
                  <a:schemeClr val="tx1"/>
                </a:solidFill>
              </a:rPr>
              <a:t>eplicated</a:t>
            </a:r>
            <a:r>
              <a:rPr lang="en-US" altLang="en-US" dirty="0">
                <a:solidFill>
                  <a:schemeClr val="tx1"/>
                </a:solidFill>
              </a:rPr>
              <a:t>, [eventually] consistent storage system </a:t>
            </a:r>
            <a:r>
              <a:rPr lang="en-US" dirty="0">
                <a:solidFill>
                  <a:schemeClr val="tx1"/>
                </a:solidFill>
              </a:rPr>
              <a:t>designed for … portable machines with less-than-ideal network connectivity.”</a:t>
            </a:r>
          </a:p>
          <a:p>
            <a:endParaRPr lang="en-US" altLang="en-US" dirty="0">
              <a:solidFill>
                <a:schemeClr val="tx1"/>
              </a:solidFill>
            </a:endParaRPr>
          </a:p>
          <a:p>
            <a:r>
              <a:rPr lang="en-US" altLang="en-US" dirty="0">
                <a:solidFill>
                  <a:schemeClr val="tx1"/>
                </a:solidFill>
              </a:rPr>
              <a:t>System developed at PARC in the mid-90’s</a:t>
            </a:r>
          </a:p>
          <a:p>
            <a:endParaRPr lang="en-US" altLang="en-US" dirty="0">
              <a:solidFill>
                <a:schemeClr val="tx1"/>
              </a:solidFill>
            </a:endParaRPr>
          </a:p>
          <a:p>
            <a:r>
              <a:rPr lang="en-US" altLang="en-US" dirty="0">
                <a:solidFill>
                  <a:schemeClr val="tx1"/>
                </a:solidFill>
              </a:rPr>
              <a:t>First coherent attempt to fully address the problem of disconnected operation</a:t>
            </a:r>
          </a:p>
          <a:p>
            <a:pPr marL="114300" indent="0">
              <a:buNone/>
            </a:pPr>
            <a:endParaRPr lang="en-US" altLang="en-US" dirty="0">
              <a:solidFill>
                <a:schemeClr val="tx1"/>
              </a:solidFill>
            </a:endParaRPr>
          </a:p>
        </p:txBody>
      </p:sp>
    </p:spTree>
    <p:extLst>
      <p:ext uri="{BB962C8B-B14F-4D97-AF65-F5344CB8AC3E}">
        <p14:creationId xmlns:p14="http://schemas.microsoft.com/office/powerpoint/2010/main" val="2382735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599"/>
        <p:cNvGrpSpPr/>
        <p:nvPr/>
      </p:nvGrpSpPr>
      <p:grpSpPr>
        <a:xfrm>
          <a:off x="0" y="0"/>
          <a:ext cx="0" cy="0"/>
          <a:chOff x="0" y="0"/>
          <a:chExt cx="0" cy="0"/>
        </a:xfrm>
      </p:grpSpPr>
      <p:sp>
        <p:nvSpPr>
          <p:cNvPr id="600" name="Google Shape;60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601" name="Google Shape;601;p18"/>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FF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605"/>
        <p:cNvGrpSpPr/>
        <p:nvPr/>
      </p:nvGrpSpPr>
      <p:grpSpPr>
        <a:xfrm>
          <a:off x="0" y="0"/>
          <a:ext cx="0" cy="0"/>
          <a:chOff x="0" y="0"/>
          <a:chExt cx="0" cy="0"/>
        </a:xfrm>
      </p:grpSpPr>
      <p:sp>
        <p:nvSpPr>
          <p:cNvPr id="606" name="Google Shape;60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Sloppy Quorums</a:t>
            </a:r>
            <a:endParaRPr/>
          </a:p>
        </p:txBody>
      </p:sp>
      <p:sp>
        <p:nvSpPr>
          <p:cNvPr id="607" name="Google Shape;607;p19"/>
          <p:cNvSpPr txBox="1">
            <a:spLocks noGrp="1"/>
          </p:cNvSpPr>
          <p:nvPr>
            <p:ph type="body" idx="1"/>
          </p:nvPr>
        </p:nvSpPr>
        <p:spPr>
          <a:xfrm>
            <a:off x="795700" y="1434250"/>
            <a:ext cx="7241100" cy="28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Write to N nodes, return success when W &lt; N nodes respond</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Read from N nodes, return value(s) from R &lt; N nodes</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Typically, W+R &gt; N means at least one writer and one reader overlap, so values are consistent</a:t>
            </a:r>
            <a:endParaRPr sz="1600">
              <a:solidFill>
                <a:srgbClr val="000000"/>
              </a:solidFill>
            </a:endParaRPr>
          </a:p>
          <a:p>
            <a:pPr marL="0" lvl="0" indent="0" algn="l" rtl="0">
              <a:lnSpc>
                <a:spcPct val="115000"/>
              </a:lnSpc>
              <a:spcBef>
                <a:spcPts val="2400"/>
              </a:spcBef>
              <a:spcAft>
                <a:spcPts val="2400"/>
              </a:spcAft>
              <a:buSzPts val="1800"/>
              <a:buNone/>
            </a:pPr>
            <a:r>
              <a:rPr lang="en" sz="1600" i="1">
                <a:solidFill>
                  <a:srgbClr val="000000"/>
                </a:solidFill>
              </a:rPr>
              <a:t>Sloppy</a:t>
            </a:r>
            <a:r>
              <a:rPr lang="en" sz="1600">
                <a:solidFill>
                  <a:srgbClr val="000000"/>
                </a:solidFill>
              </a:rPr>
              <a:t> here means skip nodes that have failed, such that even if W+R &gt; N, the readers and writers may not overlap = </a:t>
            </a:r>
            <a:r>
              <a:rPr lang="en" sz="1600">
                <a:solidFill>
                  <a:srgbClr val="FF0000"/>
                </a:solidFill>
              </a:rPr>
              <a:t>not consistent!</a:t>
            </a:r>
            <a:endParaRPr sz="1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7">
                                            <p:txEl>
                                              <p:pRg st="0" end="0"/>
                                            </p:txEl>
                                          </p:spTgt>
                                        </p:tgtEl>
                                        <p:attrNameLst>
                                          <p:attrName>style.visibility</p:attrName>
                                        </p:attrNameLst>
                                      </p:cBhvr>
                                      <p:to>
                                        <p:strVal val="visible"/>
                                      </p:to>
                                    </p:set>
                                    <p:animEffect transition="in" filter="fade">
                                      <p:cBhvr>
                                        <p:cTn id="7" dur="1"/>
                                        <p:tgtEl>
                                          <p:spTgt spid="6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7">
                                            <p:txEl>
                                              <p:pRg st="1" end="1"/>
                                            </p:txEl>
                                          </p:spTgt>
                                        </p:tgtEl>
                                        <p:attrNameLst>
                                          <p:attrName>style.visibility</p:attrName>
                                        </p:attrNameLst>
                                      </p:cBhvr>
                                      <p:to>
                                        <p:strVal val="visible"/>
                                      </p:to>
                                    </p:set>
                                    <p:animEffect transition="in" filter="fade">
                                      <p:cBhvr>
                                        <p:cTn id="12" dur="1"/>
                                        <p:tgtEl>
                                          <p:spTgt spid="6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7">
                                            <p:txEl>
                                              <p:pRg st="2" end="2"/>
                                            </p:txEl>
                                          </p:spTgt>
                                        </p:tgtEl>
                                        <p:attrNameLst>
                                          <p:attrName>style.visibility</p:attrName>
                                        </p:attrNameLst>
                                      </p:cBhvr>
                                      <p:to>
                                        <p:strVal val="visible"/>
                                      </p:to>
                                    </p:set>
                                    <p:animEffect transition="in" filter="fade">
                                      <p:cBhvr>
                                        <p:cTn id="17" dur="1"/>
                                        <p:tgtEl>
                                          <p:spTgt spid="6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7">
                                            <p:txEl>
                                              <p:pRg st="3" end="3"/>
                                            </p:txEl>
                                          </p:spTgt>
                                        </p:tgtEl>
                                        <p:attrNameLst>
                                          <p:attrName>style.visibility</p:attrName>
                                        </p:attrNameLst>
                                      </p:cBhvr>
                                      <p:to>
                                        <p:strVal val="visible"/>
                                      </p:to>
                                    </p:set>
                                    <p:animEffect transition="in" filter="fade">
                                      <p:cBhvr>
                                        <p:cTn id="22" dur="1"/>
                                        <p:tgtEl>
                                          <p:spTgt spid="6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611"/>
        <p:cNvGrpSpPr/>
        <p:nvPr/>
      </p:nvGrpSpPr>
      <p:grpSpPr>
        <a:xfrm>
          <a:off x="0" y="0"/>
          <a:ext cx="0" cy="0"/>
          <a:chOff x="0" y="0"/>
          <a:chExt cx="0" cy="0"/>
        </a:xfrm>
      </p:grpSpPr>
      <p:sp>
        <p:nvSpPr>
          <p:cNvPr id="612" name="Google Shape;61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Sloppy Quorums</a:t>
            </a:r>
            <a:endParaRPr/>
          </a:p>
        </p:txBody>
      </p:sp>
      <p:sp>
        <p:nvSpPr>
          <p:cNvPr id="613" name="Google Shape;613;p20"/>
          <p:cNvSpPr txBox="1">
            <a:spLocks noGrp="1"/>
          </p:cNvSpPr>
          <p:nvPr>
            <p:ph type="body" idx="1"/>
          </p:nvPr>
        </p:nvSpPr>
        <p:spPr>
          <a:xfrm>
            <a:off x="795700" y="1434250"/>
            <a:ext cx="3882900" cy="28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Example: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Typical values are N = 3, W = R = 2</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Nodes C and D have failed, so key </a:t>
            </a:r>
            <a:r>
              <a:rPr lang="en" sz="1600" i="1">
                <a:solidFill>
                  <a:srgbClr val="000000"/>
                </a:solidFill>
              </a:rPr>
              <a:t>k</a:t>
            </a:r>
            <a:r>
              <a:rPr lang="en" sz="1600">
                <a:solidFill>
                  <a:srgbClr val="000000"/>
                </a:solidFill>
              </a:rPr>
              <a:t> is written to E and F instead</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Nodes C and D recover, and now client tries to read from C and D = </a:t>
            </a:r>
            <a:r>
              <a:rPr lang="en" sz="1600">
                <a:solidFill>
                  <a:srgbClr val="FF0000"/>
                </a:solidFill>
              </a:rPr>
              <a:t>stale value</a:t>
            </a:r>
            <a:endParaRPr sz="1600">
              <a:solidFill>
                <a:srgbClr val="FF0000"/>
              </a:solidFill>
            </a:endParaRPr>
          </a:p>
        </p:txBody>
      </p:sp>
      <p:pic>
        <p:nvPicPr>
          <p:cNvPr id="614" name="Google Shape;614;p20"/>
          <p:cNvPicPr preferRelativeResize="0"/>
          <p:nvPr/>
        </p:nvPicPr>
        <p:blipFill rotWithShape="1">
          <a:blip r:embed="rId3">
            <a:alphaModFix/>
          </a:blip>
          <a:srcRect r="27076"/>
          <a:stretch/>
        </p:blipFill>
        <p:spPr>
          <a:xfrm>
            <a:off x="5041675" y="1434250"/>
            <a:ext cx="2743151" cy="2880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fade">
                                      <p:cBhvr>
                                        <p:cTn id="7" dur="1"/>
                                        <p:tgtEl>
                                          <p:spTgt spid="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3">
                                            <p:txEl>
                                              <p:pRg st="1" end="1"/>
                                            </p:txEl>
                                          </p:spTgt>
                                        </p:tgtEl>
                                        <p:attrNameLst>
                                          <p:attrName>style.visibility</p:attrName>
                                        </p:attrNameLst>
                                      </p:cBhvr>
                                      <p:to>
                                        <p:strVal val="visible"/>
                                      </p:to>
                                    </p:set>
                                    <p:animEffect transition="in" filter="fade">
                                      <p:cBhvr>
                                        <p:cTn id="12" dur="1"/>
                                        <p:tgtEl>
                                          <p:spTgt spid="6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3">
                                            <p:txEl>
                                              <p:pRg st="2" end="2"/>
                                            </p:txEl>
                                          </p:spTgt>
                                        </p:tgtEl>
                                        <p:attrNameLst>
                                          <p:attrName>style.visibility</p:attrName>
                                        </p:attrNameLst>
                                      </p:cBhvr>
                                      <p:to>
                                        <p:strVal val="visible"/>
                                      </p:to>
                                    </p:set>
                                    <p:animEffect transition="in" filter="fade">
                                      <p:cBhvr>
                                        <p:cTn id="17" dur="1"/>
                                        <p:tgtEl>
                                          <p:spTgt spid="6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3">
                                            <p:txEl>
                                              <p:pRg st="3" end="3"/>
                                            </p:txEl>
                                          </p:spTgt>
                                        </p:tgtEl>
                                        <p:attrNameLst>
                                          <p:attrName>style.visibility</p:attrName>
                                        </p:attrNameLst>
                                      </p:cBhvr>
                                      <p:to>
                                        <p:strVal val="visible"/>
                                      </p:to>
                                    </p:set>
                                    <p:animEffect transition="in" filter="fade">
                                      <p:cBhvr>
                                        <p:cTn id="22" dur="1"/>
                                        <p:tgtEl>
                                          <p:spTgt spid="6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618"/>
        <p:cNvGrpSpPr/>
        <p:nvPr/>
      </p:nvGrpSpPr>
      <p:grpSpPr>
        <a:xfrm>
          <a:off x="0" y="0"/>
          <a:ext cx="0" cy="0"/>
          <a:chOff x="0" y="0"/>
          <a:chExt cx="0" cy="0"/>
        </a:xfrm>
      </p:grpSpPr>
      <p:sp>
        <p:nvSpPr>
          <p:cNvPr id="619" name="Google Shape;61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Hinted Handoff</a:t>
            </a:r>
            <a:endParaRPr/>
          </a:p>
        </p:txBody>
      </p:sp>
      <p:sp>
        <p:nvSpPr>
          <p:cNvPr id="620" name="Google Shape;620;p21"/>
          <p:cNvSpPr txBox="1">
            <a:spLocks noGrp="1"/>
          </p:cNvSpPr>
          <p:nvPr>
            <p:ph type="body" idx="1"/>
          </p:nvPr>
        </p:nvSpPr>
        <p:spPr>
          <a:xfrm>
            <a:off x="795700" y="1434250"/>
            <a:ext cx="4026300" cy="288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“Hint” refers to the node the data originally belongs to</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Example: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Nodes E and F remember they are writing on behalf of C and D</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As soon as C and D recovers, E and F transfer their values for </a:t>
            </a:r>
            <a:r>
              <a:rPr lang="en" sz="1600" i="1">
                <a:solidFill>
                  <a:srgbClr val="000000"/>
                </a:solidFill>
              </a:rPr>
              <a:t>k </a:t>
            </a:r>
            <a:r>
              <a:rPr lang="en" sz="1600">
                <a:solidFill>
                  <a:srgbClr val="000000"/>
                </a:solidFill>
              </a:rPr>
              <a:t>to C and D</a:t>
            </a:r>
            <a:endParaRPr sz="1600" i="1">
              <a:solidFill>
                <a:srgbClr val="000000"/>
              </a:solidFill>
            </a:endParaRPr>
          </a:p>
        </p:txBody>
      </p:sp>
      <p:pic>
        <p:nvPicPr>
          <p:cNvPr id="621" name="Google Shape;621;p21"/>
          <p:cNvPicPr preferRelativeResize="0"/>
          <p:nvPr/>
        </p:nvPicPr>
        <p:blipFill rotWithShape="1">
          <a:blip r:embed="rId3">
            <a:alphaModFix/>
          </a:blip>
          <a:srcRect r="27076"/>
          <a:stretch/>
        </p:blipFill>
        <p:spPr>
          <a:xfrm>
            <a:off x="5041675" y="1434250"/>
            <a:ext cx="2743151" cy="28804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625"/>
        <p:cNvGrpSpPr/>
        <p:nvPr/>
      </p:nvGrpSpPr>
      <p:grpSpPr>
        <a:xfrm>
          <a:off x="0" y="0"/>
          <a:ext cx="0" cy="0"/>
          <a:chOff x="0" y="0"/>
          <a:chExt cx="0" cy="0"/>
        </a:xfrm>
      </p:grpSpPr>
      <p:sp>
        <p:nvSpPr>
          <p:cNvPr id="626" name="Google Shape;62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Sloppy Quorums</a:t>
            </a:r>
            <a:endParaRPr/>
          </a:p>
        </p:txBody>
      </p:sp>
      <p:sp>
        <p:nvSpPr>
          <p:cNvPr id="627" name="Google Shape;627;p22"/>
          <p:cNvSpPr txBox="1">
            <a:spLocks noGrp="1"/>
          </p:cNvSpPr>
          <p:nvPr>
            <p:ph type="body" idx="1"/>
          </p:nvPr>
        </p:nvSpPr>
        <p:spPr>
          <a:xfrm>
            <a:off x="795700" y="1434250"/>
            <a:ext cx="7241100" cy="28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Write to N nodes, return success when W &lt; N nodes respond</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Read from N nodes, return value(s) from R &lt; N nodes</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Typically, W+R &gt; N means at least one writer and one reader overlap, so values are consistent</a:t>
            </a:r>
            <a:endParaRPr sz="1600">
              <a:solidFill>
                <a:srgbClr val="000000"/>
              </a:solidFill>
            </a:endParaRPr>
          </a:p>
          <a:p>
            <a:pPr marL="0" lvl="0" indent="0" algn="l" rtl="0">
              <a:lnSpc>
                <a:spcPct val="115000"/>
              </a:lnSpc>
              <a:spcBef>
                <a:spcPts val="2400"/>
              </a:spcBef>
              <a:spcAft>
                <a:spcPts val="2400"/>
              </a:spcAft>
              <a:buSzPts val="1800"/>
              <a:buNone/>
            </a:pPr>
            <a:r>
              <a:rPr lang="en" sz="1600" i="1">
                <a:solidFill>
                  <a:srgbClr val="000000"/>
                </a:solidFill>
              </a:rPr>
              <a:t>Sloppy</a:t>
            </a:r>
            <a:r>
              <a:rPr lang="en" sz="1600">
                <a:solidFill>
                  <a:srgbClr val="000000"/>
                </a:solidFill>
              </a:rPr>
              <a:t> here means skip nodes that have failed, such that even if W+R &gt; N, the readers and writers may not overlap = </a:t>
            </a:r>
            <a:r>
              <a:rPr lang="en" sz="1600">
                <a:solidFill>
                  <a:srgbClr val="FF0000"/>
                </a:solidFill>
              </a:rPr>
              <a:t>not consistent!</a:t>
            </a:r>
            <a:endParaRPr sz="160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31"/>
        <p:cNvGrpSpPr/>
        <p:nvPr/>
      </p:nvGrpSpPr>
      <p:grpSpPr>
        <a:xfrm>
          <a:off x="0" y="0"/>
          <a:ext cx="0" cy="0"/>
          <a:chOff x="0" y="0"/>
          <a:chExt cx="0" cy="0"/>
        </a:xfrm>
      </p:grpSpPr>
      <p:sp>
        <p:nvSpPr>
          <p:cNvPr id="632" name="Google Shape;632;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633" name="Google Shape;633;p23"/>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FF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637"/>
        <p:cNvGrpSpPr/>
        <p:nvPr/>
      </p:nvGrpSpPr>
      <p:grpSpPr>
        <a:xfrm>
          <a:off x="0" y="0"/>
          <a:ext cx="0" cy="0"/>
          <a:chOff x="0" y="0"/>
          <a:chExt cx="0" cy="0"/>
        </a:xfrm>
      </p:grpSpPr>
      <p:sp>
        <p:nvSpPr>
          <p:cNvPr id="638" name="Google Shape;638;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Anti-entropy using Merkle trees</a:t>
            </a:r>
            <a:endParaRPr/>
          </a:p>
        </p:txBody>
      </p:sp>
      <p:sp>
        <p:nvSpPr>
          <p:cNvPr id="639" name="Google Shape;639;p24"/>
          <p:cNvSpPr txBox="1">
            <a:spLocks noGrp="1"/>
          </p:cNvSpPr>
          <p:nvPr>
            <p:ph type="body" idx="1"/>
          </p:nvPr>
        </p:nvSpPr>
        <p:spPr>
          <a:xfrm>
            <a:off x="795700" y="1258625"/>
            <a:ext cx="7035600" cy="164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Goal: minimize durability loss from above techniques</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Nodes responsible for the same key spaces exchange Merkle trees</a:t>
            </a:r>
            <a:endParaRPr sz="1600">
              <a:solidFill>
                <a:srgbClr val="000000"/>
              </a:solidFill>
            </a:endParaRPr>
          </a:p>
          <a:p>
            <a:pPr marL="0" lvl="0" indent="0" algn="l" rtl="0">
              <a:lnSpc>
                <a:spcPct val="115000"/>
              </a:lnSpc>
              <a:spcBef>
                <a:spcPts val="2400"/>
              </a:spcBef>
              <a:spcAft>
                <a:spcPts val="0"/>
              </a:spcAft>
              <a:buClr>
                <a:schemeClr val="dk1"/>
              </a:buClr>
              <a:buSzPts val="1100"/>
              <a:buFont typeface="Arial"/>
              <a:buNone/>
            </a:pPr>
            <a:r>
              <a:rPr lang="en" sz="1600">
                <a:solidFill>
                  <a:schemeClr val="dk1"/>
                </a:solidFill>
              </a:rPr>
              <a:t>Find differences quickly while exchanging little information</a:t>
            </a:r>
            <a:endParaRPr sz="1600">
              <a:solidFill>
                <a:srgbClr val="000000"/>
              </a:solidFill>
            </a:endParaRPr>
          </a:p>
          <a:p>
            <a:pPr marL="0" lvl="0" indent="0" algn="l" rtl="0">
              <a:lnSpc>
                <a:spcPct val="115000"/>
              </a:lnSpc>
              <a:spcBef>
                <a:spcPts val="2400"/>
              </a:spcBef>
              <a:spcAft>
                <a:spcPts val="2400"/>
              </a:spcAft>
              <a:buSzPts val="1800"/>
              <a:buNone/>
            </a:pPr>
            <a:endParaRPr sz="1600">
              <a:solidFill>
                <a:srgbClr val="000000"/>
              </a:solidFill>
            </a:endParaRPr>
          </a:p>
        </p:txBody>
      </p:sp>
      <p:pic>
        <p:nvPicPr>
          <p:cNvPr id="640" name="Google Shape;640;p24"/>
          <p:cNvPicPr preferRelativeResize="0"/>
          <p:nvPr/>
        </p:nvPicPr>
        <p:blipFill rotWithShape="1">
          <a:blip r:embed="rId3">
            <a:alphaModFix/>
          </a:blip>
          <a:srcRect t="32661" b="22328"/>
          <a:stretch/>
        </p:blipFill>
        <p:spPr>
          <a:xfrm>
            <a:off x="1511050" y="3073525"/>
            <a:ext cx="6121875" cy="1627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9">
                                            <p:txEl>
                                              <p:pRg st="0" end="0"/>
                                            </p:txEl>
                                          </p:spTgt>
                                        </p:tgtEl>
                                        <p:attrNameLst>
                                          <p:attrName>style.visibility</p:attrName>
                                        </p:attrNameLst>
                                      </p:cBhvr>
                                      <p:to>
                                        <p:strVal val="visible"/>
                                      </p:to>
                                    </p:set>
                                    <p:animEffect transition="in" filter="fade">
                                      <p:cBhvr>
                                        <p:cTn id="7" dur="1"/>
                                        <p:tgtEl>
                                          <p:spTgt spid="6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9">
                                            <p:txEl>
                                              <p:pRg st="1" end="1"/>
                                            </p:txEl>
                                          </p:spTgt>
                                        </p:tgtEl>
                                        <p:attrNameLst>
                                          <p:attrName>style.visibility</p:attrName>
                                        </p:attrNameLst>
                                      </p:cBhvr>
                                      <p:to>
                                        <p:strVal val="visible"/>
                                      </p:to>
                                    </p:set>
                                    <p:animEffect transition="in" filter="fade">
                                      <p:cBhvr>
                                        <p:cTn id="12" dur="1"/>
                                        <p:tgtEl>
                                          <p:spTgt spid="6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9">
                                            <p:txEl>
                                              <p:pRg st="2" end="2"/>
                                            </p:txEl>
                                          </p:spTgt>
                                        </p:tgtEl>
                                        <p:attrNameLst>
                                          <p:attrName>style.visibility</p:attrName>
                                        </p:attrNameLst>
                                      </p:cBhvr>
                                      <p:to>
                                        <p:strVal val="visible"/>
                                      </p:to>
                                    </p:set>
                                    <p:animEffect transition="in" filter="fade">
                                      <p:cBhvr>
                                        <p:cTn id="17" dur="1"/>
                                        <p:tgtEl>
                                          <p:spTgt spid="6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9">
                                            <p:txEl>
                                              <p:pRg st="3" end="3"/>
                                            </p:txEl>
                                          </p:spTgt>
                                        </p:tgtEl>
                                        <p:attrNameLst>
                                          <p:attrName>style.visibility</p:attrName>
                                        </p:attrNameLst>
                                      </p:cBhvr>
                                      <p:to>
                                        <p:strVal val="visible"/>
                                      </p:to>
                                    </p:set>
                                    <p:animEffect transition="in" filter="fade">
                                      <p:cBhvr>
                                        <p:cTn id="22" dur="1"/>
                                        <p:tgtEl>
                                          <p:spTgt spid="6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0"/>
                                        </p:tgtEl>
                                        <p:attrNameLst>
                                          <p:attrName>style.visibility</p:attrName>
                                        </p:attrNameLst>
                                      </p:cBhvr>
                                      <p:to>
                                        <p:strVal val="visible"/>
                                      </p:to>
                                    </p:set>
                                    <p:animEffect transition="in" filter="fade">
                                      <p:cBhvr>
                                        <p:cTn id="27" dur="1000"/>
                                        <p:tgtEl>
                                          <p:spTgt spid="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644"/>
        <p:cNvGrpSpPr/>
        <p:nvPr/>
      </p:nvGrpSpPr>
      <p:grpSpPr>
        <a:xfrm>
          <a:off x="0" y="0"/>
          <a:ext cx="0" cy="0"/>
          <a:chOff x="0" y="0"/>
          <a:chExt cx="0" cy="0"/>
        </a:xfrm>
      </p:grpSpPr>
      <p:sp>
        <p:nvSpPr>
          <p:cNvPr id="645" name="Google Shape;645;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646" name="Google Shape;646;p25"/>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FF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651" name="Google Shape;65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Membership notification</a:t>
            </a:r>
            <a:endParaRPr/>
          </a:p>
        </p:txBody>
      </p:sp>
      <p:sp>
        <p:nvSpPr>
          <p:cNvPr id="652" name="Google Shape;652;p26"/>
          <p:cNvSpPr txBox="1">
            <a:spLocks noGrp="1"/>
          </p:cNvSpPr>
          <p:nvPr>
            <p:ph type="body" idx="1"/>
          </p:nvPr>
        </p:nvSpPr>
        <p:spPr>
          <a:xfrm>
            <a:off x="795700" y="1258625"/>
            <a:ext cx="7634100" cy="26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Gossip-based protocol to propagate membership changes</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Each node learns the key spaces handled by all other nodes</a:t>
            </a:r>
            <a:endParaRPr sz="1600">
              <a:solidFill>
                <a:srgbClr val="000000"/>
              </a:solidFill>
            </a:endParaRPr>
          </a:p>
          <a:p>
            <a:pPr marL="0" lvl="0" indent="0" algn="l" rtl="0">
              <a:lnSpc>
                <a:spcPct val="115000"/>
              </a:lnSpc>
              <a:spcBef>
                <a:spcPts val="2400"/>
              </a:spcBef>
              <a:spcAft>
                <a:spcPts val="0"/>
              </a:spcAft>
              <a:buSzPts val="1800"/>
              <a:buNone/>
            </a:pPr>
            <a:r>
              <a:rPr lang="en" sz="1600" b="1">
                <a:solidFill>
                  <a:srgbClr val="000000"/>
                </a:solidFill>
              </a:rPr>
              <a:t>Result</a:t>
            </a:r>
            <a:r>
              <a:rPr lang="en" sz="1600">
                <a:solidFill>
                  <a:srgbClr val="000000"/>
                </a:solidFill>
              </a:rPr>
              <a:t>: zero-hop distributed hash table (DHT)</a:t>
            </a:r>
            <a:endParaRPr sz="1600">
              <a:solidFill>
                <a:srgbClr val="000000"/>
              </a:solidFill>
            </a:endParaRPr>
          </a:p>
          <a:p>
            <a:pPr marL="0" lvl="0" indent="0" algn="l" rtl="0">
              <a:lnSpc>
                <a:spcPct val="115000"/>
              </a:lnSpc>
              <a:spcBef>
                <a:spcPts val="2400"/>
              </a:spcBef>
              <a:spcAft>
                <a:spcPts val="2400"/>
              </a:spcAft>
              <a:buSzPts val="1800"/>
              <a:buNone/>
            </a:pPr>
            <a:r>
              <a:rPr lang="en" sz="1600" i="1">
                <a:solidFill>
                  <a:srgbClr val="000000"/>
                </a:solidFill>
              </a:rPr>
              <a:t>Clearly not infinitely scalable</a:t>
            </a:r>
            <a:r>
              <a:rPr lang="en" sz="1600">
                <a:solidFill>
                  <a:srgbClr val="000000"/>
                </a:solidFill>
              </a:rPr>
              <a:t>, but storage requirement not a problem in practice</a:t>
            </a:r>
            <a:endParaRPr sz="16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7EE7-8F3F-ED9F-2B59-51674BAAE09D}"/>
              </a:ext>
            </a:extLst>
          </p:cNvPr>
          <p:cNvSpPr>
            <a:spLocks noGrp="1"/>
          </p:cNvSpPr>
          <p:nvPr>
            <p:ph type="title"/>
          </p:nvPr>
        </p:nvSpPr>
        <p:spPr/>
        <p:txBody>
          <a:bodyPr/>
          <a:lstStyle/>
          <a:p>
            <a:r>
              <a:rPr lang="en-US" dirty="0"/>
              <a:t>Bayou (review from class)</a:t>
            </a:r>
          </a:p>
        </p:txBody>
      </p:sp>
      <p:sp>
        <p:nvSpPr>
          <p:cNvPr id="3" name="Text Placeholder 2">
            <a:extLst>
              <a:ext uri="{FF2B5EF4-FFF2-40B4-BE49-F238E27FC236}">
                <a16:creationId xmlns:a16="http://schemas.microsoft.com/office/drawing/2014/main" id="{3BC5AD8B-8801-1337-FFDF-F33422F543A2}"/>
              </a:ext>
            </a:extLst>
          </p:cNvPr>
          <p:cNvSpPr>
            <a:spLocks noGrp="1"/>
          </p:cNvSpPr>
          <p:nvPr>
            <p:ph type="body" idx="1"/>
          </p:nvPr>
        </p:nvSpPr>
        <p:spPr/>
        <p:txBody>
          <a:bodyPr/>
          <a:lstStyle/>
          <a:p>
            <a:pPr>
              <a:buFont typeface="+mj-lt"/>
              <a:buAutoNum type="arabicPeriod"/>
            </a:pPr>
            <a:r>
              <a:rPr lang="en-US" dirty="0">
                <a:solidFill>
                  <a:schemeClr val="accent1">
                    <a:lumMod val="60000"/>
                    <a:lumOff val="40000"/>
                  </a:schemeClr>
                </a:solidFill>
              </a:rPr>
              <a:t>Eventual consistency</a:t>
            </a:r>
            <a:r>
              <a:rPr lang="en-US" dirty="0"/>
              <a:t>: if updates stop, all replicas eventually the same view.</a:t>
            </a:r>
          </a:p>
          <a:p>
            <a:pPr>
              <a:buFont typeface="+mj-lt"/>
              <a:buAutoNum type="arabicPeriod"/>
            </a:pPr>
            <a:r>
              <a:rPr lang="en-US" dirty="0">
                <a:solidFill>
                  <a:schemeClr val="accent1">
                    <a:lumMod val="60000"/>
                    <a:lumOff val="40000"/>
                  </a:schemeClr>
                </a:solidFill>
              </a:rPr>
              <a:t>Update functions </a:t>
            </a:r>
            <a:r>
              <a:rPr lang="en-US" dirty="0"/>
              <a:t>for automatic app-driven conflict resolution.</a:t>
            </a:r>
          </a:p>
          <a:p>
            <a:pPr>
              <a:buFont typeface="+mj-lt"/>
              <a:buAutoNum type="arabicPeriod"/>
            </a:pPr>
            <a:r>
              <a:rPr lang="en-US" dirty="0">
                <a:solidFill>
                  <a:schemeClr val="accent1">
                    <a:lumMod val="60000"/>
                    <a:lumOff val="40000"/>
                  </a:schemeClr>
                </a:solidFill>
              </a:rPr>
              <a:t>Ordered update log </a:t>
            </a:r>
            <a:r>
              <a:rPr lang="en-US" dirty="0"/>
              <a:t>is the real truth, not the DB.</a:t>
            </a:r>
          </a:p>
          <a:p>
            <a:pPr>
              <a:buFont typeface="+mj-lt"/>
              <a:buAutoNum type="arabicPeriod"/>
            </a:pPr>
            <a:r>
              <a:rPr lang="en-US" dirty="0"/>
              <a:t>Use </a:t>
            </a:r>
            <a:r>
              <a:rPr lang="en-US" dirty="0" err="1">
                <a:solidFill>
                  <a:schemeClr val="accent1">
                    <a:lumMod val="60000"/>
                    <a:lumOff val="40000"/>
                  </a:schemeClr>
                </a:solidFill>
              </a:rPr>
              <a:t>Lamport</a:t>
            </a:r>
            <a:r>
              <a:rPr lang="en-US" dirty="0">
                <a:solidFill>
                  <a:schemeClr val="accent1">
                    <a:lumMod val="60000"/>
                    <a:lumOff val="40000"/>
                  </a:schemeClr>
                </a:solidFill>
              </a:rPr>
              <a:t> clocks</a:t>
            </a:r>
            <a:r>
              <a:rPr lang="en-US" dirty="0"/>
              <a:t>: eventual consistency that respects causality.</a:t>
            </a:r>
          </a:p>
        </p:txBody>
      </p:sp>
    </p:spTree>
    <p:extLst>
      <p:ext uri="{BB962C8B-B14F-4D97-AF65-F5344CB8AC3E}">
        <p14:creationId xmlns:p14="http://schemas.microsoft.com/office/powerpoint/2010/main" val="10903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D9E3-72E3-7D7B-982A-2B3E864F2F96}"/>
              </a:ext>
            </a:extLst>
          </p:cNvPr>
          <p:cNvSpPr>
            <a:spLocks noGrp="1"/>
          </p:cNvSpPr>
          <p:nvPr>
            <p:ph type="title"/>
          </p:nvPr>
        </p:nvSpPr>
        <p:spPr/>
        <p:txBody>
          <a:bodyPr/>
          <a:lstStyle/>
          <a:p>
            <a:r>
              <a:rPr lang="en-US" dirty="0"/>
              <a:t>Bayou</a:t>
            </a:r>
          </a:p>
        </p:txBody>
      </p:sp>
      <p:sp>
        <p:nvSpPr>
          <p:cNvPr id="3" name="Text Placeholder 2">
            <a:extLst>
              <a:ext uri="{FF2B5EF4-FFF2-40B4-BE49-F238E27FC236}">
                <a16:creationId xmlns:a16="http://schemas.microsoft.com/office/drawing/2014/main" id="{25C10456-2FA4-295A-A656-32A44F4EA18F}"/>
              </a:ext>
            </a:extLst>
          </p:cNvPr>
          <p:cNvSpPr>
            <a:spLocks noGrp="1"/>
          </p:cNvSpPr>
          <p:nvPr>
            <p:ph type="body" idx="1"/>
          </p:nvPr>
        </p:nvSpPr>
        <p:spPr/>
        <p:txBody>
          <a:bodyPr/>
          <a:lstStyle/>
          <a:p>
            <a:pPr marL="0" lvl="0" indent="0" algn="l" rtl="0">
              <a:lnSpc>
                <a:spcPct val="115000"/>
              </a:lnSpc>
              <a:spcBef>
                <a:spcPts val="0"/>
              </a:spcBef>
              <a:spcAft>
                <a:spcPts val="0"/>
              </a:spcAft>
              <a:buSzPts val="1800"/>
              <a:buNone/>
            </a:pPr>
            <a:r>
              <a:rPr lang="en-US" sz="1800" dirty="0">
                <a:solidFill>
                  <a:schemeClr val="tx1"/>
                </a:solidFill>
              </a:rPr>
              <a:t>What is it?</a:t>
            </a:r>
          </a:p>
          <a:p>
            <a:pPr marL="457200" lvl="0" indent="-355600" algn="l" rtl="0">
              <a:lnSpc>
                <a:spcPct val="115000"/>
              </a:lnSpc>
              <a:spcBef>
                <a:spcPts val="0"/>
              </a:spcBef>
              <a:spcAft>
                <a:spcPts val="0"/>
              </a:spcAft>
              <a:buClr>
                <a:schemeClr val="lt1"/>
              </a:buClr>
              <a:buSzPts val="2000"/>
              <a:buChar char="-"/>
            </a:pPr>
            <a:r>
              <a:rPr lang="en-US" sz="1800" dirty="0">
                <a:solidFill>
                  <a:schemeClr val="tx1"/>
                </a:solidFill>
              </a:rPr>
              <a:t>Weakly consistent, replicated storage system</a:t>
            </a:r>
          </a:p>
          <a:p>
            <a:pPr marL="0" lvl="0" indent="0" algn="l" rtl="0">
              <a:lnSpc>
                <a:spcPct val="115000"/>
              </a:lnSpc>
              <a:spcBef>
                <a:spcPts val="0"/>
              </a:spcBef>
              <a:spcAft>
                <a:spcPts val="0"/>
              </a:spcAft>
              <a:buSzPts val="1800"/>
              <a:buNone/>
            </a:pPr>
            <a:endParaRPr lang="en-US" sz="1800" dirty="0">
              <a:solidFill>
                <a:schemeClr val="tx1"/>
              </a:solidFill>
            </a:endParaRPr>
          </a:p>
          <a:p>
            <a:pPr marL="0" lvl="0" indent="0" algn="l" rtl="0">
              <a:lnSpc>
                <a:spcPct val="115000"/>
              </a:lnSpc>
              <a:spcBef>
                <a:spcPts val="0"/>
              </a:spcBef>
              <a:spcAft>
                <a:spcPts val="0"/>
              </a:spcAft>
              <a:buSzPts val="1800"/>
              <a:buNone/>
            </a:pPr>
            <a:r>
              <a:rPr lang="en-US" sz="1800" dirty="0">
                <a:solidFill>
                  <a:schemeClr val="tx1"/>
                </a:solidFill>
              </a:rPr>
              <a:t>Goals:</a:t>
            </a:r>
          </a:p>
          <a:p>
            <a:pPr marL="457200" lvl="0" indent="-355600" algn="l" rtl="0">
              <a:lnSpc>
                <a:spcPct val="115000"/>
              </a:lnSpc>
              <a:spcBef>
                <a:spcPts val="0"/>
              </a:spcBef>
              <a:spcAft>
                <a:spcPts val="0"/>
              </a:spcAft>
              <a:buClr>
                <a:schemeClr val="lt1"/>
              </a:buClr>
              <a:buSzPts val="2000"/>
              <a:buChar char="-"/>
            </a:pPr>
            <a:r>
              <a:rPr lang="en-US" sz="1800" dirty="0">
                <a:solidFill>
                  <a:schemeClr val="tx1"/>
                </a:solidFill>
              </a:rPr>
              <a:t>Maximize availability, </a:t>
            </a:r>
            <a:r>
              <a:rPr lang="en-US" sz="1800" i="1" dirty="0">
                <a:solidFill>
                  <a:schemeClr val="tx1"/>
                </a:solidFill>
              </a:rPr>
              <a:t>support offline collaboration</a:t>
            </a:r>
          </a:p>
          <a:p>
            <a:pPr marL="457200" lvl="0" indent="-355600" algn="l" rtl="0">
              <a:lnSpc>
                <a:spcPct val="115000"/>
              </a:lnSpc>
              <a:spcBef>
                <a:spcPts val="0"/>
              </a:spcBef>
              <a:spcAft>
                <a:spcPts val="0"/>
              </a:spcAft>
              <a:buClr>
                <a:schemeClr val="lt1"/>
              </a:buClr>
              <a:buSzPts val="2000"/>
              <a:buChar char="-"/>
            </a:pPr>
            <a:r>
              <a:rPr lang="en-US" sz="1800" dirty="0">
                <a:solidFill>
                  <a:schemeClr val="tx1"/>
                </a:solidFill>
              </a:rPr>
              <a:t>Minimize network communication</a:t>
            </a:r>
          </a:p>
          <a:p>
            <a:pPr marL="457200" lvl="0" indent="-355600" algn="l" rtl="0">
              <a:lnSpc>
                <a:spcPct val="115000"/>
              </a:lnSpc>
              <a:spcBef>
                <a:spcPts val="0"/>
              </a:spcBef>
              <a:spcAft>
                <a:spcPts val="0"/>
              </a:spcAft>
              <a:buClr>
                <a:schemeClr val="lt1"/>
              </a:buClr>
              <a:buSzPts val="2000"/>
              <a:buChar char="-"/>
            </a:pPr>
            <a:r>
              <a:rPr lang="en-US" sz="1800" dirty="0">
                <a:solidFill>
                  <a:schemeClr val="tx1"/>
                </a:solidFill>
              </a:rPr>
              <a:t>Agree on all values (eventually)</a:t>
            </a:r>
          </a:p>
          <a:p>
            <a:endParaRPr lang="en-US" dirty="0">
              <a:solidFill>
                <a:schemeClr val="tx1"/>
              </a:solidFill>
            </a:endParaRPr>
          </a:p>
        </p:txBody>
      </p:sp>
    </p:spTree>
    <p:extLst>
      <p:ext uri="{BB962C8B-B14F-4D97-AF65-F5344CB8AC3E}">
        <p14:creationId xmlns:p14="http://schemas.microsoft.com/office/powerpoint/2010/main" val="1672718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Shape 656"/>
        <p:cNvGrpSpPr/>
        <p:nvPr/>
      </p:nvGrpSpPr>
      <p:grpSpPr>
        <a:xfrm>
          <a:off x="0" y="0"/>
          <a:ext cx="0" cy="0"/>
          <a:chOff x="0" y="0"/>
          <a:chExt cx="0" cy="0"/>
        </a:xfrm>
      </p:grpSpPr>
      <p:sp>
        <p:nvSpPr>
          <p:cNvPr id="657" name="Google Shape;657;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Bayou and Dynamo similarities</a:t>
            </a:r>
            <a:endParaRPr>
              <a:solidFill>
                <a:srgbClr val="FFFFFF"/>
              </a:solidFill>
            </a:endParaRPr>
          </a:p>
        </p:txBody>
      </p:sp>
      <p:sp>
        <p:nvSpPr>
          <p:cNvPr id="658" name="Google Shape;658;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a:solidFill>
                  <a:srgbClr val="FFFFFF"/>
                </a:solidFill>
              </a:rPr>
              <a:t>Anti-entropy to achieve eventual consistency</a:t>
            </a:r>
            <a:endParaRPr sz="2000">
              <a:solidFill>
                <a:srgbClr val="FFFFFF"/>
              </a:solidFill>
            </a:endParaRPr>
          </a:p>
          <a:p>
            <a:pPr marL="0" lvl="0" indent="0" algn="l" rtl="0">
              <a:lnSpc>
                <a:spcPct val="115000"/>
              </a:lnSpc>
              <a:spcBef>
                <a:spcPts val="0"/>
              </a:spcBef>
              <a:spcAft>
                <a:spcPts val="0"/>
              </a:spcAft>
              <a:buSzPts val="1800"/>
              <a:buNone/>
            </a:pPr>
            <a:endParaRPr sz="2000">
              <a:solidFill>
                <a:srgbClr val="FFFFFF"/>
              </a:solidFill>
            </a:endParaRPr>
          </a:p>
          <a:p>
            <a:pPr marL="0" lvl="0" indent="0" algn="l" rtl="0">
              <a:lnSpc>
                <a:spcPct val="115000"/>
              </a:lnSpc>
              <a:spcBef>
                <a:spcPts val="0"/>
              </a:spcBef>
              <a:spcAft>
                <a:spcPts val="0"/>
              </a:spcAft>
              <a:buSzPts val="1800"/>
              <a:buNone/>
            </a:pPr>
            <a:r>
              <a:rPr lang="en" sz="2000">
                <a:solidFill>
                  <a:srgbClr val="FFFFFF"/>
                </a:solidFill>
              </a:rPr>
              <a:t>Exchange vector clocks to determine order of operations</a:t>
            </a:r>
            <a:endParaRPr sz="2000">
              <a:solidFill>
                <a:srgbClr val="FFFFFF"/>
              </a:solidFill>
            </a:endParaRPr>
          </a:p>
          <a:p>
            <a:pPr marL="0" lvl="0" indent="0" algn="l" rtl="0">
              <a:lnSpc>
                <a:spcPct val="115000"/>
              </a:lnSpc>
              <a:spcBef>
                <a:spcPts val="0"/>
              </a:spcBef>
              <a:spcAft>
                <a:spcPts val="0"/>
              </a:spcAft>
              <a:buSzPts val="1800"/>
              <a:buNone/>
            </a:pPr>
            <a:endParaRPr sz="2000">
              <a:solidFill>
                <a:srgbClr val="FFFFFF"/>
              </a:solidFill>
            </a:endParaRPr>
          </a:p>
          <a:p>
            <a:pPr marL="0" lvl="0" indent="0" algn="l" rtl="0">
              <a:lnSpc>
                <a:spcPct val="115000"/>
              </a:lnSpc>
              <a:spcBef>
                <a:spcPts val="0"/>
              </a:spcBef>
              <a:spcAft>
                <a:spcPts val="0"/>
              </a:spcAft>
              <a:buSzPts val="1800"/>
              <a:buNone/>
            </a:pPr>
            <a:r>
              <a:rPr lang="en" sz="2000">
                <a:solidFill>
                  <a:srgbClr val="FFFFFF"/>
                </a:solidFill>
              </a:rPr>
              <a:t>Expose conflict resolution to application</a:t>
            </a:r>
            <a:endParaRPr sz="2000">
              <a:solidFill>
                <a:srgbClr val="FFFFFF"/>
              </a:solidFill>
            </a:endParaRPr>
          </a:p>
          <a:p>
            <a:pPr marL="0" lvl="0" indent="0" algn="l" rtl="0">
              <a:lnSpc>
                <a:spcPct val="115000"/>
              </a:lnSpc>
              <a:spcBef>
                <a:spcPts val="0"/>
              </a:spcBef>
              <a:spcAft>
                <a:spcPts val="0"/>
              </a:spcAft>
              <a:buSzPts val="1800"/>
              <a:buNone/>
            </a:pPr>
            <a:endParaRPr sz="2000">
              <a:solidFill>
                <a:srgbClr val="FFFFFF"/>
              </a:solidFill>
            </a:endParaRPr>
          </a:p>
          <a:p>
            <a:pPr marL="0" lvl="0" indent="0" algn="l" rtl="0">
              <a:lnSpc>
                <a:spcPct val="115000"/>
              </a:lnSpc>
              <a:spcBef>
                <a:spcPts val="0"/>
              </a:spcBef>
              <a:spcAft>
                <a:spcPts val="0"/>
              </a:spcAft>
              <a:buSzPts val="1800"/>
              <a:buNone/>
            </a:pPr>
            <a:r>
              <a:rPr lang="en" sz="2000">
                <a:solidFill>
                  <a:srgbClr val="FFFFFF"/>
                </a:solidFill>
              </a:rPr>
              <a:t>High availability!</a:t>
            </a:r>
            <a:endParaRPr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8">
                                            <p:txEl>
                                              <p:pRg st="0" end="0"/>
                                            </p:txEl>
                                          </p:spTgt>
                                        </p:tgtEl>
                                        <p:attrNameLst>
                                          <p:attrName>style.visibility</p:attrName>
                                        </p:attrNameLst>
                                      </p:cBhvr>
                                      <p:to>
                                        <p:strVal val="visible"/>
                                      </p:to>
                                    </p:set>
                                    <p:animEffect transition="in" filter="fade">
                                      <p:cBhvr>
                                        <p:cTn id="7" dur="1"/>
                                        <p:tgtEl>
                                          <p:spTgt spid="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8">
                                            <p:txEl>
                                              <p:pRg st="1" end="1"/>
                                            </p:txEl>
                                          </p:spTgt>
                                        </p:tgtEl>
                                        <p:attrNameLst>
                                          <p:attrName>style.visibility</p:attrName>
                                        </p:attrNameLst>
                                      </p:cBhvr>
                                      <p:to>
                                        <p:strVal val="visible"/>
                                      </p:to>
                                    </p:set>
                                    <p:animEffect transition="in" filter="fade">
                                      <p:cBhvr>
                                        <p:cTn id="12" dur="1"/>
                                        <p:tgtEl>
                                          <p:spTgt spid="6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8">
                                            <p:txEl>
                                              <p:pRg st="2" end="2"/>
                                            </p:txEl>
                                          </p:spTgt>
                                        </p:tgtEl>
                                        <p:attrNameLst>
                                          <p:attrName>style.visibility</p:attrName>
                                        </p:attrNameLst>
                                      </p:cBhvr>
                                      <p:to>
                                        <p:strVal val="visible"/>
                                      </p:to>
                                    </p:set>
                                    <p:animEffect transition="in" filter="fade">
                                      <p:cBhvr>
                                        <p:cTn id="17" dur="1"/>
                                        <p:tgtEl>
                                          <p:spTgt spid="6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8">
                                            <p:txEl>
                                              <p:pRg st="3" end="3"/>
                                            </p:txEl>
                                          </p:spTgt>
                                        </p:tgtEl>
                                        <p:attrNameLst>
                                          <p:attrName>style.visibility</p:attrName>
                                        </p:attrNameLst>
                                      </p:cBhvr>
                                      <p:to>
                                        <p:strVal val="visible"/>
                                      </p:to>
                                    </p:set>
                                    <p:animEffect transition="in" filter="fade">
                                      <p:cBhvr>
                                        <p:cTn id="22" dur="1"/>
                                        <p:tgtEl>
                                          <p:spTgt spid="6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8">
                                            <p:txEl>
                                              <p:pRg st="4" end="4"/>
                                            </p:txEl>
                                          </p:spTgt>
                                        </p:tgtEl>
                                        <p:attrNameLst>
                                          <p:attrName>style.visibility</p:attrName>
                                        </p:attrNameLst>
                                      </p:cBhvr>
                                      <p:to>
                                        <p:strVal val="visible"/>
                                      </p:to>
                                    </p:set>
                                    <p:animEffect transition="in" filter="fade">
                                      <p:cBhvr>
                                        <p:cTn id="27" dur="1"/>
                                        <p:tgtEl>
                                          <p:spTgt spid="6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8">
                                            <p:txEl>
                                              <p:pRg st="5" end="5"/>
                                            </p:txEl>
                                          </p:spTgt>
                                        </p:tgtEl>
                                        <p:attrNameLst>
                                          <p:attrName>style.visibility</p:attrName>
                                        </p:attrNameLst>
                                      </p:cBhvr>
                                      <p:to>
                                        <p:strVal val="visible"/>
                                      </p:to>
                                    </p:set>
                                    <p:animEffect transition="in" filter="fade">
                                      <p:cBhvr>
                                        <p:cTn id="32" dur="1"/>
                                        <p:tgtEl>
                                          <p:spTgt spid="6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8">
                                            <p:txEl>
                                              <p:pRg st="6" end="6"/>
                                            </p:txEl>
                                          </p:spTgt>
                                        </p:tgtEl>
                                        <p:attrNameLst>
                                          <p:attrName>style.visibility</p:attrName>
                                        </p:attrNameLst>
                                      </p:cBhvr>
                                      <p:to>
                                        <p:strVal val="visible"/>
                                      </p:to>
                                    </p:set>
                                    <p:animEffect transition="in" filter="fade">
                                      <p:cBhvr>
                                        <p:cTn id="37" dur="1"/>
                                        <p:tgtEl>
                                          <p:spTgt spid="6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58">
                                            <p:txEl>
                                              <p:pRg st="0" end="0"/>
                                            </p:txEl>
                                          </p:spTgt>
                                        </p:tgtEl>
                                        <p:attrNameLst>
                                          <p:attrName>style.visibility</p:attrName>
                                        </p:attrNameLst>
                                      </p:cBhvr>
                                      <p:to>
                                        <p:strVal val="visible"/>
                                      </p:to>
                                    </p:set>
                                    <p:animEffect transition="in" filter="fade">
                                      <p:cBhvr>
                                        <p:cTn id="42" dur="1"/>
                                        <p:tgtEl>
                                          <p:spTgt spid="65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58">
                                            <p:txEl>
                                              <p:pRg st="1" end="1"/>
                                            </p:txEl>
                                          </p:spTgt>
                                        </p:tgtEl>
                                        <p:attrNameLst>
                                          <p:attrName>style.visibility</p:attrName>
                                        </p:attrNameLst>
                                      </p:cBhvr>
                                      <p:to>
                                        <p:strVal val="visible"/>
                                      </p:to>
                                    </p:set>
                                    <p:animEffect transition="in" filter="fade">
                                      <p:cBhvr>
                                        <p:cTn id="47" dur="1"/>
                                        <p:tgtEl>
                                          <p:spTgt spid="65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58">
                                            <p:txEl>
                                              <p:pRg st="2" end="2"/>
                                            </p:txEl>
                                          </p:spTgt>
                                        </p:tgtEl>
                                        <p:attrNameLst>
                                          <p:attrName>style.visibility</p:attrName>
                                        </p:attrNameLst>
                                      </p:cBhvr>
                                      <p:to>
                                        <p:strVal val="visible"/>
                                      </p:to>
                                    </p:set>
                                    <p:animEffect transition="in" filter="fade">
                                      <p:cBhvr>
                                        <p:cTn id="52" dur="1"/>
                                        <p:tgtEl>
                                          <p:spTgt spid="65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58">
                                            <p:txEl>
                                              <p:pRg st="3" end="3"/>
                                            </p:txEl>
                                          </p:spTgt>
                                        </p:tgtEl>
                                        <p:attrNameLst>
                                          <p:attrName>style.visibility</p:attrName>
                                        </p:attrNameLst>
                                      </p:cBhvr>
                                      <p:to>
                                        <p:strVal val="visible"/>
                                      </p:to>
                                    </p:set>
                                    <p:animEffect transition="in" filter="fade">
                                      <p:cBhvr>
                                        <p:cTn id="57" dur="1"/>
                                        <p:tgtEl>
                                          <p:spTgt spid="65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58">
                                            <p:txEl>
                                              <p:pRg st="4" end="4"/>
                                            </p:txEl>
                                          </p:spTgt>
                                        </p:tgtEl>
                                        <p:attrNameLst>
                                          <p:attrName>style.visibility</p:attrName>
                                        </p:attrNameLst>
                                      </p:cBhvr>
                                      <p:to>
                                        <p:strVal val="visible"/>
                                      </p:to>
                                    </p:set>
                                    <p:animEffect transition="in" filter="fade">
                                      <p:cBhvr>
                                        <p:cTn id="62" dur="1"/>
                                        <p:tgtEl>
                                          <p:spTgt spid="65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58">
                                            <p:txEl>
                                              <p:pRg st="5" end="5"/>
                                            </p:txEl>
                                          </p:spTgt>
                                        </p:tgtEl>
                                        <p:attrNameLst>
                                          <p:attrName>style.visibility</p:attrName>
                                        </p:attrNameLst>
                                      </p:cBhvr>
                                      <p:to>
                                        <p:strVal val="visible"/>
                                      </p:to>
                                    </p:set>
                                    <p:animEffect transition="in" filter="fade">
                                      <p:cBhvr>
                                        <p:cTn id="67" dur="1"/>
                                        <p:tgtEl>
                                          <p:spTgt spid="658">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58">
                                            <p:txEl>
                                              <p:pRg st="6" end="6"/>
                                            </p:txEl>
                                          </p:spTgt>
                                        </p:tgtEl>
                                        <p:attrNameLst>
                                          <p:attrName>style.visibility</p:attrName>
                                        </p:attrNameLst>
                                      </p:cBhvr>
                                      <p:to>
                                        <p:strVal val="visible"/>
                                      </p:to>
                                    </p:set>
                                    <p:animEffect transition="in" filter="fade">
                                      <p:cBhvr>
                                        <p:cTn id="72" dur="1"/>
                                        <p:tgtEl>
                                          <p:spTgt spid="6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05"/>
        <p:cNvGrpSpPr/>
        <p:nvPr/>
      </p:nvGrpSpPr>
      <p:grpSpPr>
        <a:xfrm>
          <a:off x="0" y="0"/>
          <a:ext cx="0" cy="0"/>
          <a:chOff x="0" y="0"/>
          <a:chExt cx="0" cy="0"/>
        </a:xfrm>
      </p:grpSpPr>
      <p:sp>
        <p:nvSpPr>
          <p:cNvPr id="106" name="Google Shape;106;g140f80af8d5_0_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Clash of Cultures</a:t>
            </a:r>
            <a:endParaRPr dirty="0"/>
          </a:p>
        </p:txBody>
      </p:sp>
      <p:sp>
        <p:nvSpPr>
          <p:cNvPr id="3" name="Rectangle 3">
            <a:extLst>
              <a:ext uri="{FF2B5EF4-FFF2-40B4-BE49-F238E27FC236}">
                <a16:creationId xmlns:a16="http://schemas.microsoft.com/office/drawing/2014/main" id="{893B5CF4-F686-ECE0-C2A7-11F954391B16}"/>
              </a:ext>
            </a:extLst>
          </p:cNvPr>
          <p:cNvSpPr txBox="1">
            <a:spLocks noChangeArrowheads="1"/>
          </p:cNvSpPr>
          <p:nvPr/>
        </p:nvSpPr>
        <p:spPr>
          <a:xfrm>
            <a:off x="138873" y="1216508"/>
            <a:ext cx="8534400" cy="37554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1pPr>
            <a:lvl2pPr marL="914400" marR="0" lvl="1"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6pPr>
            <a:lvl7pPr marL="3200400" marR="0" lvl="6"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7pPr>
            <a:lvl8pPr marL="3657600" marR="0" lvl="7"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8pPr>
            <a:lvl9pPr marL="4114800" marR="0" lvl="8" indent="-304800" algn="l" rtl="0">
              <a:lnSpc>
                <a:spcPct val="115000"/>
              </a:lnSpc>
              <a:spcBef>
                <a:spcPts val="1600"/>
              </a:spcBef>
              <a:spcAft>
                <a:spcPts val="1600"/>
              </a:spcAft>
              <a:buClr>
                <a:schemeClr val="lt2"/>
              </a:buClr>
              <a:buSzPts val="1200"/>
              <a:buFont typeface="Arial"/>
              <a:buChar char="■"/>
              <a:defRPr sz="1200" b="0" i="0" u="none" strike="noStrike" cap="none">
                <a:solidFill>
                  <a:schemeClr val="lt2"/>
                </a:solidFill>
                <a:latin typeface="Arial"/>
                <a:ea typeface="Arial"/>
                <a:cs typeface="Arial"/>
                <a:sym typeface="Arial"/>
              </a:defRPr>
            </a:lvl9pPr>
          </a:lstStyle>
          <a:p>
            <a:pPr>
              <a:lnSpc>
                <a:spcPct val="80000"/>
              </a:lnSpc>
            </a:pPr>
            <a:r>
              <a:rPr lang="en-US" altLang="en-US" b="1" dirty="0">
                <a:solidFill>
                  <a:schemeClr val="tx1"/>
                </a:solidFill>
              </a:rPr>
              <a:t>Classic distributed systems: </a:t>
            </a:r>
            <a:r>
              <a:rPr lang="en-US" altLang="en-US" dirty="0">
                <a:solidFill>
                  <a:schemeClr val="tx1"/>
                </a:solidFill>
              </a:rPr>
              <a:t>focused on ACID (transaction semantics)</a:t>
            </a:r>
          </a:p>
          <a:p>
            <a:pPr lvl="1">
              <a:lnSpc>
                <a:spcPct val="80000"/>
              </a:lnSpc>
            </a:pPr>
            <a:r>
              <a:rPr lang="en-US" altLang="en-US" dirty="0">
                <a:solidFill>
                  <a:schemeClr val="accent1">
                    <a:lumMod val="60000"/>
                    <a:lumOff val="40000"/>
                  </a:schemeClr>
                </a:solidFill>
              </a:rPr>
              <a:t>A</a:t>
            </a:r>
            <a:r>
              <a:rPr lang="en-US" altLang="en-US" dirty="0">
                <a:solidFill>
                  <a:schemeClr val="tx1"/>
                </a:solidFill>
              </a:rPr>
              <a:t>tomicity: either the operation (e.g., write) is performed on all replicas or is not performed on any of them</a:t>
            </a:r>
          </a:p>
          <a:p>
            <a:pPr lvl="1">
              <a:lnSpc>
                <a:spcPct val="80000"/>
              </a:lnSpc>
            </a:pPr>
            <a:r>
              <a:rPr lang="en-US" altLang="en-US" dirty="0">
                <a:solidFill>
                  <a:schemeClr val="accent1">
                    <a:lumMod val="60000"/>
                    <a:lumOff val="40000"/>
                  </a:schemeClr>
                </a:solidFill>
              </a:rPr>
              <a:t>C</a:t>
            </a:r>
            <a:r>
              <a:rPr lang="en-US" altLang="en-US" dirty="0">
                <a:solidFill>
                  <a:schemeClr val="tx1"/>
                </a:solidFill>
              </a:rPr>
              <a:t>onsistency: after each operation all replicas reach the same state</a:t>
            </a:r>
          </a:p>
          <a:p>
            <a:pPr lvl="1">
              <a:lnSpc>
                <a:spcPct val="80000"/>
              </a:lnSpc>
            </a:pPr>
            <a:r>
              <a:rPr lang="en-US" altLang="en-US" dirty="0">
                <a:solidFill>
                  <a:schemeClr val="accent1">
                    <a:lumMod val="60000"/>
                    <a:lumOff val="40000"/>
                  </a:schemeClr>
                </a:solidFill>
              </a:rPr>
              <a:t>I</a:t>
            </a:r>
            <a:r>
              <a:rPr lang="en-US" altLang="en-US" dirty="0">
                <a:solidFill>
                  <a:schemeClr val="tx1"/>
                </a:solidFill>
              </a:rPr>
              <a:t>solation: no operation (e.g., read) can see the data from another operation (e.g., write) in an intermediate state </a:t>
            </a:r>
          </a:p>
          <a:p>
            <a:pPr lvl="1">
              <a:lnSpc>
                <a:spcPct val="80000"/>
              </a:lnSpc>
            </a:pPr>
            <a:r>
              <a:rPr lang="en-US" altLang="en-US" dirty="0">
                <a:solidFill>
                  <a:schemeClr val="accent1">
                    <a:lumMod val="60000"/>
                    <a:lumOff val="40000"/>
                  </a:schemeClr>
                </a:solidFill>
              </a:rPr>
              <a:t>D</a:t>
            </a:r>
            <a:r>
              <a:rPr lang="en-US" altLang="en-US" dirty="0">
                <a:solidFill>
                  <a:schemeClr val="tx1"/>
                </a:solidFill>
              </a:rPr>
              <a:t>urability: once a write has been successful, that write will persist indefinitely</a:t>
            </a:r>
          </a:p>
          <a:p>
            <a:pPr lvl="1">
              <a:lnSpc>
                <a:spcPct val="80000"/>
              </a:lnSpc>
              <a:buFontTx/>
              <a:buNone/>
            </a:pPr>
            <a:endParaRPr lang="en-US" altLang="en-US" dirty="0">
              <a:solidFill>
                <a:schemeClr val="tx1"/>
              </a:solidFill>
            </a:endParaRPr>
          </a:p>
          <a:p>
            <a:pPr>
              <a:lnSpc>
                <a:spcPct val="80000"/>
              </a:lnSpc>
            </a:pPr>
            <a:r>
              <a:rPr lang="en-US" altLang="en-US" b="1" dirty="0">
                <a:solidFill>
                  <a:schemeClr val="tx1"/>
                </a:solidFill>
              </a:rPr>
              <a:t>Modern Internet systems</a:t>
            </a:r>
            <a:r>
              <a:rPr lang="en-US" altLang="en-US" dirty="0">
                <a:solidFill>
                  <a:schemeClr val="tx1"/>
                </a:solidFill>
              </a:rPr>
              <a:t>: focused on BASE</a:t>
            </a:r>
          </a:p>
          <a:p>
            <a:pPr lvl="1">
              <a:lnSpc>
                <a:spcPct val="80000"/>
              </a:lnSpc>
            </a:pPr>
            <a:r>
              <a:rPr lang="en-US" altLang="en-US" dirty="0">
                <a:solidFill>
                  <a:schemeClr val="accent1">
                    <a:lumMod val="60000"/>
                    <a:lumOff val="40000"/>
                  </a:schemeClr>
                </a:solidFill>
              </a:rPr>
              <a:t>B</a:t>
            </a:r>
            <a:r>
              <a:rPr lang="en-US" altLang="en-US" dirty="0">
                <a:solidFill>
                  <a:schemeClr val="tx1"/>
                </a:solidFill>
              </a:rPr>
              <a:t>asically </a:t>
            </a:r>
            <a:r>
              <a:rPr lang="en-US" altLang="en-US" dirty="0">
                <a:solidFill>
                  <a:schemeClr val="accent1">
                    <a:lumMod val="60000"/>
                    <a:lumOff val="40000"/>
                  </a:schemeClr>
                </a:solidFill>
              </a:rPr>
              <a:t>A</a:t>
            </a:r>
            <a:r>
              <a:rPr lang="en-US" altLang="en-US" dirty="0">
                <a:solidFill>
                  <a:schemeClr val="tx1"/>
                </a:solidFill>
              </a:rPr>
              <a:t>vailable</a:t>
            </a:r>
          </a:p>
          <a:p>
            <a:pPr lvl="1">
              <a:lnSpc>
                <a:spcPct val="80000"/>
              </a:lnSpc>
            </a:pPr>
            <a:r>
              <a:rPr lang="en-US" altLang="en-US" dirty="0">
                <a:solidFill>
                  <a:schemeClr val="accent1">
                    <a:lumMod val="60000"/>
                    <a:lumOff val="40000"/>
                  </a:schemeClr>
                </a:solidFill>
              </a:rPr>
              <a:t>S</a:t>
            </a:r>
            <a:r>
              <a:rPr lang="en-US" altLang="en-US" dirty="0">
                <a:solidFill>
                  <a:schemeClr val="tx1"/>
                </a:solidFill>
              </a:rPr>
              <a:t>oft-state (or scalable)</a:t>
            </a:r>
          </a:p>
          <a:p>
            <a:pPr lvl="1">
              <a:lnSpc>
                <a:spcPct val="80000"/>
              </a:lnSpc>
            </a:pPr>
            <a:r>
              <a:rPr lang="en-US" altLang="en-US" dirty="0">
                <a:solidFill>
                  <a:schemeClr val="accent1">
                    <a:lumMod val="60000"/>
                    <a:lumOff val="40000"/>
                  </a:schemeClr>
                </a:solidFill>
              </a:rPr>
              <a:t>E</a:t>
            </a:r>
            <a:r>
              <a:rPr lang="en-US" altLang="en-US" dirty="0">
                <a:solidFill>
                  <a:schemeClr val="tx1"/>
                </a:solidFill>
              </a:rPr>
              <a:t>ventually consistent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8812-3005-2EAA-3EFD-6AFE1C82BB5A}"/>
              </a:ext>
            </a:extLst>
          </p:cNvPr>
          <p:cNvSpPr>
            <a:spLocks noGrp="1"/>
          </p:cNvSpPr>
          <p:nvPr>
            <p:ph type="title"/>
          </p:nvPr>
        </p:nvSpPr>
        <p:spPr/>
        <p:txBody>
          <a:bodyPr/>
          <a:lstStyle/>
          <a:p>
            <a:r>
              <a:rPr lang="en-US" dirty="0"/>
              <a:t>CAP Theorem [Brewer]</a:t>
            </a:r>
          </a:p>
        </p:txBody>
      </p:sp>
      <p:sp>
        <p:nvSpPr>
          <p:cNvPr id="3" name="Text Placeholder 2">
            <a:extLst>
              <a:ext uri="{FF2B5EF4-FFF2-40B4-BE49-F238E27FC236}">
                <a16:creationId xmlns:a16="http://schemas.microsoft.com/office/drawing/2014/main" id="{00ED4F68-958B-260E-014B-AFF11611E6EC}"/>
              </a:ext>
            </a:extLst>
          </p:cNvPr>
          <p:cNvSpPr>
            <a:spLocks noGrp="1"/>
          </p:cNvSpPr>
          <p:nvPr>
            <p:ph type="body" idx="1"/>
          </p:nvPr>
        </p:nvSpPr>
        <p:spPr/>
        <p:txBody>
          <a:bodyPr/>
          <a:lstStyle/>
          <a:p>
            <a:r>
              <a:rPr lang="en-US" altLang="en-US" b="1" dirty="0">
                <a:solidFill>
                  <a:schemeClr val="accent1">
                    <a:lumMod val="60000"/>
                    <a:lumOff val="40000"/>
                  </a:schemeClr>
                </a:solidFill>
              </a:rPr>
              <a:t>Strong [C]</a:t>
            </a:r>
            <a:r>
              <a:rPr lang="en-US" altLang="en-US" b="1" dirty="0" err="1">
                <a:solidFill>
                  <a:schemeClr val="accent1">
                    <a:lumMod val="60000"/>
                    <a:lumOff val="40000"/>
                  </a:schemeClr>
                </a:solidFill>
              </a:rPr>
              <a:t>onsistency</a:t>
            </a:r>
            <a:r>
              <a:rPr lang="en-US" altLang="en-US" dirty="0"/>
              <a:t>: all clients see the same view, even in the presence of updates</a:t>
            </a:r>
          </a:p>
          <a:p>
            <a:endParaRPr lang="en-US" altLang="en-US" dirty="0"/>
          </a:p>
          <a:p>
            <a:r>
              <a:rPr lang="en-US" altLang="en-US" b="1" dirty="0">
                <a:solidFill>
                  <a:schemeClr val="accent1">
                    <a:lumMod val="60000"/>
                    <a:lumOff val="40000"/>
                  </a:schemeClr>
                </a:solidFill>
              </a:rPr>
              <a:t>High [A]</a:t>
            </a:r>
            <a:r>
              <a:rPr lang="en-US" altLang="en-US" b="1" dirty="0" err="1">
                <a:solidFill>
                  <a:schemeClr val="accent1">
                    <a:lumMod val="60000"/>
                    <a:lumOff val="40000"/>
                  </a:schemeClr>
                </a:solidFill>
              </a:rPr>
              <a:t>vailability</a:t>
            </a:r>
            <a:r>
              <a:rPr lang="en-US" altLang="en-US" dirty="0"/>
              <a:t>: all clients can find some replica of the data, even in the presence of failures</a:t>
            </a:r>
          </a:p>
          <a:p>
            <a:endParaRPr lang="en-US" altLang="en-US" dirty="0"/>
          </a:p>
          <a:p>
            <a:r>
              <a:rPr lang="en-US" altLang="en-US" b="1" dirty="0">
                <a:solidFill>
                  <a:schemeClr val="accent1">
                    <a:lumMod val="60000"/>
                    <a:lumOff val="40000"/>
                  </a:schemeClr>
                </a:solidFill>
              </a:rPr>
              <a:t>[P]</a:t>
            </a:r>
            <a:r>
              <a:rPr lang="en-US" altLang="en-US" b="1" dirty="0" err="1">
                <a:solidFill>
                  <a:schemeClr val="accent1">
                    <a:lumMod val="60000"/>
                    <a:lumOff val="40000"/>
                  </a:schemeClr>
                </a:solidFill>
              </a:rPr>
              <a:t>artition</a:t>
            </a:r>
            <a:r>
              <a:rPr lang="en-US" altLang="en-US" b="1" dirty="0">
                <a:solidFill>
                  <a:schemeClr val="accent1">
                    <a:lumMod val="60000"/>
                    <a:lumOff val="40000"/>
                  </a:schemeClr>
                </a:solidFill>
              </a:rPr>
              <a:t>-tolerance</a:t>
            </a:r>
            <a:r>
              <a:rPr lang="en-US" altLang="en-US" dirty="0"/>
              <a:t>: the system properties hold even when the system is partitioned</a:t>
            </a:r>
          </a:p>
          <a:p>
            <a:endParaRPr lang="en-US" altLang="en-US" dirty="0"/>
          </a:p>
          <a:p>
            <a:pPr marL="114300" indent="0">
              <a:buNone/>
            </a:pPr>
            <a:r>
              <a:rPr lang="en-US" altLang="en-US" dirty="0"/>
              <a:t>Choose two of three: </a:t>
            </a:r>
            <a:r>
              <a:rPr lang="en-US" altLang="en-US" dirty="0">
                <a:solidFill>
                  <a:schemeClr val="accent1">
                    <a:lumMod val="60000"/>
                    <a:lumOff val="40000"/>
                  </a:schemeClr>
                </a:solidFill>
              </a:rPr>
              <a:t>C</a:t>
            </a:r>
            <a:r>
              <a:rPr lang="en-US" altLang="en-US" dirty="0"/>
              <a:t>onsistency, </a:t>
            </a:r>
            <a:r>
              <a:rPr lang="en-US" altLang="en-US" dirty="0">
                <a:solidFill>
                  <a:schemeClr val="accent1">
                    <a:lumMod val="60000"/>
                    <a:lumOff val="40000"/>
                  </a:schemeClr>
                </a:solidFill>
              </a:rPr>
              <a:t>A</a:t>
            </a:r>
            <a:r>
              <a:rPr lang="en-US" altLang="en-US" dirty="0"/>
              <a:t>vailability, and </a:t>
            </a:r>
            <a:r>
              <a:rPr lang="en-US" altLang="en-US" dirty="0">
                <a:solidFill>
                  <a:schemeClr val="accent1">
                    <a:lumMod val="60000"/>
                    <a:lumOff val="40000"/>
                  </a:schemeClr>
                </a:solidFill>
              </a:rPr>
              <a:t>P</a:t>
            </a:r>
            <a:r>
              <a:rPr lang="en-US" altLang="en-US" dirty="0"/>
              <a:t>artition-tolerance.</a:t>
            </a:r>
          </a:p>
          <a:p>
            <a:endParaRPr lang="en-US" dirty="0"/>
          </a:p>
        </p:txBody>
      </p:sp>
    </p:spTree>
    <p:extLst>
      <p:ext uri="{BB962C8B-B14F-4D97-AF65-F5344CB8AC3E}">
        <p14:creationId xmlns:p14="http://schemas.microsoft.com/office/powerpoint/2010/main" val="3159441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5C87-4164-E508-8C9B-4F93A93D3469}"/>
              </a:ext>
            </a:extLst>
          </p:cNvPr>
          <p:cNvSpPr>
            <a:spLocks noGrp="1"/>
          </p:cNvSpPr>
          <p:nvPr>
            <p:ph type="title"/>
          </p:nvPr>
        </p:nvSpPr>
        <p:spPr/>
        <p:txBody>
          <a:bodyPr/>
          <a:lstStyle/>
          <a:p>
            <a:r>
              <a:rPr lang="en-US" dirty="0"/>
              <a:t>CAP Theorem [Brewer]</a:t>
            </a:r>
          </a:p>
        </p:txBody>
      </p:sp>
      <p:sp>
        <p:nvSpPr>
          <p:cNvPr id="3" name="Text Placeholder 2">
            <a:extLst>
              <a:ext uri="{FF2B5EF4-FFF2-40B4-BE49-F238E27FC236}">
                <a16:creationId xmlns:a16="http://schemas.microsoft.com/office/drawing/2014/main" id="{92223EBD-D0BD-CCF6-3710-C6A2AE6C40D6}"/>
              </a:ext>
            </a:extLst>
          </p:cNvPr>
          <p:cNvSpPr>
            <a:spLocks noGrp="1"/>
          </p:cNvSpPr>
          <p:nvPr>
            <p:ph type="body" idx="1"/>
          </p:nvPr>
        </p:nvSpPr>
        <p:spPr/>
        <p:txBody>
          <a:bodyPr/>
          <a:lstStyle/>
          <a:p>
            <a:r>
              <a:rPr lang="en-US" altLang="en-US" dirty="0"/>
              <a:t>You can only have two out of these three properties:</a:t>
            </a:r>
          </a:p>
          <a:p>
            <a:pPr lvl="1"/>
            <a:r>
              <a:rPr lang="en-US" altLang="en-US" dirty="0">
                <a:solidFill>
                  <a:schemeClr val="accent1">
                    <a:lumMod val="60000"/>
                    <a:lumOff val="40000"/>
                  </a:schemeClr>
                </a:solidFill>
              </a:rPr>
              <a:t>C</a:t>
            </a:r>
            <a:r>
              <a:rPr lang="en-US" altLang="en-US" dirty="0"/>
              <a:t>onsistency</a:t>
            </a:r>
          </a:p>
          <a:p>
            <a:pPr lvl="1"/>
            <a:r>
              <a:rPr lang="en-US" altLang="en-US" dirty="0">
                <a:solidFill>
                  <a:schemeClr val="accent1">
                    <a:lumMod val="60000"/>
                    <a:lumOff val="40000"/>
                  </a:schemeClr>
                </a:solidFill>
              </a:rPr>
              <a:t>A</a:t>
            </a:r>
            <a:r>
              <a:rPr lang="en-US" altLang="en-US" dirty="0"/>
              <a:t>vailability</a:t>
            </a:r>
          </a:p>
          <a:p>
            <a:pPr lvl="1"/>
            <a:r>
              <a:rPr lang="en-US" altLang="en-US" dirty="0">
                <a:solidFill>
                  <a:schemeClr val="accent1">
                    <a:lumMod val="60000"/>
                    <a:lumOff val="40000"/>
                  </a:schemeClr>
                </a:solidFill>
              </a:rPr>
              <a:t>P</a:t>
            </a:r>
            <a:r>
              <a:rPr lang="en-US" altLang="en-US" dirty="0"/>
              <a:t>artition-tolerance</a:t>
            </a:r>
          </a:p>
          <a:p>
            <a:endParaRPr lang="en-US" altLang="en-US" dirty="0"/>
          </a:p>
          <a:p>
            <a:r>
              <a:rPr lang="en-US" altLang="en-US" dirty="0"/>
              <a:t>The choice of which feature to discard determines the nature of your system</a:t>
            </a:r>
          </a:p>
          <a:p>
            <a:endParaRPr lang="en-US" dirty="0"/>
          </a:p>
        </p:txBody>
      </p:sp>
    </p:spTree>
    <p:extLst>
      <p:ext uri="{BB962C8B-B14F-4D97-AF65-F5344CB8AC3E}">
        <p14:creationId xmlns:p14="http://schemas.microsoft.com/office/powerpoint/2010/main" val="4104148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320-AE5E-ADEF-96F7-6F5302D8580F}"/>
              </a:ext>
            </a:extLst>
          </p:cNvPr>
          <p:cNvSpPr>
            <a:spLocks noGrp="1"/>
          </p:cNvSpPr>
          <p:nvPr>
            <p:ph type="title"/>
          </p:nvPr>
        </p:nvSpPr>
        <p:spPr/>
        <p:txBody>
          <a:bodyPr/>
          <a:lstStyle/>
          <a:p>
            <a:r>
              <a:rPr lang="en-US" dirty="0"/>
              <a:t>ACID vs BASE</a:t>
            </a:r>
          </a:p>
        </p:txBody>
      </p:sp>
      <p:sp>
        <p:nvSpPr>
          <p:cNvPr id="3" name="Text Placeholder 2">
            <a:extLst>
              <a:ext uri="{FF2B5EF4-FFF2-40B4-BE49-F238E27FC236}">
                <a16:creationId xmlns:a16="http://schemas.microsoft.com/office/drawing/2014/main" id="{7227DF84-DA1F-8A23-03F3-4B239CD17887}"/>
              </a:ext>
            </a:extLst>
          </p:cNvPr>
          <p:cNvSpPr>
            <a:spLocks noGrp="1"/>
          </p:cNvSpPr>
          <p:nvPr>
            <p:ph type="body" idx="1"/>
          </p:nvPr>
        </p:nvSpPr>
        <p:spPr/>
        <p:txBody>
          <a:bodyPr/>
          <a:lstStyle/>
          <a:p>
            <a:pPr marL="139700" indent="0" algn="ctr">
              <a:buNone/>
            </a:pPr>
            <a:r>
              <a:rPr lang="en-US" dirty="0">
                <a:solidFill>
                  <a:schemeClr val="accent1">
                    <a:lumMod val="60000"/>
                    <a:lumOff val="40000"/>
                  </a:schemeClr>
                </a:solidFill>
              </a:rPr>
              <a:t>ACID</a:t>
            </a:r>
          </a:p>
          <a:p>
            <a:r>
              <a:rPr lang="en-US" dirty="0">
                <a:solidFill>
                  <a:schemeClr val="tx1"/>
                </a:solidFill>
              </a:rPr>
              <a:t>Prioritize strong consistency for transactions.</a:t>
            </a:r>
          </a:p>
          <a:p>
            <a:r>
              <a:rPr lang="en-US" dirty="0">
                <a:solidFill>
                  <a:schemeClr val="tx1"/>
                </a:solidFill>
              </a:rPr>
              <a:t>Availability less important.</a:t>
            </a:r>
          </a:p>
        </p:txBody>
      </p:sp>
      <p:sp>
        <p:nvSpPr>
          <p:cNvPr id="4" name="Text Placeholder 3">
            <a:extLst>
              <a:ext uri="{FF2B5EF4-FFF2-40B4-BE49-F238E27FC236}">
                <a16:creationId xmlns:a16="http://schemas.microsoft.com/office/drawing/2014/main" id="{11A1F1E1-9875-6842-5B23-C23F5D8B8427}"/>
              </a:ext>
            </a:extLst>
          </p:cNvPr>
          <p:cNvSpPr>
            <a:spLocks noGrp="1"/>
          </p:cNvSpPr>
          <p:nvPr>
            <p:ph type="body" idx="2"/>
          </p:nvPr>
        </p:nvSpPr>
        <p:spPr/>
        <p:txBody>
          <a:bodyPr/>
          <a:lstStyle/>
          <a:p>
            <a:pPr marL="139700" indent="0" algn="ctr">
              <a:buNone/>
            </a:pPr>
            <a:r>
              <a:rPr lang="en-US" dirty="0">
                <a:solidFill>
                  <a:schemeClr val="accent1">
                    <a:lumMod val="60000"/>
                    <a:lumOff val="40000"/>
                  </a:schemeClr>
                </a:solidFill>
              </a:rPr>
              <a:t>BASE</a:t>
            </a:r>
          </a:p>
          <a:p>
            <a:r>
              <a:rPr lang="en-US" dirty="0">
                <a:solidFill>
                  <a:schemeClr val="tx1"/>
                </a:solidFill>
              </a:rPr>
              <a:t>Prioritize availability and scalability.</a:t>
            </a:r>
          </a:p>
          <a:p>
            <a:r>
              <a:rPr lang="en-US" dirty="0">
                <a:solidFill>
                  <a:schemeClr val="tx1"/>
                </a:solidFill>
              </a:rPr>
              <a:t>Weak consistency acceptable.</a:t>
            </a:r>
          </a:p>
        </p:txBody>
      </p:sp>
    </p:spTree>
    <p:extLst>
      <p:ext uri="{BB962C8B-B14F-4D97-AF65-F5344CB8AC3E}">
        <p14:creationId xmlns:p14="http://schemas.microsoft.com/office/powerpoint/2010/main" val="89254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2125-C9BD-691D-A5E1-F0D5170584DB}"/>
              </a:ext>
            </a:extLst>
          </p:cNvPr>
          <p:cNvSpPr>
            <a:spLocks noGrp="1"/>
          </p:cNvSpPr>
          <p:nvPr>
            <p:ph type="title"/>
          </p:nvPr>
        </p:nvSpPr>
        <p:spPr/>
        <p:txBody>
          <a:bodyPr/>
          <a:lstStyle/>
          <a:p>
            <a:r>
              <a:rPr lang="en-US" dirty="0"/>
              <a:t>Bayou Update Protocol: Review from Class</a:t>
            </a:r>
          </a:p>
        </p:txBody>
      </p:sp>
      <p:sp>
        <p:nvSpPr>
          <p:cNvPr id="3" name="Text Placeholder 2">
            <a:extLst>
              <a:ext uri="{FF2B5EF4-FFF2-40B4-BE49-F238E27FC236}">
                <a16:creationId xmlns:a16="http://schemas.microsoft.com/office/drawing/2014/main" id="{913CE5A5-4D0D-F10A-60D5-DAA4CB3C89CC}"/>
              </a:ext>
            </a:extLst>
          </p:cNvPr>
          <p:cNvSpPr>
            <a:spLocks noGrp="1"/>
          </p:cNvSpPr>
          <p:nvPr>
            <p:ph type="body" idx="1"/>
          </p:nvPr>
        </p:nvSpPr>
        <p:spPr/>
        <p:txBody>
          <a:bodyPr/>
          <a:lstStyle/>
          <a:p>
            <a:r>
              <a:rPr lang="en-US" altLang="en-US" dirty="0">
                <a:solidFill>
                  <a:schemeClr val="tx1"/>
                </a:solidFill>
              </a:rPr>
              <a:t>Client sends update to a server</a:t>
            </a:r>
          </a:p>
          <a:p>
            <a:r>
              <a:rPr lang="en-US" altLang="en-US" dirty="0">
                <a:solidFill>
                  <a:schemeClr val="tx1"/>
                </a:solidFill>
              </a:rPr>
              <a:t>Updates uniquely identified by: </a:t>
            </a:r>
            <a:br>
              <a:rPr lang="en-US" altLang="en-US" dirty="0">
                <a:solidFill>
                  <a:schemeClr val="tx1"/>
                </a:solidFill>
              </a:rPr>
            </a:br>
            <a:r>
              <a:rPr lang="en-US" altLang="en-US" dirty="0">
                <a:solidFill>
                  <a:schemeClr val="tx1"/>
                </a:solidFill>
              </a:rPr>
              <a:t>	&lt;</a:t>
            </a:r>
            <a:r>
              <a:rPr lang="en-US" b="0" i="0" u="none" strike="noStrike" cap="none" dirty="0">
                <a:solidFill>
                  <a:schemeClr val="tx1"/>
                </a:solidFill>
                <a:latin typeface="Arial"/>
                <a:ea typeface="Arial"/>
                <a:cs typeface="Arial"/>
                <a:sym typeface="Arial"/>
              </a:rPr>
              <a:t>Commit Sequence Number (CSN), Local Timestamp, </a:t>
            </a:r>
            <a:r>
              <a:rPr lang="en-US" dirty="0">
                <a:solidFill>
                  <a:schemeClr val="tx1"/>
                </a:solidFill>
              </a:rPr>
              <a:t>Node-id</a:t>
            </a:r>
          </a:p>
          <a:p>
            <a:pPr marL="114300" indent="0">
              <a:buNone/>
            </a:pPr>
            <a:endParaRPr lang="en-US" altLang="en-US" dirty="0">
              <a:solidFill>
                <a:schemeClr val="tx1"/>
              </a:solidFill>
            </a:endParaRPr>
          </a:p>
          <a:p>
            <a:r>
              <a:rPr lang="en-US" altLang="en-US" dirty="0">
                <a:solidFill>
                  <a:schemeClr val="tx1"/>
                </a:solidFill>
              </a:rPr>
              <a:t>Updates are either committed or tentative</a:t>
            </a:r>
            <a:br>
              <a:rPr lang="en-US" altLang="en-US" dirty="0">
                <a:solidFill>
                  <a:schemeClr val="tx1"/>
                </a:solidFill>
              </a:rPr>
            </a:br>
            <a:r>
              <a:rPr lang="en-US" altLang="en-US" dirty="0">
                <a:solidFill>
                  <a:schemeClr val="tx1"/>
                </a:solidFill>
              </a:rPr>
              <a:t>	CSNs increase monotonically</a:t>
            </a:r>
            <a:br>
              <a:rPr lang="en-US" altLang="en-US" dirty="0">
                <a:solidFill>
                  <a:schemeClr val="tx1"/>
                </a:solidFill>
              </a:rPr>
            </a:br>
            <a:r>
              <a:rPr lang="en-US" altLang="en-US" dirty="0">
                <a:solidFill>
                  <a:schemeClr val="tx1"/>
                </a:solidFill>
              </a:rPr>
              <a:t>	Tentative updates have commit-stamp = </a:t>
            </a:r>
            <a:r>
              <a:rPr lang="en" b="0" i="0" u="none" strike="noStrike" cap="none" dirty="0">
                <a:solidFill>
                  <a:schemeClr val="tx1"/>
                </a:solidFill>
                <a:latin typeface="Arial"/>
                <a:ea typeface="Arial"/>
                <a:cs typeface="Arial"/>
                <a:sym typeface="Arial"/>
              </a:rPr>
              <a:t>∞</a:t>
            </a:r>
            <a:endParaRPr lang="en-US" altLang="en-US" dirty="0">
              <a:solidFill>
                <a:schemeClr val="tx1"/>
              </a:solidFill>
            </a:endParaRPr>
          </a:p>
          <a:p>
            <a:endParaRPr lang="en-US" altLang="en-US" dirty="0">
              <a:solidFill>
                <a:schemeClr val="tx1"/>
              </a:solidFill>
            </a:endParaRPr>
          </a:p>
          <a:p>
            <a:r>
              <a:rPr lang="en-US" altLang="en-US" dirty="0">
                <a:solidFill>
                  <a:schemeClr val="tx1"/>
                </a:solidFill>
              </a:rPr>
              <a:t>Only Primary server can commit updates</a:t>
            </a:r>
            <a:br>
              <a:rPr lang="en-US" altLang="en-US" dirty="0">
                <a:solidFill>
                  <a:schemeClr val="tx1"/>
                </a:solidFill>
              </a:rPr>
            </a:br>
            <a:r>
              <a:rPr lang="en-US" altLang="en-US" dirty="0">
                <a:solidFill>
                  <a:schemeClr val="tx1"/>
                </a:solidFill>
              </a:rPr>
              <a:t>	Allocates CSN in monotonically increasing order</a:t>
            </a:r>
            <a:br>
              <a:rPr lang="en-US" altLang="en-US" dirty="0">
                <a:solidFill>
                  <a:schemeClr val="tx1"/>
                </a:solidFill>
              </a:rPr>
            </a:br>
            <a:r>
              <a:rPr lang="en-US" altLang="en-US" dirty="0">
                <a:solidFill>
                  <a:schemeClr val="tx1"/>
                </a:solidFill>
              </a:rPr>
              <a:t>	CSN is different from time-stamp</a:t>
            </a:r>
          </a:p>
          <a:p>
            <a:endParaRPr lang="en-US" dirty="0">
              <a:solidFill>
                <a:schemeClr val="tx1"/>
              </a:solidFill>
            </a:endParaRPr>
          </a:p>
        </p:txBody>
      </p:sp>
    </p:spTree>
    <p:extLst>
      <p:ext uri="{BB962C8B-B14F-4D97-AF65-F5344CB8AC3E}">
        <p14:creationId xmlns:p14="http://schemas.microsoft.com/office/powerpoint/2010/main" val="78246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138" name="Google Shape;138;p28"/>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139" name="Google Shape;139;p28"/>
          <p:cNvGrpSpPr/>
          <p:nvPr/>
        </p:nvGrpSpPr>
        <p:grpSpPr>
          <a:xfrm>
            <a:off x="4482875" y="293525"/>
            <a:ext cx="1925750" cy="2103400"/>
            <a:chOff x="5195850" y="686250"/>
            <a:chExt cx="1925750" cy="2103400"/>
          </a:xfrm>
        </p:grpSpPr>
        <p:sp>
          <p:nvSpPr>
            <p:cNvPr id="140" name="Google Shape;140;p2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8"/>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42" name="Google Shape;142;p28"/>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143" name="Google Shape;143;p28"/>
            <p:cNvSpPr txBox="1"/>
            <p:nvPr/>
          </p:nvSpPr>
          <p:spPr>
            <a:xfrm>
              <a:off x="6161549" y="766950"/>
              <a:ext cx="960051"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144" name="Google Shape;144;p28"/>
            <p:cNvSpPr txBox="1"/>
            <p:nvPr/>
          </p:nvSpPr>
          <p:spPr>
            <a:xfrm>
              <a:off x="5195850" y="686250"/>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grpSp>
      <p:grpSp>
        <p:nvGrpSpPr>
          <p:cNvPr id="145" name="Google Shape;145;p28"/>
          <p:cNvGrpSpPr/>
          <p:nvPr/>
        </p:nvGrpSpPr>
        <p:grpSpPr>
          <a:xfrm>
            <a:off x="2484925" y="2670625"/>
            <a:ext cx="1925750" cy="2103400"/>
            <a:chOff x="5195850" y="686250"/>
            <a:chExt cx="1925750" cy="2103400"/>
          </a:xfrm>
        </p:grpSpPr>
        <p:sp>
          <p:nvSpPr>
            <p:cNvPr id="146" name="Google Shape;146;p2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8"/>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8"/>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149" name="Google Shape;149;p28"/>
            <p:cNvSpPr txBox="1"/>
            <p:nvPr/>
          </p:nvSpPr>
          <p:spPr>
            <a:xfrm>
              <a:off x="6152542" y="766950"/>
              <a:ext cx="96905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150" name="Google Shape;150;p2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151" name="Google Shape;151;p28"/>
          <p:cNvGrpSpPr/>
          <p:nvPr/>
        </p:nvGrpSpPr>
        <p:grpSpPr>
          <a:xfrm>
            <a:off x="6462100" y="2670625"/>
            <a:ext cx="1925750" cy="2103400"/>
            <a:chOff x="5195850" y="686250"/>
            <a:chExt cx="1925750" cy="2103400"/>
          </a:xfrm>
        </p:grpSpPr>
        <p:sp>
          <p:nvSpPr>
            <p:cNvPr id="152" name="Google Shape;152;p2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8"/>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8"/>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155" name="Google Shape;155;p28"/>
            <p:cNvSpPr txBox="1"/>
            <p:nvPr/>
          </p:nvSpPr>
          <p:spPr>
            <a:xfrm>
              <a:off x="6103044" y="766950"/>
              <a:ext cx="101855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156" name="Google Shape;156;p2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157" name="Google Shape;157;p28"/>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158" name="Google Shape;158;p28"/>
          <p:cNvCxnSpPr/>
          <p:nvPr/>
        </p:nvCxnSpPr>
        <p:spPr>
          <a:xfrm flipH="1">
            <a:off x="6408000" y="1310100"/>
            <a:ext cx="784200" cy="195900"/>
          </a:xfrm>
          <a:prstGeom prst="straightConnector1">
            <a:avLst/>
          </a:prstGeom>
          <a:noFill/>
          <a:ln w="9525" cap="flat" cmpd="sng">
            <a:solidFill>
              <a:schemeClr val="dk2"/>
            </a:solidFill>
            <a:prstDash val="solid"/>
            <a:round/>
            <a:headEnd type="none" w="sm" len="sm"/>
            <a:tailEnd type="triangle" w="med" len="med"/>
          </a:ln>
        </p:spPr>
      </p:cxnSp>
      <p:sp>
        <p:nvSpPr>
          <p:cNvPr id="159" name="Google Shape;159;p28"/>
          <p:cNvSpPr txBox="1"/>
          <p:nvPr/>
        </p:nvSpPr>
        <p:spPr>
          <a:xfrm>
            <a:off x="6408000" y="978400"/>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W(X, 4)</a:t>
            </a:r>
            <a:endParaRPr sz="1400" b="0" i="0" u="none" strike="noStrike" cap="none">
              <a:solidFill>
                <a:srgbClr val="000000"/>
              </a:solidFill>
              <a:latin typeface="Arial"/>
              <a:ea typeface="Arial"/>
              <a:cs typeface="Arial"/>
              <a:sym typeface="Arial"/>
            </a:endParaRPr>
          </a:p>
        </p:txBody>
      </p:sp>
      <p:sp>
        <p:nvSpPr>
          <p:cNvPr id="160" name="Google Shape;160;p28"/>
          <p:cNvSpPr txBox="1"/>
          <p:nvPr/>
        </p:nvSpPr>
        <p:spPr>
          <a:xfrm>
            <a:off x="150575" y="1513474"/>
            <a:ext cx="4332300" cy="10582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Legend</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Commit Sequence Number (CSN):Local Timestamp: </a:t>
            </a:r>
            <a:r>
              <a:rPr lang="en" dirty="0"/>
              <a:t>Node-id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166" name="Google Shape;166;p29"/>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167" name="Google Shape;167;p29"/>
          <p:cNvGrpSpPr/>
          <p:nvPr/>
        </p:nvGrpSpPr>
        <p:grpSpPr>
          <a:xfrm>
            <a:off x="4527450" y="374225"/>
            <a:ext cx="1881175" cy="2022700"/>
            <a:chOff x="5240425" y="766950"/>
            <a:chExt cx="1881175" cy="2022700"/>
          </a:xfrm>
        </p:grpSpPr>
        <p:sp>
          <p:nvSpPr>
            <p:cNvPr id="168" name="Google Shape;168;p2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9"/>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70" name="Google Shape;170;p29"/>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171" name="Google Shape;171;p29"/>
            <p:cNvSpPr txBox="1"/>
            <p:nvPr/>
          </p:nvSpPr>
          <p:spPr>
            <a:xfrm>
              <a:off x="6169388" y="766950"/>
              <a:ext cx="952212"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172" name="Google Shape;172;p29"/>
          <p:cNvGrpSpPr/>
          <p:nvPr/>
        </p:nvGrpSpPr>
        <p:grpSpPr>
          <a:xfrm>
            <a:off x="2484925" y="2670625"/>
            <a:ext cx="1925750" cy="2103400"/>
            <a:chOff x="5195850" y="686250"/>
            <a:chExt cx="1925750" cy="2103400"/>
          </a:xfrm>
        </p:grpSpPr>
        <p:sp>
          <p:nvSpPr>
            <p:cNvPr id="173" name="Google Shape;173;p2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9"/>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9"/>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176" name="Google Shape;176;p29"/>
            <p:cNvSpPr txBox="1"/>
            <p:nvPr/>
          </p:nvSpPr>
          <p:spPr>
            <a:xfrm>
              <a:off x="6176061" y="766950"/>
              <a:ext cx="94553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177" name="Google Shape;177;p2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178" name="Google Shape;178;p29"/>
          <p:cNvGrpSpPr/>
          <p:nvPr/>
        </p:nvGrpSpPr>
        <p:grpSpPr>
          <a:xfrm>
            <a:off x="6462100" y="2670625"/>
            <a:ext cx="1925750" cy="2103400"/>
            <a:chOff x="5195850" y="686250"/>
            <a:chExt cx="1925750" cy="2103400"/>
          </a:xfrm>
        </p:grpSpPr>
        <p:sp>
          <p:nvSpPr>
            <p:cNvPr id="179" name="Google Shape;179;p2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9"/>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9"/>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182" name="Google Shape;182;p29"/>
            <p:cNvSpPr txBox="1"/>
            <p:nvPr/>
          </p:nvSpPr>
          <p:spPr>
            <a:xfrm>
              <a:off x="6150082" y="774789"/>
              <a:ext cx="97151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183" name="Google Shape;183;p2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184" name="Google Shape;184;p29"/>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sp>
        <p:nvSpPr>
          <p:cNvPr id="185" name="Google Shape;185;p29"/>
          <p:cNvSpPr txBox="1"/>
          <p:nvPr/>
        </p:nvSpPr>
        <p:spPr>
          <a:xfrm>
            <a:off x="4577925" y="684325"/>
            <a:ext cx="1201800" cy="141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∞:1:P</a:t>
            </a:r>
            <a:r>
              <a:rPr lang="en" sz="1200" b="0" i="0" u="none" strike="noStrike" cap="none" dirty="0">
                <a:solidFill>
                  <a:srgbClr val="000000"/>
                </a:solidFill>
                <a:latin typeface="Arial"/>
                <a:ea typeface="Arial"/>
                <a:cs typeface="Arial"/>
                <a:sym typeface="Arial"/>
              </a:rPr>
              <a:t>    </a:t>
            </a:r>
            <a:r>
              <a:rPr lang="en" sz="1000" b="0" i="0" u="none" strike="noStrike" cap="none" dirty="0">
                <a:solidFill>
                  <a:srgbClr val="000000"/>
                </a:solidFill>
                <a:latin typeface="Arial"/>
                <a:ea typeface="Arial"/>
                <a:cs typeface="Arial"/>
                <a:sym typeface="Arial"/>
              </a:rPr>
              <a:t>W(X,4)</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p:txBody>
      </p:sp>
      <p:sp>
        <p:nvSpPr>
          <p:cNvPr id="187" name="Google Shape;187;p29"/>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 name="Google Shape;160;p28">
            <a:extLst>
              <a:ext uri="{FF2B5EF4-FFF2-40B4-BE49-F238E27FC236}">
                <a16:creationId xmlns:a16="http://schemas.microsoft.com/office/drawing/2014/main" id="{ECC67E83-1EF2-8B7B-B295-AE2A61FB8FE3}"/>
              </a:ext>
            </a:extLst>
          </p:cNvPr>
          <p:cNvSpPr txBox="1"/>
          <p:nvPr/>
        </p:nvSpPr>
        <p:spPr>
          <a:xfrm>
            <a:off x="150575" y="1513474"/>
            <a:ext cx="4332300" cy="10582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Legend</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Commit Sequence Number (CSN):Local Timestamp: </a:t>
            </a:r>
            <a:r>
              <a:rPr lang="en" dirty="0"/>
              <a:t>Node-id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193" name="Google Shape;193;p30"/>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194" name="Google Shape;194;p30"/>
          <p:cNvGrpSpPr/>
          <p:nvPr/>
        </p:nvGrpSpPr>
        <p:grpSpPr>
          <a:xfrm>
            <a:off x="4527450" y="374225"/>
            <a:ext cx="1881175" cy="2022700"/>
            <a:chOff x="5240425" y="766950"/>
            <a:chExt cx="1881175" cy="2022700"/>
          </a:xfrm>
        </p:grpSpPr>
        <p:sp>
          <p:nvSpPr>
            <p:cNvPr id="195" name="Google Shape;195;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0"/>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97" name="Google Shape;197;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198" name="Google Shape;198;p30"/>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199" name="Google Shape;199;p30"/>
          <p:cNvGrpSpPr/>
          <p:nvPr/>
        </p:nvGrpSpPr>
        <p:grpSpPr>
          <a:xfrm>
            <a:off x="2484925" y="2670625"/>
            <a:ext cx="1925750" cy="2103400"/>
            <a:chOff x="5195850" y="686250"/>
            <a:chExt cx="1925750" cy="2103400"/>
          </a:xfrm>
        </p:grpSpPr>
        <p:sp>
          <p:nvSpPr>
            <p:cNvPr id="200" name="Google Shape;200;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0"/>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03" name="Google Shape;203;p30"/>
            <p:cNvSpPr txBox="1"/>
            <p:nvPr/>
          </p:nvSpPr>
          <p:spPr>
            <a:xfrm>
              <a:off x="6168221" y="766950"/>
              <a:ext cx="95337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04" name="Google Shape;204;p3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05" name="Google Shape;205;p30"/>
          <p:cNvGrpSpPr/>
          <p:nvPr/>
        </p:nvGrpSpPr>
        <p:grpSpPr>
          <a:xfrm>
            <a:off x="6462100" y="2670625"/>
            <a:ext cx="1925750" cy="2103400"/>
            <a:chOff x="5195850" y="686250"/>
            <a:chExt cx="1925750" cy="2103400"/>
          </a:xfrm>
        </p:grpSpPr>
        <p:sp>
          <p:nvSpPr>
            <p:cNvPr id="206" name="Google Shape;206;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0"/>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09" name="Google Shape;209;p30"/>
            <p:cNvSpPr txBox="1"/>
            <p:nvPr/>
          </p:nvSpPr>
          <p:spPr>
            <a:xfrm>
              <a:off x="6056006" y="766950"/>
              <a:ext cx="106559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10" name="Google Shape;210;p3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211" name="Google Shape;211;p30"/>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212" name="Google Shape;212;p30"/>
          <p:cNvCxnSpPr/>
          <p:nvPr/>
        </p:nvCxnSpPr>
        <p:spPr>
          <a:xfrm flipH="1">
            <a:off x="6408000" y="1310100"/>
            <a:ext cx="784200" cy="195900"/>
          </a:xfrm>
          <a:prstGeom prst="straightConnector1">
            <a:avLst/>
          </a:prstGeom>
          <a:noFill/>
          <a:ln w="9525" cap="flat" cmpd="sng">
            <a:solidFill>
              <a:schemeClr val="dk2"/>
            </a:solidFill>
            <a:prstDash val="solid"/>
            <a:round/>
            <a:headEnd type="none" w="sm" len="sm"/>
            <a:tailEnd type="triangle" w="med" len="med"/>
          </a:ln>
        </p:spPr>
      </p:cxnSp>
      <p:sp>
        <p:nvSpPr>
          <p:cNvPr id="213" name="Google Shape;213;p30"/>
          <p:cNvSpPr txBox="1"/>
          <p:nvPr/>
        </p:nvSpPr>
        <p:spPr>
          <a:xfrm>
            <a:off x="6533525" y="145222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W(Y, 8)</a:t>
            </a:r>
            <a:endParaRPr sz="1400" b="0" i="0" u="none" strike="noStrike" cap="none">
              <a:solidFill>
                <a:srgbClr val="000000"/>
              </a:solidFill>
              <a:latin typeface="Arial"/>
              <a:ea typeface="Arial"/>
              <a:cs typeface="Arial"/>
              <a:sym typeface="Arial"/>
            </a:endParaRPr>
          </a:p>
        </p:txBody>
      </p:sp>
      <p:sp>
        <p:nvSpPr>
          <p:cNvPr id="214" name="Google Shape;214;p30"/>
          <p:cNvSpPr txBox="1"/>
          <p:nvPr/>
        </p:nvSpPr>
        <p:spPr>
          <a:xfrm>
            <a:off x="4577925" y="684325"/>
            <a:ext cx="1201800" cy="13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16" name="Google Shape;216;p30"/>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17" name="Google Shape;217;p30"/>
          <p:cNvSpPr txBox="1"/>
          <p:nvPr/>
        </p:nvSpPr>
        <p:spPr>
          <a:xfrm>
            <a:off x="719508" y="2583125"/>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2</a:t>
            </a:r>
            <a:endParaRPr sz="1400" b="0" i="0" u="none" strike="noStrike" cap="none">
              <a:solidFill>
                <a:srgbClr val="000000"/>
              </a:solidFill>
              <a:latin typeface="Arial"/>
              <a:ea typeface="Arial"/>
              <a:cs typeface="Arial"/>
              <a:sym typeface="Arial"/>
            </a:endParaRPr>
          </a:p>
        </p:txBody>
      </p:sp>
      <p:cxnSp>
        <p:nvCxnSpPr>
          <p:cNvPr id="218" name="Google Shape;218;p30"/>
          <p:cNvCxnSpPr/>
          <p:nvPr/>
        </p:nvCxnSpPr>
        <p:spPr>
          <a:xfrm>
            <a:off x="1557108" y="2889275"/>
            <a:ext cx="972392" cy="1255669"/>
          </a:xfrm>
          <a:prstGeom prst="straightConnector1">
            <a:avLst/>
          </a:prstGeom>
          <a:noFill/>
          <a:ln w="9525" cap="flat" cmpd="sng">
            <a:solidFill>
              <a:schemeClr val="dk2"/>
            </a:solidFill>
            <a:prstDash val="solid"/>
            <a:round/>
            <a:headEnd type="none" w="sm" len="sm"/>
            <a:tailEnd type="triangle" w="med" len="med"/>
          </a:ln>
        </p:spPr>
      </p:cxnSp>
      <p:sp>
        <p:nvSpPr>
          <p:cNvPr id="219" name="Google Shape;219;p30"/>
          <p:cNvSpPr txBox="1"/>
          <p:nvPr/>
        </p:nvSpPr>
        <p:spPr>
          <a:xfrm>
            <a:off x="783187" y="286022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W(X, 3)</a:t>
            </a:r>
            <a:endParaRPr sz="1400" b="0" i="0" u="none" strike="noStrike" cap="none">
              <a:solidFill>
                <a:srgbClr val="000000"/>
              </a:solidFill>
              <a:latin typeface="Arial"/>
              <a:ea typeface="Arial"/>
              <a:cs typeface="Arial"/>
              <a:sym typeface="Arial"/>
            </a:endParaRPr>
          </a:p>
        </p:txBody>
      </p:sp>
      <p:sp>
        <p:nvSpPr>
          <p:cNvPr id="2" name="Google Shape;160;p28">
            <a:extLst>
              <a:ext uri="{FF2B5EF4-FFF2-40B4-BE49-F238E27FC236}">
                <a16:creationId xmlns:a16="http://schemas.microsoft.com/office/drawing/2014/main" id="{9D99BAB6-1C9B-12AB-5F25-B07E032B1B04}"/>
              </a:ext>
            </a:extLst>
          </p:cNvPr>
          <p:cNvSpPr txBox="1"/>
          <p:nvPr/>
        </p:nvSpPr>
        <p:spPr>
          <a:xfrm>
            <a:off x="150575" y="1513474"/>
            <a:ext cx="4332300" cy="10582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Legend</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Commit Sequence Number (CSN):Local Timestamp: </a:t>
            </a:r>
            <a:r>
              <a:rPr lang="en" dirty="0"/>
              <a:t>Node-id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25" name="Google Shape;225;p31"/>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26" name="Google Shape;226;p31"/>
          <p:cNvGrpSpPr/>
          <p:nvPr/>
        </p:nvGrpSpPr>
        <p:grpSpPr>
          <a:xfrm>
            <a:off x="4527450" y="374225"/>
            <a:ext cx="1881175" cy="2022700"/>
            <a:chOff x="5240425" y="766950"/>
            <a:chExt cx="1881175" cy="2022700"/>
          </a:xfrm>
        </p:grpSpPr>
        <p:sp>
          <p:nvSpPr>
            <p:cNvPr id="227" name="Google Shape;227;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1"/>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9" name="Google Shape;229;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30" name="Google Shape;230;p31"/>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231" name="Google Shape;231;p31"/>
          <p:cNvGrpSpPr/>
          <p:nvPr/>
        </p:nvGrpSpPr>
        <p:grpSpPr>
          <a:xfrm>
            <a:off x="2493476" y="2670528"/>
            <a:ext cx="1925750" cy="2103400"/>
            <a:chOff x="5195850" y="686250"/>
            <a:chExt cx="1925750" cy="2103400"/>
          </a:xfrm>
        </p:grpSpPr>
        <p:sp>
          <p:nvSpPr>
            <p:cNvPr id="232" name="Google Shape;232;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1"/>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35" name="Google Shape;235;p31"/>
            <p:cNvSpPr txBox="1"/>
            <p:nvPr/>
          </p:nvSpPr>
          <p:spPr>
            <a:xfrm>
              <a:off x="6144702" y="766950"/>
              <a:ext cx="97689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36" name="Google Shape;236;p31"/>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37" name="Google Shape;237;p31"/>
          <p:cNvGrpSpPr/>
          <p:nvPr/>
        </p:nvGrpSpPr>
        <p:grpSpPr>
          <a:xfrm>
            <a:off x="6462100" y="2670625"/>
            <a:ext cx="1925750" cy="2103400"/>
            <a:chOff x="5195850" y="686250"/>
            <a:chExt cx="1925750" cy="2103400"/>
          </a:xfrm>
        </p:grpSpPr>
        <p:sp>
          <p:nvSpPr>
            <p:cNvPr id="238" name="Google Shape;238;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1"/>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41" name="Google Shape;241;p31"/>
            <p:cNvSpPr txBox="1"/>
            <p:nvPr/>
          </p:nvSpPr>
          <p:spPr>
            <a:xfrm>
              <a:off x="6087364" y="766950"/>
              <a:ext cx="103423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42" name="Google Shape;242;p31"/>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243" name="Google Shape;243;p31"/>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244" name="Google Shape;244;p31"/>
          <p:cNvCxnSpPr/>
          <p:nvPr/>
        </p:nvCxnSpPr>
        <p:spPr>
          <a:xfrm>
            <a:off x="7503975" y="1427650"/>
            <a:ext cx="211500" cy="1326900"/>
          </a:xfrm>
          <a:prstGeom prst="straightConnector1">
            <a:avLst/>
          </a:prstGeom>
          <a:noFill/>
          <a:ln w="9525" cap="flat" cmpd="sng">
            <a:solidFill>
              <a:schemeClr val="dk2"/>
            </a:solidFill>
            <a:prstDash val="solid"/>
            <a:round/>
            <a:headEnd type="none" w="sm" len="sm"/>
            <a:tailEnd type="triangle" w="med" len="med"/>
          </a:ln>
        </p:spPr>
      </p:cxnSp>
      <p:sp>
        <p:nvSpPr>
          <p:cNvPr id="245" name="Google Shape;245;p31"/>
          <p:cNvSpPr txBox="1"/>
          <p:nvPr/>
        </p:nvSpPr>
        <p:spPr>
          <a:xfrm>
            <a:off x="7503975" y="1577200"/>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W(Z, 8)</a:t>
            </a:r>
            <a:endParaRPr sz="1400" b="0" i="0" u="none" strike="noStrike" cap="none">
              <a:solidFill>
                <a:srgbClr val="000000"/>
              </a:solidFill>
              <a:latin typeface="Arial"/>
              <a:ea typeface="Arial"/>
              <a:cs typeface="Arial"/>
              <a:sym typeface="Arial"/>
            </a:endParaRPr>
          </a:p>
        </p:txBody>
      </p:sp>
      <p:sp>
        <p:nvSpPr>
          <p:cNvPr id="246" name="Google Shape;246;p31"/>
          <p:cNvSpPr txBox="1"/>
          <p:nvPr/>
        </p:nvSpPr>
        <p:spPr>
          <a:xfrm>
            <a:off x="4577925" y="684325"/>
            <a:ext cx="1201800" cy="144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1"/>
          <p:cNvSpPr txBox="1"/>
          <p:nvPr/>
        </p:nvSpPr>
        <p:spPr>
          <a:xfrm>
            <a:off x="4527450" y="332636"/>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249" name="Google Shape;249;p31"/>
          <p:cNvSpPr txBox="1"/>
          <p:nvPr/>
        </p:nvSpPr>
        <p:spPr>
          <a:xfrm>
            <a:off x="719508" y="2583125"/>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2</a:t>
            </a:r>
            <a:endParaRPr sz="1400" b="0" i="0" u="none" strike="noStrike" cap="none">
              <a:solidFill>
                <a:srgbClr val="000000"/>
              </a:solidFill>
              <a:latin typeface="Arial"/>
              <a:ea typeface="Arial"/>
              <a:cs typeface="Arial"/>
              <a:sym typeface="Arial"/>
            </a:endParaRPr>
          </a:p>
        </p:txBody>
      </p:sp>
      <p:cxnSp>
        <p:nvCxnSpPr>
          <p:cNvPr id="250" name="Google Shape;250;p31"/>
          <p:cNvCxnSpPr/>
          <p:nvPr/>
        </p:nvCxnSpPr>
        <p:spPr>
          <a:xfrm>
            <a:off x="1557108" y="2889275"/>
            <a:ext cx="972392" cy="1255669"/>
          </a:xfrm>
          <a:prstGeom prst="straightConnector1">
            <a:avLst/>
          </a:prstGeom>
          <a:noFill/>
          <a:ln w="9525" cap="flat" cmpd="sng">
            <a:solidFill>
              <a:schemeClr val="dk2"/>
            </a:solidFill>
            <a:prstDash val="solid"/>
            <a:round/>
            <a:headEnd type="none" w="sm" len="sm"/>
            <a:tailEnd type="triangle" w="med" len="med"/>
          </a:ln>
        </p:spPr>
      </p:cxnSp>
      <p:sp>
        <p:nvSpPr>
          <p:cNvPr id="251" name="Google Shape;251;p31"/>
          <p:cNvSpPr txBox="1"/>
          <p:nvPr/>
        </p:nvSpPr>
        <p:spPr>
          <a:xfrm>
            <a:off x="1707136" y="281517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W(Y, 4)</a:t>
            </a:r>
            <a:endParaRPr sz="1400" b="0" i="0" u="none" strike="noStrike" cap="none">
              <a:solidFill>
                <a:srgbClr val="000000"/>
              </a:solidFill>
              <a:latin typeface="Arial"/>
              <a:ea typeface="Arial"/>
              <a:cs typeface="Arial"/>
              <a:sym typeface="Arial"/>
            </a:endParaRPr>
          </a:p>
        </p:txBody>
      </p:sp>
      <p:sp>
        <p:nvSpPr>
          <p:cNvPr id="252" name="Google Shape;252;p31"/>
          <p:cNvSpPr txBox="1"/>
          <p:nvPr/>
        </p:nvSpPr>
        <p:spPr>
          <a:xfrm>
            <a:off x="2601363" y="3078925"/>
            <a:ext cx="1310634"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 </a:t>
            </a:r>
            <a:r>
              <a:rPr lang="en" sz="1000" b="0" i="0" u="none" strike="noStrike" cap="none">
                <a:solidFill>
                  <a:srgbClr val="000000"/>
                </a:solidFill>
                <a:latin typeface="Arial"/>
                <a:ea typeface="Arial"/>
                <a:cs typeface="Arial"/>
                <a:sym typeface="Arial"/>
              </a:rPr>
              <a:t>W(X,3)</a:t>
            </a:r>
            <a:endParaRPr sz="1400" b="0" i="0" u="none" strike="noStrike" cap="none">
              <a:solidFill>
                <a:srgbClr val="000000"/>
              </a:solidFill>
              <a:latin typeface="Arial"/>
              <a:ea typeface="Arial"/>
              <a:cs typeface="Arial"/>
              <a:sym typeface="Arial"/>
            </a:endParaRPr>
          </a:p>
        </p:txBody>
      </p:sp>
      <p:sp>
        <p:nvSpPr>
          <p:cNvPr id="2" name="Google Shape;160;p28">
            <a:extLst>
              <a:ext uri="{FF2B5EF4-FFF2-40B4-BE49-F238E27FC236}">
                <a16:creationId xmlns:a16="http://schemas.microsoft.com/office/drawing/2014/main" id="{D7D78F0B-AA0B-0301-D777-46FF9AFC26EE}"/>
              </a:ext>
            </a:extLst>
          </p:cNvPr>
          <p:cNvSpPr txBox="1"/>
          <p:nvPr/>
        </p:nvSpPr>
        <p:spPr>
          <a:xfrm>
            <a:off x="150575" y="1513474"/>
            <a:ext cx="4332300" cy="10582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Legend</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Commit Sequence Number (CSN):Local Timestamp: </a:t>
            </a:r>
            <a:r>
              <a:rPr lang="en" dirty="0"/>
              <a:t>Node-id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4484</Words>
  <Application>Microsoft Macintosh PowerPoint</Application>
  <PresentationFormat>On-screen Show (16:9)</PresentationFormat>
  <Paragraphs>595</Paragraphs>
  <Slides>44</Slides>
  <Notes>35</Notes>
  <HiddenSlides>21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Consolas</vt:lpstr>
      <vt:lpstr>Roboto</vt:lpstr>
      <vt:lpstr>Simple Dark</vt:lpstr>
      <vt:lpstr>Simple Light</vt:lpstr>
      <vt:lpstr>Bayou / Chord</vt:lpstr>
      <vt:lpstr>Context on Bayou: Disconnected Nodes [Stoica]</vt:lpstr>
      <vt:lpstr>Bayou</vt:lpstr>
      <vt:lpstr>Bayou</vt:lpstr>
      <vt:lpstr>Bayou Update Protocol: Review from Class</vt:lpstr>
      <vt:lpstr>Bayou Writes</vt:lpstr>
      <vt:lpstr>Bayou Writes</vt:lpstr>
      <vt:lpstr>Bayou Writes</vt:lpstr>
      <vt:lpstr>Bayou Writes</vt:lpstr>
      <vt:lpstr>Bayou Writes</vt:lpstr>
      <vt:lpstr>Bayou Anti-Entropy (Sync)</vt:lpstr>
      <vt:lpstr>PowerPoint Presentation</vt:lpstr>
      <vt:lpstr>Bayou Commit</vt:lpstr>
      <vt:lpstr>Bayou Write</vt:lpstr>
      <vt:lpstr>PowerPoint Presentation</vt:lpstr>
      <vt:lpstr>Bayou Anti-Entropy</vt:lpstr>
      <vt:lpstr>Bayou Commit</vt:lpstr>
      <vt:lpstr>Bayou</vt:lpstr>
      <vt:lpstr>Context for Chord: Key Value Stores</vt:lpstr>
      <vt:lpstr>Context for Chord: Key Value Stores</vt:lpstr>
      <vt:lpstr>Chord</vt:lpstr>
      <vt:lpstr>Consistent Hashing</vt:lpstr>
      <vt:lpstr>PowerPoint Presentation</vt:lpstr>
      <vt:lpstr>Techniques for achieving availability</vt:lpstr>
      <vt:lpstr>Conflict resolution</vt:lpstr>
      <vt:lpstr>Context contains vector clocks</vt:lpstr>
      <vt:lpstr>PowerPoint Presentation</vt:lpstr>
      <vt:lpstr>PowerPoint Presentation</vt:lpstr>
      <vt:lpstr>Conflict resolution</vt:lpstr>
      <vt:lpstr>Techniques for achieving availability</vt:lpstr>
      <vt:lpstr>Sloppy Quorums</vt:lpstr>
      <vt:lpstr>Sloppy Quorums</vt:lpstr>
      <vt:lpstr>Hinted Handoff</vt:lpstr>
      <vt:lpstr>Sloppy Quorums</vt:lpstr>
      <vt:lpstr>Techniques for achieving availability</vt:lpstr>
      <vt:lpstr>Anti-entropy using Merkle trees</vt:lpstr>
      <vt:lpstr>Techniques for achieving availability</vt:lpstr>
      <vt:lpstr>Membership notification</vt:lpstr>
      <vt:lpstr>Bayou (review from class)</vt:lpstr>
      <vt:lpstr>Bayou and Dynamo similarities</vt:lpstr>
      <vt:lpstr>A Clash of Cultures</vt:lpstr>
      <vt:lpstr>CAP Theorem [Brewer]</vt:lpstr>
      <vt:lpstr>CAP Theorem [Brewer]</vt:lpstr>
      <vt:lpstr>ACID vs BASE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Bayou / Chord</dc:title>
  <cp:lastModifiedBy>Jennifer Lam</cp:lastModifiedBy>
  <cp:revision>2</cp:revision>
  <dcterms:modified xsi:type="dcterms:W3CDTF">2022-10-05T20:55:57Z</dcterms:modified>
</cp:coreProperties>
</file>