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4" roundtripDataSignature="AMtx7miGg2a9db7qgWYsjYCz57t8CcZR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20" Type="http://schemas.openxmlformats.org/officeDocument/2006/relationships/slide" Target="slides/slide1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22" Type="http://schemas.openxmlformats.org/officeDocument/2006/relationships/slide" Target="slides/slide18.xml"/><Relationship Id="rId44" Type="http://customschemas.google.com/relationships/presentationmetadata" Target="metadata"/><Relationship Id="rId21" Type="http://schemas.openxmlformats.org/officeDocument/2006/relationships/slide" Target="slides/slide17.xml"/><Relationship Id="rId43" Type="http://schemas.openxmlformats.org/officeDocument/2006/relationships/slide" Target="slides/slide39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5b22d509a6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g15b22d509a6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5b22d509a6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g15b22d509a6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Depending on the ordering of events, we may not always want to capture all the messages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Marker messages are the key component of the algorithm. They serve two purposes...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5b22d509a6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g15b22d509a6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</a:rPr>
              <a:t>A distributed system can contain hundreds/thousands of servers, each communicating with one another via messages.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</a:rPr>
              <a:t>So what does global snapshot mean here?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</a:rPr>
              <a:t>It means you capture 2 aspects: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the states on the nodes, and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the states of channels containing in-transmit messages.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</a:rPr>
              <a:t>These states are instantaneous,meaning that they could change at any time. The point is to capture all the state of the entire system, of all nodes and all channels, at a singular point in time.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Two fifo unidirectional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Matches earlier intuition: want to record future messages ONLY after we start the snapshot process. 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Subtle additional requirement: record messages on all OTHER interfaces, not the one we received the marker message from. Why?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Ans: we know the other end has already recorded its local state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How: because it sent a marker message!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Whatever messages it sends afterward happened AFTER the snapshot (lies outside the “consistent cut” if you remember from lecture); not included in this snapshot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Otherwise might double-count state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Example of this later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Algorithm terminates when we’re sure that the marker messages have covered all the links in the system.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5b22d509a6_0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g15b22d509a6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Matches earlier intuition: want to record future messages ONLY after we start the snapshot process. 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Subtle additional requirement: record messages on all OTHER interfaces, not the one we received the marker message from. Why?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Ans: we know the other end has already recorded its local state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How: because it sent a marker message!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Whatever messages it sends afterward happened AFTER the snapshot (lies outside the “consistent cut” if you remember from lecture); not included in this snapshot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Otherwise might double-count state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Example of this later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Algorithm terminates when we’re sure that the marker messages have covered all the links in the system.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5b22d509a6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g15b22d509a6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Matches earlier intuition: want to record future messages ONLY after we start the snapshot process. 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Subtle additional requirement: record messages on all OTHER interfaces, not the one we received the marker message from. Why?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Ans: we know the other end has already recorded its local state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How: because it sent a marker message!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Whatever messages it sends afterward happened AFTER the snapshot (lies outside the “consistent cut” if you remember from lecture); not included in this snapshot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Otherwise might double-count state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Example of this later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Algorithm terminates when we’re sure that the marker messages have covered all the links in the system.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5b22d509a6_0_2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g15b22d509a6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Matches earlier intuition: want to record future messages ONLY after we start the snapshot process. 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Subtle additional requirement: record messages on all OTHER interfaces, not the one we received the marker message from. Why?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Ans: we know the other end has already recorded its local state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How: because it sent a marker message!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Whatever messages it sends afterward happened AFTER the snapshot (lies outside the “consistent cut” if you remember from lecture); not included in this snapshot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Otherwise might double-count state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Example of this later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Algorithm terminates when we’re sure that the marker messages have covered all the links in the system.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5b22d509a6_0_2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g15b22d509a6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Matches earlier intuition: want to record future messages ONLY after we start the snapshot process. 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Subtle additional requirement: record messages on all OTHER interfaces, not the one we received the marker message from. Why?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Ans: we know the other end has already recorded its local state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How: because it sent a marker message!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Whatever messages it sends afterward happened AFTER the snapshot (lies outside the “consistent cut” if you remember from lecture); not included in this snapshot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Otherwise might double-count state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Example of this later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Algorithm terminates when we’re sure that the marker messages have covered all the links in the system.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5b22d509a6_0_3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" name="Google Shape;297;g15b22d509a6_0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Matches earlier intuition: want to record future messages ONLY after we start the snapshot process. 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Subtle additional requirement: record messages on all OTHER interfaces, not the one we received the marker message from. Why?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Ans: we know the other end has already recorded its local state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How: because it sent a marker message!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Whatever messages it sends afterward happened AFTER the snapshot (lies outside the “consistent cut” if you remember from lecture); not included in this snapshot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Otherwise might double-count state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Example of this later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Algorithm terminates when we’re sure that the marker messages have covered all the links in the system.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5b22d509a6_0_3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" name="Google Shape;311;g15b22d509a6_0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Matches earlier intuition: want to record future messages ONLY after we start the snapshot process. 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Subtle additional requirement: record messages on all OTHER interfaces, not the one we received the marker message from. Why?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Ans: we know the other end has already recorded its local state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How: because it sent a marker message!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Whatever messages it sends afterward happened AFTER the snapshot (lies outside the “consistent cut” if you remember from lecture); not included in this snapshot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Otherwise might double-count state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Example of this later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Algorithm terminates when we’re sure that the marker messages have covered all the links in the system.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5b22d509a6_0_3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6" name="Google Shape;326;g15b22d509a6_0_3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Matches earlier intuition: want to record future messages ONLY after we start the snapshot process. 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Subtle additional requirement: record messages on all OTHER interfaces, not the one we received the marker message from. Why?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Ans: we know the other end has already recorded its local state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How: because it sent a marker message!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Whatever messages it sends afterward happened AFTER the snapshot (lies outside the “consistent cut” if you remember from lecture); not included in this snapshot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Otherwise might double-count state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Example of this later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Algorithm terminates when we’re sure that the marker messages have covered all the links in the system.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1" name="Google Shape;34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4" name="Google Shape;35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9" name="Google Shape;36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Green indicates node has been snapshotted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5" name="Google Shape;38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0" name="Google Shape;40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5" name="Google Shape;41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If we had recorded the token message then we would have more than 1 token in the snapshot!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0" name="Google Shape;43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The way people usually take panoramas is take many separate shots and stitch them together. 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3" name="Google Shape;44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8" name="Google Shape;45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4" name="Google Shape;474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0" name="Google Shape;490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6" name="Google Shape;506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Why do we record the message this time? What’s the difference between this example and the previous?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If we did not record the message we would have ended up with 0 tokens in the system!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2" name="Google Shape;522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Node </a:t>
            </a:r>
            <a:r>
              <a:rPr i="1" lang="en"/>
              <a:t>A</a:t>
            </a:r>
            <a:r>
              <a:rPr lang="en"/>
              <a:t> starts snapshot…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9" name="Google Shape;549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m7 is definitely recorded: it arrives at A after A sends the marker message and before C will have sent a marker message back to A. 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m1, m3 are sent by A after it has sent the marker message, so those tokens will be snapshotted by A before they are sent as messages. 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m2, m4 may be received by B, C before B, C receive the marker message, so they will be part of local state when it is time to snapshot. However, if B receives m2 AFTER C forwards the marker message from A, then m2 will be recorded as a message. Likewise with C receiving m4 after B forwards the marker message from A. 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m5, m6 will be recorded as in-flight messages if they arrive at B, C after the marker message arrives. If they arrive before the marker message, they will be recorded as local state at B, C. 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9" name="Google Shape;579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The kind of question that might get asked on the midterm...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4" name="Google Shape;584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See handout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4" name="Google Shape;604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Solution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Not a great post card photo.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Why ensuring state is not duplicated or lost: the state could reflect exclusive ability to do something, e.g., propose new commands for a particular object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Zero loss = record future messages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Zero duplication = do not record future messages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3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7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4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4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4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5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4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4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4.png"/><Relationship Id="rId5" Type="http://schemas.openxmlformats.org/officeDocument/2006/relationships/image" Target="../media/image1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Distributed Snapshots</a:t>
            </a:r>
            <a:endParaRPr/>
          </a:p>
        </p:txBody>
      </p:sp>
      <p:sp>
        <p:nvSpPr>
          <p:cNvPr id="55" name="Google Shape;55;p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FFFFFF"/>
                </a:solidFill>
              </a:rPr>
              <a:t>9/29/22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alfcat.jpg" id="135" name="Google Shape;135;g15b22d509a6_0_97"/>
          <p:cNvPicPr preferRelativeResize="0"/>
          <p:nvPr/>
        </p:nvPicPr>
        <p:blipFill rotWithShape="1">
          <a:blip r:embed="rId3">
            <a:alphaModFix/>
          </a:blip>
          <a:srcRect b="0" l="44890" r="0" t="0"/>
          <a:stretch/>
        </p:blipFill>
        <p:spPr>
          <a:xfrm flipH="1">
            <a:off x="1026762" y="587475"/>
            <a:ext cx="2285582" cy="30593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g15b22d509a6_0_97"/>
          <p:cNvSpPr/>
          <p:nvPr/>
        </p:nvSpPr>
        <p:spPr>
          <a:xfrm>
            <a:off x="1647025" y="3847925"/>
            <a:ext cx="815700" cy="849900"/>
          </a:xfrm>
          <a:prstGeom prst="ellipse">
            <a:avLst/>
          </a:prstGeom>
          <a:solidFill>
            <a:srgbClr val="6D9EEB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15b22d509a6_0_97"/>
          <p:cNvSpPr/>
          <p:nvPr/>
        </p:nvSpPr>
        <p:spPr>
          <a:xfrm>
            <a:off x="4536213" y="3847925"/>
            <a:ext cx="815700" cy="849900"/>
          </a:xfrm>
          <a:prstGeom prst="ellipse">
            <a:avLst/>
          </a:prstGeom>
          <a:solidFill>
            <a:srgbClr val="6D9EEB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8" name="Google Shape;138;g15b22d509a6_0_97"/>
          <p:cNvCxnSpPr>
            <a:stCxn id="136" idx="6"/>
            <a:endCxn id="137" idx="2"/>
          </p:cNvCxnSpPr>
          <p:nvPr/>
        </p:nvCxnSpPr>
        <p:spPr>
          <a:xfrm>
            <a:off x="2462725" y="4272875"/>
            <a:ext cx="20736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triangle"/>
            <a:tailEnd len="sm" w="sm" type="none"/>
          </a:ln>
        </p:spPr>
      </p:cxnSp>
      <p:sp>
        <p:nvSpPr>
          <p:cNvPr id="139" name="Google Shape;139;g15b22d509a6_0_97"/>
          <p:cNvSpPr/>
          <p:nvPr/>
        </p:nvSpPr>
        <p:spPr>
          <a:xfrm>
            <a:off x="1647025" y="3847925"/>
            <a:ext cx="815700" cy="849900"/>
          </a:xfrm>
          <a:prstGeom prst="ellipse">
            <a:avLst/>
          </a:prstGeom>
          <a:solidFill>
            <a:srgbClr val="6AA84F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15b22d509a6_0_97"/>
          <p:cNvSpPr/>
          <p:nvPr/>
        </p:nvSpPr>
        <p:spPr>
          <a:xfrm>
            <a:off x="4536225" y="3847925"/>
            <a:ext cx="815700" cy="849900"/>
          </a:xfrm>
          <a:prstGeom prst="ellipse">
            <a:avLst/>
          </a:prstGeom>
          <a:solidFill>
            <a:srgbClr val="6AA84F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alfcat.jpg" id="141" name="Google Shape;141;g15b22d509a6_0_97"/>
          <p:cNvPicPr preferRelativeResize="0"/>
          <p:nvPr/>
        </p:nvPicPr>
        <p:blipFill rotWithShape="1">
          <a:blip r:embed="rId3">
            <a:alphaModFix/>
          </a:blip>
          <a:srcRect b="19908" l="41790" r="51730" t="43151"/>
          <a:stretch/>
        </p:blipFill>
        <p:spPr>
          <a:xfrm flipH="1">
            <a:off x="3488000" y="3976975"/>
            <a:ext cx="275675" cy="591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lfcat.jpg" id="142" name="Google Shape;142;g15b22d509a6_0_97"/>
          <p:cNvPicPr preferRelativeResize="0"/>
          <p:nvPr/>
        </p:nvPicPr>
        <p:blipFill rotWithShape="1">
          <a:blip r:embed="rId3">
            <a:alphaModFix/>
          </a:blip>
          <a:srcRect b="0" l="44890" r="0" t="0"/>
          <a:stretch/>
        </p:blipFill>
        <p:spPr>
          <a:xfrm flipH="1">
            <a:off x="1026762" y="587475"/>
            <a:ext cx="2285582" cy="3059325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halfcat.jpg" id="143" name="Google Shape;143;g15b22d509a6_0_97"/>
          <p:cNvPicPr preferRelativeResize="0"/>
          <p:nvPr/>
        </p:nvPicPr>
        <p:blipFill rotWithShape="1">
          <a:blip r:embed="rId3">
            <a:alphaModFix/>
          </a:blip>
          <a:srcRect b="0" l="-4" r="54776" t="0"/>
          <a:stretch/>
        </p:blipFill>
        <p:spPr>
          <a:xfrm flipH="1">
            <a:off x="3935642" y="587475"/>
            <a:ext cx="1875695" cy="3059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lfcat.jpg" id="144" name="Google Shape;144;g15b22d509a6_0_97"/>
          <p:cNvPicPr preferRelativeResize="0"/>
          <p:nvPr/>
        </p:nvPicPr>
        <p:blipFill rotWithShape="1">
          <a:blip r:embed="rId3">
            <a:alphaModFix/>
          </a:blip>
          <a:srcRect b="19908" l="41790" r="51730" t="43151"/>
          <a:stretch/>
        </p:blipFill>
        <p:spPr>
          <a:xfrm flipH="1">
            <a:off x="3488000" y="3976975"/>
            <a:ext cx="275675" cy="5918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halfcat.jpg" id="145" name="Google Shape;145;g15b22d509a6_0_97"/>
          <p:cNvPicPr preferRelativeResize="0"/>
          <p:nvPr/>
        </p:nvPicPr>
        <p:blipFill rotWithShape="1">
          <a:blip r:embed="rId3">
            <a:alphaModFix/>
          </a:blip>
          <a:srcRect b="0" l="-4" r="54776" t="0"/>
          <a:stretch/>
        </p:blipFill>
        <p:spPr>
          <a:xfrm flipH="1">
            <a:off x="3935642" y="587475"/>
            <a:ext cx="1875695" cy="3059325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6" name="Google Shape;146;g15b22d509a6_0_97"/>
          <p:cNvSpPr txBox="1"/>
          <p:nvPr/>
        </p:nvSpPr>
        <p:spPr>
          <a:xfrm>
            <a:off x="1732214" y="4021475"/>
            <a:ext cx="6453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N1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15b22d509a6_0_97"/>
          <p:cNvSpPr txBox="1"/>
          <p:nvPr/>
        </p:nvSpPr>
        <p:spPr>
          <a:xfrm>
            <a:off x="4627814" y="4021475"/>
            <a:ext cx="6453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N2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alfcat.jpg" id="152" name="Google Shape;152;g15b22d509a6_0_115"/>
          <p:cNvPicPr preferRelativeResize="0"/>
          <p:nvPr/>
        </p:nvPicPr>
        <p:blipFill rotWithShape="1">
          <a:blip r:embed="rId3">
            <a:alphaModFix/>
          </a:blip>
          <a:srcRect b="0" l="-4" r="54776" t="0"/>
          <a:stretch/>
        </p:blipFill>
        <p:spPr>
          <a:xfrm flipH="1">
            <a:off x="3935642" y="587475"/>
            <a:ext cx="1875695" cy="30593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g15b22d509a6_0_115"/>
          <p:cNvGrpSpPr/>
          <p:nvPr/>
        </p:nvGrpSpPr>
        <p:grpSpPr>
          <a:xfrm>
            <a:off x="1026762" y="587475"/>
            <a:ext cx="2623963" cy="3059325"/>
            <a:chOff x="1026762" y="587475"/>
            <a:chExt cx="2623963" cy="3059325"/>
          </a:xfrm>
        </p:grpSpPr>
        <p:pic>
          <p:nvPicPr>
            <p:cNvPr descr="halfcat.jpg" id="154" name="Google Shape;154;g15b22d509a6_0_115"/>
            <p:cNvPicPr preferRelativeResize="0"/>
            <p:nvPr/>
          </p:nvPicPr>
          <p:blipFill rotWithShape="1">
            <a:blip r:embed="rId3">
              <a:alphaModFix/>
            </a:blip>
            <a:srcRect b="0" l="44890" r="0" t="0"/>
            <a:stretch/>
          </p:blipFill>
          <p:spPr>
            <a:xfrm flipH="1">
              <a:off x="1026762" y="587475"/>
              <a:ext cx="2285582" cy="3059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halfcat.jpg" id="155" name="Google Shape;155;g15b22d509a6_0_115"/>
            <p:cNvPicPr preferRelativeResize="0"/>
            <p:nvPr/>
          </p:nvPicPr>
          <p:blipFill rotWithShape="1">
            <a:blip r:embed="rId3">
              <a:alphaModFix/>
            </a:blip>
            <a:srcRect b="0" l="41949" r="55293" t="0"/>
            <a:stretch/>
          </p:blipFill>
          <p:spPr>
            <a:xfrm flipH="1">
              <a:off x="3275574" y="587475"/>
              <a:ext cx="375151" cy="30593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6" name="Google Shape;156;g15b22d509a6_0_115"/>
          <p:cNvGrpSpPr/>
          <p:nvPr/>
        </p:nvGrpSpPr>
        <p:grpSpPr>
          <a:xfrm>
            <a:off x="1011050" y="587475"/>
            <a:ext cx="4800200" cy="3076200"/>
            <a:chOff x="1011050" y="587475"/>
            <a:chExt cx="4800200" cy="3076200"/>
          </a:xfrm>
        </p:grpSpPr>
        <p:sp>
          <p:nvSpPr>
            <p:cNvPr id="157" name="Google Shape;157;g15b22d509a6_0_115"/>
            <p:cNvSpPr/>
            <p:nvPr/>
          </p:nvSpPr>
          <p:spPr>
            <a:xfrm>
              <a:off x="1011050" y="587475"/>
              <a:ext cx="2624100" cy="3076200"/>
            </a:xfrm>
            <a:prstGeom prst="rect">
              <a:avLst/>
            </a:prstGeom>
            <a:noFill/>
            <a:ln cap="flat" cmpd="sng" w="762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g15b22d509a6_0_115"/>
            <p:cNvSpPr/>
            <p:nvPr/>
          </p:nvSpPr>
          <p:spPr>
            <a:xfrm>
              <a:off x="3935650" y="587475"/>
              <a:ext cx="1875600" cy="3076200"/>
            </a:xfrm>
            <a:prstGeom prst="rect">
              <a:avLst/>
            </a:prstGeom>
            <a:noFill/>
            <a:ln cap="flat" cmpd="sng" w="762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9" name="Google Shape;159;g15b22d509a6_0_115"/>
          <p:cNvSpPr/>
          <p:nvPr/>
        </p:nvSpPr>
        <p:spPr>
          <a:xfrm>
            <a:off x="1647025" y="3847925"/>
            <a:ext cx="815700" cy="849900"/>
          </a:xfrm>
          <a:prstGeom prst="ellipse">
            <a:avLst/>
          </a:prstGeom>
          <a:solidFill>
            <a:srgbClr val="6D9EEB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15b22d509a6_0_115"/>
          <p:cNvSpPr/>
          <p:nvPr/>
        </p:nvSpPr>
        <p:spPr>
          <a:xfrm>
            <a:off x="4536213" y="3847925"/>
            <a:ext cx="815700" cy="849900"/>
          </a:xfrm>
          <a:prstGeom prst="ellipse">
            <a:avLst/>
          </a:prstGeom>
          <a:solidFill>
            <a:srgbClr val="6D9EEB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1" name="Google Shape;161;g15b22d509a6_0_115"/>
          <p:cNvCxnSpPr>
            <a:stCxn id="159" idx="6"/>
            <a:endCxn id="160" idx="2"/>
          </p:cNvCxnSpPr>
          <p:nvPr/>
        </p:nvCxnSpPr>
        <p:spPr>
          <a:xfrm>
            <a:off x="2462725" y="4272875"/>
            <a:ext cx="20736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triangle"/>
            <a:tailEnd len="sm" w="sm" type="none"/>
          </a:ln>
        </p:spPr>
      </p:cxnSp>
      <p:sp>
        <p:nvSpPr>
          <p:cNvPr id="162" name="Google Shape;162;g15b22d509a6_0_115"/>
          <p:cNvSpPr/>
          <p:nvPr/>
        </p:nvSpPr>
        <p:spPr>
          <a:xfrm>
            <a:off x="1647025" y="3847925"/>
            <a:ext cx="815700" cy="849900"/>
          </a:xfrm>
          <a:prstGeom prst="ellipse">
            <a:avLst/>
          </a:prstGeom>
          <a:solidFill>
            <a:srgbClr val="6AA84F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15b22d509a6_0_115"/>
          <p:cNvSpPr/>
          <p:nvPr/>
        </p:nvSpPr>
        <p:spPr>
          <a:xfrm>
            <a:off x="4536225" y="3847925"/>
            <a:ext cx="815700" cy="849900"/>
          </a:xfrm>
          <a:prstGeom prst="ellipse">
            <a:avLst/>
          </a:prstGeom>
          <a:solidFill>
            <a:srgbClr val="6AA84F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g15b22d509a6_0_115"/>
          <p:cNvSpPr txBox="1"/>
          <p:nvPr/>
        </p:nvSpPr>
        <p:spPr>
          <a:xfrm>
            <a:off x="1732214" y="4021475"/>
            <a:ext cx="6453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N1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g15b22d509a6_0_115"/>
          <p:cNvSpPr txBox="1"/>
          <p:nvPr/>
        </p:nvSpPr>
        <p:spPr>
          <a:xfrm>
            <a:off x="4627814" y="4021475"/>
            <a:ext cx="6453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N2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>
                <a:solidFill>
                  <a:srgbClr val="000000"/>
                </a:solidFill>
              </a:rPr>
              <a:t>Chandy-Lamport snapshot algorithm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71" name="Google Shape;171;p13"/>
          <p:cNvSpPr txBox="1"/>
          <p:nvPr>
            <p:ph idx="1" type="body"/>
          </p:nvPr>
        </p:nvSpPr>
        <p:spPr>
          <a:xfrm>
            <a:off x="311700" y="1152475"/>
            <a:ext cx="8520600" cy="35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>
                <a:solidFill>
                  <a:srgbClr val="000000"/>
                </a:solidFill>
              </a:rPr>
              <a:t>Key idea: </a:t>
            </a:r>
            <a:r>
              <a:rPr lang="en">
                <a:solidFill>
                  <a:srgbClr val="000000"/>
                </a:solidFill>
              </a:rPr>
              <a:t>Servers send </a:t>
            </a:r>
            <a:r>
              <a:rPr lang="en">
                <a:solidFill>
                  <a:srgbClr val="FF0000"/>
                </a:solidFill>
              </a:rPr>
              <a:t>marker messages</a:t>
            </a:r>
            <a:r>
              <a:rPr lang="en">
                <a:solidFill>
                  <a:srgbClr val="000000"/>
                </a:solidFill>
              </a:rPr>
              <a:t> to each other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00"/>
                </a:solidFill>
              </a:rPr>
              <a:t>Marker messages...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">
                <a:solidFill>
                  <a:srgbClr val="000000"/>
                </a:solidFill>
              </a:rPr>
              <a:t>Mark the beginning of the snapshot process on the server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arenR"/>
            </a:pPr>
            <a:r>
              <a:rPr lang="en">
                <a:solidFill>
                  <a:srgbClr val="000000"/>
                </a:solidFill>
              </a:rPr>
              <a:t>Act as a barrier (stopper) for recording messages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5b22d509a6_0_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>
                <a:solidFill>
                  <a:srgbClr val="000000"/>
                </a:solidFill>
              </a:rPr>
              <a:t>What is a Global Snapshot?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77" name="Google Shape;177;g15b22d509a6_0_9"/>
          <p:cNvSpPr txBox="1"/>
          <p:nvPr>
            <p:ph idx="1" type="body"/>
          </p:nvPr>
        </p:nvSpPr>
        <p:spPr>
          <a:xfrm>
            <a:off x="311700" y="1152475"/>
            <a:ext cx="4304700" cy="38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A global snapshot captures the</a:t>
            </a:r>
            <a:r>
              <a:rPr lang="en">
                <a:solidFill>
                  <a:srgbClr val="FF9900"/>
                </a:solidFill>
              </a:rPr>
              <a:t> </a:t>
            </a:r>
            <a:r>
              <a:rPr lang="en">
                <a:solidFill>
                  <a:srgbClr val="FF0000"/>
                </a:solidFill>
              </a:rPr>
              <a:t>global state</a:t>
            </a:r>
            <a:r>
              <a:rPr lang="en">
                <a:solidFill>
                  <a:srgbClr val="000000"/>
                </a:solidFill>
              </a:rPr>
              <a:t> of a distributed system: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Local state of each process within the distributed system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Local state of each communication channel 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These local states are instantaneous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e.g messages in transit one node to another</a:t>
            </a:r>
            <a:endParaRPr>
              <a:solidFill>
                <a:srgbClr val="000000"/>
              </a:solidFill>
            </a:endParaRPr>
          </a:p>
        </p:txBody>
      </p:sp>
      <p:cxnSp>
        <p:nvCxnSpPr>
          <p:cNvPr id="178" name="Google Shape;178;g15b22d509a6_0_9"/>
          <p:cNvCxnSpPr/>
          <p:nvPr/>
        </p:nvCxnSpPr>
        <p:spPr>
          <a:xfrm>
            <a:off x="6109345" y="1610632"/>
            <a:ext cx="18180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triangle"/>
            <a:tailEnd len="sm" w="sm" type="none"/>
          </a:ln>
        </p:spPr>
      </p:cxnSp>
      <p:cxnSp>
        <p:nvCxnSpPr>
          <p:cNvPr id="179" name="Google Shape;179;g15b22d509a6_0_9"/>
          <p:cNvCxnSpPr/>
          <p:nvPr/>
        </p:nvCxnSpPr>
        <p:spPr>
          <a:xfrm>
            <a:off x="6106603" y="1487978"/>
            <a:ext cx="18180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80" name="Google Shape;180;g15b22d509a6_0_9"/>
          <p:cNvSpPr/>
          <p:nvPr/>
        </p:nvSpPr>
        <p:spPr>
          <a:xfrm>
            <a:off x="5075225" y="1117239"/>
            <a:ext cx="1031400" cy="1074600"/>
          </a:xfrm>
          <a:prstGeom prst="ellipse">
            <a:avLst/>
          </a:prstGeom>
          <a:solidFill>
            <a:srgbClr val="4A86E8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15b22d509a6_0_9"/>
          <p:cNvSpPr/>
          <p:nvPr/>
        </p:nvSpPr>
        <p:spPr>
          <a:xfrm>
            <a:off x="7922024" y="1117239"/>
            <a:ext cx="1031400" cy="1074600"/>
          </a:xfrm>
          <a:prstGeom prst="ellipse">
            <a:avLst/>
          </a:prstGeom>
          <a:solidFill>
            <a:srgbClr val="4A86E8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15b22d509a6_0_9"/>
          <p:cNvSpPr txBox="1"/>
          <p:nvPr/>
        </p:nvSpPr>
        <p:spPr>
          <a:xfrm>
            <a:off x="5182938" y="1336676"/>
            <a:ext cx="8160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15b22d509a6_0_9"/>
          <p:cNvSpPr txBox="1"/>
          <p:nvPr/>
        </p:nvSpPr>
        <p:spPr>
          <a:xfrm>
            <a:off x="8037845" y="1336676"/>
            <a:ext cx="8160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15b22d509a6_0_9"/>
          <p:cNvSpPr/>
          <p:nvPr/>
        </p:nvSpPr>
        <p:spPr>
          <a:xfrm>
            <a:off x="6440658" y="3335165"/>
            <a:ext cx="1031400" cy="1074600"/>
          </a:xfrm>
          <a:prstGeom prst="ellipse">
            <a:avLst/>
          </a:prstGeom>
          <a:solidFill>
            <a:srgbClr val="4A86E8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15b22d509a6_0_9"/>
          <p:cNvSpPr txBox="1"/>
          <p:nvPr/>
        </p:nvSpPr>
        <p:spPr>
          <a:xfrm>
            <a:off x="6556479" y="3554602"/>
            <a:ext cx="8160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6" name="Google Shape;186;g15b22d509a6_0_9"/>
          <p:cNvCxnSpPr/>
          <p:nvPr/>
        </p:nvCxnSpPr>
        <p:spPr>
          <a:xfrm rot="3446748">
            <a:off x="5398550" y="2820618"/>
            <a:ext cx="1540428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triangle"/>
            <a:tailEnd len="sm" w="sm" type="none"/>
          </a:ln>
        </p:spPr>
      </p:cxnSp>
      <p:cxnSp>
        <p:nvCxnSpPr>
          <p:cNvPr id="187" name="Google Shape;187;g15b22d509a6_0_9"/>
          <p:cNvCxnSpPr/>
          <p:nvPr/>
        </p:nvCxnSpPr>
        <p:spPr>
          <a:xfrm rot="3446748">
            <a:off x="5523004" y="2747833"/>
            <a:ext cx="1540428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88" name="Google Shape;188;g15b22d509a6_0_9"/>
          <p:cNvCxnSpPr/>
          <p:nvPr/>
        </p:nvCxnSpPr>
        <p:spPr>
          <a:xfrm rot="7353330">
            <a:off x="6918314" y="2783758"/>
            <a:ext cx="1626228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triangle"/>
            <a:tailEnd len="sm" w="sm" type="none"/>
          </a:ln>
        </p:spPr>
      </p:cxnSp>
      <p:cxnSp>
        <p:nvCxnSpPr>
          <p:cNvPr id="189" name="Google Shape;189;g15b22d509a6_0_9"/>
          <p:cNvCxnSpPr/>
          <p:nvPr/>
        </p:nvCxnSpPr>
        <p:spPr>
          <a:xfrm flipH="1">
            <a:off x="7376342" y="2161853"/>
            <a:ext cx="914700" cy="14250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90" name="Google Shape;190;g15b22d509a6_0_9"/>
          <p:cNvSpPr/>
          <p:nvPr/>
        </p:nvSpPr>
        <p:spPr>
          <a:xfrm>
            <a:off x="7088646" y="1017625"/>
            <a:ext cx="383400" cy="3477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15b22d509a6_0_9"/>
          <p:cNvSpPr/>
          <p:nvPr/>
        </p:nvSpPr>
        <p:spPr>
          <a:xfrm>
            <a:off x="6466602" y="1017625"/>
            <a:ext cx="383400" cy="3477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g15b22d509a6_0_9"/>
          <p:cNvSpPr/>
          <p:nvPr/>
        </p:nvSpPr>
        <p:spPr>
          <a:xfrm rot="-3427810">
            <a:off x="7485358" y="2176343"/>
            <a:ext cx="383614" cy="347834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g15b22d509a6_0_9"/>
          <p:cNvSpPr/>
          <p:nvPr/>
        </p:nvSpPr>
        <p:spPr>
          <a:xfrm rot="-3427810">
            <a:off x="7699394" y="3157444"/>
            <a:ext cx="383614" cy="347834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g15b22d509a6_0_9"/>
          <p:cNvSpPr/>
          <p:nvPr/>
        </p:nvSpPr>
        <p:spPr>
          <a:xfrm rot="3455442">
            <a:off x="5602236" y="2609963"/>
            <a:ext cx="383421" cy="34755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m5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g15b22d509a6_0_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6" name="Google Shape;196;g15b22d509a6_0_9"/>
          <p:cNvSpPr txBox="1"/>
          <p:nvPr/>
        </p:nvSpPr>
        <p:spPr>
          <a:xfrm>
            <a:off x="660375" y="4358400"/>
            <a:ext cx="494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** Using “process” and “node” interchangeably.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>
                <a:solidFill>
                  <a:srgbClr val="000000"/>
                </a:solidFill>
              </a:rPr>
              <a:t>Refresher: system model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202" name="Google Shape;202;p14"/>
          <p:cNvSpPr txBox="1"/>
          <p:nvPr>
            <p:ph idx="1" type="body"/>
          </p:nvPr>
        </p:nvSpPr>
        <p:spPr>
          <a:xfrm>
            <a:off x="311700" y="1152475"/>
            <a:ext cx="8520600" cy="35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N processes in the system with no process failures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Each process tracks some state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Two FIFO unidirectional channels between every process pair P and Q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Channel also has state: the set of messages in the channel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All messages sent on channels arrive intact, unduplicated, in order</a:t>
            </a:r>
            <a:endParaRPr>
              <a:solidFill>
                <a:srgbClr val="000000"/>
              </a:solidFill>
            </a:endParaRPr>
          </a:p>
        </p:txBody>
      </p:sp>
      <p:cxnSp>
        <p:nvCxnSpPr>
          <p:cNvPr id="203" name="Google Shape;203;p14"/>
          <p:cNvCxnSpPr/>
          <p:nvPr/>
        </p:nvCxnSpPr>
        <p:spPr>
          <a:xfrm>
            <a:off x="3353946" y="3348021"/>
            <a:ext cx="12564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triangle"/>
            <a:tailEnd len="sm" w="sm" type="none"/>
          </a:ln>
        </p:spPr>
      </p:cxnSp>
      <p:cxnSp>
        <p:nvCxnSpPr>
          <p:cNvPr id="204" name="Google Shape;204;p14"/>
          <p:cNvCxnSpPr/>
          <p:nvPr/>
        </p:nvCxnSpPr>
        <p:spPr>
          <a:xfrm>
            <a:off x="3352051" y="3273204"/>
            <a:ext cx="12564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05" name="Google Shape;205;p14"/>
          <p:cNvSpPr/>
          <p:nvPr/>
        </p:nvSpPr>
        <p:spPr>
          <a:xfrm>
            <a:off x="2639225" y="3047059"/>
            <a:ext cx="712800" cy="655500"/>
          </a:xfrm>
          <a:prstGeom prst="ellipse">
            <a:avLst/>
          </a:prstGeom>
          <a:solidFill>
            <a:srgbClr val="4A86E8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4"/>
          <p:cNvSpPr/>
          <p:nvPr/>
        </p:nvSpPr>
        <p:spPr>
          <a:xfrm>
            <a:off x="4606759" y="3047059"/>
            <a:ext cx="712800" cy="655500"/>
          </a:xfrm>
          <a:prstGeom prst="ellipse">
            <a:avLst/>
          </a:prstGeom>
          <a:solidFill>
            <a:srgbClr val="4A86E8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4"/>
          <p:cNvSpPr txBox="1"/>
          <p:nvPr/>
        </p:nvSpPr>
        <p:spPr>
          <a:xfrm>
            <a:off x="2713670" y="3180912"/>
            <a:ext cx="5640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4"/>
          <p:cNvSpPr txBox="1"/>
          <p:nvPr/>
        </p:nvSpPr>
        <p:spPr>
          <a:xfrm>
            <a:off x="4686808" y="3180912"/>
            <a:ext cx="5640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4"/>
          <p:cNvSpPr/>
          <p:nvPr/>
        </p:nvSpPr>
        <p:spPr>
          <a:xfrm>
            <a:off x="3582929" y="4399958"/>
            <a:ext cx="712800" cy="655500"/>
          </a:xfrm>
          <a:prstGeom prst="ellipse">
            <a:avLst/>
          </a:prstGeom>
          <a:solidFill>
            <a:srgbClr val="4A86E8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4"/>
          <p:cNvSpPr txBox="1"/>
          <p:nvPr/>
        </p:nvSpPr>
        <p:spPr>
          <a:xfrm>
            <a:off x="3662978" y="4533811"/>
            <a:ext cx="5640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1" name="Google Shape;211;p14"/>
          <p:cNvCxnSpPr/>
          <p:nvPr/>
        </p:nvCxnSpPr>
        <p:spPr>
          <a:xfrm rot="3246890">
            <a:off x="2906298" y="4086091"/>
            <a:ext cx="977544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triangle"/>
            <a:tailEnd len="sm" w="sm" type="none"/>
          </a:ln>
        </p:spPr>
      </p:cxnSp>
      <p:cxnSp>
        <p:nvCxnSpPr>
          <p:cNvPr id="212" name="Google Shape;212;p14"/>
          <p:cNvCxnSpPr/>
          <p:nvPr/>
        </p:nvCxnSpPr>
        <p:spPr>
          <a:xfrm rot="3246890">
            <a:off x="2992313" y="4041693"/>
            <a:ext cx="977544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13" name="Google Shape;213;p14"/>
          <p:cNvCxnSpPr/>
          <p:nvPr/>
        </p:nvCxnSpPr>
        <p:spPr>
          <a:xfrm rot="7552825">
            <a:off x="3959082" y="4063606"/>
            <a:ext cx="1031914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triangle"/>
            <a:tailEnd len="sm" w="sm" type="none"/>
          </a:ln>
        </p:spPr>
      </p:cxnSp>
      <p:cxnSp>
        <p:nvCxnSpPr>
          <p:cNvPr id="214" name="Google Shape;214;p14"/>
          <p:cNvCxnSpPr/>
          <p:nvPr/>
        </p:nvCxnSpPr>
        <p:spPr>
          <a:xfrm flipH="1">
            <a:off x="4229702" y="3684256"/>
            <a:ext cx="632100" cy="869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15" name="Google Shape;215;p14"/>
          <p:cNvSpPr/>
          <p:nvPr/>
        </p:nvSpPr>
        <p:spPr>
          <a:xfrm>
            <a:off x="4030771" y="2986300"/>
            <a:ext cx="502500" cy="2121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4"/>
          <p:cNvSpPr/>
          <p:nvPr/>
        </p:nvSpPr>
        <p:spPr>
          <a:xfrm>
            <a:off x="3442913" y="2986300"/>
            <a:ext cx="502500" cy="2121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4"/>
          <p:cNvSpPr/>
          <p:nvPr/>
        </p:nvSpPr>
        <p:spPr>
          <a:xfrm rot="-3226353">
            <a:off x="4203033" y="3740127"/>
            <a:ext cx="385284" cy="232454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4"/>
          <p:cNvSpPr/>
          <p:nvPr/>
        </p:nvSpPr>
        <p:spPr>
          <a:xfrm rot="-3225284">
            <a:off x="4403238" y="4162225"/>
            <a:ext cx="539372" cy="232454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4"/>
          <p:cNvSpPr/>
          <p:nvPr/>
        </p:nvSpPr>
        <p:spPr>
          <a:xfrm rot="3256803">
            <a:off x="2975963" y="4022198"/>
            <a:ext cx="427526" cy="232498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m5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0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0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0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0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>
                <a:solidFill>
                  <a:srgbClr val="000000"/>
                </a:solidFill>
              </a:rPr>
              <a:t>Chandy-Lamport snapshot algorithm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225" name="Google Shape;225;p15"/>
          <p:cNvSpPr txBox="1"/>
          <p:nvPr>
            <p:ph idx="1" type="body"/>
          </p:nvPr>
        </p:nvSpPr>
        <p:spPr>
          <a:xfrm>
            <a:off x="311700" y="1152475"/>
            <a:ext cx="4238400" cy="35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300">
                <a:solidFill>
                  <a:srgbClr val="000000"/>
                </a:solidFill>
              </a:rPr>
              <a:t>Starting the snapshot procedure on a server:</a:t>
            </a:r>
            <a:endParaRPr sz="1300">
              <a:solidFill>
                <a:srgbClr val="000000"/>
              </a:solidFill>
            </a:endParaRPr>
          </a:p>
          <a:p>
            <a:pPr indent="-3111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 sz="1300">
                <a:solidFill>
                  <a:srgbClr val="000000"/>
                </a:solidFill>
              </a:rPr>
              <a:t>Record local state</a:t>
            </a:r>
            <a:endParaRPr sz="1300">
              <a:solidFill>
                <a:srgbClr val="000000"/>
              </a:solidFill>
            </a:endParaRPr>
          </a:p>
          <a:p>
            <a:pPr indent="-3111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 sz="1300">
                <a:solidFill>
                  <a:srgbClr val="000000"/>
                </a:solidFill>
              </a:rPr>
              <a:t>Send </a:t>
            </a:r>
            <a:r>
              <a:rPr lang="en" sz="1300">
                <a:solidFill>
                  <a:srgbClr val="FF0000"/>
                </a:solidFill>
              </a:rPr>
              <a:t>marker messages</a:t>
            </a:r>
            <a:r>
              <a:rPr lang="en" sz="1300">
                <a:solidFill>
                  <a:srgbClr val="000000"/>
                </a:solidFill>
              </a:rPr>
              <a:t> on all outbound interfaces</a:t>
            </a:r>
            <a:endParaRPr sz="1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300">
                <a:solidFill>
                  <a:srgbClr val="000000"/>
                </a:solidFill>
              </a:rPr>
              <a:t>When you receive a </a:t>
            </a:r>
            <a:r>
              <a:rPr lang="en" sz="1300">
                <a:solidFill>
                  <a:srgbClr val="FF0000"/>
                </a:solidFill>
              </a:rPr>
              <a:t>marker message</a:t>
            </a:r>
            <a:r>
              <a:rPr lang="en" sz="1300">
                <a:solidFill>
                  <a:srgbClr val="000000"/>
                </a:solidFill>
              </a:rPr>
              <a:t> on an interface:</a:t>
            </a:r>
            <a:endParaRPr sz="1300">
              <a:solidFill>
                <a:srgbClr val="000000"/>
              </a:solidFill>
            </a:endParaRPr>
          </a:p>
          <a:p>
            <a:pPr indent="-3111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 sz="1300">
                <a:solidFill>
                  <a:srgbClr val="000000"/>
                </a:solidFill>
              </a:rPr>
              <a:t>If you haven’t started the snapshot procedure yet:</a:t>
            </a:r>
            <a:endParaRPr sz="1300">
              <a:solidFill>
                <a:srgbClr val="000000"/>
              </a:solidFill>
            </a:endParaRPr>
          </a:p>
          <a:p>
            <a:pPr indent="-3111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■"/>
            </a:pPr>
            <a:r>
              <a:rPr lang="en" sz="1300">
                <a:solidFill>
                  <a:srgbClr val="000000"/>
                </a:solidFill>
              </a:rPr>
              <a:t>record your local state</a:t>
            </a:r>
            <a:endParaRPr sz="1300">
              <a:solidFill>
                <a:srgbClr val="000000"/>
              </a:solidFill>
            </a:endParaRPr>
          </a:p>
          <a:p>
            <a:pPr indent="-3111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■"/>
            </a:pPr>
            <a:r>
              <a:rPr lang="en" sz="1300">
                <a:solidFill>
                  <a:srgbClr val="000000"/>
                </a:solidFill>
              </a:rPr>
              <a:t>send </a:t>
            </a:r>
            <a:r>
              <a:rPr lang="en" sz="1300">
                <a:solidFill>
                  <a:srgbClr val="FF0000"/>
                </a:solidFill>
              </a:rPr>
              <a:t>marker messages</a:t>
            </a:r>
            <a:r>
              <a:rPr lang="en" sz="1300">
                <a:solidFill>
                  <a:srgbClr val="000000"/>
                </a:solidFill>
              </a:rPr>
              <a:t> on all outbound interfaces</a:t>
            </a:r>
            <a:endParaRPr sz="1300">
              <a:solidFill>
                <a:srgbClr val="000000"/>
              </a:solidFill>
            </a:endParaRPr>
          </a:p>
          <a:p>
            <a:pPr indent="-3111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 sz="1300">
                <a:solidFill>
                  <a:srgbClr val="000000"/>
                </a:solidFill>
              </a:rPr>
              <a:t>Otherwise, stop recording messages you receive on </a:t>
            </a:r>
            <a:r>
              <a:rPr i="1" lang="en" sz="1300">
                <a:solidFill>
                  <a:srgbClr val="000000"/>
                </a:solidFill>
              </a:rPr>
              <a:t>this</a:t>
            </a:r>
            <a:r>
              <a:rPr lang="en" sz="1300">
                <a:solidFill>
                  <a:srgbClr val="000000"/>
                </a:solidFill>
              </a:rPr>
              <a:t> interface, start recording messages you receive on all </a:t>
            </a:r>
            <a:r>
              <a:rPr i="1" lang="en" sz="1300">
                <a:solidFill>
                  <a:srgbClr val="000000"/>
                </a:solidFill>
              </a:rPr>
              <a:t>other</a:t>
            </a:r>
            <a:r>
              <a:rPr lang="en" sz="1300">
                <a:solidFill>
                  <a:srgbClr val="000000"/>
                </a:solidFill>
              </a:rPr>
              <a:t> interfaces</a:t>
            </a:r>
            <a:endParaRPr sz="1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1800"/>
              <a:buNone/>
            </a:pPr>
            <a:r>
              <a:rPr lang="en" sz="1300">
                <a:solidFill>
                  <a:srgbClr val="000000"/>
                </a:solidFill>
              </a:rPr>
              <a:t>Terminate when all servers have received </a:t>
            </a:r>
            <a:r>
              <a:rPr lang="en" sz="1300">
                <a:solidFill>
                  <a:srgbClr val="FF0000"/>
                </a:solidFill>
              </a:rPr>
              <a:t>marker messages</a:t>
            </a:r>
            <a:r>
              <a:rPr lang="en" sz="1300">
                <a:solidFill>
                  <a:srgbClr val="000000"/>
                </a:solidFill>
              </a:rPr>
              <a:t> on all interfaces</a:t>
            </a:r>
            <a:endParaRPr sz="1300">
              <a:solidFill>
                <a:srgbClr val="000000"/>
              </a:solidFill>
            </a:endParaRPr>
          </a:p>
        </p:txBody>
      </p:sp>
      <p:cxnSp>
        <p:nvCxnSpPr>
          <p:cNvPr id="226" name="Google Shape;226;p15"/>
          <p:cNvCxnSpPr/>
          <p:nvPr/>
        </p:nvCxnSpPr>
        <p:spPr>
          <a:xfrm>
            <a:off x="5960394" y="2663122"/>
            <a:ext cx="16455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triangle"/>
            <a:tailEnd len="sm" w="sm" type="none"/>
          </a:ln>
        </p:spPr>
      </p:cxnSp>
      <p:cxnSp>
        <p:nvCxnSpPr>
          <p:cNvPr id="227" name="Google Shape;227;p15"/>
          <p:cNvCxnSpPr/>
          <p:nvPr/>
        </p:nvCxnSpPr>
        <p:spPr>
          <a:xfrm>
            <a:off x="5960394" y="2530994"/>
            <a:ext cx="16455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28" name="Google Shape;228;p15"/>
          <p:cNvSpPr/>
          <p:nvPr/>
        </p:nvSpPr>
        <p:spPr>
          <a:xfrm>
            <a:off x="5027012" y="2122663"/>
            <a:ext cx="933600" cy="943800"/>
          </a:xfrm>
          <a:prstGeom prst="ellipse">
            <a:avLst/>
          </a:prstGeom>
          <a:solidFill>
            <a:srgbClr val="6D9EEB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5"/>
          <p:cNvSpPr/>
          <p:nvPr/>
        </p:nvSpPr>
        <p:spPr>
          <a:xfrm>
            <a:off x="7603326" y="2122663"/>
            <a:ext cx="933600" cy="943800"/>
          </a:xfrm>
          <a:prstGeom prst="ellipse">
            <a:avLst/>
          </a:prstGeom>
          <a:solidFill>
            <a:srgbClr val="6D9EEB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5"/>
          <p:cNvSpPr txBox="1"/>
          <p:nvPr/>
        </p:nvSpPr>
        <p:spPr>
          <a:xfrm>
            <a:off x="5124490" y="2315381"/>
            <a:ext cx="738600" cy="5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5"/>
          <p:cNvSpPr txBox="1"/>
          <p:nvPr/>
        </p:nvSpPr>
        <p:spPr>
          <a:xfrm>
            <a:off x="7708143" y="2315381"/>
            <a:ext cx="738600" cy="5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5"/>
          <p:cNvSpPr txBox="1"/>
          <p:nvPr/>
        </p:nvSpPr>
        <p:spPr>
          <a:xfrm>
            <a:off x="4738848" y="1728523"/>
            <a:ext cx="1509900" cy="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Token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5"/>
          <p:cNvSpPr txBox="1"/>
          <p:nvPr/>
        </p:nvSpPr>
        <p:spPr>
          <a:xfrm>
            <a:off x="7322501" y="1728523"/>
            <a:ext cx="1509900" cy="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 Tokens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5b22d509a6_0_2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>
                <a:solidFill>
                  <a:srgbClr val="000000"/>
                </a:solidFill>
              </a:rPr>
              <a:t>Chandy-Lamport snapshot algorithm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239" name="Google Shape;239;g15b22d509a6_0_247"/>
          <p:cNvSpPr txBox="1"/>
          <p:nvPr>
            <p:ph idx="1" type="body"/>
          </p:nvPr>
        </p:nvSpPr>
        <p:spPr>
          <a:xfrm>
            <a:off x="311700" y="1152475"/>
            <a:ext cx="4238400" cy="35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300">
                <a:solidFill>
                  <a:srgbClr val="000000"/>
                </a:solidFill>
              </a:rPr>
              <a:t>Starting the snapshot procedure on a server:</a:t>
            </a:r>
            <a:endParaRPr sz="1300">
              <a:solidFill>
                <a:srgbClr val="000000"/>
              </a:solidFill>
            </a:endParaRPr>
          </a:p>
          <a:p>
            <a:pPr indent="-3111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 sz="1300">
                <a:solidFill>
                  <a:srgbClr val="000000"/>
                </a:solidFill>
              </a:rPr>
              <a:t>Record local state</a:t>
            </a:r>
            <a:endParaRPr sz="1300">
              <a:solidFill>
                <a:srgbClr val="000000"/>
              </a:solidFill>
            </a:endParaRPr>
          </a:p>
          <a:p>
            <a:pPr indent="-3111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 sz="1300">
                <a:solidFill>
                  <a:srgbClr val="000000"/>
                </a:solidFill>
              </a:rPr>
              <a:t>Send </a:t>
            </a:r>
            <a:r>
              <a:rPr lang="en" sz="1300">
                <a:solidFill>
                  <a:srgbClr val="FF0000"/>
                </a:solidFill>
              </a:rPr>
              <a:t>marker messages</a:t>
            </a:r>
            <a:r>
              <a:rPr lang="en" sz="1300">
                <a:solidFill>
                  <a:srgbClr val="000000"/>
                </a:solidFill>
              </a:rPr>
              <a:t> on all outbound interfaces</a:t>
            </a:r>
            <a:endParaRPr sz="1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300">
                <a:solidFill>
                  <a:srgbClr val="000000"/>
                </a:solidFill>
              </a:rPr>
              <a:t>When you receive a </a:t>
            </a:r>
            <a:r>
              <a:rPr lang="en" sz="1300">
                <a:solidFill>
                  <a:srgbClr val="FF0000"/>
                </a:solidFill>
              </a:rPr>
              <a:t>marker message</a:t>
            </a:r>
            <a:r>
              <a:rPr lang="en" sz="1300">
                <a:solidFill>
                  <a:srgbClr val="000000"/>
                </a:solidFill>
              </a:rPr>
              <a:t> on an interface:</a:t>
            </a:r>
            <a:endParaRPr sz="1300">
              <a:solidFill>
                <a:srgbClr val="000000"/>
              </a:solidFill>
            </a:endParaRPr>
          </a:p>
          <a:p>
            <a:pPr indent="-3111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 sz="1300">
                <a:solidFill>
                  <a:srgbClr val="000000"/>
                </a:solidFill>
              </a:rPr>
              <a:t>If you haven’t started the snapshot procedure yet:</a:t>
            </a:r>
            <a:endParaRPr sz="1300">
              <a:solidFill>
                <a:srgbClr val="000000"/>
              </a:solidFill>
            </a:endParaRPr>
          </a:p>
          <a:p>
            <a:pPr indent="-3111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■"/>
            </a:pPr>
            <a:r>
              <a:rPr lang="en" sz="1300">
                <a:solidFill>
                  <a:srgbClr val="000000"/>
                </a:solidFill>
              </a:rPr>
              <a:t>record your local state</a:t>
            </a:r>
            <a:endParaRPr sz="1300">
              <a:solidFill>
                <a:srgbClr val="000000"/>
              </a:solidFill>
            </a:endParaRPr>
          </a:p>
          <a:p>
            <a:pPr indent="-3111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■"/>
            </a:pPr>
            <a:r>
              <a:rPr lang="en" sz="1300">
                <a:solidFill>
                  <a:srgbClr val="000000"/>
                </a:solidFill>
              </a:rPr>
              <a:t>send </a:t>
            </a:r>
            <a:r>
              <a:rPr lang="en" sz="1300">
                <a:solidFill>
                  <a:srgbClr val="FF0000"/>
                </a:solidFill>
              </a:rPr>
              <a:t>marker messages</a:t>
            </a:r>
            <a:r>
              <a:rPr lang="en" sz="1300">
                <a:solidFill>
                  <a:srgbClr val="000000"/>
                </a:solidFill>
              </a:rPr>
              <a:t> on all outbound interfaces</a:t>
            </a:r>
            <a:endParaRPr sz="1300">
              <a:solidFill>
                <a:srgbClr val="000000"/>
              </a:solidFill>
            </a:endParaRPr>
          </a:p>
          <a:p>
            <a:pPr indent="-3111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 sz="1300">
                <a:solidFill>
                  <a:srgbClr val="000000"/>
                </a:solidFill>
              </a:rPr>
              <a:t>Otherwise, stop recording messages you receive on </a:t>
            </a:r>
            <a:r>
              <a:rPr i="1" lang="en" sz="1300">
                <a:solidFill>
                  <a:srgbClr val="000000"/>
                </a:solidFill>
              </a:rPr>
              <a:t>this</a:t>
            </a:r>
            <a:r>
              <a:rPr lang="en" sz="1300">
                <a:solidFill>
                  <a:srgbClr val="000000"/>
                </a:solidFill>
              </a:rPr>
              <a:t> interface, start recording messages you receive on all </a:t>
            </a:r>
            <a:r>
              <a:rPr i="1" lang="en" sz="1300">
                <a:solidFill>
                  <a:srgbClr val="000000"/>
                </a:solidFill>
              </a:rPr>
              <a:t>other</a:t>
            </a:r>
            <a:r>
              <a:rPr lang="en" sz="1300">
                <a:solidFill>
                  <a:srgbClr val="000000"/>
                </a:solidFill>
              </a:rPr>
              <a:t> interfaces</a:t>
            </a:r>
            <a:endParaRPr sz="1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1800"/>
              <a:buNone/>
            </a:pPr>
            <a:r>
              <a:rPr lang="en" sz="1300">
                <a:solidFill>
                  <a:srgbClr val="000000"/>
                </a:solidFill>
              </a:rPr>
              <a:t>Terminate when all servers have received </a:t>
            </a:r>
            <a:r>
              <a:rPr lang="en" sz="1300">
                <a:solidFill>
                  <a:srgbClr val="FF0000"/>
                </a:solidFill>
              </a:rPr>
              <a:t>marker messages</a:t>
            </a:r>
            <a:r>
              <a:rPr lang="en" sz="1300">
                <a:solidFill>
                  <a:srgbClr val="000000"/>
                </a:solidFill>
              </a:rPr>
              <a:t> on all interfaces</a:t>
            </a:r>
            <a:endParaRPr sz="1300">
              <a:solidFill>
                <a:srgbClr val="000000"/>
              </a:solidFill>
            </a:endParaRPr>
          </a:p>
        </p:txBody>
      </p:sp>
      <p:cxnSp>
        <p:nvCxnSpPr>
          <p:cNvPr id="240" name="Google Shape;240;g15b22d509a6_0_247"/>
          <p:cNvCxnSpPr/>
          <p:nvPr/>
        </p:nvCxnSpPr>
        <p:spPr>
          <a:xfrm>
            <a:off x="5960394" y="2663122"/>
            <a:ext cx="16455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triangle"/>
            <a:tailEnd len="sm" w="sm" type="none"/>
          </a:ln>
        </p:spPr>
      </p:cxnSp>
      <p:cxnSp>
        <p:nvCxnSpPr>
          <p:cNvPr id="241" name="Google Shape;241;g15b22d509a6_0_247"/>
          <p:cNvCxnSpPr/>
          <p:nvPr/>
        </p:nvCxnSpPr>
        <p:spPr>
          <a:xfrm>
            <a:off x="5960394" y="2530994"/>
            <a:ext cx="16455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42" name="Google Shape;242;g15b22d509a6_0_247"/>
          <p:cNvSpPr/>
          <p:nvPr/>
        </p:nvSpPr>
        <p:spPr>
          <a:xfrm>
            <a:off x="5027012" y="2122663"/>
            <a:ext cx="933600" cy="943800"/>
          </a:xfrm>
          <a:prstGeom prst="ellipse">
            <a:avLst/>
          </a:prstGeom>
          <a:solidFill>
            <a:srgbClr val="6D9EEB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g15b22d509a6_0_247"/>
          <p:cNvSpPr/>
          <p:nvPr/>
        </p:nvSpPr>
        <p:spPr>
          <a:xfrm>
            <a:off x="7603326" y="2122663"/>
            <a:ext cx="933600" cy="943800"/>
          </a:xfrm>
          <a:prstGeom prst="ellipse">
            <a:avLst/>
          </a:prstGeom>
          <a:solidFill>
            <a:srgbClr val="6D9EEB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g15b22d509a6_0_247"/>
          <p:cNvSpPr txBox="1"/>
          <p:nvPr/>
        </p:nvSpPr>
        <p:spPr>
          <a:xfrm>
            <a:off x="5124490" y="2315381"/>
            <a:ext cx="738600" cy="5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g15b22d509a6_0_247"/>
          <p:cNvSpPr txBox="1"/>
          <p:nvPr/>
        </p:nvSpPr>
        <p:spPr>
          <a:xfrm>
            <a:off x="7708143" y="2315381"/>
            <a:ext cx="738600" cy="5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g15b22d509a6_0_247"/>
          <p:cNvSpPr txBox="1"/>
          <p:nvPr/>
        </p:nvSpPr>
        <p:spPr>
          <a:xfrm>
            <a:off x="4738848" y="1728523"/>
            <a:ext cx="1509900" cy="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 Tokens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g15b22d509a6_0_247"/>
          <p:cNvSpPr txBox="1"/>
          <p:nvPr/>
        </p:nvSpPr>
        <p:spPr>
          <a:xfrm>
            <a:off x="7322501" y="1728523"/>
            <a:ext cx="1509900" cy="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 Tokens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g15b22d509a6_0_247"/>
          <p:cNvSpPr/>
          <p:nvPr/>
        </p:nvSpPr>
        <p:spPr>
          <a:xfrm>
            <a:off x="6357425" y="2136525"/>
            <a:ext cx="930000" cy="2967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Token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5b22d509a6_0_2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>
                <a:solidFill>
                  <a:srgbClr val="000000"/>
                </a:solidFill>
              </a:rPr>
              <a:t>Chandy-Lamport snapshot algorithm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254" name="Google Shape;254;g15b22d509a6_0_261"/>
          <p:cNvSpPr txBox="1"/>
          <p:nvPr>
            <p:ph idx="1" type="body"/>
          </p:nvPr>
        </p:nvSpPr>
        <p:spPr>
          <a:xfrm>
            <a:off x="311700" y="1152475"/>
            <a:ext cx="4238400" cy="35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1300">
                <a:solidFill>
                  <a:srgbClr val="000000"/>
                </a:solidFill>
              </a:rPr>
              <a:t>Starting the snapshot procedure on a server:</a:t>
            </a:r>
            <a:endParaRPr b="1" sz="1300">
              <a:solidFill>
                <a:srgbClr val="000000"/>
              </a:solidFill>
            </a:endParaRPr>
          </a:p>
          <a:p>
            <a:pPr indent="-3111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b="1" lang="en" sz="1300">
                <a:solidFill>
                  <a:srgbClr val="000000"/>
                </a:solidFill>
              </a:rPr>
              <a:t>Record local state</a:t>
            </a:r>
            <a:endParaRPr b="1" sz="1300">
              <a:solidFill>
                <a:srgbClr val="000000"/>
              </a:solidFill>
            </a:endParaRPr>
          </a:p>
          <a:p>
            <a:pPr indent="-3111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 sz="1300">
                <a:solidFill>
                  <a:srgbClr val="000000"/>
                </a:solidFill>
              </a:rPr>
              <a:t>Send </a:t>
            </a:r>
            <a:r>
              <a:rPr lang="en" sz="1300">
                <a:solidFill>
                  <a:srgbClr val="FF0000"/>
                </a:solidFill>
              </a:rPr>
              <a:t>marker messages</a:t>
            </a:r>
            <a:r>
              <a:rPr lang="en" sz="1300">
                <a:solidFill>
                  <a:srgbClr val="000000"/>
                </a:solidFill>
              </a:rPr>
              <a:t> on all outbound interfaces</a:t>
            </a:r>
            <a:endParaRPr sz="1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300">
                <a:solidFill>
                  <a:srgbClr val="000000"/>
                </a:solidFill>
              </a:rPr>
              <a:t>When you receive a </a:t>
            </a:r>
            <a:r>
              <a:rPr lang="en" sz="1300">
                <a:solidFill>
                  <a:srgbClr val="FF0000"/>
                </a:solidFill>
              </a:rPr>
              <a:t>marker message</a:t>
            </a:r>
            <a:r>
              <a:rPr lang="en" sz="1300">
                <a:solidFill>
                  <a:srgbClr val="000000"/>
                </a:solidFill>
              </a:rPr>
              <a:t> on an interface:</a:t>
            </a:r>
            <a:endParaRPr sz="1300">
              <a:solidFill>
                <a:srgbClr val="000000"/>
              </a:solidFill>
            </a:endParaRPr>
          </a:p>
          <a:p>
            <a:pPr indent="-3111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 sz="1300">
                <a:solidFill>
                  <a:srgbClr val="000000"/>
                </a:solidFill>
              </a:rPr>
              <a:t>If you haven’t started the snapshot procedure yet:</a:t>
            </a:r>
            <a:endParaRPr sz="1300">
              <a:solidFill>
                <a:srgbClr val="000000"/>
              </a:solidFill>
            </a:endParaRPr>
          </a:p>
          <a:p>
            <a:pPr indent="-3111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■"/>
            </a:pPr>
            <a:r>
              <a:rPr lang="en" sz="1300">
                <a:solidFill>
                  <a:srgbClr val="000000"/>
                </a:solidFill>
              </a:rPr>
              <a:t>record your local state,</a:t>
            </a:r>
            <a:endParaRPr sz="1300">
              <a:solidFill>
                <a:srgbClr val="000000"/>
              </a:solidFill>
            </a:endParaRPr>
          </a:p>
          <a:p>
            <a:pPr indent="-3111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■"/>
            </a:pPr>
            <a:r>
              <a:rPr lang="en" sz="1300">
                <a:solidFill>
                  <a:srgbClr val="000000"/>
                </a:solidFill>
              </a:rPr>
              <a:t>send </a:t>
            </a:r>
            <a:r>
              <a:rPr lang="en" sz="1300">
                <a:solidFill>
                  <a:srgbClr val="FF0000"/>
                </a:solidFill>
              </a:rPr>
              <a:t>marker messages</a:t>
            </a:r>
            <a:r>
              <a:rPr lang="en" sz="1300">
                <a:solidFill>
                  <a:srgbClr val="000000"/>
                </a:solidFill>
              </a:rPr>
              <a:t> on all outbound interfaces</a:t>
            </a:r>
            <a:endParaRPr sz="1300">
              <a:solidFill>
                <a:srgbClr val="000000"/>
              </a:solidFill>
            </a:endParaRPr>
          </a:p>
          <a:p>
            <a:pPr indent="-3111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 sz="1300">
                <a:solidFill>
                  <a:srgbClr val="000000"/>
                </a:solidFill>
              </a:rPr>
              <a:t>Otherwise, stop recording messages you receive on </a:t>
            </a:r>
            <a:r>
              <a:rPr i="1" lang="en" sz="1300">
                <a:solidFill>
                  <a:srgbClr val="000000"/>
                </a:solidFill>
              </a:rPr>
              <a:t>this</a:t>
            </a:r>
            <a:r>
              <a:rPr lang="en" sz="1300">
                <a:solidFill>
                  <a:srgbClr val="000000"/>
                </a:solidFill>
              </a:rPr>
              <a:t> interface, start recording messages you receive on all </a:t>
            </a:r>
            <a:r>
              <a:rPr i="1" lang="en" sz="1300">
                <a:solidFill>
                  <a:srgbClr val="000000"/>
                </a:solidFill>
              </a:rPr>
              <a:t>other</a:t>
            </a:r>
            <a:r>
              <a:rPr lang="en" sz="1300">
                <a:solidFill>
                  <a:srgbClr val="000000"/>
                </a:solidFill>
              </a:rPr>
              <a:t> interfaces</a:t>
            </a:r>
            <a:endParaRPr sz="1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1800"/>
              <a:buNone/>
            </a:pPr>
            <a:r>
              <a:rPr lang="en" sz="1300">
                <a:solidFill>
                  <a:srgbClr val="000000"/>
                </a:solidFill>
              </a:rPr>
              <a:t>Terminate when all servers have received </a:t>
            </a:r>
            <a:r>
              <a:rPr lang="en" sz="1300">
                <a:solidFill>
                  <a:srgbClr val="FF0000"/>
                </a:solidFill>
              </a:rPr>
              <a:t>marker messages</a:t>
            </a:r>
            <a:r>
              <a:rPr lang="en" sz="1300">
                <a:solidFill>
                  <a:srgbClr val="000000"/>
                </a:solidFill>
              </a:rPr>
              <a:t> on all interfaces</a:t>
            </a:r>
            <a:endParaRPr sz="1300">
              <a:solidFill>
                <a:srgbClr val="000000"/>
              </a:solidFill>
            </a:endParaRPr>
          </a:p>
        </p:txBody>
      </p:sp>
      <p:cxnSp>
        <p:nvCxnSpPr>
          <p:cNvPr id="255" name="Google Shape;255;g15b22d509a6_0_261"/>
          <p:cNvCxnSpPr/>
          <p:nvPr/>
        </p:nvCxnSpPr>
        <p:spPr>
          <a:xfrm>
            <a:off x="5960394" y="2663122"/>
            <a:ext cx="16455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triangle"/>
            <a:tailEnd len="sm" w="sm" type="none"/>
          </a:ln>
        </p:spPr>
      </p:cxnSp>
      <p:cxnSp>
        <p:nvCxnSpPr>
          <p:cNvPr id="256" name="Google Shape;256;g15b22d509a6_0_261"/>
          <p:cNvCxnSpPr/>
          <p:nvPr/>
        </p:nvCxnSpPr>
        <p:spPr>
          <a:xfrm>
            <a:off x="5960394" y="2530994"/>
            <a:ext cx="16455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57" name="Google Shape;257;g15b22d509a6_0_261"/>
          <p:cNvSpPr/>
          <p:nvPr/>
        </p:nvSpPr>
        <p:spPr>
          <a:xfrm>
            <a:off x="5027012" y="2122663"/>
            <a:ext cx="933600" cy="943800"/>
          </a:xfrm>
          <a:prstGeom prst="ellipse">
            <a:avLst/>
          </a:prstGeom>
          <a:solidFill>
            <a:srgbClr val="6AA84F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g15b22d509a6_0_261"/>
          <p:cNvSpPr/>
          <p:nvPr/>
        </p:nvSpPr>
        <p:spPr>
          <a:xfrm>
            <a:off x="7603326" y="2122663"/>
            <a:ext cx="933600" cy="943800"/>
          </a:xfrm>
          <a:prstGeom prst="ellipse">
            <a:avLst/>
          </a:prstGeom>
          <a:solidFill>
            <a:srgbClr val="6D9EEB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g15b22d509a6_0_261"/>
          <p:cNvSpPr txBox="1"/>
          <p:nvPr/>
        </p:nvSpPr>
        <p:spPr>
          <a:xfrm>
            <a:off x="5124490" y="2315381"/>
            <a:ext cx="738600" cy="5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g15b22d509a6_0_261"/>
          <p:cNvSpPr txBox="1"/>
          <p:nvPr/>
        </p:nvSpPr>
        <p:spPr>
          <a:xfrm>
            <a:off x="7708143" y="2315381"/>
            <a:ext cx="738600" cy="5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g15b22d509a6_0_261"/>
          <p:cNvSpPr txBox="1"/>
          <p:nvPr/>
        </p:nvSpPr>
        <p:spPr>
          <a:xfrm>
            <a:off x="4738848" y="1728523"/>
            <a:ext cx="1509900" cy="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 Tokens</a:t>
            </a:r>
            <a:endParaRPr b="1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g15b22d509a6_0_261"/>
          <p:cNvSpPr txBox="1"/>
          <p:nvPr/>
        </p:nvSpPr>
        <p:spPr>
          <a:xfrm>
            <a:off x="7322501" y="1728523"/>
            <a:ext cx="1509900" cy="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 Tokens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g15b22d509a6_0_261"/>
          <p:cNvSpPr/>
          <p:nvPr/>
        </p:nvSpPr>
        <p:spPr>
          <a:xfrm>
            <a:off x="6357425" y="2136525"/>
            <a:ext cx="930000" cy="2967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Token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5b22d509a6_0_2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>
                <a:solidFill>
                  <a:srgbClr val="000000"/>
                </a:solidFill>
              </a:rPr>
              <a:t>Chandy-Lamport snapshot algorithm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269" name="Google Shape;269;g15b22d509a6_0_275"/>
          <p:cNvSpPr txBox="1"/>
          <p:nvPr>
            <p:ph idx="1" type="body"/>
          </p:nvPr>
        </p:nvSpPr>
        <p:spPr>
          <a:xfrm>
            <a:off x="311700" y="1152475"/>
            <a:ext cx="4238400" cy="35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1300">
                <a:solidFill>
                  <a:srgbClr val="000000"/>
                </a:solidFill>
              </a:rPr>
              <a:t>Starting the snapshot procedure on a server:</a:t>
            </a:r>
            <a:endParaRPr b="1" sz="1300">
              <a:solidFill>
                <a:srgbClr val="000000"/>
              </a:solidFill>
            </a:endParaRPr>
          </a:p>
          <a:p>
            <a:pPr indent="-3111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b="1" lang="en" sz="1300">
                <a:solidFill>
                  <a:srgbClr val="000000"/>
                </a:solidFill>
              </a:rPr>
              <a:t>Record local state</a:t>
            </a:r>
            <a:endParaRPr b="1" sz="1300">
              <a:solidFill>
                <a:srgbClr val="000000"/>
              </a:solidFill>
            </a:endParaRPr>
          </a:p>
          <a:p>
            <a:pPr indent="-3111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b="1" lang="en" sz="1300">
                <a:solidFill>
                  <a:srgbClr val="000000"/>
                </a:solidFill>
              </a:rPr>
              <a:t>Send </a:t>
            </a:r>
            <a:r>
              <a:rPr b="1" lang="en" sz="1300">
                <a:solidFill>
                  <a:srgbClr val="FF0000"/>
                </a:solidFill>
              </a:rPr>
              <a:t>marker messages</a:t>
            </a:r>
            <a:r>
              <a:rPr b="1" lang="en" sz="1300">
                <a:solidFill>
                  <a:srgbClr val="000000"/>
                </a:solidFill>
              </a:rPr>
              <a:t> on all outbound interfaces</a:t>
            </a:r>
            <a:endParaRPr b="1" sz="1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300">
                <a:solidFill>
                  <a:srgbClr val="000000"/>
                </a:solidFill>
              </a:rPr>
              <a:t>When you receive a </a:t>
            </a:r>
            <a:r>
              <a:rPr lang="en" sz="1300">
                <a:solidFill>
                  <a:srgbClr val="FF0000"/>
                </a:solidFill>
              </a:rPr>
              <a:t>marker message</a:t>
            </a:r>
            <a:r>
              <a:rPr lang="en" sz="1300">
                <a:solidFill>
                  <a:srgbClr val="000000"/>
                </a:solidFill>
              </a:rPr>
              <a:t> on an interface:</a:t>
            </a:r>
            <a:endParaRPr sz="1300">
              <a:solidFill>
                <a:srgbClr val="000000"/>
              </a:solidFill>
            </a:endParaRPr>
          </a:p>
          <a:p>
            <a:pPr indent="-3111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 sz="1300">
                <a:solidFill>
                  <a:srgbClr val="000000"/>
                </a:solidFill>
              </a:rPr>
              <a:t>If you haven’t started the snapshot procedure yet: </a:t>
            </a:r>
            <a:endParaRPr sz="1300">
              <a:solidFill>
                <a:srgbClr val="000000"/>
              </a:solidFill>
            </a:endParaRPr>
          </a:p>
          <a:p>
            <a:pPr indent="-3111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■"/>
            </a:pPr>
            <a:r>
              <a:rPr lang="en" sz="1300">
                <a:solidFill>
                  <a:srgbClr val="000000"/>
                </a:solidFill>
              </a:rPr>
              <a:t>record your local state</a:t>
            </a:r>
            <a:endParaRPr sz="1300">
              <a:solidFill>
                <a:srgbClr val="000000"/>
              </a:solidFill>
            </a:endParaRPr>
          </a:p>
          <a:p>
            <a:pPr indent="-3111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■"/>
            </a:pPr>
            <a:r>
              <a:rPr lang="en" sz="1300">
                <a:solidFill>
                  <a:srgbClr val="000000"/>
                </a:solidFill>
              </a:rPr>
              <a:t>send </a:t>
            </a:r>
            <a:r>
              <a:rPr lang="en" sz="1300">
                <a:solidFill>
                  <a:srgbClr val="FF0000"/>
                </a:solidFill>
              </a:rPr>
              <a:t>marker messages</a:t>
            </a:r>
            <a:r>
              <a:rPr lang="en" sz="1300">
                <a:solidFill>
                  <a:srgbClr val="000000"/>
                </a:solidFill>
              </a:rPr>
              <a:t> on all outbound interfaces</a:t>
            </a:r>
            <a:endParaRPr sz="1300">
              <a:solidFill>
                <a:srgbClr val="000000"/>
              </a:solidFill>
            </a:endParaRPr>
          </a:p>
          <a:p>
            <a:pPr indent="-3111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 sz="1300">
                <a:solidFill>
                  <a:srgbClr val="000000"/>
                </a:solidFill>
              </a:rPr>
              <a:t>Otherwise, stop recording messages you receive on </a:t>
            </a:r>
            <a:r>
              <a:rPr i="1" lang="en" sz="1300">
                <a:solidFill>
                  <a:srgbClr val="000000"/>
                </a:solidFill>
              </a:rPr>
              <a:t>this</a:t>
            </a:r>
            <a:r>
              <a:rPr lang="en" sz="1300">
                <a:solidFill>
                  <a:srgbClr val="000000"/>
                </a:solidFill>
              </a:rPr>
              <a:t> interface, start recording messages you receive on all </a:t>
            </a:r>
            <a:r>
              <a:rPr i="1" lang="en" sz="1300">
                <a:solidFill>
                  <a:srgbClr val="000000"/>
                </a:solidFill>
              </a:rPr>
              <a:t>other</a:t>
            </a:r>
            <a:r>
              <a:rPr lang="en" sz="1300">
                <a:solidFill>
                  <a:srgbClr val="000000"/>
                </a:solidFill>
              </a:rPr>
              <a:t> interfaces</a:t>
            </a:r>
            <a:endParaRPr sz="1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1800"/>
              <a:buNone/>
            </a:pPr>
            <a:r>
              <a:rPr lang="en" sz="1300">
                <a:solidFill>
                  <a:srgbClr val="000000"/>
                </a:solidFill>
              </a:rPr>
              <a:t>Terminate when all servers have received </a:t>
            </a:r>
            <a:r>
              <a:rPr lang="en" sz="1300">
                <a:solidFill>
                  <a:srgbClr val="FF0000"/>
                </a:solidFill>
              </a:rPr>
              <a:t>marker messages</a:t>
            </a:r>
            <a:r>
              <a:rPr lang="en" sz="1300">
                <a:solidFill>
                  <a:srgbClr val="000000"/>
                </a:solidFill>
              </a:rPr>
              <a:t> on all interfaces</a:t>
            </a:r>
            <a:endParaRPr sz="1300">
              <a:solidFill>
                <a:srgbClr val="000000"/>
              </a:solidFill>
            </a:endParaRPr>
          </a:p>
        </p:txBody>
      </p:sp>
      <p:cxnSp>
        <p:nvCxnSpPr>
          <p:cNvPr id="270" name="Google Shape;270;g15b22d509a6_0_275"/>
          <p:cNvCxnSpPr/>
          <p:nvPr/>
        </p:nvCxnSpPr>
        <p:spPr>
          <a:xfrm>
            <a:off x="5960394" y="2663122"/>
            <a:ext cx="16455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triangle"/>
            <a:tailEnd len="sm" w="sm" type="none"/>
          </a:ln>
        </p:spPr>
      </p:cxnSp>
      <p:cxnSp>
        <p:nvCxnSpPr>
          <p:cNvPr id="271" name="Google Shape;271;g15b22d509a6_0_275"/>
          <p:cNvCxnSpPr/>
          <p:nvPr/>
        </p:nvCxnSpPr>
        <p:spPr>
          <a:xfrm>
            <a:off x="5960394" y="2530994"/>
            <a:ext cx="16455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72" name="Google Shape;272;g15b22d509a6_0_275"/>
          <p:cNvSpPr/>
          <p:nvPr/>
        </p:nvSpPr>
        <p:spPr>
          <a:xfrm>
            <a:off x="5027012" y="2122663"/>
            <a:ext cx="933600" cy="943800"/>
          </a:xfrm>
          <a:prstGeom prst="ellipse">
            <a:avLst/>
          </a:prstGeom>
          <a:solidFill>
            <a:srgbClr val="6AA84F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g15b22d509a6_0_275"/>
          <p:cNvSpPr/>
          <p:nvPr/>
        </p:nvSpPr>
        <p:spPr>
          <a:xfrm>
            <a:off x="7603326" y="2122663"/>
            <a:ext cx="933600" cy="943800"/>
          </a:xfrm>
          <a:prstGeom prst="ellipse">
            <a:avLst/>
          </a:prstGeom>
          <a:solidFill>
            <a:srgbClr val="6D9EEB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g15b22d509a6_0_275"/>
          <p:cNvSpPr txBox="1"/>
          <p:nvPr/>
        </p:nvSpPr>
        <p:spPr>
          <a:xfrm>
            <a:off x="5124490" y="2315381"/>
            <a:ext cx="738600" cy="5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g15b22d509a6_0_275"/>
          <p:cNvSpPr txBox="1"/>
          <p:nvPr/>
        </p:nvSpPr>
        <p:spPr>
          <a:xfrm>
            <a:off x="7708143" y="2315381"/>
            <a:ext cx="738600" cy="5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g15b22d509a6_0_275"/>
          <p:cNvSpPr txBox="1"/>
          <p:nvPr/>
        </p:nvSpPr>
        <p:spPr>
          <a:xfrm>
            <a:off x="4738848" y="1728523"/>
            <a:ext cx="1509900" cy="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 Tokens</a:t>
            </a:r>
            <a:endParaRPr b="1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g15b22d509a6_0_275"/>
          <p:cNvSpPr txBox="1"/>
          <p:nvPr/>
        </p:nvSpPr>
        <p:spPr>
          <a:xfrm>
            <a:off x="7322501" y="1728523"/>
            <a:ext cx="1509900" cy="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 Tokens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g15b22d509a6_0_275"/>
          <p:cNvSpPr/>
          <p:nvPr/>
        </p:nvSpPr>
        <p:spPr>
          <a:xfrm>
            <a:off x="6518863" y="2178513"/>
            <a:ext cx="930000" cy="2967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Token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g15b22d509a6_0_275"/>
          <p:cNvSpPr/>
          <p:nvPr/>
        </p:nvSpPr>
        <p:spPr>
          <a:xfrm>
            <a:off x="5960600" y="2101875"/>
            <a:ext cx="403800" cy="36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5b22d509a6_0_29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>
                <a:solidFill>
                  <a:srgbClr val="000000"/>
                </a:solidFill>
              </a:rPr>
              <a:t>Chandy-Lamport snapshot algorithm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285" name="Google Shape;285;g15b22d509a6_0_291"/>
          <p:cNvSpPr txBox="1"/>
          <p:nvPr>
            <p:ph idx="1" type="body"/>
          </p:nvPr>
        </p:nvSpPr>
        <p:spPr>
          <a:xfrm>
            <a:off x="311700" y="1152475"/>
            <a:ext cx="4238400" cy="35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1300">
                <a:solidFill>
                  <a:srgbClr val="000000"/>
                </a:solidFill>
              </a:rPr>
              <a:t>Starting the snapshot procedure on a server:</a:t>
            </a:r>
            <a:endParaRPr b="1" sz="1300">
              <a:solidFill>
                <a:srgbClr val="000000"/>
              </a:solidFill>
            </a:endParaRPr>
          </a:p>
          <a:p>
            <a:pPr indent="-3111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b="1" lang="en" sz="1300">
                <a:solidFill>
                  <a:srgbClr val="000000"/>
                </a:solidFill>
              </a:rPr>
              <a:t>Record local state</a:t>
            </a:r>
            <a:endParaRPr b="1" sz="1300">
              <a:solidFill>
                <a:srgbClr val="000000"/>
              </a:solidFill>
            </a:endParaRPr>
          </a:p>
          <a:p>
            <a:pPr indent="-3111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b="1" lang="en" sz="1300">
                <a:solidFill>
                  <a:srgbClr val="000000"/>
                </a:solidFill>
              </a:rPr>
              <a:t>Send </a:t>
            </a:r>
            <a:r>
              <a:rPr b="1" lang="en" sz="1300">
                <a:solidFill>
                  <a:srgbClr val="FF0000"/>
                </a:solidFill>
              </a:rPr>
              <a:t>marker messages</a:t>
            </a:r>
            <a:r>
              <a:rPr b="1" lang="en" sz="1300">
                <a:solidFill>
                  <a:srgbClr val="000000"/>
                </a:solidFill>
              </a:rPr>
              <a:t> on all outbound interfaces</a:t>
            </a:r>
            <a:endParaRPr b="1" sz="1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300">
                <a:solidFill>
                  <a:srgbClr val="000000"/>
                </a:solidFill>
              </a:rPr>
              <a:t>When you receive a </a:t>
            </a:r>
            <a:r>
              <a:rPr lang="en" sz="1300">
                <a:solidFill>
                  <a:srgbClr val="FF0000"/>
                </a:solidFill>
              </a:rPr>
              <a:t>marker message</a:t>
            </a:r>
            <a:r>
              <a:rPr lang="en" sz="1300">
                <a:solidFill>
                  <a:srgbClr val="000000"/>
                </a:solidFill>
              </a:rPr>
              <a:t> on an interface:</a:t>
            </a:r>
            <a:endParaRPr sz="1300">
              <a:solidFill>
                <a:srgbClr val="000000"/>
              </a:solidFill>
            </a:endParaRPr>
          </a:p>
          <a:p>
            <a:pPr indent="-3111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 sz="1300">
                <a:solidFill>
                  <a:srgbClr val="000000"/>
                </a:solidFill>
              </a:rPr>
              <a:t>If you haven’t started the snapshot procedure yet:</a:t>
            </a:r>
            <a:endParaRPr sz="1300">
              <a:solidFill>
                <a:srgbClr val="000000"/>
              </a:solidFill>
            </a:endParaRPr>
          </a:p>
          <a:p>
            <a:pPr indent="-3111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■"/>
            </a:pPr>
            <a:r>
              <a:rPr lang="en" sz="1300">
                <a:solidFill>
                  <a:srgbClr val="000000"/>
                </a:solidFill>
              </a:rPr>
              <a:t>record your local state</a:t>
            </a:r>
            <a:endParaRPr sz="1300">
              <a:solidFill>
                <a:srgbClr val="000000"/>
              </a:solidFill>
            </a:endParaRPr>
          </a:p>
          <a:p>
            <a:pPr indent="-3111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■"/>
            </a:pPr>
            <a:r>
              <a:rPr lang="en" sz="1300">
                <a:solidFill>
                  <a:srgbClr val="000000"/>
                </a:solidFill>
              </a:rPr>
              <a:t>send </a:t>
            </a:r>
            <a:r>
              <a:rPr lang="en" sz="1300">
                <a:solidFill>
                  <a:srgbClr val="FF0000"/>
                </a:solidFill>
              </a:rPr>
              <a:t>marker messages</a:t>
            </a:r>
            <a:r>
              <a:rPr lang="en" sz="1300">
                <a:solidFill>
                  <a:srgbClr val="000000"/>
                </a:solidFill>
              </a:rPr>
              <a:t> on all outbound interfaces</a:t>
            </a:r>
            <a:endParaRPr sz="1300">
              <a:solidFill>
                <a:srgbClr val="000000"/>
              </a:solidFill>
            </a:endParaRPr>
          </a:p>
          <a:p>
            <a:pPr indent="-3111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 sz="1300">
                <a:solidFill>
                  <a:srgbClr val="000000"/>
                </a:solidFill>
              </a:rPr>
              <a:t>Otherwise, stop recording messages you receive on </a:t>
            </a:r>
            <a:r>
              <a:rPr i="1" lang="en" sz="1300">
                <a:solidFill>
                  <a:srgbClr val="000000"/>
                </a:solidFill>
              </a:rPr>
              <a:t>this</a:t>
            </a:r>
            <a:r>
              <a:rPr lang="en" sz="1300">
                <a:solidFill>
                  <a:srgbClr val="000000"/>
                </a:solidFill>
              </a:rPr>
              <a:t> interface, start recording messages you receive on all </a:t>
            </a:r>
            <a:r>
              <a:rPr i="1" lang="en" sz="1300">
                <a:solidFill>
                  <a:srgbClr val="000000"/>
                </a:solidFill>
              </a:rPr>
              <a:t>other</a:t>
            </a:r>
            <a:r>
              <a:rPr lang="en" sz="1300">
                <a:solidFill>
                  <a:srgbClr val="000000"/>
                </a:solidFill>
              </a:rPr>
              <a:t> interfaces</a:t>
            </a:r>
            <a:endParaRPr sz="1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1800"/>
              <a:buNone/>
            </a:pPr>
            <a:r>
              <a:rPr lang="en" sz="1300">
                <a:solidFill>
                  <a:srgbClr val="000000"/>
                </a:solidFill>
              </a:rPr>
              <a:t>Terminate when all servers have received </a:t>
            </a:r>
            <a:r>
              <a:rPr lang="en" sz="1300">
                <a:solidFill>
                  <a:srgbClr val="FF0000"/>
                </a:solidFill>
              </a:rPr>
              <a:t>marker messages</a:t>
            </a:r>
            <a:r>
              <a:rPr lang="en" sz="1300">
                <a:solidFill>
                  <a:srgbClr val="000000"/>
                </a:solidFill>
              </a:rPr>
              <a:t> on all interfaces</a:t>
            </a:r>
            <a:endParaRPr sz="1300">
              <a:solidFill>
                <a:srgbClr val="000000"/>
              </a:solidFill>
            </a:endParaRPr>
          </a:p>
        </p:txBody>
      </p:sp>
      <p:cxnSp>
        <p:nvCxnSpPr>
          <p:cNvPr id="286" name="Google Shape;286;g15b22d509a6_0_291"/>
          <p:cNvCxnSpPr/>
          <p:nvPr/>
        </p:nvCxnSpPr>
        <p:spPr>
          <a:xfrm>
            <a:off x="5960394" y="2663122"/>
            <a:ext cx="16455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triangle"/>
            <a:tailEnd len="sm" w="sm" type="none"/>
          </a:ln>
        </p:spPr>
      </p:cxnSp>
      <p:cxnSp>
        <p:nvCxnSpPr>
          <p:cNvPr id="287" name="Google Shape;287;g15b22d509a6_0_291"/>
          <p:cNvCxnSpPr/>
          <p:nvPr/>
        </p:nvCxnSpPr>
        <p:spPr>
          <a:xfrm>
            <a:off x="5960394" y="2530994"/>
            <a:ext cx="16455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88" name="Google Shape;288;g15b22d509a6_0_291"/>
          <p:cNvSpPr/>
          <p:nvPr/>
        </p:nvSpPr>
        <p:spPr>
          <a:xfrm>
            <a:off x="5027012" y="2122663"/>
            <a:ext cx="933600" cy="943800"/>
          </a:xfrm>
          <a:prstGeom prst="ellipse">
            <a:avLst/>
          </a:prstGeom>
          <a:solidFill>
            <a:srgbClr val="6AA84F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g15b22d509a6_0_291"/>
          <p:cNvSpPr/>
          <p:nvPr/>
        </p:nvSpPr>
        <p:spPr>
          <a:xfrm>
            <a:off x="7603326" y="2122663"/>
            <a:ext cx="933600" cy="943800"/>
          </a:xfrm>
          <a:prstGeom prst="ellipse">
            <a:avLst/>
          </a:prstGeom>
          <a:solidFill>
            <a:srgbClr val="6D9EEB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g15b22d509a6_0_291"/>
          <p:cNvSpPr txBox="1"/>
          <p:nvPr/>
        </p:nvSpPr>
        <p:spPr>
          <a:xfrm>
            <a:off x="5124490" y="2315381"/>
            <a:ext cx="738600" cy="5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g15b22d509a6_0_291"/>
          <p:cNvSpPr txBox="1"/>
          <p:nvPr/>
        </p:nvSpPr>
        <p:spPr>
          <a:xfrm>
            <a:off x="7708143" y="2315381"/>
            <a:ext cx="738600" cy="5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g15b22d509a6_0_291"/>
          <p:cNvSpPr txBox="1"/>
          <p:nvPr/>
        </p:nvSpPr>
        <p:spPr>
          <a:xfrm>
            <a:off x="4738848" y="1728523"/>
            <a:ext cx="1509900" cy="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 Tokens</a:t>
            </a:r>
            <a:endParaRPr b="1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g15b22d509a6_0_291"/>
          <p:cNvSpPr txBox="1"/>
          <p:nvPr/>
        </p:nvSpPr>
        <p:spPr>
          <a:xfrm>
            <a:off x="7322501" y="1728523"/>
            <a:ext cx="1509900" cy="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Token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g15b22d509a6_0_291"/>
          <p:cNvSpPr/>
          <p:nvPr/>
        </p:nvSpPr>
        <p:spPr>
          <a:xfrm>
            <a:off x="6439650" y="2122675"/>
            <a:ext cx="403800" cy="36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norama21.jpg" id="60" name="Google Shape;6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79750"/>
            <a:ext cx="9144001" cy="338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5b22d509a6_0_30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>
                <a:solidFill>
                  <a:srgbClr val="000000"/>
                </a:solidFill>
              </a:rPr>
              <a:t>Chandy-Lamport snapshot algorithm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300" name="Google Shape;300;g15b22d509a6_0_306"/>
          <p:cNvSpPr txBox="1"/>
          <p:nvPr>
            <p:ph idx="1" type="body"/>
          </p:nvPr>
        </p:nvSpPr>
        <p:spPr>
          <a:xfrm>
            <a:off x="311700" y="1152475"/>
            <a:ext cx="4427100" cy="35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1300">
                <a:solidFill>
                  <a:srgbClr val="000000"/>
                </a:solidFill>
              </a:rPr>
              <a:t>Starting the snapshot procedure on a server:</a:t>
            </a:r>
            <a:endParaRPr b="1" sz="1300">
              <a:solidFill>
                <a:srgbClr val="000000"/>
              </a:solidFill>
            </a:endParaRPr>
          </a:p>
          <a:p>
            <a:pPr indent="-3111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b="1" lang="en" sz="1300">
                <a:solidFill>
                  <a:srgbClr val="000000"/>
                </a:solidFill>
              </a:rPr>
              <a:t>Record local state</a:t>
            </a:r>
            <a:endParaRPr b="1" sz="1300">
              <a:solidFill>
                <a:srgbClr val="000000"/>
              </a:solidFill>
            </a:endParaRPr>
          </a:p>
          <a:p>
            <a:pPr indent="-3111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b="1" lang="en" sz="1300">
                <a:solidFill>
                  <a:srgbClr val="000000"/>
                </a:solidFill>
              </a:rPr>
              <a:t>Send </a:t>
            </a:r>
            <a:r>
              <a:rPr b="1" lang="en" sz="1300">
                <a:solidFill>
                  <a:srgbClr val="FF0000"/>
                </a:solidFill>
              </a:rPr>
              <a:t>marker messages</a:t>
            </a:r>
            <a:r>
              <a:rPr b="1" lang="en" sz="1300">
                <a:solidFill>
                  <a:srgbClr val="000000"/>
                </a:solidFill>
              </a:rPr>
              <a:t> on all outbound interfaces</a:t>
            </a:r>
            <a:endParaRPr b="1" sz="1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" sz="1300">
                <a:solidFill>
                  <a:srgbClr val="000000"/>
                </a:solidFill>
              </a:rPr>
              <a:t>When you receive a </a:t>
            </a:r>
            <a:r>
              <a:rPr b="1" lang="en" sz="1300">
                <a:solidFill>
                  <a:srgbClr val="FF0000"/>
                </a:solidFill>
              </a:rPr>
              <a:t>marker message</a:t>
            </a:r>
            <a:r>
              <a:rPr b="1" lang="en" sz="1300">
                <a:solidFill>
                  <a:srgbClr val="000000"/>
                </a:solidFill>
              </a:rPr>
              <a:t> on an interface:</a:t>
            </a:r>
            <a:endParaRPr b="1" sz="1300">
              <a:solidFill>
                <a:srgbClr val="000000"/>
              </a:solidFill>
            </a:endParaRPr>
          </a:p>
          <a:p>
            <a:pPr indent="-3111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b="1" lang="en" sz="1300">
                <a:solidFill>
                  <a:srgbClr val="000000"/>
                </a:solidFill>
              </a:rPr>
              <a:t>If you haven’t started the snapshot procedure yet:</a:t>
            </a:r>
            <a:endParaRPr b="1" sz="1300">
              <a:solidFill>
                <a:srgbClr val="000000"/>
              </a:solidFill>
            </a:endParaRPr>
          </a:p>
          <a:p>
            <a:pPr indent="-3111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■"/>
            </a:pPr>
            <a:r>
              <a:rPr b="1" lang="en" sz="1300">
                <a:solidFill>
                  <a:srgbClr val="000000"/>
                </a:solidFill>
              </a:rPr>
              <a:t>record your local state</a:t>
            </a:r>
            <a:endParaRPr b="1" sz="1300">
              <a:solidFill>
                <a:srgbClr val="000000"/>
              </a:solidFill>
            </a:endParaRPr>
          </a:p>
          <a:p>
            <a:pPr indent="-3111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■"/>
            </a:pPr>
            <a:r>
              <a:rPr lang="en" sz="1300">
                <a:solidFill>
                  <a:srgbClr val="000000"/>
                </a:solidFill>
              </a:rPr>
              <a:t>send </a:t>
            </a:r>
            <a:r>
              <a:rPr lang="en" sz="1300">
                <a:solidFill>
                  <a:srgbClr val="FF0000"/>
                </a:solidFill>
              </a:rPr>
              <a:t>marker messages</a:t>
            </a:r>
            <a:r>
              <a:rPr lang="en" sz="1300">
                <a:solidFill>
                  <a:srgbClr val="000000"/>
                </a:solidFill>
              </a:rPr>
              <a:t> on all outbound interfaces</a:t>
            </a:r>
            <a:endParaRPr sz="1300">
              <a:solidFill>
                <a:srgbClr val="000000"/>
              </a:solidFill>
            </a:endParaRPr>
          </a:p>
          <a:p>
            <a:pPr indent="-3111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 sz="1300">
                <a:solidFill>
                  <a:srgbClr val="000000"/>
                </a:solidFill>
              </a:rPr>
              <a:t>Otherwise, stop recording messages you receive on </a:t>
            </a:r>
            <a:r>
              <a:rPr i="1" lang="en" sz="1300">
                <a:solidFill>
                  <a:srgbClr val="000000"/>
                </a:solidFill>
              </a:rPr>
              <a:t>this</a:t>
            </a:r>
            <a:r>
              <a:rPr lang="en" sz="1300">
                <a:solidFill>
                  <a:srgbClr val="000000"/>
                </a:solidFill>
              </a:rPr>
              <a:t> interface, start recording messages you receive on all </a:t>
            </a:r>
            <a:r>
              <a:rPr i="1" lang="en" sz="1300">
                <a:solidFill>
                  <a:srgbClr val="000000"/>
                </a:solidFill>
              </a:rPr>
              <a:t>other</a:t>
            </a:r>
            <a:r>
              <a:rPr lang="en" sz="1300">
                <a:solidFill>
                  <a:srgbClr val="000000"/>
                </a:solidFill>
              </a:rPr>
              <a:t> interfaces</a:t>
            </a:r>
            <a:endParaRPr sz="1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1800"/>
              <a:buNone/>
            </a:pPr>
            <a:r>
              <a:rPr lang="en" sz="1300">
                <a:solidFill>
                  <a:srgbClr val="000000"/>
                </a:solidFill>
              </a:rPr>
              <a:t>Terminate when all servers have received </a:t>
            </a:r>
            <a:r>
              <a:rPr lang="en" sz="1300">
                <a:solidFill>
                  <a:srgbClr val="FF0000"/>
                </a:solidFill>
              </a:rPr>
              <a:t>marker messages</a:t>
            </a:r>
            <a:r>
              <a:rPr lang="en" sz="1300">
                <a:solidFill>
                  <a:srgbClr val="000000"/>
                </a:solidFill>
              </a:rPr>
              <a:t> on all interfaces</a:t>
            </a:r>
            <a:endParaRPr sz="1300">
              <a:solidFill>
                <a:srgbClr val="000000"/>
              </a:solidFill>
            </a:endParaRPr>
          </a:p>
        </p:txBody>
      </p:sp>
      <p:cxnSp>
        <p:nvCxnSpPr>
          <p:cNvPr id="301" name="Google Shape;301;g15b22d509a6_0_306"/>
          <p:cNvCxnSpPr/>
          <p:nvPr/>
        </p:nvCxnSpPr>
        <p:spPr>
          <a:xfrm>
            <a:off x="5960394" y="2663122"/>
            <a:ext cx="16455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triangle"/>
            <a:tailEnd len="sm" w="sm" type="none"/>
          </a:ln>
        </p:spPr>
      </p:cxnSp>
      <p:cxnSp>
        <p:nvCxnSpPr>
          <p:cNvPr id="302" name="Google Shape;302;g15b22d509a6_0_306"/>
          <p:cNvCxnSpPr/>
          <p:nvPr/>
        </p:nvCxnSpPr>
        <p:spPr>
          <a:xfrm>
            <a:off x="5960394" y="2530994"/>
            <a:ext cx="16455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03" name="Google Shape;303;g15b22d509a6_0_306"/>
          <p:cNvSpPr/>
          <p:nvPr/>
        </p:nvSpPr>
        <p:spPr>
          <a:xfrm>
            <a:off x="5027012" y="2122663"/>
            <a:ext cx="933600" cy="943800"/>
          </a:xfrm>
          <a:prstGeom prst="ellipse">
            <a:avLst/>
          </a:prstGeom>
          <a:solidFill>
            <a:srgbClr val="6AA84F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g15b22d509a6_0_306"/>
          <p:cNvSpPr/>
          <p:nvPr/>
        </p:nvSpPr>
        <p:spPr>
          <a:xfrm>
            <a:off x="7603326" y="2122663"/>
            <a:ext cx="933600" cy="943800"/>
          </a:xfrm>
          <a:prstGeom prst="ellipse">
            <a:avLst/>
          </a:prstGeom>
          <a:solidFill>
            <a:srgbClr val="6AA84F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g15b22d509a6_0_306"/>
          <p:cNvSpPr txBox="1"/>
          <p:nvPr/>
        </p:nvSpPr>
        <p:spPr>
          <a:xfrm>
            <a:off x="5124490" y="2315381"/>
            <a:ext cx="738600" cy="5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g15b22d509a6_0_306"/>
          <p:cNvSpPr txBox="1"/>
          <p:nvPr/>
        </p:nvSpPr>
        <p:spPr>
          <a:xfrm>
            <a:off x="7708143" y="2315381"/>
            <a:ext cx="738600" cy="5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g15b22d509a6_0_306"/>
          <p:cNvSpPr txBox="1"/>
          <p:nvPr/>
        </p:nvSpPr>
        <p:spPr>
          <a:xfrm>
            <a:off x="4738848" y="1728523"/>
            <a:ext cx="1509900" cy="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 Tokens</a:t>
            </a:r>
            <a:endParaRPr b="1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g15b22d509a6_0_306"/>
          <p:cNvSpPr txBox="1"/>
          <p:nvPr/>
        </p:nvSpPr>
        <p:spPr>
          <a:xfrm>
            <a:off x="7322501" y="1728523"/>
            <a:ext cx="1509900" cy="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 Token</a:t>
            </a:r>
            <a:endParaRPr b="1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5b22d509a6_0_3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>
                <a:solidFill>
                  <a:srgbClr val="000000"/>
                </a:solidFill>
              </a:rPr>
              <a:t>Chandy-Lamport snapshot algorithm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314" name="Google Shape;314;g15b22d509a6_0_320"/>
          <p:cNvSpPr txBox="1"/>
          <p:nvPr>
            <p:ph idx="1" type="body"/>
          </p:nvPr>
        </p:nvSpPr>
        <p:spPr>
          <a:xfrm>
            <a:off x="311700" y="1152475"/>
            <a:ext cx="4427100" cy="35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1300">
                <a:solidFill>
                  <a:srgbClr val="000000"/>
                </a:solidFill>
              </a:rPr>
              <a:t>Starting the snapshot procedure on a server:</a:t>
            </a:r>
            <a:endParaRPr b="1" sz="1300">
              <a:solidFill>
                <a:srgbClr val="000000"/>
              </a:solidFill>
            </a:endParaRPr>
          </a:p>
          <a:p>
            <a:pPr indent="-3111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b="1" lang="en" sz="1300">
                <a:solidFill>
                  <a:srgbClr val="000000"/>
                </a:solidFill>
              </a:rPr>
              <a:t>Record local state</a:t>
            </a:r>
            <a:endParaRPr b="1" sz="1300">
              <a:solidFill>
                <a:srgbClr val="000000"/>
              </a:solidFill>
            </a:endParaRPr>
          </a:p>
          <a:p>
            <a:pPr indent="-3111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b="1" lang="en" sz="1300">
                <a:solidFill>
                  <a:srgbClr val="000000"/>
                </a:solidFill>
              </a:rPr>
              <a:t>Send </a:t>
            </a:r>
            <a:r>
              <a:rPr b="1" lang="en" sz="1300">
                <a:solidFill>
                  <a:srgbClr val="FF0000"/>
                </a:solidFill>
              </a:rPr>
              <a:t>marker messages</a:t>
            </a:r>
            <a:r>
              <a:rPr b="1" lang="en" sz="1300">
                <a:solidFill>
                  <a:srgbClr val="000000"/>
                </a:solidFill>
              </a:rPr>
              <a:t> on all outbound interfaces</a:t>
            </a:r>
            <a:endParaRPr b="1" sz="1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" sz="1300">
                <a:solidFill>
                  <a:srgbClr val="000000"/>
                </a:solidFill>
              </a:rPr>
              <a:t>When you receive a </a:t>
            </a:r>
            <a:r>
              <a:rPr b="1" lang="en" sz="1300">
                <a:solidFill>
                  <a:srgbClr val="FF0000"/>
                </a:solidFill>
              </a:rPr>
              <a:t>marker message</a:t>
            </a:r>
            <a:r>
              <a:rPr b="1" lang="en" sz="1300">
                <a:solidFill>
                  <a:srgbClr val="000000"/>
                </a:solidFill>
              </a:rPr>
              <a:t> on an interface:</a:t>
            </a:r>
            <a:endParaRPr b="1" sz="1300">
              <a:solidFill>
                <a:srgbClr val="000000"/>
              </a:solidFill>
            </a:endParaRPr>
          </a:p>
          <a:p>
            <a:pPr indent="-3111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b="1" lang="en" sz="1300">
                <a:solidFill>
                  <a:srgbClr val="000000"/>
                </a:solidFill>
              </a:rPr>
              <a:t>If you haven’t started the snapshot procedure yet:</a:t>
            </a:r>
            <a:endParaRPr b="1" sz="1300">
              <a:solidFill>
                <a:srgbClr val="000000"/>
              </a:solidFill>
            </a:endParaRPr>
          </a:p>
          <a:p>
            <a:pPr indent="-3111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■"/>
            </a:pPr>
            <a:r>
              <a:rPr b="1" lang="en" sz="1300">
                <a:solidFill>
                  <a:srgbClr val="000000"/>
                </a:solidFill>
              </a:rPr>
              <a:t>record your local state</a:t>
            </a:r>
            <a:endParaRPr b="1" sz="1300">
              <a:solidFill>
                <a:srgbClr val="000000"/>
              </a:solidFill>
            </a:endParaRPr>
          </a:p>
          <a:p>
            <a:pPr indent="-3111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■"/>
            </a:pPr>
            <a:r>
              <a:rPr b="1" lang="en" sz="1300">
                <a:solidFill>
                  <a:srgbClr val="000000"/>
                </a:solidFill>
              </a:rPr>
              <a:t>send </a:t>
            </a:r>
            <a:r>
              <a:rPr b="1" lang="en" sz="1300">
                <a:solidFill>
                  <a:srgbClr val="FF0000"/>
                </a:solidFill>
              </a:rPr>
              <a:t>marker messages</a:t>
            </a:r>
            <a:r>
              <a:rPr b="1" lang="en" sz="1300">
                <a:solidFill>
                  <a:srgbClr val="000000"/>
                </a:solidFill>
              </a:rPr>
              <a:t> on all outbound interfaces</a:t>
            </a:r>
            <a:endParaRPr b="1" sz="1300">
              <a:solidFill>
                <a:srgbClr val="000000"/>
              </a:solidFill>
            </a:endParaRPr>
          </a:p>
          <a:p>
            <a:pPr indent="-3111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 sz="1300">
                <a:solidFill>
                  <a:srgbClr val="000000"/>
                </a:solidFill>
              </a:rPr>
              <a:t>Otherwise, stop recording messages you receive on </a:t>
            </a:r>
            <a:r>
              <a:rPr i="1" lang="en" sz="1300">
                <a:solidFill>
                  <a:srgbClr val="000000"/>
                </a:solidFill>
              </a:rPr>
              <a:t>this</a:t>
            </a:r>
            <a:r>
              <a:rPr lang="en" sz="1300">
                <a:solidFill>
                  <a:srgbClr val="000000"/>
                </a:solidFill>
              </a:rPr>
              <a:t> interface, start recording messages you receive on all </a:t>
            </a:r>
            <a:r>
              <a:rPr i="1" lang="en" sz="1300">
                <a:solidFill>
                  <a:srgbClr val="000000"/>
                </a:solidFill>
              </a:rPr>
              <a:t>other</a:t>
            </a:r>
            <a:r>
              <a:rPr lang="en" sz="1300">
                <a:solidFill>
                  <a:srgbClr val="000000"/>
                </a:solidFill>
              </a:rPr>
              <a:t> interfaces</a:t>
            </a:r>
            <a:endParaRPr sz="1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1800"/>
              <a:buNone/>
            </a:pPr>
            <a:r>
              <a:rPr lang="en" sz="1300">
                <a:solidFill>
                  <a:srgbClr val="000000"/>
                </a:solidFill>
              </a:rPr>
              <a:t>Terminate when all servers have received </a:t>
            </a:r>
            <a:r>
              <a:rPr lang="en" sz="1300">
                <a:solidFill>
                  <a:srgbClr val="FF0000"/>
                </a:solidFill>
              </a:rPr>
              <a:t>marker messages</a:t>
            </a:r>
            <a:r>
              <a:rPr lang="en" sz="1300">
                <a:solidFill>
                  <a:srgbClr val="000000"/>
                </a:solidFill>
              </a:rPr>
              <a:t> on all interfaces</a:t>
            </a:r>
            <a:endParaRPr sz="1300">
              <a:solidFill>
                <a:srgbClr val="000000"/>
              </a:solidFill>
            </a:endParaRPr>
          </a:p>
        </p:txBody>
      </p:sp>
      <p:cxnSp>
        <p:nvCxnSpPr>
          <p:cNvPr id="315" name="Google Shape;315;g15b22d509a6_0_320"/>
          <p:cNvCxnSpPr/>
          <p:nvPr/>
        </p:nvCxnSpPr>
        <p:spPr>
          <a:xfrm>
            <a:off x="5960394" y="2663122"/>
            <a:ext cx="16455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triangle"/>
            <a:tailEnd len="sm" w="sm" type="none"/>
          </a:ln>
        </p:spPr>
      </p:cxnSp>
      <p:cxnSp>
        <p:nvCxnSpPr>
          <p:cNvPr id="316" name="Google Shape;316;g15b22d509a6_0_320"/>
          <p:cNvCxnSpPr/>
          <p:nvPr/>
        </p:nvCxnSpPr>
        <p:spPr>
          <a:xfrm>
            <a:off x="5960394" y="2530994"/>
            <a:ext cx="16455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17" name="Google Shape;317;g15b22d509a6_0_320"/>
          <p:cNvSpPr/>
          <p:nvPr/>
        </p:nvSpPr>
        <p:spPr>
          <a:xfrm>
            <a:off x="5027012" y="2122663"/>
            <a:ext cx="933600" cy="943800"/>
          </a:xfrm>
          <a:prstGeom prst="ellipse">
            <a:avLst/>
          </a:prstGeom>
          <a:solidFill>
            <a:srgbClr val="6AA84F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g15b22d509a6_0_320"/>
          <p:cNvSpPr/>
          <p:nvPr/>
        </p:nvSpPr>
        <p:spPr>
          <a:xfrm>
            <a:off x="7603326" y="2122663"/>
            <a:ext cx="933600" cy="943800"/>
          </a:xfrm>
          <a:prstGeom prst="ellipse">
            <a:avLst/>
          </a:prstGeom>
          <a:solidFill>
            <a:srgbClr val="6AA84F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g15b22d509a6_0_320"/>
          <p:cNvSpPr txBox="1"/>
          <p:nvPr/>
        </p:nvSpPr>
        <p:spPr>
          <a:xfrm>
            <a:off x="5124490" y="2315381"/>
            <a:ext cx="738600" cy="5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g15b22d509a6_0_320"/>
          <p:cNvSpPr txBox="1"/>
          <p:nvPr/>
        </p:nvSpPr>
        <p:spPr>
          <a:xfrm>
            <a:off x="7708143" y="2315381"/>
            <a:ext cx="738600" cy="5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g15b22d509a6_0_320"/>
          <p:cNvSpPr txBox="1"/>
          <p:nvPr/>
        </p:nvSpPr>
        <p:spPr>
          <a:xfrm>
            <a:off x="4738848" y="1728523"/>
            <a:ext cx="1509900" cy="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 Tokens</a:t>
            </a:r>
            <a:endParaRPr b="1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g15b22d509a6_0_320"/>
          <p:cNvSpPr txBox="1"/>
          <p:nvPr/>
        </p:nvSpPr>
        <p:spPr>
          <a:xfrm>
            <a:off x="7322501" y="1728523"/>
            <a:ext cx="1509900" cy="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 Token</a:t>
            </a:r>
            <a:endParaRPr b="1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g15b22d509a6_0_320"/>
          <p:cNvSpPr/>
          <p:nvPr/>
        </p:nvSpPr>
        <p:spPr>
          <a:xfrm>
            <a:off x="6632475" y="2728525"/>
            <a:ext cx="403800" cy="36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5b22d509a6_0_3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>
                <a:solidFill>
                  <a:srgbClr val="000000"/>
                </a:solidFill>
              </a:rPr>
              <a:t>Chandy-Lamport snapshot algorithm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329" name="Google Shape;329;g15b22d509a6_0_334"/>
          <p:cNvSpPr txBox="1"/>
          <p:nvPr>
            <p:ph idx="1" type="body"/>
          </p:nvPr>
        </p:nvSpPr>
        <p:spPr>
          <a:xfrm>
            <a:off x="311700" y="1152475"/>
            <a:ext cx="4427100" cy="35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1300">
                <a:solidFill>
                  <a:srgbClr val="000000"/>
                </a:solidFill>
              </a:rPr>
              <a:t>Starting the snapshot procedure on a server:</a:t>
            </a:r>
            <a:endParaRPr b="1" sz="1300">
              <a:solidFill>
                <a:srgbClr val="000000"/>
              </a:solidFill>
            </a:endParaRPr>
          </a:p>
          <a:p>
            <a:pPr indent="-3111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b="1" lang="en" sz="1300">
                <a:solidFill>
                  <a:srgbClr val="000000"/>
                </a:solidFill>
              </a:rPr>
              <a:t>Record local state</a:t>
            </a:r>
            <a:endParaRPr b="1" sz="1300">
              <a:solidFill>
                <a:srgbClr val="000000"/>
              </a:solidFill>
            </a:endParaRPr>
          </a:p>
          <a:p>
            <a:pPr indent="-3111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b="1" lang="en" sz="1300">
                <a:solidFill>
                  <a:srgbClr val="000000"/>
                </a:solidFill>
              </a:rPr>
              <a:t>Send </a:t>
            </a:r>
            <a:r>
              <a:rPr b="1" lang="en" sz="1300">
                <a:solidFill>
                  <a:srgbClr val="FF0000"/>
                </a:solidFill>
              </a:rPr>
              <a:t>marker messages</a:t>
            </a:r>
            <a:r>
              <a:rPr b="1" lang="en" sz="1300">
                <a:solidFill>
                  <a:srgbClr val="000000"/>
                </a:solidFill>
              </a:rPr>
              <a:t> on all outbound interfaces</a:t>
            </a:r>
            <a:endParaRPr b="1" sz="1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" sz="1300">
                <a:solidFill>
                  <a:srgbClr val="000000"/>
                </a:solidFill>
              </a:rPr>
              <a:t>When you receive a </a:t>
            </a:r>
            <a:r>
              <a:rPr b="1" lang="en" sz="1300">
                <a:solidFill>
                  <a:srgbClr val="FF0000"/>
                </a:solidFill>
              </a:rPr>
              <a:t>marker message</a:t>
            </a:r>
            <a:r>
              <a:rPr b="1" lang="en" sz="1300">
                <a:solidFill>
                  <a:srgbClr val="000000"/>
                </a:solidFill>
              </a:rPr>
              <a:t> on an interface:</a:t>
            </a:r>
            <a:endParaRPr b="1" sz="1300">
              <a:solidFill>
                <a:srgbClr val="000000"/>
              </a:solidFill>
            </a:endParaRPr>
          </a:p>
          <a:p>
            <a:pPr indent="-3111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b="1" lang="en" sz="1300">
                <a:solidFill>
                  <a:srgbClr val="000000"/>
                </a:solidFill>
              </a:rPr>
              <a:t>If you haven’t started the snapshot procedure yet:</a:t>
            </a:r>
            <a:endParaRPr b="1" sz="1300">
              <a:solidFill>
                <a:srgbClr val="000000"/>
              </a:solidFill>
            </a:endParaRPr>
          </a:p>
          <a:p>
            <a:pPr indent="-3111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■"/>
            </a:pPr>
            <a:r>
              <a:rPr b="1" lang="en" sz="1300">
                <a:solidFill>
                  <a:srgbClr val="000000"/>
                </a:solidFill>
              </a:rPr>
              <a:t>record your local state</a:t>
            </a:r>
            <a:endParaRPr b="1" sz="1300">
              <a:solidFill>
                <a:srgbClr val="000000"/>
              </a:solidFill>
            </a:endParaRPr>
          </a:p>
          <a:p>
            <a:pPr indent="-31115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■"/>
            </a:pPr>
            <a:r>
              <a:rPr b="1" lang="en" sz="1300">
                <a:solidFill>
                  <a:srgbClr val="000000"/>
                </a:solidFill>
              </a:rPr>
              <a:t>send </a:t>
            </a:r>
            <a:r>
              <a:rPr b="1" lang="en" sz="1300">
                <a:solidFill>
                  <a:srgbClr val="FF0000"/>
                </a:solidFill>
              </a:rPr>
              <a:t>marker messages</a:t>
            </a:r>
            <a:r>
              <a:rPr b="1" lang="en" sz="1300">
                <a:solidFill>
                  <a:srgbClr val="000000"/>
                </a:solidFill>
              </a:rPr>
              <a:t> on all outbound interfaces</a:t>
            </a:r>
            <a:endParaRPr b="1" sz="1300">
              <a:solidFill>
                <a:srgbClr val="000000"/>
              </a:solidFill>
            </a:endParaRPr>
          </a:p>
          <a:p>
            <a:pPr indent="-3111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en" sz="1300">
                <a:solidFill>
                  <a:srgbClr val="000000"/>
                </a:solidFill>
              </a:rPr>
              <a:t>Otherwise, stop recording messages you receive on </a:t>
            </a:r>
            <a:r>
              <a:rPr i="1" lang="en" sz="1300">
                <a:solidFill>
                  <a:srgbClr val="000000"/>
                </a:solidFill>
              </a:rPr>
              <a:t>this</a:t>
            </a:r>
            <a:r>
              <a:rPr lang="en" sz="1300">
                <a:solidFill>
                  <a:srgbClr val="000000"/>
                </a:solidFill>
              </a:rPr>
              <a:t> interface, start recording messages you receive on all </a:t>
            </a:r>
            <a:r>
              <a:rPr i="1" lang="en" sz="1300">
                <a:solidFill>
                  <a:srgbClr val="000000"/>
                </a:solidFill>
              </a:rPr>
              <a:t>other</a:t>
            </a:r>
            <a:r>
              <a:rPr lang="en" sz="1300">
                <a:solidFill>
                  <a:srgbClr val="000000"/>
                </a:solidFill>
              </a:rPr>
              <a:t> interfaces</a:t>
            </a:r>
            <a:endParaRPr sz="13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1800"/>
              <a:buNone/>
            </a:pPr>
            <a:r>
              <a:rPr b="1" lang="en" sz="1300">
                <a:solidFill>
                  <a:srgbClr val="000000"/>
                </a:solidFill>
              </a:rPr>
              <a:t>Terminate when all servers have received </a:t>
            </a:r>
            <a:r>
              <a:rPr b="1" lang="en" sz="1300">
                <a:solidFill>
                  <a:srgbClr val="FF0000"/>
                </a:solidFill>
              </a:rPr>
              <a:t>marker messages</a:t>
            </a:r>
            <a:r>
              <a:rPr b="1" lang="en" sz="1300">
                <a:solidFill>
                  <a:srgbClr val="000000"/>
                </a:solidFill>
              </a:rPr>
              <a:t> on all interfaces</a:t>
            </a:r>
            <a:endParaRPr b="1" sz="1300">
              <a:solidFill>
                <a:srgbClr val="000000"/>
              </a:solidFill>
            </a:endParaRPr>
          </a:p>
        </p:txBody>
      </p:sp>
      <p:cxnSp>
        <p:nvCxnSpPr>
          <p:cNvPr id="330" name="Google Shape;330;g15b22d509a6_0_334"/>
          <p:cNvCxnSpPr/>
          <p:nvPr/>
        </p:nvCxnSpPr>
        <p:spPr>
          <a:xfrm>
            <a:off x="5960394" y="2663122"/>
            <a:ext cx="16455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triangle"/>
            <a:tailEnd len="sm" w="sm" type="none"/>
          </a:ln>
        </p:spPr>
      </p:cxnSp>
      <p:cxnSp>
        <p:nvCxnSpPr>
          <p:cNvPr id="331" name="Google Shape;331;g15b22d509a6_0_334"/>
          <p:cNvCxnSpPr/>
          <p:nvPr/>
        </p:nvCxnSpPr>
        <p:spPr>
          <a:xfrm>
            <a:off x="5960394" y="2530994"/>
            <a:ext cx="16455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32" name="Google Shape;332;g15b22d509a6_0_334"/>
          <p:cNvSpPr/>
          <p:nvPr/>
        </p:nvSpPr>
        <p:spPr>
          <a:xfrm>
            <a:off x="5027012" y="2122663"/>
            <a:ext cx="933600" cy="943800"/>
          </a:xfrm>
          <a:prstGeom prst="ellipse">
            <a:avLst/>
          </a:prstGeom>
          <a:solidFill>
            <a:srgbClr val="6AA84F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g15b22d509a6_0_334"/>
          <p:cNvSpPr/>
          <p:nvPr/>
        </p:nvSpPr>
        <p:spPr>
          <a:xfrm>
            <a:off x="7603326" y="2122663"/>
            <a:ext cx="933600" cy="943800"/>
          </a:xfrm>
          <a:prstGeom prst="ellipse">
            <a:avLst/>
          </a:prstGeom>
          <a:solidFill>
            <a:srgbClr val="6AA84F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g15b22d509a6_0_334"/>
          <p:cNvSpPr txBox="1"/>
          <p:nvPr/>
        </p:nvSpPr>
        <p:spPr>
          <a:xfrm>
            <a:off x="5124490" y="2315381"/>
            <a:ext cx="738600" cy="5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g15b22d509a6_0_334"/>
          <p:cNvSpPr txBox="1"/>
          <p:nvPr/>
        </p:nvSpPr>
        <p:spPr>
          <a:xfrm>
            <a:off x="7708143" y="2315381"/>
            <a:ext cx="738600" cy="5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g15b22d509a6_0_334"/>
          <p:cNvSpPr txBox="1"/>
          <p:nvPr/>
        </p:nvSpPr>
        <p:spPr>
          <a:xfrm>
            <a:off x="4738848" y="1728523"/>
            <a:ext cx="1509900" cy="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 Tokens</a:t>
            </a:r>
            <a:endParaRPr b="1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g15b22d509a6_0_334"/>
          <p:cNvSpPr txBox="1"/>
          <p:nvPr/>
        </p:nvSpPr>
        <p:spPr>
          <a:xfrm>
            <a:off x="7322501" y="1728523"/>
            <a:ext cx="1509900" cy="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 Token</a:t>
            </a:r>
            <a:endParaRPr b="1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g15b22d509a6_0_334"/>
          <p:cNvSpPr txBox="1"/>
          <p:nvPr/>
        </p:nvSpPr>
        <p:spPr>
          <a:xfrm>
            <a:off x="5458225" y="3408025"/>
            <a:ext cx="263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Global Snapshot Finished!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3" name="Google Shape;343;p16"/>
          <p:cNvCxnSpPr/>
          <p:nvPr/>
        </p:nvCxnSpPr>
        <p:spPr>
          <a:xfrm>
            <a:off x="2388511" y="2750025"/>
            <a:ext cx="19143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triangle"/>
            <a:tailEnd len="sm" w="sm" type="none"/>
          </a:ln>
        </p:spPr>
      </p:cxnSp>
      <p:cxnSp>
        <p:nvCxnSpPr>
          <p:cNvPr id="344" name="Google Shape;344;p16"/>
          <p:cNvCxnSpPr/>
          <p:nvPr/>
        </p:nvCxnSpPr>
        <p:spPr>
          <a:xfrm>
            <a:off x="2388511" y="2591625"/>
            <a:ext cx="19143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45" name="Google Shape;34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>
                <a:solidFill>
                  <a:srgbClr val="000000"/>
                </a:solidFill>
              </a:rPr>
              <a:t>Token passing example 1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346" name="Google Shape;346;p16"/>
          <p:cNvSpPr/>
          <p:nvPr/>
        </p:nvSpPr>
        <p:spPr>
          <a:xfrm>
            <a:off x="1302613" y="2102100"/>
            <a:ext cx="1086000" cy="1131300"/>
          </a:xfrm>
          <a:prstGeom prst="ellipse">
            <a:avLst/>
          </a:prstGeom>
          <a:solidFill>
            <a:srgbClr val="6D9EEB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16"/>
          <p:cNvSpPr/>
          <p:nvPr/>
        </p:nvSpPr>
        <p:spPr>
          <a:xfrm>
            <a:off x="4299900" y="2102100"/>
            <a:ext cx="1086000" cy="1131300"/>
          </a:xfrm>
          <a:prstGeom prst="ellipse">
            <a:avLst/>
          </a:prstGeom>
          <a:solidFill>
            <a:srgbClr val="6D9EEB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16"/>
          <p:cNvSpPr txBox="1"/>
          <p:nvPr/>
        </p:nvSpPr>
        <p:spPr>
          <a:xfrm>
            <a:off x="1416019" y="2333138"/>
            <a:ext cx="8592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6"/>
          <p:cNvSpPr txBox="1"/>
          <p:nvPr/>
        </p:nvSpPr>
        <p:spPr>
          <a:xfrm>
            <a:off x="4421844" y="2333138"/>
            <a:ext cx="8592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6"/>
          <p:cNvSpPr txBox="1"/>
          <p:nvPr/>
        </p:nvSpPr>
        <p:spPr>
          <a:xfrm>
            <a:off x="967363" y="1629588"/>
            <a:ext cx="17565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Token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16"/>
          <p:cNvSpPr txBox="1"/>
          <p:nvPr/>
        </p:nvSpPr>
        <p:spPr>
          <a:xfrm>
            <a:off x="3973188" y="1629588"/>
            <a:ext cx="17565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 Tokens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6" name="Google Shape;356;p17"/>
          <p:cNvCxnSpPr/>
          <p:nvPr/>
        </p:nvCxnSpPr>
        <p:spPr>
          <a:xfrm>
            <a:off x="2388511" y="2750025"/>
            <a:ext cx="19143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triangle"/>
            <a:tailEnd len="sm" w="sm" type="none"/>
          </a:ln>
        </p:spPr>
      </p:cxnSp>
      <p:cxnSp>
        <p:nvCxnSpPr>
          <p:cNvPr id="357" name="Google Shape;357;p17"/>
          <p:cNvCxnSpPr/>
          <p:nvPr/>
        </p:nvCxnSpPr>
        <p:spPr>
          <a:xfrm>
            <a:off x="2388511" y="2591625"/>
            <a:ext cx="19143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58" name="Google Shape;35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>
                <a:solidFill>
                  <a:srgbClr val="000000"/>
                </a:solidFill>
              </a:rPr>
              <a:t>Token passing example 1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359" name="Google Shape;359;p17"/>
          <p:cNvSpPr/>
          <p:nvPr/>
        </p:nvSpPr>
        <p:spPr>
          <a:xfrm>
            <a:off x="1302613" y="2102100"/>
            <a:ext cx="1086000" cy="1131300"/>
          </a:xfrm>
          <a:prstGeom prst="ellipse">
            <a:avLst/>
          </a:prstGeom>
          <a:solidFill>
            <a:srgbClr val="6D9EEB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17"/>
          <p:cNvSpPr/>
          <p:nvPr/>
        </p:nvSpPr>
        <p:spPr>
          <a:xfrm>
            <a:off x="4299900" y="2102100"/>
            <a:ext cx="1086000" cy="1131300"/>
          </a:xfrm>
          <a:prstGeom prst="ellipse">
            <a:avLst/>
          </a:prstGeom>
          <a:solidFill>
            <a:srgbClr val="6D9EEB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17"/>
          <p:cNvSpPr txBox="1"/>
          <p:nvPr/>
        </p:nvSpPr>
        <p:spPr>
          <a:xfrm>
            <a:off x="1416019" y="2333138"/>
            <a:ext cx="8592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17"/>
          <p:cNvSpPr txBox="1"/>
          <p:nvPr/>
        </p:nvSpPr>
        <p:spPr>
          <a:xfrm>
            <a:off x="4421844" y="2333138"/>
            <a:ext cx="8592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17"/>
          <p:cNvSpPr txBox="1"/>
          <p:nvPr/>
        </p:nvSpPr>
        <p:spPr>
          <a:xfrm>
            <a:off x="967363" y="1629588"/>
            <a:ext cx="17565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 Tokens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17"/>
          <p:cNvSpPr txBox="1"/>
          <p:nvPr/>
        </p:nvSpPr>
        <p:spPr>
          <a:xfrm>
            <a:off x="3973188" y="1629588"/>
            <a:ext cx="17565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 Tokens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17"/>
          <p:cNvSpPr txBox="1"/>
          <p:nvPr/>
        </p:nvSpPr>
        <p:spPr>
          <a:xfrm>
            <a:off x="6033550" y="891550"/>
            <a:ext cx="2544600" cy="19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Event order: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1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sends 1 token</a:t>
            </a:r>
            <a:endParaRPr b="0" i="1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17"/>
          <p:cNvSpPr/>
          <p:nvPr/>
        </p:nvSpPr>
        <p:spPr>
          <a:xfrm>
            <a:off x="2857963" y="2154275"/>
            <a:ext cx="859200" cy="366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Token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1" name="Google Shape;371;p18"/>
          <p:cNvCxnSpPr/>
          <p:nvPr/>
        </p:nvCxnSpPr>
        <p:spPr>
          <a:xfrm>
            <a:off x="2388511" y="2750025"/>
            <a:ext cx="19143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triangle"/>
            <a:tailEnd len="sm" w="sm" type="none"/>
          </a:ln>
        </p:spPr>
      </p:cxnSp>
      <p:cxnSp>
        <p:nvCxnSpPr>
          <p:cNvPr id="372" name="Google Shape;372;p18"/>
          <p:cNvCxnSpPr/>
          <p:nvPr/>
        </p:nvCxnSpPr>
        <p:spPr>
          <a:xfrm>
            <a:off x="2388511" y="2591625"/>
            <a:ext cx="19143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73" name="Google Shape;37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>
                <a:solidFill>
                  <a:srgbClr val="000000"/>
                </a:solidFill>
              </a:rPr>
              <a:t>Token passing example 1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374" name="Google Shape;374;p18"/>
          <p:cNvSpPr/>
          <p:nvPr/>
        </p:nvSpPr>
        <p:spPr>
          <a:xfrm>
            <a:off x="1302613" y="2102100"/>
            <a:ext cx="1086000" cy="1131300"/>
          </a:xfrm>
          <a:prstGeom prst="ellipse">
            <a:avLst/>
          </a:prstGeom>
          <a:solidFill>
            <a:srgbClr val="6AA84F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18"/>
          <p:cNvSpPr/>
          <p:nvPr/>
        </p:nvSpPr>
        <p:spPr>
          <a:xfrm>
            <a:off x="4299900" y="2102100"/>
            <a:ext cx="1086000" cy="1131300"/>
          </a:xfrm>
          <a:prstGeom prst="ellipse">
            <a:avLst/>
          </a:prstGeom>
          <a:solidFill>
            <a:srgbClr val="6D9EEB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18"/>
          <p:cNvSpPr txBox="1"/>
          <p:nvPr/>
        </p:nvSpPr>
        <p:spPr>
          <a:xfrm>
            <a:off x="1416019" y="2333138"/>
            <a:ext cx="8592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18"/>
          <p:cNvSpPr txBox="1"/>
          <p:nvPr/>
        </p:nvSpPr>
        <p:spPr>
          <a:xfrm>
            <a:off x="4421844" y="2333138"/>
            <a:ext cx="8592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18"/>
          <p:cNvSpPr txBox="1"/>
          <p:nvPr/>
        </p:nvSpPr>
        <p:spPr>
          <a:xfrm>
            <a:off x="967363" y="1629588"/>
            <a:ext cx="17565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 Tokens</a:t>
            </a:r>
            <a:endParaRPr b="1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18"/>
          <p:cNvSpPr txBox="1"/>
          <p:nvPr/>
        </p:nvSpPr>
        <p:spPr>
          <a:xfrm>
            <a:off x="3973188" y="1629588"/>
            <a:ext cx="17565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 Tokens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18"/>
          <p:cNvSpPr txBox="1"/>
          <p:nvPr/>
        </p:nvSpPr>
        <p:spPr>
          <a:xfrm>
            <a:off x="6033550" y="891550"/>
            <a:ext cx="2730300" cy="34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Event order: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1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sends 1 token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1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starts snapshot, sends marker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18"/>
          <p:cNvSpPr/>
          <p:nvPr/>
        </p:nvSpPr>
        <p:spPr>
          <a:xfrm>
            <a:off x="2632875" y="2067225"/>
            <a:ext cx="403800" cy="36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18"/>
          <p:cNvSpPr/>
          <p:nvPr/>
        </p:nvSpPr>
        <p:spPr>
          <a:xfrm>
            <a:off x="3082288" y="2067225"/>
            <a:ext cx="859200" cy="366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Token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7" name="Google Shape;387;p19"/>
          <p:cNvCxnSpPr/>
          <p:nvPr/>
        </p:nvCxnSpPr>
        <p:spPr>
          <a:xfrm>
            <a:off x="2388511" y="2750025"/>
            <a:ext cx="19143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triangle"/>
            <a:tailEnd len="sm" w="sm" type="none"/>
          </a:ln>
        </p:spPr>
      </p:cxnSp>
      <p:cxnSp>
        <p:nvCxnSpPr>
          <p:cNvPr id="388" name="Google Shape;388;p19"/>
          <p:cNvCxnSpPr/>
          <p:nvPr/>
        </p:nvCxnSpPr>
        <p:spPr>
          <a:xfrm>
            <a:off x="2388511" y="2591625"/>
            <a:ext cx="19143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89" name="Google Shape;38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>
                <a:solidFill>
                  <a:srgbClr val="000000"/>
                </a:solidFill>
              </a:rPr>
              <a:t>Token passing example 1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390" name="Google Shape;390;p19"/>
          <p:cNvSpPr/>
          <p:nvPr/>
        </p:nvSpPr>
        <p:spPr>
          <a:xfrm>
            <a:off x="1302613" y="2102100"/>
            <a:ext cx="1086000" cy="1131300"/>
          </a:xfrm>
          <a:prstGeom prst="ellipse">
            <a:avLst/>
          </a:prstGeom>
          <a:solidFill>
            <a:srgbClr val="6AA84F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19"/>
          <p:cNvSpPr/>
          <p:nvPr/>
        </p:nvSpPr>
        <p:spPr>
          <a:xfrm>
            <a:off x="4299900" y="2102100"/>
            <a:ext cx="1086000" cy="1131300"/>
          </a:xfrm>
          <a:prstGeom prst="ellipse">
            <a:avLst/>
          </a:prstGeom>
          <a:solidFill>
            <a:srgbClr val="6D9EEB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9"/>
          <p:cNvSpPr txBox="1"/>
          <p:nvPr/>
        </p:nvSpPr>
        <p:spPr>
          <a:xfrm>
            <a:off x="1416019" y="2333138"/>
            <a:ext cx="8592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19"/>
          <p:cNvSpPr txBox="1"/>
          <p:nvPr/>
        </p:nvSpPr>
        <p:spPr>
          <a:xfrm>
            <a:off x="4421844" y="2333138"/>
            <a:ext cx="8592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19"/>
          <p:cNvSpPr txBox="1"/>
          <p:nvPr/>
        </p:nvSpPr>
        <p:spPr>
          <a:xfrm>
            <a:off x="967363" y="1629588"/>
            <a:ext cx="17565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 Tokens</a:t>
            </a:r>
            <a:endParaRPr b="1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19"/>
          <p:cNvSpPr txBox="1"/>
          <p:nvPr/>
        </p:nvSpPr>
        <p:spPr>
          <a:xfrm>
            <a:off x="3973188" y="1629588"/>
            <a:ext cx="17565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Token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19"/>
          <p:cNvSpPr txBox="1"/>
          <p:nvPr/>
        </p:nvSpPr>
        <p:spPr>
          <a:xfrm>
            <a:off x="6033550" y="891550"/>
            <a:ext cx="2730300" cy="34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Event order: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1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sends 1 token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1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starts snapshot, sends marker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1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receives 1 token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19"/>
          <p:cNvSpPr/>
          <p:nvPr/>
        </p:nvSpPr>
        <p:spPr>
          <a:xfrm>
            <a:off x="3146638" y="2067225"/>
            <a:ext cx="403800" cy="36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2" name="Google Shape;402;p20"/>
          <p:cNvCxnSpPr/>
          <p:nvPr/>
        </p:nvCxnSpPr>
        <p:spPr>
          <a:xfrm>
            <a:off x="2388511" y="2750025"/>
            <a:ext cx="19143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triangle"/>
            <a:tailEnd len="sm" w="sm" type="none"/>
          </a:ln>
        </p:spPr>
      </p:cxnSp>
      <p:cxnSp>
        <p:nvCxnSpPr>
          <p:cNvPr id="403" name="Google Shape;403;p20"/>
          <p:cNvCxnSpPr/>
          <p:nvPr/>
        </p:nvCxnSpPr>
        <p:spPr>
          <a:xfrm>
            <a:off x="2388511" y="2591625"/>
            <a:ext cx="19143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04" name="Google Shape;40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>
                <a:solidFill>
                  <a:srgbClr val="000000"/>
                </a:solidFill>
              </a:rPr>
              <a:t>Token passing example 1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405" name="Google Shape;405;p20"/>
          <p:cNvSpPr/>
          <p:nvPr/>
        </p:nvSpPr>
        <p:spPr>
          <a:xfrm>
            <a:off x="1302613" y="2102100"/>
            <a:ext cx="1086000" cy="1131300"/>
          </a:xfrm>
          <a:prstGeom prst="ellipse">
            <a:avLst/>
          </a:prstGeom>
          <a:solidFill>
            <a:srgbClr val="6AA84F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20"/>
          <p:cNvSpPr/>
          <p:nvPr/>
        </p:nvSpPr>
        <p:spPr>
          <a:xfrm>
            <a:off x="4299900" y="2102100"/>
            <a:ext cx="1086000" cy="1131300"/>
          </a:xfrm>
          <a:prstGeom prst="ellipse">
            <a:avLst/>
          </a:prstGeom>
          <a:solidFill>
            <a:srgbClr val="6AA84F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20"/>
          <p:cNvSpPr txBox="1"/>
          <p:nvPr/>
        </p:nvSpPr>
        <p:spPr>
          <a:xfrm>
            <a:off x="1416019" y="2333138"/>
            <a:ext cx="8592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20"/>
          <p:cNvSpPr txBox="1"/>
          <p:nvPr/>
        </p:nvSpPr>
        <p:spPr>
          <a:xfrm>
            <a:off x="4421844" y="2333138"/>
            <a:ext cx="8592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20"/>
          <p:cNvSpPr txBox="1"/>
          <p:nvPr/>
        </p:nvSpPr>
        <p:spPr>
          <a:xfrm>
            <a:off x="967363" y="1629588"/>
            <a:ext cx="17565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 Tokens</a:t>
            </a:r>
            <a:endParaRPr b="1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20"/>
          <p:cNvSpPr txBox="1"/>
          <p:nvPr/>
        </p:nvSpPr>
        <p:spPr>
          <a:xfrm>
            <a:off x="3973188" y="1629588"/>
            <a:ext cx="17565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 Token</a:t>
            </a:r>
            <a:endParaRPr b="1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20"/>
          <p:cNvSpPr txBox="1"/>
          <p:nvPr/>
        </p:nvSpPr>
        <p:spPr>
          <a:xfrm>
            <a:off x="6033550" y="891550"/>
            <a:ext cx="2730300" cy="28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Event order: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1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sends 1 token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1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starts snapshot, sends marker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1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receives 1 token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1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receives marker, starts snapshot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20"/>
          <p:cNvSpPr/>
          <p:nvPr/>
        </p:nvSpPr>
        <p:spPr>
          <a:xfrm>
            <a:off x="3146638" y="2908425"/>
            <a:ext cx="403800" cy="36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7" name="Google Shape;417;p21"/>
          <p:cNvCxnSpPr/>
          <p:nvPr/>
        </p:nvCxnSpPr>
        <p:spPr>
          <a:xfrm>
            <a:off x="2388511" y="2750025"/>
            <a:ext cx="19143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triangle"/>
            <a:tailEnd len="sm" w="sm" type="none"/>
          </a:ln>
        </p:spPr>
      </p:cxnSp>
      <p:cxnSp>
        <p:nvCxnSpPr>
          <p:cNvPr id="418" name="Google Shape;418;p21"/>
          <p:cNvCxnSpPr/>
          <p:nvPr/>
        </p:nvCxnSpPr>
        <p:spPr>
          <a:xfrm>
            <a:off x="2388511" y="2591625"/>
            <a:ext cx="19143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19" name="Google Shape;41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>
                <a:solidFill>
                  <a:srgbClr val="000000"/>
                </a:solidFill>
              </a:rPr>
              <a:t>Token passing example 1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420" name="Google Shape;420;p21"/>
          <p:cNvSpPr/>
          <p:nvPr/>
        </p:nvSpPr>
        <p:spPr>
          <a:xfrm>
            <a:off x="1302613" y="2102100"/>
            <a:ext cx="1086000" cy="1131300"/>
          </a:xfrm>
          <a:prstGeom prst="ellipse">
            <a:avLst/>
          </a:prstGeom>
          <a:solidFill>
            <a:srgbClr val="6AA84F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21"/>
          <p:cNvSpPr/>
          <p:nvPr/>
        </p:nvSpPr>
        <p:spPr>
          <a:xfrm>
            <a:off x="4299900" y="2102100"/>
            <a:ext cx="1086000" cy="1131300"/>
          </a:xfrm>
          <a:prstGeom prst="ellipse">
            <a:avLst/>
          </a:prstGeom>
          <a:solidFill>
            <a:srgbClr val="6AA84F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21"/>
          <p:cNvSpPr txBox="1"/>
          <p:nvPr/>
        </p:nvSpPr>
        <p:spPr>
          <a:xfrm>
            <a:off x="1416019" y="2333138"/>
            <a:ext cx="8592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21"/>
          <p:cNvSpPr txBox="1"/>
          <p:nvPr/>
        </p:nvSpPr>
        <p:spPr>
          <a:xfrm>
            <a:off x="4421844" y="2333138"/>
            <a:ext cx="8592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21"/>
          <p:cNvSpPr txBox="1"/>
          <p:nvPr/>
        </p:nvSpPr>
        <p:spPr>
          <a:xfrm>
            <a:off x="967363" y="1629588"/>
            <a:ext cx="17565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 Tokens</a:t>
            </a:r>
            <a:endParaRPr b="1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21"/>
          <p:cNvSpPr txBox="1"/>
          <p:nvPr/>
        </p:nvSpPr>
        <p:spPr>
          <a:xfrm>
            <a:off x="3973188" y="1629588"/>
            <a:ext cx="17565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 Token</a:t>
            </a:r>
            <a:endParaRPr b="1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21"/>
          <p:cNvSpPr txBox="1"/>
          <p:nvPr/>
        </p:nvSpPr>
        <p:spPr>
          <a:xfrm>
            <a:off x="6033550" y="891550"/>
            <a:ext cx="2730300" cy="28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Event order: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1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sends 1 token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1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starts snapshot, sends marker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1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receives 1 token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1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receives marker, starts snapshot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1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receives marker, ends snapshot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21"/>
          <p:cNvSpPr txBox="1"/>
          <p:nvPr/>
        </p:nvSpPr>
        <p:spPr>
          <a:xfrm>
            <a:off x="413825" y="3840900"/>
            <a:ext cx="52644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We did not record the token in-flight because B received it before B started the snapshot process</a:t>
            </a:r>
            <a:endParaRPr b="0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2" name="Google Shape;432;p22"/>
          <p:cNvCxnSpPr/>
          <p:nvPr/>
        </p:nvCxnSpPr>
        <p:spPr>
          <a:xfrm>
            <a:off x="2388511" y="2750025"/>
            <a:ext cx="19143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triangle"/>
            <a:tailEnd len="sm" w="sm" type="none"/>
          </a:ln>
        </p:spPr>
      </p:cxnSp>
      <p:cxnSp>
        <p:nvCxnSpPr>
          <p:cNvPr id="433" name="Google Shape;433;p22"/>
          <p:cNvCxnSpPr/>
          <p:nvPr/>
        </p:nvCxnSpPr>
        <p:spPr>
          <a:xfrm>
            <a:off x="2388511" y="2591625"/>
            <a:ext cx="19143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34" name="Google Shape;43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>
                <a:solidFill>
                  <a:srgbClr val="000000"/>
                </a:solidFill>
              </a:rPr>
              <a:t>Token passing example 2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435" name="Google Shape;435;p22"/>
          <p:cNvSpPr/>
          <p:nvPr/>
        </p:nvSpPr>
        <p:spPr>
          <a:xfrm>
            <a:off x="1302613" y="2102100"/>
            <a:ext cx="1086000" cy="1131300"/>
          </a:xfrm>
          <a:prstGeom prst="ellipse">
            <a:avLst/>
          </a:prstGeom>
          <a:solidFill>
            <a:srgbClr val="6D9EEB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22"/>
          <p:cNvSpPr/>
          <p:nvPr/>
        </p:nvSpPr>
        <p:spPr>
          <a:xfrm>
            <a:off x="4299900" y="2102100"/>
            <a:ext cx="1086000" cy="1131300"/>
          </a:xfrm>
          <a:prstGeom prst="ellipse">
            <a:avLst/>
          </a:prstGeom>
          <a:solidFill>
            <a:srgbClr val="6D9EEB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22"/>
          <p:cNvSpPr txBox="1"/>
          <p:nvPr/>
        </p:nvSpPr>
        <p:spPr>
          <a:xfrm>
            <a:off x="1416019" y="2333138"/>
            <a:ext cx="8592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22"/>
          <p:cNvSpPr txBox="1"/>
          <p:nvPr/>
        </p:nvSpPr>
        <p:spPr>
          <a:xfrm>
            <a:off x="4421844" y="2333138"/>
            <a:ext cx="8592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22"/>
          <p:cNvSpPr txBox="1"/>
          <p:nvPr/>
        </p:nvSpPr>
        <p:spPr>
          <a:xfrm>
            <a:off x="967363" y="1629588"/>
            <a:ext cx="17565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 Tokens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22"/>
          <p:cNvSpPr txBox="1"/>
          <p:nvPr/>
        </p:nvSpPr>
        <p:spPr>
          <a:xfrm>
            <a:off x="3973188" y="1629588"/>
            <a:ext cx="17565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Token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norama21.jpg" id="65" name="Google Shape;65;p4"/>
          <p:cNvPicPr preferRelativeResize="0"/>
          <p:nvPr/>
        </p:nvPicPr>
        <p:blipFill rotWithShape="1">
          <a:blip r:embed="rId3">
            <a:alphaModFix/>
          </a:blip>
          <a:srcRect b="0" l="0" r="67133" t="0"/>
          <a:stretch/>
        </p:blipFill>
        <p:spPr>
          <a:xfrm rot="-968988">
            <a:off x="390926" y="1071576"/>
            <a:ext cx="2476647" cy="27887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norama21.jpg" id="66" name="Google Shape;66;p4"/>
          <p:cNvPicPr preferRelativeResize="0"/>
          <p:nvPr/>
        </p:nvPicPr>
        <p:blipFill rotWithShape="1">
          <a:blip r:embed="rId3">
            <a:alphaModFix/>
          </a:blip>
          <a:srcRect b="0" l="32868" r="34265" t="0"/>
          <a:stretch/>
        </p:blipFill>
        <p:spPr>
          <a:xfrm>
            <a:off x="3284637" y="654800"/>
            <a:ext cx="2476650" cy="2788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norama21.jpg" id="67" name="Google Shape;67;p4"/>
          <p:cNvPicPr preferRelativeResize="0"/>
          <p:nvPr/>
        </p:nvPicPr>
        <p:blipFill rotWithShape="1">
          <a:blip r:embed="rId3">
            <a:alphaModFix/>
          </a:blip>
          <a:srcRect b="0" l="65733" r="0" t="0"/>
          <a:stretch/>
        </p:blipFill>
        <p:spPr>
          <a:xfrm rot="972084">
            <a:off x="6177150" y="1071575"/>
            <a:ext cx="2582176" cy="2788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" name="Google Shape;68;p4"/>
          <p:cNvGrpSpPr/>
          <p:nvPr/>
        </p:nvGrpSpPr>
        <p:grpSpPr>
          <a:xfrm>
            <a:off x="1490309" y="3554364"/>
            <a:ext cx="6054655" cy="1329964"/>
            <a:chOff x="1490309" y="3554364"/>
            <a:chExt cx="6054655" cy="1329964"/>
          </a:xfrm>
        </p:grpSpPr>
        <p:pic>
          <p:nvPicPr>
            <p:cNvPr descr="camera.png" id="69" name="Google Shape;69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1104859">
              <a:off x="1589529" y="3884564"/>
              <a:ext cx="1227167" cy="8271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amera.png" id="70" name="Google Shape;70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-7">
              <a:off x="3958416" y="3554365"/>
              <a:ext cx="1227168" cy="8271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amera.png" id="71" name="Google Shape;71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1101849">
              <a:off x="6218753" y="3882464"/>
              <a:ext cx="1227165" cy="82711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2" name="Google Shape;72;p4"/>
          <p:cNvSpPr txBox="1"/>
          <p:nvPr/>
        </p:nvSpPr>
        <p:spPr>
          <a:xfrm>
            <a:off x="2642863" y="4452900"/>
            <a:ext cx="37602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Need synchronization</a:t>
            </a:r>
            <a:endParaRPr b="0" i="0" sz="2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5" name="Google Shape;445;p23"/>
          <p:cNvCxnSpPr/>
          <p:nvPr/>
        </p:nvCxnSpPr>
        <p:spPr>
          <a:xfrm>
            <a:off x="2388511" y="2750025"/>
            <a:ext cx="19143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triangle"/>
            <a:tailEnd len="sm" w="sm" type="none"/>
          </a:ln>
        </p:spPr>
      </p:cxnSp>
      <p:cxnSp>
        <p:nvCxnSpPr>
          <p:cNvPr id="446" name="Google Shape;446;p23"/>
          <p:cNvCxnSpPr/>
          <p:nvPr/>
        </p:nvCxnSpPr>
        <p:spPr>
          <a:xfrm>
            <a:off x="2388511" y="2591625"/>
            <a:ext cx="19143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47" name="Google Shape;44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>
                <a:solidFill>
                  <a:srgbClr val="000000"/>
                </a:solidFill>
              </a:rPr>
              <a:t>Token passing example 2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448" name="Google Shape;448;p23"/>
          <p:cNvSpPr/>
          <p:nvPr/>
        </p:nvSpPr>
        <p:spPr>
          <a:xfrm>
            <a:off x="1302613" y="2102100"/>
            <a:ext cx="1086000" cy="1131300"/>
          </a:xfrm>
          <a:prstGeom prst="ellipse">
            <a:avLst/>
          </a:prstGeom>
          <a:solidFill>
            <a:srgbClr val="6D9EEB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23"/>
          <p:cNvSpPr/>
          <p:nvPr/>
        </p:nvSpPr>
        <p:spPr>
          <a:xfrm>
            <a:off x="4299900" y="2102100"/>
            <a:ext cx="1086000" cy="1131300"/>
          </a:xfrm>
          <a:prstGeom prst="ellipse">
            <a:avLst/>
          </a:prstGeom>
          <a:solidFill>
            <a:srgbClr val="6D9EEB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23"/>
          <p:cNvSpPr txBox="1"/>
          <p:nvPr/>
        </p:nvSpPr>
        <p:spPr>
          <a:xfrm>
            <a:off x="1416019" y="2333138"/>
            <a:ext cx="8592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23"/>
          <p:cNvSpPr txBox="1"/>
          <p:nvPr/>
        </p:nvSpPr>
        <p:spPr>
          <a:xfrm>
            <a:off x="4421844" y="2333138"/>
            <a:ext cx="8592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23"/>
          <p:cNvSpPr txBox="1"/>
          <p:nvPr/>
        </p:nvSpPr>
        <p:spPr>
          <a:xfrm>
            <a:off x="967363" y="1629588"/>
            <a:ext cx="17565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 Tokens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23"/>
          <p:cNvSpPr txBox="1"/>
          <p:nvPr/>
        </p:nvSpPr>
        <p:spPr>
          <a:xfrm>
            <a:off x="3973188" y="1629588"/>
            <a:ext cx="17565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 Tokens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23"/>
          <p:cNvSpPr txBox="1"/>
          <p:nvPr/>
        </p:nvSpPr>
        <p:spPr>
          <a:xfrm>
            <a:off x="6033550" y="891550"/>
            <a:ext cx="2544600" cy="19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Event order: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1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sends 1 token</a:t>
            </a:r>
            <a:endParaRPr b="0" i="1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23"/>
          <p:cNvSpPr/>
          <p:nvPr/>
        </p:nvSpPr>
        <p:spPr>
          <a:xfrm>
            <a:off x="2918925" y="2855650"/>
            <a:ext cx="859200" cy="366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Token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0" name="Google Shape;460;p24"/>
          <p:cNvCxnSpPr/>
          <p:nvPr/>
        </p:nvCxnSpPr>
        <p:spPr>
          <a:xfrm>
            <a:off x="2388511" y="2750025"/>
            <a:ext cx="19143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triangle"/>
            <a:tailEnd len="sm" w="sm" type="none"/>
          </a:ln>
        </p:spPr>
      </p:cxnSp>
      <p:cxnSp>
        <p:nvCxnSpPr>
          <p:cNvPr id="461" name="Google Shape;461;p24"/>
          <p:cNvCxnSpPr/>
          <p:nvPr/>
        </p:nvCxnSpPr>
        <p:spPr>
          <a:xfrm>
            <a:off x="2388511" y="2591625"/>
            <a:ext cx="19143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62" name="Google Shape;462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>
                <a:solidFill>
                  <a:srgbClr val="000000"/>
                </a:solidFill>
              </a:rPr>
              <a:t>Token passing example 2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463" name="Google Shape;463;p24"/>
          <p:cNvSpPr/>
          <p:nvPr/>
        </p:nvSpPr>
        <p:spPr>
          <a:xfrm>
            <a:off x="1302613" y="2102100"/>
            <a:ext cx="1086000" cy="1131300"/>
          </a:xfrm>
          <a:prstGeom prst="ellipse">
            <a:avLst/>
          </a:prstGeom>
          <a:solidFill>
            <a:srgbClr val="6AA84F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24"/>
          <p:cNvSpPr/>
          <p:nvPr/>
        </p:nvSpPr>
        <p:spPr>
          <a:xfrm>
            <a:off x="4299900" y="2102100"/>
            <a:ext cx="1086000" cy="1131300"/>
          </a:xfrm>
          <a:prstGeom prst="ellipse">
            <a:avLst/>
          </a:prstGeom>
          <a:solidFill>
            <a:srgbClr val="6D9EEB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24"/>
          <p:cNvSpPr txBox="1"/>
          <p:nvPr/>
        </p:nvSpPr>
        <p:spPr>
          <a:xfrm>
            <a:off x="1416019" y="2333138"/>
            <a:ext cx="8592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24"/>
          <p:cNvSpPr txBox="1"/>
          <p:nvPr/>
        </p:nvSpPr>
        <p:spPr>
          <a:xfrm>
            <a:off x="4421844" y="2333138"/>
            <a:ext cx="8592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24"/>
          <p:cNvSpPr txBox="1"/>
          <p:nvPr/>
        </p:nvSpPr>
        <p:spPr>
          <a:xfrm>
            <a:off x="967363" y="1629588"/>
            <a:ext cx="17565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 Tokens</a:t>
            </a:r>
            <a:endParaRPr b="1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24"/>
          <p:cNvSpPr txBox="1"/>
          <p:nvPr/>
        </p:nvSpPr>
        <p:spPr>
          <a:xfrm>
            <a:off x="3973188" y="1629588"/>
            <a:ext cx="17565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 Tokens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24"/>
          <p:cNvSpPr txBox="1"/>
          <p:nvPr/>
        </p:nvSpPr>
        <p:spPr>
          <a:xfrm>
            <a:off x="6033550" y="891550"/>
            <a:ext cx="2544600" cy="19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Event order: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1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sends 1 token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1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starts snapshot, sends marker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24"/>
          <p:cNvSpPr/>
          <p:nvPr/>
        </p:nvSpPr>
        <p:spPr>
          <a:xfrm>
            <a:off x="2918925" y="2855650"/>
            <a:ext cx="859200" cy="366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Token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24"/>
          <p:cNvSpPr/>
          <p:nvPr/>
        </p:nvSpPr>
        <p:spPr>
          <a:xfrm>
            <a:off x="3146638" y="2067225"/>
            <a:ext cx="403800" cy="36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6" name="Google Shape;476;p25"/>
          <p:cNvCxnSpPr/>
          <p:nvPr/>
        </p:nvCxnSpPr>
        <p:spPr>
          <a:xfrm>
            <a:off x="2388511" y="2750025"/>
            <a:ext cx="19143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triangle"/>
            <a:tailEnd len="sm" w="sm" type="none"/>
          </a:ln>
        </p:spPr>
      </p:cxnSp>
      <p:cxnSp>
        <p:nvCxnSpPr>
          <p:cNvPr id="477" name="Google Shape;477;p25"/>
          <p:cNvCxnSpPr/>
          <p:nvPr/>
        </p:nvCxnSpPr>
        <p:spPr>
          <a:xfrm>
            <a:off x="2388511" y="2591625"/>
            <a:ext cx="19143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78" name="Google Shape;47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>
                <a:solidFill>
                  <a:srgbClr val="000000"/>
                </a:solidFill>
              </a:rPr>
              <a:t>Token passing example 2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479" name="Google Shape;479;p25"/>
          <p:cNvSpPr/>
          <p:nvPr/>
        </p:nvSpPr>
        <p:spPr>
          <a:xfrm>
            <a:off x="1302613" y="2102100"/>
            <a:ext cx="1086000" cy="1131300"/>
          </a:xfrm>
          <a:prstGeom prst="ellipse">
            <a:avLst/>
          </a:prstGeom>
          <a:solidFill>
            <a:srgbClr val="6AA84F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25"/>
          <p:cNvSpPr/>
          <p:nvPr/>
        </p:nvSpPr>
        <p:spPr>
          <a:xfrm>
            <a:off x="4299900" y="2102100"/>
            <a:ext cx="1086000" cy="1131300"/>
          </a:xfrm>
          <a:prstGeom prst="ellipse">
            <a:avLst/>
          </a:prstGeom>
          <a:solidFill>
            <a:srgbClr val="6D9EEB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25"/>
          <p:cNvSpPr txBox="1"/>
          <p:nvPr/>
        </p:nvSpPr>
        <p:spPr>
          <a:xfrm>
            <a:off x="1416019" y="2333138"/>
            <a:ext cx="8592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25"/>
          <p:cNvSpPr txBox="1"/>
          <p:nvPr/>
        </p:nvSpPr>
        <p:spPr>
          <a:xfrm>
            <a:off x="4421844" y="2333138"/>
            <a:ext cx="8592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25"/>
          <p:cNvSpPr txBox="1"/>
          <p:nvPr/>
        </p:nvSpPr>
        <p:spPr>
          <a:xfrm>
            <a:off x="967363" y="1629588"/>
            <a:ext cx="17565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 Tokens</a:t>
            </a:r>
            <a:endParaRPr b="1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25"/>
          <p:cNvSpPr txBox="1"/>
          <p:nvPr/>
        </p:nvSpPr>
        <p:spPr>
          <a:xfrm>
            <a:off x="3973188" y="1629588"/>
            <a:ext cx="17565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 Tokens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25"/>
          <p:cNvSpPr txBox="1"/>
          <p:nvPr/>
        </p:nvSpPr>
        <p:spPr>
          <a:xfrm>
            <a:off x="6033550" y="891550"/>
            <a:ext cx="2798700" cy="19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Event order: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1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sends 1 token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1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starts snapshot, sends marker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1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receives 1 token, records message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25"/>
          <p:cNvSpPr/>
          <p:nvPr/>
        </p:nvSpPr>
        <p:spPr>
          <a:xfrm>
            <a:off x="1416025" y="3382825"/>
            <a:ext cx="859200" cy="36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 Token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25"/>
          <p:cNvSpPr/>
          <p:nvPr/>
        </p:nvSpPr>
        <p:spPr>
          <a:xfrm>
            <a:off x="3146638" y="2067225"/>
            <a:ext cx="403800" cy="36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2" name="Google Shape;492;p26"/>
          <p:cNvCxnSpPr/>
          <p:nvPr/>
        </p:nvCxnSpPr>
        <p:spPr>
          <a:xfrm>
            <a:off x="2388511" y="2750025"/>
            <a:ext cx="19143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triangle"/>
            <a:tailEnd len="sm" w="sm" type="none"/>
          </a:ln>
        </p:spPr>
      </p:cxnSp>
      <p:cxnSp>
        <p:nvCxnSpPr>
          <p:cNvPr id="493" name="Google Shape;493;p26"/>
          <p:cNvCxnSpPr/>
          <p:nvPr/>
        </p:nvCxnSpPr>
        <p:spPr>
          <a:xfrm>
            <a:off x="2388511" y="2591625"/>
            <a:ext cx="19143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94" name="Google Shape;49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>
                <a:solidFill>
                  <a:srgbClr val="000000"/>
                </a:solidFill>
              </a:rPr>
              <a:t>Token passing example 2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495" name="Google Shape;495;p26"/>
          <p:cNvSpPr/>
          <p:nvPr/>
        </p:nvSpPr>
        <p:spPr>
          <a:xfrm>
            <a:off x="1302613" y="2102100"/>
            <a:ext cx="1086000" cy="1131300"/>
          </a:xfrm>
          <a:prstGeom prst="ellipse">
            <a:avLst/>
          </a:prstGeom>
          <a:solidFill>
            <a:srgbClr val="6AA84F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26"/>
          <p:cNvSpPr/>
          <p:nvPr/>
        </p:nvSpPr>
        <p:spPr>
          <a:xfrm>
            <a:off x="4299900" y="2102100"/>
            <a:ext cx="1086000" cy="1131300"/>
          </a:xfrm>
          <a:prstGeom prst="ellipse">
            <a:avLst/>
          </a:prstGeom>
          <a:solidFill>
            <a:srgbClr val="6AA84F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26"/>
          <p:cNvSpPr txBox="1"/>
          <p:nvPr/>
        </p:nvSpPr>
        <p:spPr>
          <a:xfrm>
            <a:off x="1416019" y="2333138"/>
            <a:ext cx="8592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26"/>
          <p:cNvSpPr txBox="1"/>
          <p:nvPr/>
        </p:nvSpPr>
        <p:spPr>
          <a:xfrm>
            <a:off x="4421844" y="2333138"/>
            <a:ext cx="8592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26"/>
          <p:cNvSpPr txBox="1"/>
          <p:nvPr/>
        </p:nvSpPr>
        <p:spPr>
          <a:xfrm>
            <a:off x="967363" y="1629588"/>
            <a:ext cx="17565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 Tokens</a:t>
            </a:r>
            <a:endParaRPr b="1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26"/>
          <p:cNvSpPr txBox="1"/>
          <p:nvPr/>
        </p:nvSpPr>
        <p:spPr>
          <a:xfrm>
            <a:off x="3973188" y="1629588"/>
            <a:ext cx="17565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 Tokens</a:t>
            </a:r>
            <a:endParaRPr b="1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26"/>
          <p:cNvSpPr txBox="1"/>
          <p:nvPr/>
        </p:nvSpPr>
        <p:spPr>
          <a:xfrm>
            <a:off x="6033550" y="891550"/>
            <a:ext cx="2798700" cy="29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Event order: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1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sends 1 token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1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starts snapshot, sends marker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1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receives 1 token, records message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1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receives marker, starts snapshot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26"/>
          <p:cNvSpPr/>
          <p:nvPr/>
        </p:nvSpPr>
        <p:spPr>
          <a:xfrm>
            <a:off x="1416025" y="3382825"/>
            <a:ext cx="859200" cy="36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 Token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26"/>
          <p:cNvSpPr/>
          <p:nvPr/>
        </p:nvSpPr>
        <p:spPr>
          <a:xfrm>
            <a:off x="3146638" y="2908425"/>
            <a:ext cx="403800" cy="36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8" name="Google Shape;508;p27"/>
          <p:cNvCxnSpPr/>
          <p:nvPr/>
        </p:nvCxnSpPr>
        <p:spPr>
          <a:xfrm>
            <a:off x="2388511" y="2750025"/>
            <a:ext cx="19143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triangle"/>
            <a:tailEnd len="sm" w="sm" type="none"/>
          </a:ln>
        </p:spPr>
      </p:cxnSp>
      <p:cxnSp>
        <p:nvCxnSpPr>
          <p:cNvPr id="509" name="Google Shape;509;p27"/>
          <p:cNvCxnSpPr/>
          <p:nvPr/>
        </p:nvCxnSpPr>
        <p:spPr>
          <a:xfrm>
            <a:off x="2388511" y="2591625"/>
            <a:ext cx="19143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10" name="Google Shape;510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>
                <a:solidFill>
                  <a:srgbClr val="000000"/>
                </a:solidFill>
              </a:rPr>
              <a:t>Token passing example 2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511" name="Google Shape;511;p27"/>
          <p:cNvSpPr/>
          <p:nvPr/>
        </p:nvSpPr>
        <p:spPr>
          <a:xfrm>
            <a:off x="1302613" y="2102100"/>
            <a:ext cx="1086000" cy="1131300"/>
          </a:xfrm>
          <a:prstGeom prst="ellipse">
            <a:avLst/>
          </a:prstGeom>
          <a:solidFill>
            <a:srgbClr val="6AA84F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27"/>
          <p:cNvSpPr/>
          <p:nvPr/>
        </p:nvSpPr>
        <p:spPr>
          <a:xfrm>
            <a:off x="4299900" y="2102100"/>
            <a:ext cx="1086000" cy="1131300"/>
          </a:xfrm>
          <a:prstGeom prst="ellipse">
            <a:avLst/>
          </a:prstGeom>
          <a:solidFill>
            <a:srgbClr val="6AA84F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27"/>
          <p:cNvSpPr txBox="1"/>
          <p:nvPr/>
        </p:nvSpPr>
        <p:spPr>
          <a:xfrm>
            <a:off x="1416019" y="2333138"/>
            <a:ext cx="8592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27"/>
          <p:cNvSpPr txBox="1"/>
          <p:nvPr/>
        </p:nvSpPr>
        <p:spPr>
          <a:xfrm>
            <a:off x="4421844" y="2333138"/>
            <a:ext cx="859200" cy="6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27"/>
          <p:cNvSpPr txBox="1"/>
          <p:nvPr/>
        </p:nvSpPr>
        <p:spPr>
          <a:xfrm>
            <a:off x="967363" y="1629588"/>
            <a:ext cx="17565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 Tokens</a:t>
            </a:r>
            <a:endParaRPr b="1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27"/>
          <p:cNvSpPr txBox="1"/>
          <p:nvPr/>
        </p:nvSpPr>
        <p:spPr>
          <a:xfrm>
            <a:off x="3973188" y="1629588"/>
            <a:ext cx="17565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 Tokens</a:t>
            </a:r>
            <a:endParaRPr b="1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27"/>
          <p:cNvSpPr txBox="1"/>
          <p:nvPr/>
        </p:nvSpPr>
        <p:spPr>
          <a:xfrm>
            <a:off x="6033550" y="891550"/>
            <a:ext cx="2798700" cy="33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Event order: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1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sends 1 token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1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starts snapshot, sends marker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1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receives 1 token, records message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1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receives marker, starts snapshot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AutoNum type="arabicPeriod"/>
            </a:pPr>
            <a:r>
              <a:rPr b="0" i="1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receives marker, ends snapshot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27"/>
          <p:cNvSpPr/>
          <p:nvPr/>
        </p:nvSpPr>
        <p:spPr>
          <a:xfrm>
            <a:off x="1416025" y="3382825"/>
            <a:ext cx="859200" cy="36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 Token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27"/>
          <p:cNvSpPr txBox="1"/>
          <p:nvPr/>
        </p:nvSpPr>
        <p:spPr>
          <a:xfrm>
            <a:off x="249275" y="4052100"/>
            <a:ext cx="56037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We recorded the token in-flight because A received it </a:t>
            </a:r>
            <a:r>
              <a:rPr b="1" i="0" lang="en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after</a:t>
            </a:r>
            <a:r>
              <a:rPr b="1" i="1" lang="en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1" lang="en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it has already started the snapshot process</a:t>
            </a:r>
            <a:endParaRPr b="0" i="1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4" name="Google Shape;524;p28"/>
          <p:cNvCxnSpPr/>
          <p:nvPr/>
        </p:nvCxnSpPr>
        <p:spPr>
          <a:xfrm>
            <a:off x="1910995" y="1888532"/>
            <a:ext cx="18180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triangle"/>
            <a:tailEnd len="sm" w="sm" type="none"/>
          </a:ln>
        </p:spPr>
      </p:cxnSp>
      <p:cxnSp>
        <p:nvCxnSpPr>
          <p:cNvPr id="525" name="Google Shape;525;p28"/>
          <p:cNvCxnSpPr/>
          <p:nvPr/>
        </p:nvCxnSpPr>
        <p:spPr>
          <a:xfrm>
            <a:off x="1908253" y="1765878"/>
            <a:ext cx="18180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26" name="Google Shape;526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>
                <a:solidFill>
                  <a:srgbClr val="000000"/>
                </a:solidFill>
              </a:rPr>
              <a:t>Token passing example 3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527" name="Google Shape;527;p28"/>
          <p:cNvSpPr/>
          <p:nvPr/>
        </p:nvSpPr>
        <p:spPr>
          <a:xfrm>
            <a:off x="876875" y="1395139"/>
            <a:ext cx="1031400" cy="1074600"/>
          </a:xfrm>
          <a:prstGeom prst="ellipse">
            <a:avLst/>
          </a:prstGeom>
          <a:solidFill>
            <a:srgbClr val="6AA84F"/>
          </a:solidFill>
          <a:ln cap="flat" cmpd="sng" w="2857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28"/>
          <p:cNvSpPr/>
          <p:nvPr/>
        </p:nvSpPr>
        <p:spPr>
          <a:xfrm>
            <a:off x="3723674" y="1395139"/>
            <a:ext cx="1031400" cy="1074600"/>
          </a:xfrm>
          <a:prstGeom prst="ellipse">
            <a:avLst/>
          </a:prstGeom>
          <a:solidFill>
            <a:srgbClr val="6D9EEB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28"/>
          <p:cNvSpPr txBox="1"/>
          <p:nvPr/>
        </p:nvSpPr>
        <p:spPr>
          <a:xfrm>
            <a:off x="984588" y="1614576"/>
            <a:ext cx="8160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28"/>
          <p:cNvSpPr txBox="1"/>
          <p:nvPr/>
        </p:nvSpPr>
        <p:spPr>
          <a:xfrm>
            <a:off x="3839495" y="1614576"/>
            <a:ext cx="8160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28"/>
          <p:cNvSpPr/>
          <p:nvPr/>
        </p:nvSpPr>
        <p:spPr>
          <a:xfrm>
            <a:off x="2242308" y="3613065"/>
            <a:ext cx="1031400" cy="1074600"/>
          </a:xfrm>
          <a:prstGeom prst="ellipse">
            <a:avLst/>
          </a:prstGeom>
          <a:solidFill>
            <a:srgbClr val="6D9EEB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28"/>
          <p:cNvSpPr txBox="1"/>
          <p:nvPr/>
        </p:nvSpPr>
        <p:spPr>
          <a:xfrm>
            <a:off x="2358129" y="3832502"/>
            <a:ext cx="8160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3" name="Google Shape;533;p28"/>
          <p:cNvCxnSpPr/>
          <p:nvPr/>
        </p:nvCxnSpPr>
        <p:spPr>
          <a:xfrm rot="3446748">
            <a:off x="1200200" y="3098518"/>
            <a:ext cx="1540428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triangle"/>
            <a:tailEnd len="sm" w="sm" type="none"/>
          </a:ln>
        </p:spPr>
      </p:cxnSp>
      <p:cxnSp>
        <p:nvCxnSpPr>
          <p:cNvPr id="534" name="Google Shape;534;p28"/>
          <p:cNvCxnSpPr/>
          <p:nvPr/>
        </p:nvCxnSpPr>
        <p:spPr>
          <a:xfrm rot="3446748">
            <a:off x="1324654" y="3025733"/>
            <a:ext cx="1540428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35" name="Google Shape;535;p28"/>
          <p:cNvCxnSpPr/>
          <p:nvPr/>
        </p:nvCxnSpPr>
        <p:spPr>
          <a:xfrm rot="7353330">
            <a:off x="2719964" y="3061658"/>
            <a:ext cx="1626228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triangle"/>
            <a:tailEnd len="sm" w="sm" type="none"/>
          </a:ln>
        </p:spPr>
      </p:cxnSp>
      <p:cxnSp>
        <p:nvCxnSpPr>
          <p:cNvPr id="536" name="Google Shape;536;p28"/>
          <p:cNvCxnSpPr/>
          <p:nvPr/>
        </p:nvCxnSpPr>
        <p:spPr>
          <a:xfrm flipH="1">
            <a:off x="3177992" y="2439753"/>
            <a:ext cx="914700" cy="14250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37" name="Google Shape;537;p28"/>
          <p:cNvSpPr/>
          <p:nvPr/>
        </p:nvSpPr>
        <p:spPr>
          <a:xfrm>
            <a:off x="2624242" y="1295625"/>
            <a:ext cx="383400" cy="347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28"/>
          <p:cNvSpPr/>
          <p:nvPr/>
        </p:nvSpPr>
        <p:spPr>
          <a:xfrm>
            <a:off x="3119321" y="1295625"/>
            <a:ext cx="383400" cy="3477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28"/>
          <p:cNvSpPr/>
          <p:nvPr/>
        </p:nvSpPr>
        <p:spPr>
          <a:xfrm>
            <a:off x="2129164" y="1295625"/>
            <a:ext cx="383400" cy="3477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28"/>
          <p:cNvSpPr/>
          <p:nvPr/>
        </p:nvSpPr>
        <p:spPr>
          <a:xfrm rot="3455442">
            <a:off x="2177953" y="2686673"/>
            <a:ext cx="383421" cy="3476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28"/>
          <p:cNvSpPr/>
          <p:nvPr/>
        </p:nvSpPr>
        <p:spPr>
          <a:xfrm rot="3455442">
            <a:off x="2443093" y="3104768"/>
            <a:ext cx="383421" cy="347643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28"/>
          <p:cNvSpPr/>
          <p:nvPr/>
        </p:nvSpPr>
        <p:spPr>
          <a:xfrm rot="3455442">
            <a:off x="1912814" y="2268578"/>
            <a:ext cx="383421" cy="347643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28"/>
          <p:cNvSpPr/>
          <p:nvPr/>
        </p:nvSpPr>
        <p:spPr>
          <a:xfrm rot="-3427810">
            <a:off x="3286982" y="2454284"/>
            <a:ext cx="383614" cy="347834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m6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28"/>
          <p:cNvSpPr/>
          <p:nvPr/>
        </p:nvSpPr>
        <p:spPr>
          <a:xfrm rot="-3427810">
            <a:off x="3501018" y="3435384"/>
            <a:ext cx="383614" cy="347834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m5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28"/>
          <p:cNvSpPr txBox="1"/>
          <p:nvPr/>
        </p:nvSpPr>
        <p:spPr>
          <a:xfrm>
            <a:off x="5273150" y="1104150"/>
            <a:ext cx="2769900" cy="36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Which messages are definitely recorded in-flight?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Which messages are definitely </a:t>
            </a:r>
            <a:r>
              <a:rPr b="0" i="1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 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recorded?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Which messages </a:t>
            </a:r>
            <a:r>
              <a:rPr b="0" i="1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might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be recorded?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recorded as in-flight messages, i.e., as part of </a:t>
            </a:r>
            <a:r>
              <a:rPr b="0" i="1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channel state</a:t>
            </a: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rather than </a:t>
            </a:r>
            <a:r>
              <a:rPr b="0" i="1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 state</a:t>
            </a:r>
            <a:endParaRPr b="0" i="1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28"/>
          <p:cNvSpPr/>
          <p:nvPr/>
        </p:nvSpPr>
        <p:spPr>
          <a:xfrm rot="3455442">
            <a:off x="1403839" y="2887828"/>
            <a:ext cx="383421" cy="347643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m7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29"/>
          <p:cNvSpPr txBox="1"/>
          <p:nvPr/>
        </p:nvSpPr>
        <p:spPr>
          <a:xfrm>
            <a:off x="5273150" y="1104150"/>
            <a:ext cx="2769900" cy="36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Which messages are definitely recorded*?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Which messages are definitely </a:t>
            </a:r>
            <a:r>
              <a:rPr b="0" i="1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 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recorded?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Which messages </a:t>
            </a:r>
            <a:r>
              <a:rPr b="0" i="1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might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be recorded?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*recorded as in-flight messages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52" name="Google Shape;552;p29"/>
          <p:cNvCxnSpPr/>
          <p:nvPr/>
        </p:nvCxnSpPr>
        <p:spPr>
          <a:xfrm>
            <a:off x="1910995" y="1888532"/>
            <a:ext cx="18180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triangle"/>
            <a:tailEnd len="sm" w="sm" type="none"/>
          </a:ln>
        </p:spPr>
      </p:cxnSp>
      <p:cxnSp>
        <p:nvCxnSpPr>
          <p:cNvPr id="553" name="Google Shape;553;p29"/>
          <p:cNvCxnSpPr/>
          <p:nvPr/>
        </p:nvCxnSpPr>
        <p:spPr>
          <a:xfrm>
            <a:off x="1908253" y="1765878"/>
            <a:ext cx="18180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54" name="Google Shape;554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>
                <a:solidFill>
                  <a:srgbClr val="000000"/>
                </a:solidFill>
              </a:rPr>
              <a:t>Token passing example 3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555" name="Google Shape;555;p29"/>
          <p:cNvSpPr/>
          <p:nvPr/>
        </p:nvSpPr>
        <p:spPr>
          <a:xfrm>
            <a:off x="876875" y="1395139"/>
            <a:ext cx="1031400" cy="1074600"/>
          </a:xfrm>
          <a:prstGeom prst="ellipse">
            <a:avLst/>
          </a:prstGeom>
          <a:solidFill>
            <a:srgbClr val="6AA84F"/>
          </a:solidFill>
          <a:ln cap="flat" cmpd="sng" w="2857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29"/>
          <p:cNvSpPr/>
          <p:nvPr/>
        </p:nvSpPr>
        <p:spPr>
          <a:xfrm>
            <a:off x="3723674" y="1395139"/>
            <a:ext cx="1031400" cy="1074600"/>
          </a:xfrm>
          <a:prstGeom prst="ellipse">
            <a:avLst/>
          </a:prstGeom>
          <a:solidFill>
            <a:srgbClr val="6D9EEB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29"/>
          <p:cNvSpPr txBox="1"/>
          <p:nvPr/>
        </p:nvSpPr>
        <p:spPr>
          <a:xfrm>
            <a:off x="984588" y="1614576"/>
            <a:ext cx="8160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29"/>
          <p:cNvSpPr txBox="1"/>
          <p:nvPr/>
        </p:nvSpPr>
        <p:spPr>
          <a:xfrm>
            <a:off x="3839495" y="1614576"/>
            <a:ext cx="8160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29"/>
          <p:cNvSpPr/>
          <p:nvPr/>
        </p:nvSpPr>
        <p:spPr>
          <a:xfrm>
            <a:off x="2242308" y="3613065"/>
            <a:ext cx="1031400" cy="1074600"/>
          </a:xfrm>
          <a:prstGeom prst="ellipse">
            <a:avLst/>
          </a:prstGeom>
          <a:solidFill>
            <a:srgbClr val="6D9EEB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29"/>
          <p:cNvSpPr txBox="1"/>
          <p:nvPr/>
        </p:nvSpPr>
        <p:spPr>
          <a:xfrm>
            <a:off x="2358129" y="3832502"/>
            <a:ext cx="8160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1" name="Google Shape;561;p29"/>
          <p:cNvCxnSpPr/>
          <p:nvPr/>
        </p:nvCxnSpPr>
        <p:spPr>
          <a:xfrm rot="3446748">
            <a:off x="1200200" y="3098518"/>
            <a:ext cx="1540428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triangle"/>
            <a:tailEnd len="sm" w="sm" type="none"/>
          </a:ln>
        </p:spPr>
      </p:cxnSp>
      <p:cxnSp>
        <p:nvCxnSpPr>
          <p:cNvPr id="562" name="Google Shape;562;p29"/>
          <p:cNvCxnSpPr/>
          <p:nvPr/>
        </p:nvCxnSpPr>
        <p:spPr>
          <a:xfrm rot="3446748">
            <a:off x="1324654" y="3025733"/>
            <a:ext cx="1540428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63" name="Google Shape;563;p29"/>
          <p:cNvCxnSpPr/>
          <p:nvPr/>
        </p:nvCxnSpPr>
        <p:spPr>
          <a:xfrm rot="7353330">
            <a:off x="2719964" y="3061658"/>
            <a:ext cx="1626228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triangle"/>
            <a:tailEnd len="sm" w="sm" type="none"/>
          </a:ln>
        </p:spPr>
      </p:cxnSp>
      <p:cxnSp>
        <p:nvCxnSpPr>
          <p:cNvPr id="564" name="Google Shape;564;p29"/>
          <p:cNvCxnSpPr/>
          <p:nvPr/>
        </p:nvCxnSpPr>
        <p:spPr>
          <a:xfrm flipH="1">
            <a:off x="3177992" y="2439753"/>
            <a:ext cx="914700" cy="14250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65" name="Google Shape;565;p29"/>
          <p:cNvSpPr/>
          <p:nvPr/>
        </p:nvSpPr>
        <p:spPr>
          <a:xfrm>
            <a:off x="2624242" y="1295625"/>
            <a:ext cx="383400" cy="347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29"/>
          <p:cNvSpPr/>
          <p:nvPr/>
        </p:nvSpPr>
        <p:spPr>
          <a:xfrm>
            <a:off x="3119321" y="1295625"/>
            <a:ext cx="383400" cy="3477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29"/>
          <p:cNvSpPr/>
          <p:nvPr/>
        </p:nvSpPr>
        <p:spPr>
          <a:xfrm>
            <a:off x="2129164" y="1295625"/>
            <a:ext cx="383400" cy="3477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29"/>
          <p:cNvSpPr/>
          <p:nvPr/>
        </p:nvSpPr>
        <p:spPr>
          <a:xfrm rot="3455442">
            <a:off x="2177953" y="2686673"/>
            <a:ext cx="383421" cy="3476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29"/>
          <p:cNvSpPr/>
          <p:nvPr/>
        </p:nvSpPr>
        <p:spPr>
          <a:xfrm rot="3455442">
            <a:off x="2443093" y="3104768"/>
            <a:ext cx="383421" cy="347643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m4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29"/>
          <p:cNvSpPr/>
          <p:nvPr/>
        </p:nvSpPr>
        <p:spPr>
          <a:xfrm rot="3455442">
            <a:off x="1912814" y="2268578"/>
            <a:ext cx="383421" cy="347643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29"/>
          <p:cNvSpPr/>
          <p:nvPr/>
        </p:nvSpPr>
        <p:spPr>
          <a:xfrm rot="-3427810">
            <a:off x="3286982" y="2454284"/>
            <a:ext cx="383614" cy="347834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m6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29"/>
          <p:cNvSpPr/>
          <p:nvPr/>
        </p:nvSpPr>
        <p:spPr>
          <a:xfrm rot="-3427810">
            <a:off x="3501018" y="3435384"/>
            <a:ext cx="383614" cy="347834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m5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29"/>
          <p:cNvSpPr/>
          <p:nvPr/>
        </p:nvSpPr>
        <p:spPr>
          <a:xfrm rot="3455442">
            <a:off x="1403839" y="2887828"/>
            <a:ext cx="383421" cy="347643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m7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29"/>
          <p:cNvSpPr txBox="1"/>
          <p:nvPr/>
        </p:nvSpPr>
        <p:spPr>
          <a:xfrm>
            <a:off x="5273150" y="1736125"/>
            <a:ext cx="27699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m7</a:t>
            </a:r>
            <a:endParaRPr b="0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29"/>
          <p:cNvSpPr txBox="1"/>
          <p:nvPr/>
        </p:nvSpPr>
        <p:spPr>
          <a:xfrm>
            <a:off x="5273150" y="2826000"/>
            <a:ext cx="27699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m1, m3</a:t>
            </a:r>
            <a:endParaRPr b="0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29"/>
          <p:cNvSpPr txBox="1"/>
          <p:nvPr/>
        </p:nvSpPr>
        <p:spPr>
          <a:xfrm>
            <a:off x="5273150" y="3892800"/>
            <a:ext cx="27699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m2, m4, m5, m6</a:t>
            </a:r>
            <a:endParaRPr b="0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34"/>
          <p:cNvSpPr txBox="1"/>
          <p:nvPr>
            <p:ph idx="4294967295" type="ctrTitle"/>
          </p:nvPr>
        </p:nvSpPr>
        <p:spPr>
          <a:xfrm>
            <a:off x="311708" y="1545450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Distributed database exercise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6" name="Google Shape;586;p35"/>
          <p:cNvGrpSpPr/>
          <p:nvPr/>
        </p:nvGrpSpPr>
        <p:grpSpPr>
          <a:xfrm>
            <a:off x="2505475" y="925477"/>
            <a:ext cx="3878199" cy="3292526"/>
            <a:chOff x="1122975" y="976764"/>
            <a:chExt cx="3878199" cy="3292526"/>
          </a:xfrm>
        </p:grpSpPr>
        <p:cxnSp>
          <p:nvCxnSpPr>
            <p:cNvPr id="587" name="Google Shape;587;p35"/>
            <p:cNvCxnSpPr/>
            <p:nvPr/>
          </p:nvCxnSpPr>
          <p:spPr>
            <a:xfrm>
              <a:off x="2157145" y="1482344"/>
              <a:ext cx="1818000" cy="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cxnSp>
          <p:nvCxnSpPr>
            <p:cNvPr id="588" name="Google Shape;588;p35"/>
            <p:cNvCxnSpPr/>
            <p:nvPr/>
          </p:nvCxnSpPr>
          <p:spPr>
            <a:xfrm>
              <a:off x="2154353" y="1347503"/>
              <a:ext cx="1818000" cy="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589" name="Google Shape;589;p35"/>
            <p:cNvSpPr/>
            <p:nvPr/>
          </p:nvSpPr>
          <p:spPr>
            <a:xfrm>
              <a:off x="1122975" y="976764"/>
              <a:ext cx="1031400" cy="1074600"/>
            </a:xfrm>
            <a:prstGeom prst="ellipse">
              <a:avLst/>
            </a:prstGeom>
            <a:solidFill>
              <a:srgbClr val="000000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5"/>
            <p:cNvSpPr/>
            <p:nvPr/>
          </p:nvSpPr>
          <p:spPr>
            <a:xfrm>
              <a:off x="3969774" y="976764"/>
              <a:ext cx="1031400" cy="1074600"/>
            </a:xfrm>
            <a:prstGeom prst="ellipse">
              <a:avLst/>
            </a:prstGeom>
            <a:solidFill>
              <a:srgbClr val="000000"/>
            </a:solidFill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5"/>
            <p:cNvSpPr txBox="1"/>
            <p:nvPr/>
          </p:nvSpPr>
          <p:spPr>
            <a:xfrm>
              <a:off x="1230688" y="1196201"/>
              <a:ext cx="816000" cy="6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" sz="2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 b="1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5"/>
            <p:cNvSpPr txBox="1"/>
            <p:nvPr/>
          </p:nvSpPr>
          <p:spPr>
            <a:xfrm>
              <a:off x="4085595" y="1196201"/>
              <a:ext cx="816000" cy="6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" sz="2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endParaRPr b="1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5"/>
            <p:cNvSpPr/>
            <p:nvPr/>
          </p:nvSpPr>
          <p:spPr>
            <a:xfrm>
              <a:off x="2488408" y="3194690"/>
              <a:ext cx="1031400" cy="1074600"/>
            </a:xfrm>
            <a:prstGeom prst="ellipse">
              <a:avLst/>
            </a:prstGeom>
            <a:solidFill>
              <a:srgbClr val="000000"/>
            </a:solidFill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5"/>
            <p:cNvSpPr txBox="1"/>
            <p:nvPr/>
          </p:nvSpPr>
          <p:spPr>
            <a:xfrm>
              <a:off x="2604229" y="3414127"/>
              <a:ext cx="816000" cy="6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" sz="2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 b="1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95" name="Google Shape;595;p35"/>
            <p:cNvCxnSpPr/>
            <p:nvPr/>
          </p:nvCxnSpPr>
          <p:spPr>
            <a:xfrm rot="3446748">
              <a:off x="1446300" y="2680143"/>
              <a:ext cx="1540428" cy="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cxnSp>
          <p:nvCxnSpPr>
            <p:cNvPr id="596" name="Google Shape;596;p35"/>
            <p:cNvCxnSpPr/>
            <p:nvPr/>
          </p:nvCxnSpPr>
          <p:spPr>
            <a:xfrm rot="3446748">
              <a:off x="1570754" y="2607358"/>
              <a:ext cx="1540428" cy="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597" name="Google Shape;597;p35"/>
            <p:cNvCxnSpPr/>
            <p:nvPr/>
          </p:nvCxnSpPr>
          <p:spPr>
            <a:xfrm rot="7353330">
              <a:off x="2966064" y="2643283"/>
              <a:ext cx="1626228" cy="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cxnSp>
          <p:nvCxnSpPr>
            <p:cNvPr id="598" name="Google Shape;598;p35"/>
            <p:cNvCxnSpPr/>
            <p:nvPr/>
          </p:nvCxnSpPr>
          <p:spPr>
            <a:xfrm flipH="1">
              <a:off x="3424092" y="2021378"/>
              <a:ext cx="914700" cy="14250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sp>
        <p:nvSpPr>
          <p:cNvPr id="599" name="Google Shape;599;p35"/>
          <p:cNvSpPr txBox="1"/>
          <p:nvPr/>
        </p:nvSpPr>
        <p:spPr>
          <a:xfrm>
            <a:off x="1727250" y="290088"/>
            <a:ext cx="25593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 = 1, y = 1, z = 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35"/>
          <p:cNvSpPr txBox="1"/>
          <p:nvPr/>
        </p:nvSpPr>
        <p:spPr>
          <a:xfrm>
            <a:off x="4857475" y="290100"/>
            <a:ext cx="27471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 = 4, e = 5, x = 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35"/>
          <p:cNvSpPr txBox="1"/>
          <p:nvPr/>
        </p:nvSpPr>
        <p:spPr>
          <a:xfrm>
            <a:off x="2835225" y="4218013"/>
            <a:ext cx="32187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 = 4, f = 10, y = 1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6" name="Google Shape;606;p36"/>
          <p:cNvGrpSpPr/>
          <p:nvPr/>
        </p:nvGrpSpPr>
        <p:grpSpPr>
          <a:xfrm>
            <a:off x="2505475" y="925477"/>
            <a:ext cx="3878199" cy="3292526"/>
            <a:chOff x="1122975" y="976764"/>
            <a:chExt cx="3878199" cy="3292526"/>
          </a:xfrm>
        </p:grpSpPr>
        <p:cxnSp>
          <p:nvCxnSpPr>
            <p:cNvPr id="607" name="Google Shape;607;p36"/>
            <p:cNvCxnSpPr/>
            <p:nvPr/>
          </p:nvCxnSpPr>
          <p:spPr>
            <a:xfrm>
              <a:off x="2157145" y="1482344"/>
              <a:ext cx="1818000" cy="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cxnSp>
          <p:nvCxnSpPr>
            <p:cNvPr id="608" name="Google Shape;608;p36"/>
            <p:cNvCxnSpPr/>
            <p:nvPr/>
          </p:nvCxnSpPr>
          <p:spPr>
            <a:xfrm>
              <a:off x="2154353" y="1347503"/>
              <a:ext cx="1818000" cy="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609" name="Google Shape;609;p36"/>
            <p:cNvSpPr/>
            <p:nvPr/>
          </p:nvSpPr>
          <p:spPr>
            <a:xfrm>
              <a:off x="1122975" y="976764"/>
              <a:ext cx="1031400" cy="1074600"/>
            </a:xfrm>
            <a:prstGeom prst="ellipse">
              <a:avLst/>
            </a:prstGeom>
            <a:solidFill>
              <a:srgbClr val="000000"/>
            </a:solidFill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6"/>
            <p:cNvSpPr/>
            <p:nvPr/>
          </p:nvSpPr>
          <p:spPr>
            <a:xfrm>
              <a:off x="3969774" y="976764"/>
              <a:ext cx="1031400" cy="1074600"/>
            </a:xfrm>
            <a:prstGeom prst="ellipse">
              <a:avLst/>
            </a:prstGeom>
            <a:solidFill>
              <a:srgbClr val="000000"/>
            </a:solidFill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6"/>
            <p:cNvSpPr txBox="1"/>
            <p:nvPr/>
          </p:nvSpPr>
          <p:spPr>
            <a:xfrm>
              <a:off x="1230688" y="1196201"/>
              <a:ext cx="816000" cy="6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" sz="2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 b="1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6"/>
            <p:cNvSpPr txBox="1"/>
            <p:nvPr/>
          </p:nvSpPr>
          <p:spPr>
            <a:xfrm>
              <a:off x="4085595" y="1196201"/>
              <a:ext cx="816000" cy="6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" sz="2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endParaRPr b="1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6"/>
            <p:cNvSpPr/>
            <p:nvPr/>
          </p:nvSpPr>
          <p:spPr>
            <a:xfrm>
              <a:off x="2488408" y="3194690"/>
              <a:ext cx="1031400" cy="1074600"/>
            </a:xfrm>
            <a:prstGeom prst="ellipse">
              <a:avLst/>
            </a:prstGeom>
            <a:solidFill>
              <a:srgbClr val="000000"/>
            </a:solidFill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6"/>
            <p:cNvSpPr txBox="1"/>
            <p:nvPr/>
          </p:nvSpPr>
          <p:spPr>
            <a:xfrm>
              <a:off x="2604229" y="3414127"/>
              <a:ext cx="816000" cy="63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" sz="2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 b="1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15" name="Google Shape;615;p36"/>
            <p:cNvCxnSpPr/>
            <p:nvPr/>
          </p:nvCxnSpPr>
          <p:spPr>
            <a:xfrm rot="3446748">
              <a:off x="1446300" y="2680143"/>
              <a:ext cx="1540428" cy="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cxnSp>
          <p:nvCxnSpPr>
            <p:cNvPr id="616" name="Google Shape;616;p36"/>
            <p:cNvCxnSpPr/>
            <p:nvPr/>
          </p:nvCxnSpPr>
          <p:spPr>
            <a:xfrm rot="3446748">
              <a:off x="1570754" y="2607358"/>
              <a:ext cx="1540428" cy="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617" name="Google Shape;617;p36"/>
            <p:cNvCxnSpPr/>
            <p:nvPr/>
          </p:nvCxnSpPr>
          <p:spPr>
            <a:xfrm rot="7353330">
              <a:off x="2966064" y="2643283"/>
              <a:ext cx="1626228" cy="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triangle"/>
              <a:tailEnd len="sm" w="sm" type="none"/>
            </a:ln>
          </p:spPr>
        </p:cxnSp>
        <p:cxnSp>
          <p:nvCxnSpPr>
            <p:cNvPr id="618" name="Google Shape;618;p36"/>
            <p:cNvCxnSpPr/>
            <p:nvPr/>
          </p:nvCxnSpPr>
          <p:spPr>
            <a:xfrm flipH="1">
              <a:off x="3424092" y="2021378"/>
              <a:ext cx="914700" cy="14250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sp>
        <p:nvSpPr>
          <p:cNvPr id="619" name="Google Shape;619;p36"/>
          <p:cNvSpPr txBox="1"/>
          <p:nvPr/>
        </p:nvSpPr>
        <p:spPr>
          <a:xfrm>
            <a:off x="1727250" y="290088"/>
            <a:ext cx="25593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 = 1, y = 3, z = 1</a:t>
            </a:r>
            <a:endParaRPr b="0" i="0" sz="2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36"/>
          <p:cNvSpPr txBox="1"/>
          <p:nvPr/>
        </p:nvSpPr>
        <p:spPr>
          <a:xfrm>
            <a:off x="4857475" y="290100"/>
            <a:ext cx="27471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 = 8, e = 10, x = 1</a:t>
            </a:r>
            <a:endParaRPr b="0" i="0" sz="2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36"/>
          <p:cNvSpPr txBox="1"/>
          <p:nvPr/>
        </p:nvSpPr>
        <p:spPr>
          <a:xfrm>
            <a:off x="2835225" y="4218013"/>
            <a:ext cx="32187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 = 4, f = 10, y = 3</a:t>
            </a:r>
            <a:endParaRPr b="0" i="0" sz="2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36"/>
          <p:cNvSpPr txBox="1"/>
          <p:nvPr/>
        </p:nvSpPr>
        <p:spPr>
          <a:xfrm>
            <a:off x="3376350" y="1937875"/>
            <a:ext cx="15633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Set(d, 8)</a:t>
            </a:r>
            <a:endParaRPr b="0" i="0" sz="2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newrong.jpg" id="77" name="Google Shape;77;p6"/>
          <p:cNvPicPr preferRelativeResize="0"/>
          <p:nvPr/>
        </p:nvPicPr>
        <p:blipFill rotWithShape="1">
          <a:blip r:embed="rId3">
            <a:alphaModFix/>
          </a:blip>
          <a:srcRect b="33309" l="69726" r="0" t="5047"/>
          <a:stretch/>
        </p:blipFill>
        <p:spPr>
          <a:xfrm>
            <a:off x="6686037" y="426163"/>
            <a:ext cx="1596050" cy="29655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newrong.jpg" id="78" name="Google Shape;78;p6"/>
          <p:cNvPicPr preferRelativeResize="0"/>
          <p:nvPr/>
        </p:nvPicPr>
        <p:blipFill rotWithShape="1">
          <a:blip r:embed="rId3">
            <a:alphaModFix/>
          </a:blip>
          <a:srcRect b="33309" l="52947" r="30274" t="5047"/>
          <a:stretch/>
        </p:blipFill>
        <p:spPr>
          <a:xfrm>
            <a:off x="5135287" y="426163"/>
            <a:ext cx="884525" cy="29655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newrong.jpg" id="79" name="Google Shape;79;p6"/>
          <p:cNvPicPr preferRelativeResize="0"/>
          <p:nvPr/>
        </p:nvPicPr>
        <p:blipFill rotWithShape="1">
          <a:blip r:embed="rId3">
            <a:alphaModFix/>
          </a:blip>
          <a:srcRect b="33309" l="0" r="63829" t="5047"/>
          <a:stretch/>
        </p:blipFill>
        <p:spPr>
          <a:xfrm>
            <a:off x="861913" y="426163"/>
            <a:ext cx="1906950" cy="29655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newrong.jpg" id="80" name="Google Shape;80;p6"/>
          <p:cNvPicPr preferRelativeResize="0"/>
          <p:nvPr/>
        </p:nvPicPr>
        <p:blipFill rotWithShape="1">
          <a:blip r:embed="rId3">
            <a:alphaModFix/>
          </a:blip>
          <a:srcRect b="33309" l="36172" r="47050" t="5047"/>
          <a:stretch/>
        </p:blipFill>
        <p:spPr>
          <a:xfrm>
            <a:off x="3458112" y="426163"/>
            <a:ext cx="884525" cy="2965526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6"/>
          <p:cNvSpPr/>
          <p:nvPr/>
        </p:nvSpPr>
        <p:spPr>
          <a:xfrm>
            <a:off x="1407550" y="3740300"/>
            <a:ext cx="815700" cy="849900"/>
          </a:xfrm>
          <a:prstGeom prst="ellipse">
            <a:avLst/>
          </a:prstGeom>
          <a:solidFill>
            <a:srgbClr val="6D9EEB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6"/>
          <p:cNvSpPr/>
          <p:nvPr/>
        </p:nvSpPr>
        <p:spPr>
          <a:xfrm>
            <a:off x="3492513" y="3740300"/>
            <a:ext cx="815700" cy="849900"/>
          </a:xfrm>
          <a:prstGeom prst="ellipse">
            <a:avLst/>
          </a:prstGeom>
          <a:solidFill>
            <a:srgbClr val="6D9EEB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6"/>
          <p:cNvSpPr/>
          <p:nvPr/>
        </p:nvSpPr>
        <p:spPr>
          <a:xfrm>
            <a:off x="5169675" y="3740300"/>
            <a:ext cx="815700" cy="849900"/>
          </a:xfrm>
          <a:prstGeom prst="ellipse">
            <a:avLst/>
          </a:prstGeom>
          <a:solidFill>
            <a:srgbClr val="6D9EEB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6"/>
          <p:cNvSpPr/>
          <p:nvPr/>
        </p:nvSpPr>
        <p:spPr>
          <a:xfrm>
            <a:off x="7076188" y="3740300"/>
            <a:ext cx="815700" cy="849900"/>
          </a:xfrm>
          <a:prstGeom prst="ellipse">
            <a:avLst/>
          </a:prstGeom>
          <a:solidFill>
            <a:srgbClr val="6D9EEB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5" name="Google Shape;85;p6"/>
          <p:cNvCxnSpPr/>
          <p:nvPr/>
        </p:nvCxnSpPr>
        <p:spPr>
          <a:xfrm>
            <a:off x="2604775" y="4901375"/>
            <a:ext cx="3727500" cy="441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86" name="Google Shape;86;p6"/>
          <p:cNvSpPr/>
          <p:nvPr/>
        </p:nvSpPr>
        <p:spPr>
          <a:xfrm>
            <a:off x="1407550" y="3740300"/>
            <a:ext cx="815700" cy="849900"/>
          </a:xfrm>
          <a:prstGeom prst="ellipse">
            <a:avLst/>
          </a:prstGeom>
          <a:solidFill>
            <a:srgbClr val="6AA84F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6"/>
          <p:cNvSpPr/>
          <p:nvPr/>
        </p:nvSpPr>
        <p:spPr>
          <a:xfrm>
            <a:off x="3492525" y="3740300"/>
            <a:ext cx="815700" cy="849900"/>
          </a:xfrm>
          <a:prstGeom prst="ellipse">
            <a:avLst/>
          </a:prstGeom>
          <a:solidFill>
            <a:srgbClr val="6AA84F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6"/>
          <p:cNvSpPr/>
          <p:nvPr/>
        </p:nvSpPr>
        <p:spPr>
          <a:xfrm>
            <a:off x="5169675" y="3740300"/>
            <a:ext cx="815700" cy="849900"/>
          </a:xfrm>
          <a:prstGeom prst="ellipse">
            <a:avLst/>
          </a:prstGeom>
          <a:solidFill>
            <a:srgbClr val="6AA84F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6"/>
          <p:cNvSpPr/>
          <p:nvPr/>
        </p:nvSpPr>
        <p:spPr>
          <a:xfrm>
            <a:off x="7076188" y="3740300"/>
            <a:ext cx="815700" cy="849900"/>
          </a:xfrm>
          <a:prstGeom prst="ellipse">
            <a:avLst/>
          </a:prstGeom>
          <a:solidFill>
            <a:srgbClr val="6AA84F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6"/>
          <p:cNvSpPr txBox="1"/>
          <p:nvPr/>
        </p:nvSpPr>
        <p:spPr>
          <a:xfrm>
            <a:off x="4019400" y="4590200"/>
            <a:ext cx="1234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Dog moves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6"/>
          <p:cNvSpPr txBox="1"/>
          <p:nvPr/>
        </p:nvSpPr>
        <p:spPr>
          <a:xfrm>
            <a:off x="1492739" y="3879250"/>
            <a:ext cx="6453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N1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6"/>
          <p:cNvSpPr txBox="1"/>
          <p:nvPr/>
        </p:nvSpPr>
        <p:spPr>
          <a:xfrm>
            <a:off x="3577789" y="3913850"/>
            <a:ext cx="6453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N2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6"/>
          <p:cNvSpPr txBox="1"/>
          <p:nvPr/>
        </p:nvSpPr>
        <p:spPr>
          <a:xfrm>
            <a:off x="5254189" y="3913850"/>
            <a:ext cx="6453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N3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6"/>
          <p:cNvSpPr txBox="1"/>
          <p:nvPr/>
        </p:nvSpPr>
        <p:spPr>
          <a:xfrm>
            <a:off x="7159189" y="3913850"/>
            <a:ext cx="6453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N4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newrong.jpg" id="99" name="Google Shape;99;p5"/>
          <p:cNvPicPr preferRelativeResize="0"/>
          <p:nvPr/>
        </p:nvPicPr>
        <p:blipFill rotWithShape="1">
          <a:blip r:embed="rId3">
            <a:alphaModFix/>
          </a:blip>
          <a:srcRect b="33309" l="0" r="0" t="5047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alfcat.jpg" id="104" name="Google Shape;104;p8"/>
          <p:cNvPicPr preferRelativeResize="0"/>
          <p:nvPr/>
        </p:nvPicPr>
        <p:blipFill rotWithShape="1">
          <a:blip r:embed="rId3">
            <a:alphaModFix/>
          </a:blip>
          <a:srcRect b="0" l="44890" r="0" t="0"/>
          <a:stretch/>
        </p:blipFill>
        <p:spPr>
          <a:xfrm flipH="1">
            <a:off x="2179712" y="663675"/>
            <a:ext cx="2285582" cy="3059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lfcat.jpg" id="105" name="Google Shape;105;p8"/>
          <p:cNvPicPr preferRelativeResize="0"/>
          <p:nvPr/>
        </p:nvPicPr>
        <p:blipFill rotWithShape="1">
          <a:blip r:embed="rId3">
            <a:alphaModFix/>
          </a:blip>
          <a:srcRect b="0" l="-4" r="54776" t="0"/>
          <a:stretch/>
        </p:blipFill>
        <p:spPr>
          <a:xfrm flipH="1">
            <a:off x="5088592" y="663675"/>
            <a:ext cx="1875695" cy="3059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8"/>
          <p:cNvSpPr/>
          <p:nvPr/>
        </p:nvSpPr>
        <p:spPr>
          <a:xfrm>
            <a:off x="2799975" y="3924125"/>
            <a:ext cx="815700" cy="849900"/>
          </a:xfrm>
          <a:prstGeom prst="ellipse">
            <a:avLst/>
          </a:prstGeom>
          <a:solidFill>
            <a:srgbClr val="6D9EEB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8"/>
          <p:cNvSpPr/>
          <p:nvPr/>
        </p:nvSpPr>
        <p:spPr>
          <a:xfrm>
            <a:off x="5689163" y="3924125"/>
            <a:ext cx="815700" cy="849900"/>
          </a:xfrm>
          <a:prstGeom prst="ellipse">
            <a:avLst/>
          </a:prstGeom>
          <a:solidFill>
            <a:srgbClr val="6D9EEB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8" name="Google Shape;108;p8"/>
          <p:cNvCxnSpPr/>
          <p:nvPr/>
        </p:nvCxnSpPr>
        <p:spPr>
          <a:xfrm flipH="1" rot="10800000">
            <a:off x="3309150" y="4879500"/>
            <a:ext cx="2685600" cy="72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triangle"/>
            <a:tailEnd len="sm" w="sm" type="none"/>
          </a:ln>
        </p:spPr>
      </p:cxnSp>
      <p:sp>
        <p:nvSpPr>
          <p:cNvPr id="109" name="Google Shape;109;p8"/>
          <p:cNvSpPr/>
          <p:nvPr/>
        </p:nvSpPr>
        <p:spPr>
          <a:xfrm>
            <a:off x="2799975" y="3924125"/>
            <a:ext cx="815700" cy="849900"/>
          </a:xfrm>
          <a:prstGeom prst="ellipse">
            <a:avLst/>
          </a:prstGeom>
          <a:solidFill>
            <a:srgbClr val="6AA84F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8"/>
          <p:cNvSpPr/>
          <p:nvPr/>
        </p:nvSpPr>
        <p:spPr>
          <a:xfrm>
            <a:off x="5689175" y="3924125"/>
            <a:ext cx="815700" cy="849900"/>
          </a:xfrm>
          <a:prstGeom prst="ellipse">
            <a:avLst/>
          </a:prstGeom>
          <a:solidFill>
            <a:srgbClr val="6AA84F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8"/>
          <p:cNvSpPr txBox="1"/>
          <p:nvPr/>
        </p:nvSpPr>
        <p:spPr>
          <a:xfrm>
            <a:off x="2885164" y="4097675"/>
            <a:ext cx="6453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N1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8"/>
          <p:cNvSpPr txBox="1"/>
          <p:nvPr/>
        </p:nvSpPr>
        <p:spPr>
          <a:xfrm>
            <a:off x="5787589" y="4066250"/>
            <a:ext cx="6453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N2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8"/>
          <p:cNvSpPr txBox="1"/>
          <p:nvPr/>
        </p:nvSpPr>
        <p:spPr>
          <a:xfrm>
            <a:off x="4019400" y="4590200"/>
            <a:ext cx="1234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Cat moves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alfcat.jpg" id="118" name="Google Shape;11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085562" y="0"/>
            <a:ext cx="69728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>
                <a:solidFill>
                  <a:srgbClr val="FFFFFF"/>
                </a:solidFill>
              </a:rPr>
              <a:t>Distributed snapshots are easy to screw up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4" name="Google Shape;124;p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FFFFFF"/>
                </a:solidFill>
              </a:rPr>
              <a:t>Must ensure </a:t>
            </a:r>
            <a:r>
              <a:rPr lang="en">
                <a:solidFill>
                  <a:srgbClr val="FF00FF"/>
                </a:solidFill>
              </a:rPr>
              <a:t>state is not duplicated</a:t>
            </a:r>
            <a:r>
              <a:rPr lang="en">
                <a:solidFill>
                  <a:srgbClr val="FFFFFF"/>
                </a:solidFill>
              </a:rPr>
              <a:t> across the cluster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FFFFFF"/>
                </a:solidFill>
              </a:rPr>
              <a:t>Must ensure </a:t>
            </a:r>
            <a:r>
              <a:rPr lang="en">
                <a:solidFill>
                  <a:srgbClr val="FF00FF"/>
                </a:solidFill>
              </a:rPr>
              <a:t>state is not lost</a:t>
            </a:r>
            <a:r>
              <a:rPr lang="en">
                <a:solidFill>
                  <a:srgbClr val="FFFFFF"/>
                </a:solidFill>
              </a:rPr>
              <a:t> across the cluster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b="1" lang="en">
                <a:solidFill>
                  <a:srgbClr val="FFFFFF"/>
                </a:solidFill>
              </a:rPr>
              <a:t>Messages in flight must also be recorded</a:t>
            </a:r>
            <a:endParaRPr i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>
                <a:solidFill>
                  <a:srgbClr val="FFFFFF"/>
                </a:solidFill>
              </a:rPr>
              <a:t>Intuition: guarantee zero loss + zero duplication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30" name="Google Shape;130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000">
                <a:solidFill>
                  <a:schemeClr val="dk1"/>
                </a:solidFill>
              </a:rPr>
              <a:t>If you </a:t>
            </a:r>
            <a:r>
              <a:rPr i="1" lang="en" sz="2000">
                <a:solidFill>
                  <a:srgbClr val="00FF00"/>
                </a:solidFill>
              </a:rPr>
              <a:t>have</a:t>
            </a:r>
            <a:r>
              <a:rPr i="1" lang="en" sz="2000">
                <a:solidFill>
                  <a:schemeClr val="dk1"/>
                </a:solidFill>
              </a:rPr>
              <a:t> </a:t>
            </a:r>
            <a:r>
              <a:rPr lang="en" sz="2000">
                <a:solidFill>
                  <a:schemeClr val="dk1"/>
                </a:solidFill>
              </a:rPr>
              <a:t>snapshotted your local state:</a:t>
            </a:r>
            <a:endParaRPr sz="2000">
              <a:solidFill>
                <a:schemeClr val="dk1"/>
              </a:solidFill>
            </a:endParaRPr>
          </a:p>
          <a:p>
            <a:pPr indent="-3556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000"/>
              <a:buChar char="●"/>
            </a:pPr>
            <a:r>
              <a:rPr i="1" lang="en" sz="2000">
                <a:solidFill>
                  <a:srgbClr val="00FF00"/>
                </a:solidFill>
              </a:rPr>
              <a:t>Do</a:t>
            </a:r>
            <a:r>
              <a:rPr lang="en" sz="2000">
                <a:solidFill>
                  <a:srgbClr val="00FF00"/>
                </a:solidFill>
              </a:rPr>
              <a:t> record future messages you receive</a:t>
            </a:r>
            <a:endParaRPr sz="2000">
              <a:solidFill>
                <a:srgbClr val="00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solidFill>
                <a:srgbClr val="00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000">
                <a:solidFill>
                  <a:srgbClr val="FFFFFF"/>
                </a:solidFill>
              </a:rPr>
              <a:t>If you </a:t>
            </a:r>
            <a:r>
              <a:rPr i="1" lang="en" sz="2000">
                <a:solidFill>
                  <a:srgbClr val="FF0000"/>
                </a:solidFill>
              </a:rPr>
              <a:t>haven’t</a:t>
            </a:r>
            <a:r>
              <a:rPr i="1" lang="en" sz="2000">
                <a:solidFill>
                  <a:srgbClr val="FFFFFF"/>
                </a:solidFill>
              </a:rPr>
              <a:t> </a:t>
            </a:r>
            <a:r>
              <a:rPr lang="en" sz="2000">
                <a:solidFill>
                  <a:srgbClr val="FFFFFF"/>
                </a:solidFill>
              </a:rPr>
              <a:t>snapshotted your local state yet: </a:t>
            </a:r>
            <a:endParaRPr sz="2000">
              <a:solidFill>
                <a:srgbClr val="FFFFFF"/>
              </a:solidFill>
            </a:endParaRPr>
          </a:p>
          <a:p>
            <a:pPr indent="-3556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i="1" lang="en" sz="2000">
                <a:solidFill>
                  <a:srgbClr val="FF0000"/>
                </a:solidFill>
              </a:rPr>
              <a:t>Do</a:t>
            </a:r>
            <a:r>
              <a:rPr lang="en" sz="2000">
                <a:solidFill>
                  <a:srgbClr val="FF0000"/>
                </a:solidFill>
              </a:rPr>
              <a:t> </a:t>
            </a:r>
            <a:r>
              <a:rPr i="1" lang="en" sz="2000">
                <a:solidFill>
                  <a:srgbClr val="FF0000"/>
                </a:solidFill>
              </a:rPr>
              <a:t>NOT</a:t>
            </a:r>
            <a:r>
              <a:rPr lang="en" sz="2000">
                <a:solidFill>
                  <a:srgbClr val="FF0000"/>
                </a:solidFill>
              </a:rPr>
              <a:t> record future messages you receive</a:t>
            </a:r>
            <a:endParaRPr sz="20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solidFill>
                <a:srgbClr val="00FF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i="1" lang="en" sz="2000">
                <a:solidFill>
                  <a:srgbClr val="FFFFFF"/>
                </a:solidFill>
              </a:rPr>
              <a:t>Which one guarantees zero loss?</a:t>
            </a:r>
            <a:endParaRPr i="1" sz="2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i="1" lang="en" sz="2000">
                <a:solidFill>
                  <a:srgbClr val="FFFFFF"/>
                </a:solidFill>
              </a:rPr>
              <a:t>Which one guarantees zero duplication?</a:t>
            </a:r>
            <a:endParaRPr i="1" sz="20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