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73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0" Type="http://schemas.openxmlformats.org/officeDocument/2006/relationships/slide" Target="slides/slide4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201765189c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201765189c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01765189c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01765189c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01765189c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201765189c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617bbf780f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617bbf780f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201765189c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201765189c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01765189c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201765189c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01765189c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201765189c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01765189c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201765189c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01765189c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01765189c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201765189c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201765189c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58c95e846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58c95e846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01765189c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01765189c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01765189c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201765189c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01765189c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201765189c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01765189c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201765189c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01765189c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201765189c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01765189c_0_2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01765189c_0_2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01765189c_0_2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201765189c_0_2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58c95e846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58c95e84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01061cd6a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01061cd6a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58c95e846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258c95e846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617bbf780f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617bbf780f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617bbf780f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617bbf780f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g617bbf780f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8" name="Google Shape;378;g617bbf780f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617bbf780f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617bbf780f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258c95e846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258c95e846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258c95e846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258c95e846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258c95e846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258c95e846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617bbf780f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617bbf780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617bbf780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617bbf780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617bbf780f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3" name="Google Shape;453;g617bbf780f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g258c95e846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4" name="Google Shape;464;g258c95e846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58c95e846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58c95e846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258c95e846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258c95e846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258c95e846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258c95e846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258c95e846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258c95e846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58cccbda7_1_114:notes"/>
          <p:cNvSpPr/>
          <p:nvPr>
            <p:ph idx="2" type="sldImg"/>
          </p:nvPr>
        </p:nvSpPr>
        <p:spPr>
          <a:xfrm>
            <a:off x="1687286" y="686594"/>
            <a:ext cx="348342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09" name="Google Shape;509;g258cccbda7_1_114:notes"/>
          <p:cNvSpPr txBox="1"/>
          <p:nvPr>
            <p:ph idx="1" type="body"/>
          </p:nvPr>
        </p:nvSpPr>
        <p:spPr>
          <a:xfrm>
            <a:off x="686099" y="4343704"/>
            <a:ext cx="5485805" cy="4113893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g258cccbda7_1_114:notes"/>
          <p:cNvSpPr txBox="1"/>
          <p:nvPr>
            <p:ph idx="12" type="sldNum"/>
          </p:nvPr>
        </p:nvSpPr>
        <p:spPr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58cccbda7_1_140:notes"/>
          <p:cNvSpPr/>
          <p:nvPr>
            <p:ph idx="2" type="sldImg"/>
          </p:nvPr>
        </p:nvSpPr>
        <p:spPr>
          <a:xfrm>
            <a:off x="1687286" y="686594"/>
            <a:ext cx="348342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35" name="Google Shape;535;g258cccbda7_1_140:notes"/>
          <p:cNvSpPr txBox="1"/>
          <p:nvPr>
            <p:ph idx="1" type="body"/>
          </p:nvPr>
        </p:nvSpPr>
        <p:spPr>
          <a:xfrm>
            <a:off x="686099" y="4343704"/>
            <a:ext cx="5485805" cy="4113893"/>
          </a:xfrm>
          <a:prstGeom prst="rect">
            <a:avLst/>
          </a:prstGeom>
          <a:noFill/>
          <a:ln>
            <a:noFill/>
          </a:ln>
        </p:spPr>
        <p:txBody>
          <a:bodyPr anchorCtr="0" anchor="t" bIns="47850" lIns="95725" spcFirstLastPara="1" rIns="95725" wrap="square" tIns="47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g258cccbda7_1_140:notes"/>
          <p:cNvSpPr txBox="1"/>
          <p:nvPr>
            <p:ph idx="12" type="sldNum"/>
          </p:nvPr>
        </p:nvSpPr>
        <p:spPr>
          <a:xfrm>
            <a:off x="3884414" y="8685894"/>
            <a:ext cx="2972098" cy="456595"/>
          </a:xfrm>
          <a:prstGeom prst="rect">
            <a:avLst/>
          </a:prstGeom>
          <a:noFill/>
          <a:ln>
            <a:noFill/>
          </a:ln>
        </p:spPr>
        <p:txBody>
          <a:bodyPr anchorCtr="0" anchor="b" bIns="47850" lIns="95725" spcFirstLastPara="1" rIns="95725" wrap="square" tIns="4785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g258c95e846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1" name="Google Shape;571;g258c95e846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5742bec46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5742bec46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01061cd6a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01061cd6a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01765189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01765189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201765189c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201765189c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01765189c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01765189c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ctrTitle"/>
          </p:nvPr>
        </p:nvSpPr>
        <p:spPr>
          <a:xfrm>
            <a:off x="381000" y="514350"/>
            <a:ext cx="8382000" cy="14287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4"/>
          <p:cNvSpPr txBox="1"/>
          <p:nvPr>
            <p:ph idx="1" type="subTitle"/>
          </p:nvPr>
        </p:nvSpPr>
        <p:spPr>
          <a:xfrm>
            <a:off x="1371600" y="33718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descr="Princeton_shield.tif" id="58" name="Google Shape;58;p14"/>
          <p:cNvPicPr preferRelativeResize="0"/>
          <p:nvPr/>
        </p:nvPicPr>
        <p:blipFill rotWithShape="1">
          <a:blip r:embed="rId2">
            <a:alphaModFix/>
          </a:blip>
          <a:srcRect b="0" l="0" r="11865" t="0"/>
          <a:stretch/>
        </p:blipFill>
        <p:spPr>
          <a:xfrm>
            <a:off x="4169050" y="2228850"/>
            <a:ext cx="804825" cy="75893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" name="Google Shape;59;p14"/>
          <p:cNvCxnSpPr/>
          <p:nvPr/>
        </p:nvCxnSpPr>
        <p:spPr>
          <a:xfrm>
            <a:off x="152400" y="325755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152400" y="1085850"/>
            <a:ext cx="87630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93700" lvl="2" marL="13716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3700" lvl="3" marL="18288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3700" lvl="4" marL="22860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5" name="Google Shape;65;p15"/>
          <p:cNvSpPr txBox="1"/>
          <p:nvPr>
            <p:ph type="title"/>
          </p:nvPr>
        </p:nvSpPr>
        <p:spPr>
          <a:xfrm>
            <a:off x="152400" y="114300"/>
            <a:ext cx="8763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66" name="Google Shape;66;p15"/>
          <p:cNvCxnSpPr/>
          <p:nvPr/>
        </p:nvCxnSpPr>
        <p:spPr>
          <a:xfrm>
            <a:off x="152400" y="97155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69" name="Google Shape;69;p16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70" name="Google Shape;70;p16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1" name="Google Shape;71;p16"/>
          <p:cNvSpPr txBox="1"/>
          <p:nvPr>
            <p:ph type="title"/>
          </p:nvPr>
        </p:nvSpPr>
        <p:spPr>
          <a:xfrm>
            <a:off x="152400" y="114300"/>
            <a:ext cx="8763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72" name="Google Shape;72;p16"/>
          <p:cNvCxnSpPr/>
          <p:nvPr/>
        </p:nvCxnSpPr>
        <p:spPr>
          <a:xfrm>
            <a:off x="152400" y="97155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Only, Blackout">
  <p:cSld name="Content Only, Blackout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152400" y="134066"/>
            <a:ext cx="8763000" cy="47236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93700" lvl="2" marL="13716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3700" lvl="3" marL="18288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3700" lvl="4" marL="22860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7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76" name="Google Shape;76;p17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, Blackout">
  <p:cSld name="Title and Content, Blackout"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152400" y="1085850"/>
            <a:ext cx="87630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93700" lvl="2" marL="13716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3700" lvl="3" marL="18288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3700" lvl="4" marL="22860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8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81" name="Google Shape;81;p18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82" name="Google Shape;82;p18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3" name="Google Shape;83;p18"/>
          <p:cNvSpPr txBox="1"/>
          <p:nvPr>
            <p:ph type="title"/>
          </p:nvPr>
        </p:nvSpPr>
        <p:spPr>
          <a:xfrm>
            <a:off x="152400" y="114300"/>
            <a:ext cx="8763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84" name="Google Shape;84;p18"/>
          <p:cNvCxnSpPr/>
          <p:nvPr/>
        </p:nvCxnSpPr>
        <p:spPr>
          <a:xfrm>
            <a:off x="152400" y="97155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, Blackout" type="blank">
  <p:cSld name="BLANK">
    <p:bg>
      <p:bgPr>
        <a:solidFill>
          <a:schemeClr val="dk1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87" name="Google Shape;87;p19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88" name="Google Shape;88;p19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20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20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93" name="Google Shape;93;p20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/>
          <p:nvPr>
            <p:ph idx="1" type="body"/>
          </p:nvPr>
        </p:nvSpPr>
        <p:spPr>
          <a:xfrm>
            <a:off x="155425" y="1102759"/>
            <a:ext cx="4340375" cy="36580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93700" lvl="2" marL="13716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3700" lvl="3" marL="18288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3700" lvl="4" marL="22860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21"/>
          <p:cNvSpPr txBox="1"/>
          <p:nvPr>
            <p:ph idx="2" type="body"/>
          </p:nvPr>
        </p:nvSpPr>
        <p:spPr>
          <a:xfrm>
            <a:off x="4648199" y="1102759"/>
            <a:ext cx="4263565" cy="36580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93700" lvl="0" marL="4572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3700" lvl="1" marL="9144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93700" lvl="2" marL="13716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3700" lvl="3" marL="18288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–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3700" lvl="4" marL="22860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»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21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99" name="Google Shape;99;p21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00" name="Google Shape;100;p21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1" name="Google Shape;101;p21"/>
          <p:cNvSpPr txBox="1"/>
          <p:nvPr>
            <p:ph type="title"/>
          </p:nvPr>
        </p:nvSpPr>
        <p:spPr>
          <a:xfrm>
            <a:off x="152400" y="114300"/>
            <a:ext cx="8759364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02" name="Google Shape;102;p21"/>
          <p:cNvCxnSpPr/>
          <p:nvPr/>
        </p:nvCxnSpPr>
        <p:spPr>
          <a:xfrm>
            <a:off x="152400" y="97155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/>
          <p:nvPr>
            <p:ph idx="1" type="body"/>
          </p:nvPr>
        </p:nvSpPr>
        <p:spPr>
          <a:xfrm>
            <a:off x="152400" y="1151335"/>
            <a:ext cx="43449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22"/>
          <p:cNvSpPr txBox="1"/>
          <p:nvPr>
            <p:ph idx="2" type="body"/>
          </p:nvPr>
        </p:nvSpPr>
        <p:spPr>
          <a:xfrm>
            <a:off x="152400" y="1631156"/>
            <a:ext cx="4344988" cy="31750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22"/>
          <p:cNvSpPr txBox="1"/>
          <p:nvPr>
            <p:ph idx="3" type="body"/>
          </p:nvPr>
        </p:nvSpPr>
        <p:spPr>
          <a:xfrm>
            <a:off x="4645025" y="1151335"/>
            <a:ext cx="42703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22"/>
          <p:cNvSpPr txBox="1"/>
          <p:nvPr>
            <p:ph idx="4" type="body"/>
          </p:nvPr>
        </p:nvSpPr>
        <p:spPr>
          <a:xfrm>
            <a:off x="4645025" y="1631156"/>
            <a:ext cx="4270375" cy="31750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8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22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1" name="Google Shape;111;p22"/>
          <p:cNvSpPr txBox="1"/>
          <p:nvPr>
            <p:ph type="title"/>
          </p:nvPr>
        </p:nvSpPr>
        <p:spPr>
          <a:xfrm>
            <a:off x="152400" y="114300"/>
            <a:ext cx="8763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12" name="Google Shape;112;p22"/>
          <p:cNvCxnSpPr/>
          <p:nvPr/>
        </p:nvCxnSpPr>
        <p:spPr>
          <a:xfrm>
            <a:off x="152400" y="97155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15" name="Google Shape;115;p23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4"/>
          <p:cNvSpPr txBox="1"/>
          <p:nvPr>
            <p:ph type="title"/>
          </p:nvPr>
        </p:nvSpPr>
        <p:spPr>
          <a:xfrm>
            <a:off x="152400" y="204788"/>
            <a:ext cx="3313113" cy="8715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24"/>
          <p:cNvSpPr txBox="1"/>
          <p:nvPr>
            <p:ph idx="1" type="body"/>
          </p:nvPr>
        </p:nvSpPr>
        <p:spPr>
          <a:xfrm>
            <a:off x="3575050" y="204788"/>
            <a:ext cx="5340350" cy="45679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Google Shape;120;p24"/>
          <p:cNvSpPr txBox="1"/>
          <p:nvPr>
            <p:ph idx="2" type="body"/>
          </p:nvPr>
        </p:nvSpPr>
        <p:spPr>
          <a:xfrm>
            <a:off x="152400" y="1076325"/>
            <a:ext cx="3313113" cy="36963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24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6" name="Google Shape;126;p25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Google Shape;127;p25"/>
          <p:cNvSpPr txBox="1"/>
          <p:nvPr>
            <p:ph idx="1" type="body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25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29" name="Google Shape;129;p25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30" name="Google Shape;130;p25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>
  <p:cSld name="Title and Vertical 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>
            <p:ph idx="1" type="body"/>
          </p:nvPr>
        </p:nvSpPr>
        <p:spPr>
          <a:xfrm rot="5400000">
            <a:off x="2647950" y="-1409700"/>
            <a:ext cx="3771900" cy="87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»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Google Shape;133;p26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34" name="Google Shape;134;p26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35" name="Google Shape;135;p26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6" name="Google Shape;136;p26"/>
          <p:cNvSpPr txBox="1"/>
          <p:nvPr>
            <p:ph type="title"/>
          </p:nvPr>
        </p:nvSpPr>
        <p:spPr>
          <a:xfrm>
            <a:off x="152400" y="114300"/>
            <a:ext cx="8763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37" name="Google Shape;137;p26"/>
          <p:cNvCxnSpPr/>
          <p:nvPr/>
        </p:nvCxnSpPr>
        <p:spPr>
          <a:xfrm>
            <a:off x="152400" y="971550"/>
            <a:ext cx="8763000" cy="0"/>
          </a:xfrm>
          <a:prstGeom prst="straightConnector1">
            <a:avLst/>
          </a:prstGeom>
          <a:noFill/>
          <a:ln cap="flat" cmpd="sng" w="25400">
            <a:solidFill>
              <a:srgbClr val="FF66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7"/>
          <p:cNvSpPr txBox="1"/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rgbClr val="000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Google Shape;140;p27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»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p27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42" name="Google Shape;142;p27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143" name="Google Shape;143;p27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400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152400" y="1085850"/>
            <a:ext cx="8763000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»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0" type="dt"/>
          </p:nvPr>
        </p:nvSpPr>
        <p:spPr>
          <a:xfrm>
            <a:off x="1524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1" type="ftr"/>
          </p:nvPr>
        </p:nvSpPr>
        <p:spPr>
          <a:xfrm>
            <a:off x="3124200" y="4914900"/>
            <a:ext cx="2895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2pPr>
            <a:lvl3pPr indent="0" lvl="2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3pPr>
            <a:lvl4pPr indent="0" lvl="3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4pPr>
            <a:lvl5pPr indent="0" lvl="4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2" type="sldNum"/>
          </p:nvPr>
        </p:nvSpPr>
        <p:spPr>
          <a:xfrm>
            <a:off x="6781800" y="4914900"/>
            <a:ext cx="2133600" cy="1595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7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7.png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7.png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RPCs in Go</a:t>
            </a:r>
            <a:endParaRPr/>
          </a:p>
        </p:txBody>
      </p:sp>
      <p:sp>
        <p:nvSpPr>
          <p:cNvPr id="149" name="Google Shape;149;p2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9/22/2022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Asynchronous RPC</a:t>
            </a:r>
            <a:endParaRPr/>
          </a:p>
        </p:txBody>
      </p:sp>
      <p:sp>
        <p:nvSpPr>
          <p:cNvPr id="214" name="Google Shape;214;p37"/>
          <p:cNvSpPr txBox="1"/>
          <p:nvPr>
            <p:ph idx="1" type="body"/>
          </p:nvPr>
        </p:nvSpPr>
        <p:spPr>
          <a:xfrm>
            <a:off x="311700" y="1152475"/>
            <a:ext cx="8520600" cy="323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Await RPC response in a separate thread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Multiple ways to implement this: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Pass a </a:t>
            </a:r>
            <a:r>
              <a:rPr i="1" lang="en">
                <a:solidFill>
                  <a:srgbClr val="FFFFFF"/>
                </a:solidFill>
              </a:rPr>
              <a:t>callback</a:t>
            </a:r>
            <a:r>
              <a:rPr lang="en">
                <a:solidFill>
                  <a:srgbClr val="FFFFFF"/>
                </a:solidFill>
              </a:rPr>
              <a:t> to RPC that will be invoked later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	Use </a:t>
            </a:r>
            <a:r>
              <a:rPr i="1" lang="en">
                <a:solidFill>
                  <a:srgbClr val="FFFFFF"/>
                </a:solidFill>
              </a:rPr>
              <a:t>channels</a:t>
            </a:r>
            <a:r>
              <a:rPr lang="en">
                <a:solidFill>
                  <a:srgbClr val="FFFFFF"/>
                </a:solidFill>
              </a:rPr>
              <a:t> to communicate RPC reply back to main thread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5" name="Google Shape;215;p3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Asynchronous RPC</a:t>
            </a:r>
            <a:endParaRPr/>
          </a:p>
        </p:txBody>
      </p:sp>
      <p:sp>
        <p:nvSpPr>
          <p:cNvPr id="221" name="Google Shape;221;p38"/>
          <p:cNvSpPr txBox="1"/>
          <p:nvPr>
            <p:ph idx="1" type="body"/>
          </p:nvPr>
        </p:nvSpPr>
        <p:spPr>
          <a:xfrm>
            <a:off x="311700" y="1152475"/>
            <a:ext cx="8520600" cy="361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Await RPC response in a separate thread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Multiple ways to implement this: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Pass a </a:t>
            </a:r>
            <a:r>
              <a:rPr i="1" lang="en">
                <a:solidFill>
                  <a:srgbClr val="FFFFFF"/>
                </a:solidFill>
              </a:rPr>
              <a:t>callback</a:t>
            </a:r>
            <a:r>
              <a:rPr lang="en">
                <a:solidFill>
                  <a:srgbClr val="FFFFFF"/>
                </a:solidFill>
              </a:rPr>
              <a:t> to RPC that will be invoked later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Use </a:t>
            </a:r>
            <a:r>
              <a:rPr i="1" lang="en">
                <a:solidFill>
                  <a:srgbClr val="FF0000"/>
                </a:solidFill>
              </a:rPr>
              <a:t>channels</a:t>
            </a:r>
            <a:r>
              <a:rPr lang="en">
                <a:solidFill>
                  <a:srgbClr val="FFFFFF"/>
                </a:solidFill>
              </a:rPr>
              <a:t> to communicate RPC reply back to main thread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</a:t>
            </a:r>
            <a:r>
              <a:rPr lang="en" sz="1400">
                <a:solidFill>
                  <a:srgbClr val="FFFFFF"/>
                </a:solidFill>
              </a:rPr>
              <a:t>	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go func(address, request string) {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 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channel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&lt;- sendRPC(</a:t>
            </a:r>
            <a:r>
              <a:rPr lang="en" sz="14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} (some_address, some_request)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	handleResponse(&lt;-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channel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2" name="Google Shape;222;p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rgbClr val="000000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9"/>
          <p:cNvSpPr txBox="1"/>
          <p:nvPr>
            <p:ph idx="1" type="body"/>
          </p:nvPr>
        </p:nvSpPr>
        <p:spPr>
          <a:xfrm>
            <a:off x="311700" y="1780650"/>
            <a:ext cx="8520600" cy="132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200">
                <a:solidFill>
                  <a:srgbClr val="FFFFFF"/>
                </a:solidFill>
              </a:rPr>
              <a:t>What’s an example application where we would want</a:t>
            </a:r>
            <a:r>
              <a:rPr lang="en" sz="3200">
                <a:solidFill>
                  <a:srgbClr val="FFFFFF"/>
                </a:solidFill>
              </a:rPr>
              <a:t> asynchronous RPCs?</a:t>
            </a:r>
            <a:endParaRPr sz="3200">
              <a:solidFill>
                <a:srgbClr val="FFFFFF"/>
              </a:solidFill>
            </a:endParaRPr>
          </a:p>
        </p:txBody>
      </p:sp>
      <p:sp>
        <p:nvSpPr>
          <p:cNvPr id="228" name="Google Shape;228;p3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Outline</a:t>
            </a:r>
            <a:endParaRPr/>
          </a:p>
        </p:txBody>
      </p:sp>
      <p:sp>
        <p:nvSpPr>
          <p:cNvPr id="234" name="Google Shape;234;p4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</a:rPr>
              <a:t>MapReduce: fault tolerance and optimizations</a:t>
            </a:r>
            <a:endParaRPr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</a:rPr>
              <a:t>RPC overview</a:t>
            </a:r>
            <a:endParaRPr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Writing an RPC server in Go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5" name="Google Shape;235;p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Go RPCs</a:t>
            </a:r>
            <a:endParaRPr/>
          </a:p>
        </p:txBody>
      </p:sp>
      <p:sp>
        <p:nvSpPr>
          <p:cNvPr id="241" name="Google Shape;241;p4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Implementation in built-in library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net/rpc</a:t>
            </a:r>
            <a:r>
              <a:rPr lang="en">
                <a:solidFill>
                  <a:schemeClr val="dk1"/>
                </a:solidFill>
              </a:rPr>
              <a:t> requires 3 steps: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</a:t>
            </a:r>
            <a:r>
              <a:rPr lang="en">
                <a:solidFill>
                  <a:srgbClr val="FFFFFF"/>
                </a:solidFill>
              </a:rPr>
              <a:t>. </a:t>
            </a:r>
            <a:r>
              <a:rPr lang="en">
                <a:solidFill>
                  <a:srgbClr val="FFFFFF"/>
                </a:solidFill>
              </a:rPr>
              <a:t>Write stub receiver methods of the form:</a:t>
            </a:r>
            <a:endParaRPr>
              <a:solidFill>
                <a:srgbClr val="FFFFFF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func (t *T) MethodName(args T1, reply *T2) error</a:t>
            </a:r>
            <a:endParaRPr>
              <a:solidFill>
                <a:srgbClr val="FFFF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2. </a:t>
            </a:r>
            <a:r>
              <a:rPr lang="en">
                <a:solidFill>
                  <a:schemeClr val="dk1"/>
                </a:solidFill>
              </a:rPr>
              <a:t>Register receiver methods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3. </a:t>
            </a:r>
            <a:r>
              <a:rPr lang="en">
                <a:solidFill>
                  <a:schemeClr val="dk1"/>
                </a:solidFill>
              </a:rPr>
              <a:t>Create a listener (i.e., server) that accepts requests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42" name="Google Shape;242;p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42"/>
          <p:cNvSpPr/>
          <p:nvPr/>
        </p:nvSpPr>
        <p:spPr>
          <a:xfrm>
            <a:off x="2023150" y="1612975"/>
            <a:ext cx="2242500" cy="238200"/>
          </a:xfrm>
          <a:prstGeom prst="roundRect">
            <a:avLst>
              <a:gd fmla="val 16667" name="adj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client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49" name="Google Shape;249;p42"/>
          <p:cNvSpPr txBox="1"/>
          <p:nvPr/>
        </p:nvSpPr>
        <p:spPr>
          <a:xfrm>
            <a:off x="696350" y="1333025"/>
            <a:ext cx="6437700" cy="29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b="1" lang="en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0" name="Google Shape;250;p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3"/>
          <p:cNvSpPr/>
          <p:nvPr/>
        </p:nvSpPr>
        <p:spPr>
          <a:xfrm>
            <a:off x="1026050" y="2031425"/>
            <a:ext cx="3873900" cy="482700"/>
          </a:xfrm>
          <a:prstGeom prst="roundRect">
            <a:avLst>
              <a:gd fmla="val 16667" name="adj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</a:t>
            </a:r>
            <a:r>
              <a:rPr lang="en">
                <a:solidFill>
                  <a:srgbClr val="000000"/>
                </a:solidFill>
              </a:rPr>
              <a:t>client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57" name="Google Shape;257;p43"/>
          <p:cNvSpPr txBox="1"/>
          <p:nvPr/>
        </p:nvSpPr>
        <p:spPr>
          <a:xfrm>
            <a:off x="696350" y="1333025"/>
            <a:ext cx="6857100" cy="29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b="1" lang="en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58" name="Google Shape;258;p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4"/>
          <p:cNvSpPr/>
          <p:nvPr/>
        </p:nvSpPr>
        <p:spPr>
          <a:xfrm>
            <a:off x="1469650" y="2447700"/>
            <a:ext cx="4511400" cy="248100"/>
          </a:xfrm>
          <a:prstGeom prst="roundRect">
            <a:avLst>
              <a:gd fmla="val 16667" name="adj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</a:t>
            </a:r>
            <a:r>
              <a:rPr lang="en">
                <a:solidFill>
                  <a:srgbClr val="000000"/>
                </a:solidFill>
              </a:rPr>
              <a:t>client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65" name="Google Shape;265;p44"/>
          <p:cNvSpPr txBox="1"/>
          <p:nvPr/>
        </p:nvSpPr>
        <p:spPr>
          <a:xfrm>
            <a:off x="696350" y="1333025"/>
            <a:ext cx="7192800" cy="29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b="1" lang="en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266" name="Google Shape;266;p4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server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72" name="Google Shape;272;p45"/>
          <p:cNvSpPr txBox="1"/>
          <p:nvPr/>
        </p:nvSpPr>
        <p:spPr>
          <a:xfrm>
            <a:off x="696350" y="1333025"/>
            <a:ext cx="3301800" cy="26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WordCountServer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addr string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WordCountRequest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string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WordCountReply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273" name="Google Shape;273;p45"/>
          <p:cNvSpPr txBox="1"/>
          <p:nvPr/>
        </p:nvSpPr>
        <p:spPr>
          <a:xfrm>
            <a:off x="3998150" y="1294850"/>
            <a:ext cx="3731700" cy="29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(*WordCountServer) Compute(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request WordCountRequest,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reply *WordCountReply) error 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:= request.Input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tokens := strings.Fields(input)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highlight>
                  <a:srgbClr val="FFFFFF"/>
                </a:highlight>
              </a:rPr>
              <a:t>_, t :=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highlight>
                  <a:srgbClr val="FFFFFF"/>
                </a:highlight>
              </a:rPr>
              <a:t>tokens 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 counts[t] +=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reply.Counts = counts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return </a:t>
            </a:r>
            <a:r>
              <a:rPr lang="en">
                <a:highlight>
                  <a:srgbClr val="FFFFFF"/>
                </a:highlight>
              </a:rPr>
              <a:t>nil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274" name="Google Shape;274;p4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46"/>
          <p:cNvSpPr txBox="1"/>
          <p:nvPr/>
        </p:nvSpPr>
        <p:spPr>
          <a:xfrm>
            <a:off x="3998150" y="1294850"/>
            <a:ext cx="3731700" cy="29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(*WordCountServer) Compute(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request WordCountRequest,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reply *WordCountReply) error 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:= make(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:= request.Input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tokens := strings.Fields(input)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>
                <a:highlight>
                  <a:srgbClr val="FFFFFF"/>
                </a:highlight>
              </a:rPr>
              <a:t>_, t :=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>
                <a:highlight>
                  <a:srgbClr val="FFFFFF"/>
                </a:highlight>
              </a:rPr>
              <a:t>tokens 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       counts[t] +=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reply.Counts = counts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return </a:t>
            </a:r>
            <a:r>
              <a:rPr lang="en">
                <a:highlight>
                  <a:srgbClr val="FFFFFF"/>
                </a:highlight>
              </a:rPr>
              <a:t>nil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/>
          </a:p>
        </p:txBody>
      </p:sp>
      <p:sp>
        <p:nvSpPr>
          <p:cNvPr id="280" name="Google Shape;280;p4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server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81" name="Google Shape;281;p46"/>
          <p:cNvSpPr txBox="1"/>
          <p:nvPr/>
        </p:nvSpPr>
        <p:spPr>
          <a:xfrm>
            <a:off x="696350" y="1333025"/>
            <a:ext cx="3301800" cy="268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WordCountServer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addr string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WordCountRequest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 string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highlight>
                  <a:srgbClr val="FFFFFF"/>
                </a:highlight>
              </a:rPr>
              <a:t>WordCountReply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highlight>
                  <a:srgbClr val="FFFFFF"/>
                </a:highlight>
              </a:rPr>
              <a:t>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Counts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>
                <a:highlight>
                  <a:srgbClr val="FFFFFF"/>
                </a:highlight>
              </a:rPr>
              <a:t>[string]int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282" name="Google Shape;282;p46"/>
          <p:cNvSpPr/>
          <p:nvPr/>
        </p:nvSpPr>
        <p:spPr>
          <a:xfrm>
            <a:off x="3998150" y="2037925"/>
            <a:ext cx="3263700" cy="1641600"/>
          </a:xfrm>
          <a:prstGeom prst="rect">
            <a:avLst/>
          </a:prstGeom>
          <a:solidFill>
            <a:srgbClr val="FFFFFF">
              <a:alpha val="8499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46"/>
          <p:cNvSpPr/>
          <p:nvPr/>
        </p:nvSpPr>
        <p:spPr>
          <a:xfrm>
            <a:off x="3998150" y="1367325"/>
            <a:ext cx="3263700" cy="6708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4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Outline</a:t>
            </a:r>
            <a:endParaRPr/>
          </a:p>
        </p:txBody>
      </p:sp>
      <p:sp>
        <p:nvSpPr>
          <p:cNvPr id="155" name="Google Shape;155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RPC overview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Writing an RPC server in Go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MapReduce: fault tolerance and optimizations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6" name="Google Shape;156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server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290" name="Google Shape;290;p47"/>
          <p:cNvSpPr/>
          <p:nvPr/>
        </p:nvSpPr>
        <p:spPr>
          <a:xfrm>
            <a:off x="1021175" y="1646950"/>
            <a:ext cx="1679400" cy="210000"/>
          </a:xfrm>
          <a:prstGeom prst="roundRect">
            <a:avLst>
              <a:gd fmla="val 16667" name="adj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47"/>
          <p:cNvSpPr txBox="1"/>
          <p:nvPr/>
        </p:nvSpPr>
        <p:spPr>
          <a:xfrm>
            <a:off x="696350" y="1333025"/>
            <a:ext cx="4734600" cy="23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292" name="Google Shape;292;p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8"/>
          <p:cNvSpPr/>
          <p:nvPr/>
        </p:nvSpPr>
        <p:spPr>
          <a:xfrm>
            <a:off x="1021175" y="1847375"/>
            <a:ext cx="3577800" cy="238200"/>
          </a:xfrm>
          <a:prstGeom prst="roundRect">
            <a:avLst>
              <a:gd fmla="val 16667" name="adj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48"/>
          <p:cNvSpPr txBox="1"/>
          <p:nvPr/>
        </p:nvSpPr>
        <p:spPr>
          <a:xfrm>
            <a:off x="696350" y="1333025"/>
            <a:ext cx="4870800" cy="23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299" name="Google Shape;299;p4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server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00" name="Google Shape;300;p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9"/>
          <p:cNvSpPr txBox="1"/>
          <p:nvPr/>
        </p:nvSpPr>
        <p:spPr>
          <a:xfrm>
            <a:off x="696350" y="1333025"/>
            <a:ext cx="4734600" cy="23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(server *WordCountServer) Listen()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rpc.Register(server)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listener, err := net.Listen(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server.addr)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go func</a:t>
            </a:r>
            <a:r>
              <a:rPr lang="en"/>
              <a:t>()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rpc.Accept(listener)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306" name="Google Shape;306;p49"/>
          <p:cNvSpPr/>
          <p:nvPr/>
        </p:nvSpPr>
        <p:spPr>
          <a:xfrm>
            <a:off x="1327250" y="2456975"/>
            <a:ext cx="1650300" cy="238200"/>
          </a:xfrm>
          <a:prstGeom prst="roundRect">
            <a:avLst>
              <a:gd fmla="val 16667" name="adj"/>
            </a:avLst>
          </a:prstGeom>
          <a:solidFill>
            <a:srgbClr val="4A86E8">
              <a:alpha val="226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server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08" name="Google Shape;308;p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50"/>
          <p:cNvSpPr txBox="1"/>
          <p:nvPr/>
        </p:nvSpPr>
        <p:spPr>
          <a:xfrm>
            <a:off x="696350" y="1333025"/>
            <a:ext cx="6660300" cy="20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highlight>
                  <a:srgbClr val="FFFFFF"/>
                </a:highlight>
              </a:rPr>
              <a:t>main() {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serverAddr :=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"localhost:8888"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server := WordCountServer{serverAddr}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server.Listen()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input1 :=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I am good hello bye bye bye bye good night hello"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>
                <a:highlight>
                  <a:srgbClr val="FFFFFF"/>
                </a:highlight>
              </a:rPr>
              <a:t>wordcount, err := makeRequest(input1, serverAddr)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checkError(err)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"Result: %v\n"</a:t>
            </a:r>
            <a:r>
              <a:rPr lang="en">
                <a:highlight>
                  <a:srgbClr val="FFFFFF"/>
                </a:highlight>
              </a:rPr>
              <a:t>, wordcount)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314" name="Google Shape;314;p5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Go example: Word count client-server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15" name="Google Shape;315;p50"/>
          <p:cNvSpPr txBox="1"/>
          <p:nvPr/>
        </p:nvSpPr>
        <p:spPr>
          <a:xfrm>
            <a:off x="696350" y="3670325"/>
            <a:ext cx="5851800" cy="6324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Result: map[hello:</a:t>
            </a: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I:1 am:1 good:</a:t>
            </a: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bye:</a:t>
            </a: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4 night:1</a:t>
            </a:r>
            <a:r>
              <a:rPr b="1"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]</a:t>
            </a:r>
            <a:endParaRPr b="1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6" name="Google Shape;316;p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1"/>
          <p:cNvSpPr txBox="1"/>
          <p:nvPr/>
        </p:nvSpPr>
        <p:spPr>
          <a:xfrm>
            <a:off x="696350" y="1333025"/>
            <a:ext cx="6329700" cy="27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[string]int, error)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err = client.Call(</a:t>
            </a:r>
            <a:r>
              <a:rPr b="1" lang="en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nil, err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return </a:t>
            </a:r>
            <a:r>
              <a:rPr lang="en"/>
              <a:t>reply.Counts, nil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322" name="Google Shape;322;p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Is this synchronous or asynchronous?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23" name="Google Shape;323;p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2"/>
          <p:cNvSpPr txBox="1"/>
          <p:nvPr/>
        </p:nvSpPr>
        <p:spPr>
          <a:xfrm>
            <a:off x="696350" y="1333025"/>
            <a:ext cx="7564500" cy="35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</a:t>
            </a:r>
            <a:r>
              <a:rPr b="1" lang="en">
                <a:solidFill>
                  <a:srgbClr val="FF0000"/>
                </a:solidFill>
              </a:rPr>
              <a:t>chan Result </a:t>
            </a:r>
            <a:r>
              <a:rPr lang="en"/>
              <a:t>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return</a:t>
            </a:r>
            <a:r>
              <a:rPr lang="en"/>
              <a:t> ch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329" name="Google Shape;329;p52"/>
          <p:cNvSpPr txBox="1"/>
          <p:nvPr/>
        </p:nvSpPr>
        <p:spPr>
          <a:xfrm>
            <a:off x="696350" y="1333025"/>
            <a:ext cx="7564500" cy="35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FF0000"/>
                </a:solidFill>
              </a:rPr>
              <a:t>ch</a:t>
            </a:r>
            <a:r>
              <a:rPr lang="en"/>
              <a:t> := make(chan Result)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go func()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err := client.Call(</a:t>
            </a:r>
            <a:r>
              <a:rPr b="1" lang="en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</a:t>
            </a:r>
            <a:r>
              <a:rPr b="1" lang="en">
                <a:solidFill>
                  <a:srgbClr val="000080"/>
                </a:solidFill>
              </a:rPr>
              <a:t>if </a:t>
            </a:r>
            <a:r>
              <a:rPr lang="en"/>
              <a:t>err != nil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</a:t>
            </a:r>
            <a:r>
              <a:rPr b="1" lang="en">
                <a:solidFill>
                  <a:srgbClr val="FF0000"/>
                </a:solidFill>
              </a:rPr>
              <a:t>ch &lt;- Result{</a:t>
            </a:r>
            <a:r>
              <a:rPr lang="en"/>
              <a:t>nil, err</a:t>
            </a:r>
            <a:r>
              <a:rPr b="1" lang="en">
                <a:solidFill>
                  <a:srgbClr val="FF0000"/>
                </a:solidFill>
              </a:rPr>
              <a:t>} </a:t>
            </a:r>
            <a:r>
              <a:rPr lang="en">
                <a:solidFill>
                  <a:srgbClr val="B7B7B7"/>
                </a:solidFill>
              </a:rPr>
              <a:t>// something went wrong</a:t>
            </a:r>
            <a:endParaRPr>
              <a:solidFill>
                <a:srgbClr val="B7B7B7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} </a:t>
            </a:r>
            <a:r>
              <a:rPr b="1" lang="en">
                <a:solidFill>
                  <a:srgbClr val="000080"/>
                </a:solidFill>
              </a:rPr>
              <a:t>else</a:t>
            </a:r>
            <a:r>
              <a:rPr lang="en"/>
              <a:t>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</a:t>
            </a:r>
            <a:r>
              <a:rPr b="1" lang="en">
                <a:solidFill>
                  <a:srgbClr val="FF0000"/>
                </a:solidFill>
              </a:rPr>
              <a:t>ch &lt;- Result{</a:t>
            </a:r>
            <a:r>
              <a:rPr lang="en"/>
              <a:t>reply.Counts, nil</a:t>
            </a:r>
            <a:r>
              <a:rPr b="1" lang="en">
                <a:solidFill>
                  <a:srgbClr val="FF0000"/>
                </a:solidFill>
              </a:rPr>
              <a:t>} </a:t>
            </a:r>
            <a:r>
              <a:rPr lang="en">
                <a:solidFill>
                  <a:srgbClr val="B7B7B7"/>
                </a:solidFill>
              </a:rPr>
              <a:t>// success</a:t>
            </a:r>
            <a:endParaRPr b="1">
              <a:solidFill>
                <a:srgbClr val="B7B7B7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}()</a:t>
            </a:r>
            <a:endParaRPr b="1">
              <a:solidFill>
                <a:srgbClr val="000080"/>
              </a:solidFill>
            </a:endParaRPr>
          </a:p>
        </p:txBody>
      </p:sp>
      <p:sp>
        <p:nvSpPr>
          <p:cNvPr id="330" name="Google Shape;330;p5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Making client asynchronous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31" name="Google Shape;331;p5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3"/>
          <p:cNvSpPr txBox="1"/>
          <p:nvPr/>
        </p:nvSpPr>
        <p:spPr>
          <a:xfrm>
            <a:off x="696350" y="1333025"/>
            <a:ext cx="6329700" cy="16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</a:rPr>
              <a:t>func </a:t>
            </a:r>
            <a:r>
              <a:rPr lang="en"/>
              <a:t>makeRequest(input string, serverAddr string) *</a:t>
            </a:r>
            <a:r>
              <a:rPr b="1" lang="en">
                <a:solidFill>
                  <a:srgbClr val="FF0000"/>
                </a:solidFill>
              </a:rPr>
              <a:t>Call</a:t>
            </a:r>
            <a:r>
              <a:rPr lang="en"/>
              <a:t> {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client, err := rpc.Dial(</a:t>
            </a:r>
            <a:r>
              <a:rPr b="1" lang="en">
                <a:solidFill>
                  <a:srgbClr val="008000"/>
                </a:solidFill>
              </a:rPr>
              <a:t>"tcp"</a:t>
            </a:r>
            <a:r>
              <a:rPr lang="en"/>
              <a:t>, serverAddr)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checkError(err)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args := WordCountRequest{input}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reply := WordCountReply{make(</a:t>
            </a:r>
            <a:r>
              <a:rPr b="1" lang="en">
                <a:solidFill>
                  <a:srgbClr val="000080"/>
                </a:solidFill>
              </a:rPr>
              <a:t>map</a:t>
            </a:r>
            <a:r>
              <a:rPr lang="en"/>
              <a:t>[string]int)}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</a:t>
            </a:r>
            <a:r>
              <a:rPr b="1" lang="en">
                <a:solidFill>
                  <a:srgbClr val="000080"/>
                </a:solidFill>
              </a:rPr>
              <a:t>return</a:t>
            </a:r>
            <a:r>
              <a:rPr lang="en"/>
              <a:t> client.</a:t>
            </a:r>
            <a:r>
              <a:rPr b="1" lang="en">
                <a:solidFill>
                  <a:srgbClr val="FF0000"/>
                </a:solidFill>
              </a:rPr>
              <a:t>Go</a:t>
            </a:r>
            <a:r>
              <a:rPr lang="en"/>
              <a:t>(</a:t>
            </a:r>
            <a:r>
              <a:rPr b="1" lang="en">
                <a:solidFill>
                  <a:srgbClr val="008000"/>
                </a:solidFill>
              </a:rPr>
              <a:t>"WordCountServer.Compute"</a:t>
            </a:r>
            <a:r>
              <a:rPr lang="en"/>
              <a:t>, args, &amp;reply, nil)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}</a:t>
            </a:r>
            <a:endParaRPr/>
          </a:p>
        </p:txBody>
      </p:sp>
      <p:sp>
        <p:nvSpPr>
          <p:cNvPr id="337" name="Google Shape;337;p5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Making client asynchronous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38" name="Google Shape;338;p53"/>
          <p:cNvSpPr txBox="1"/>
          <p:nvPr/>
        </p:nvSpPr>
        <p:spPr>
          <a:xfrm>
            <a:off x="696350" y="3125300"/>
            <a:ext cx="6329700" cy="9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 := makeRequest(...)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&lt;-call.Done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checkError(call.Error)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handleReply(call.Reply)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5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noFill/>
      </p:bgPr>
    </p:bg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5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Exercise: Cristian’s algorithm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345" name="Google Shape;345;p5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Implement a </a:t>
            </a: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CristianServer</a:t>
            </a:r>
            <a:r>
              <a:rPr lang="en">
                <a:solidFill>
                  <a:srgbClr val="000000"/>
                </a:solidFill>
              </a:rPr>
              <a:t> that other machines sync their local time to</a:t>
            </a:r>
            <a:endParaRPr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46" name="Google Shape;346;p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dk1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MapReduce: Fault Tolerance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352" name="Google Shape;352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5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MapReduce: Fault Tolerance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359" name="Google Shape;359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360" name="Google Shape;360;p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50525" y="1291375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361" name="Google Shape;361;p56"/>
          <p:cNvSpPr/>
          <p:nvPr/>
        </p:nvSpPr>
        <p:spPr>
          <a:xfrm>
            <a:off x="41761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p56"/>
          <p:cNvSpPr txBox="1"/>
          <p:nvPr>
            <p:ph type="title"/>
          </p:nvPr>
        </p:nvSpPr>
        <p:spPr>
          <a:xfrm>
            <a:off x="2961750" y="4313950"/>
            <a:ext cx="2862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FF0000"/>
                </a:solidFill>
              </a:rPr>
              <a:t>Synchronization barrier</a:t>
            </a:r>
            <a:endParaRPr i="1" sz="2000">
              <a:solidFill>
                <a:srgbClr val="FF0000"/>
              </a:solidFill>
            </a:endParaRPr>
          </a:p>
        </p:txBody>
      </p:sp>
      <p:cxnSp>
        <p:nvCxnSpPr>
          <p:cNvPr id="363" name="Google Shape;363;p56"/>
          <p:cNvCxnSpPr/>
          <p:nvPr/>
        </p:nvCxnSpPr>
        <p:spPr>
          <a:xfrm>
            <a:off x="4393050" y="1209838"/>
            <a:ext cx="0" cy="31041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4" name="Google Shape;364;p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Outline</a:t>
            </a:r>
            <a:endParaRPr/>
          </a:p>
        </p:txBody>
      </p:sp>
      <p:sp>
        <p:nvSpPr>
          <p:cNvPr id="162" name="Google Shape;16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RPC overview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</a:rPr>
              <a:t>Writing an RPC server in Go</a:t>
            </a:r>
            <a:endParaRPr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999999"/>
                </a:solidFill>
              </a:rPr>
              <a:t>MapReduce: fault tolerance and optimizations</a:t>
            </a:r>
            <a:endParaRPr>
              <a:solidFill>
                <a:srgbClr val="999999"/>
              </a:solidFill>
            </a:endParaRPr>
          </a:p>
        </p:txBody>
      </p:sp>
      <p:sp>
        <p:nvSpPr>
          <p:cNvPr id="163" name="Google Shape;163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MapReduce: Fault Tolerance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370" name="Google Shape;370;p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371" name="Google Shape;371;p5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41325" y="1291375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372" name="Google Shape;372;p57"/>
          <p:cNvSpPr/>
          <p:nvPr/>
        </p:nvSpPr>
        <p:spPr>
          <a:xfrm>
            <a:off x="7287075" y="1017725"/>
            <a:ext cx="1364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57"/>
          <p:cNvSpPr txBox="1"/>
          <p:nvPr>
            <p:ph type="title"/>
          </p:nvPr>
        </p:nvSpPr>
        <p:spPr>
          <a:xfrm>
            <a:off x="5857350" y="4313950"/>
            <a:ext cx="2862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FF0000"/>
                </a:solidFill>
              </a:rPr>
              <a:t>Synchronization barrier</a:t>
            </a:r>
            <a:endParaRPr i="1" sz="2000">
              <a:solidFill>
                <a:srgbClr val="FF0000"/>
              </a:solidFill>
            </a:endParaRPr>
          </a:p>
        </p:txBody>
      </p:sp>
      <p:cxnSp>
        <p:nvCxnSpPr>
          <p:cNvPr id="374" name="Google Shape;374;p57"/>
          <p:cNvCxnSpPr/>
          <p:nvPr/>
        </p:nvCxnSpPr>
        <p:spPr>
          <a:xfrm>
            <a:off x="7288650" y="1209838"/>
            <a:ext cx="0" cy="31041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5" name="Google Shape;375;p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5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MapReduce: Fault Tolerance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381" name="Google Shape;381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382" name="Google Shape;382;p5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50525" y="1291375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58"/>
          <p:cNvSpPr/>
          <p:nvPr/>
        </p:nvSpPr>
        <p:spPr>
          <a:xfrm>
            <a:off x="41761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4" name="Google Shape;384;p58"/>
          <p:cNvCxnSpPr/>
          <p:nvPr/>
        </p:nvCxnSpPr>
        <p:spPr>
          <a:xfrm>
            <a:off x="4316850" y="1209838"/>
            <a:ext cx="0" cy="31041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5" name="Google Shape;385;p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5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Launch same task on a different machine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391" name="Google Shape;391;p5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2329774"/>
            <a:ext cx="8159299" cy="2642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2" name="Google Shape;392;p59"/>
          <p:cNvCxnSpPr/>
          <p:nvPr/>
        </p:nvCxnSpPr>
        <p:spPr>
          <a:xfrm flipH="1" rot="10800000">
            <a:off x="1200275" y="1476875"/>
            <a:ext cx="869400" cy="1628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393" name="Google Shape;393;p59"/>
          <p:cNvSpPr/>
          <p:nvPr/>
        </p:nvSpPr>
        <p:spPr>
          <a:xfrm>
            <a:off x="2057525" y="1195125"/>
            <a:ext cx="1138800" cy="572700"/>
          </a:xfrm>
          <a:prstGeom prst="ellipse">
            <a:avLst/>
          </a:prstGeom>
          <a:solidFill>
            <a:srgbClr val="C9DAF8"/>
          </a:solidFill>
          <a:ln cap="flat" cmpd="sng" w="28575">
            <a:solidFill>
              <a:srgbClr val="4A86E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Map 1*</a:t>
            </a:r>
            <a:endParaRPr sz="1300"/>
          </a:p>
        </p:txBody>
      </p:sp>
      <p:sp>
        <p:nvSpPr>
          <p:cNvPr id="394" name="Google Shape;394;p59"/>
          <p:cNvSpPr/>
          <p:nvPr/>
        </p:nvSpPr>
        <p:spPr>
          <a:xfrm>
            <a:off x="4176125" y="1896150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59"/>
          <p:cNvSpPr txBox="1"/>
          <p:nvPr>
            <p:ph type="title"/>
          </p:nvPr>
        </p:nvSpPr>
        <p:spPr>
          <a:xfrm>
            <a:off x="3682925" y="1271325"/>
            <a:ext cx="5108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Assumes tasks are deterministic and idempotent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descr="fire.png" id="396" name="Google Shape;396;p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50525" y="2281975"/>
            <a:ext cx="852075" cy="8127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97" name="Google Shape;397;p59"/>
          <p:cNvCxnSpPr/>
          <p:nvPr/>
        </p:nvCxnSpPr>
        <p:spPr>
          <a:xfrm>
            <a:off x="4316850" y="1971838"/>
            <a:ext cx="0" cy="31041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8" name="Google Shape;398;p5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if server 1 is just </a:t>
            </a:r>
            <a:r>
              <a:rPr i="1" lang="en">
                <a:solidFill>
                  <a:srgbClr val="000000"/>
                </a:solidFill>
              </a:rPr>
              <a:t>REALLY</a:t>
            </a:r>
            <a:r>
              <a:rPr lang="en">
                <a:solidFill>
                  <a:srgbClr val="000000"/>
                </a:solidFill>
              </a:rPr>
              <a:t> slow?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04" name="Google Shape;404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nail.png" id="405" name="Google Shape;405;p6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94175" y="1078951"/>
            <a:ext cx="619391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60"/>
          <p:cNvSpPr txBox="1"/>
          <p:nvPr>
            <p:ph type="title"/>
          </p:nvPr>
        </p:nvSpPr>
        <p:spPr>
          <a:xfrm>
            <a:off x="2961750" y="4313950"/>
            <a:ext cx="2769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</a:rPr>
              <a:t>Server 1 is a </a:t>
            </a:r>
            <a:r>
              <a:rPr i="1" lang="en" sz="2000">
                <a:solidFill>
                  <a:srgbClr val="FF0000"/>
                </a:solidFill>
              </a:rPr>
              <a:t>straggler</a:t>
            </a:r>
            <a:endParaRPr i="1" sz="2000">
              <a:solidFill>
                <a:srgbClr val="FF0000"/>
              </a:solidFill>
            </a:endParaRPr>
          </a:p>
        </p:txBody>
      </p:sp>
      <p:sp>
        <p:nvSpPr>
          <p:cNvPr id="407" name="Google Shape;407;p60"/>
          <p:cNvSpPr/>
          <p:nvPr/>
        </p:nvSpPr>
        <p:spPr>
          <a:xfrm>
            <a:off x="41761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6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p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Use the same idea!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14" name="Google Shape;414;p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2329774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nail.png" id="415" name="Google Shape;415;p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94175" y="1957326"/>
            <a:ext cx="619391" cy="572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16" name="Google Shape;416;p61"/>
          <p:cNvCxnSpPr/>
          <p:nvPr/>
        </p:nvCxnSpPr>
        <p:spPr>
          <a:xfrm flipH="1" rot="10800000">
            <a:off x="1200275" y="1476875"/>
            <a:ext cx="869400" cy="16287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417" name="Google Shape;417;p61"/>
          <p:cNvSpPr/>
          <p:nvPr/>
        </p:nvSpPr>
        <p:spPr>
          <a:xfrm>
            <a:off x="2057525" y="1195125"/>
            <a:ext cx="1138800" cy="572700"/>
          </a:xfrm>
          <a:prstGeom prst="ellipse">
            <a:avLst/>
          </a:prstGeom>
          <a:solidFill>
            <a:srgbClr val="C9DAF8"/>
          </a:solidFill>
          <a:ln cap="flat" cmpd="sng" w="28575">
            <a:solidFill>
              <a:srgbClr val="4A86E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Map 1*</a:t>
            </a:r>
            <a:endParaRPr sz="1300"/>
          </a:p>
        </p:txBody>
      </p:sp>
      <p:sp>
        <p:nvSpPr>
          <p:cNvPr id="418" name="Google Shape;418;p61"/>
          <p:cNvSpPr/>
          <p:nvPr/>
        </p:nvSpPr>
        <p:spPr>
          <a:xfrm>
            <a:off x="4176125" y="1896150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61"/>
          <p:cNvSpPr txBox="1"/>
          <p:nvPr>
            <p:ph type="title"/>
          </p:nvPr>
        </p:nvSpPr>
        <p:spPr>
          <a:xfrm>
            <a:off x="3378125" y="1195125"/>
            <a:ext cx="4778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solidFill>
                  <a:srgbClr val="FF0000"/>
                </a:solidFill>
              </a:rPr>
              <a:t>Speculative execution</a:t>
            </a:r>
            <a:endParaRPr i="1" sz="2000">
              <a:solidFill>
                <a:srgbClr val="FF0000"/>
              </a:solidFill>
            </a:endParaRPr>
          </a:p>
        </p:txBody>
      </p:sp>
      <p:sp>
        <p:nvSpPr>
          <p:cNvPr id="420" name="Google Shape;420;p6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should we re-execute?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26" name="Google Shape;426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27" name="Google Shape;427;p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147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428" name="Google Shape;428;p62"/>
          <p:cNvSpPr/>
          <p:nvPr/>
        </p:nvSpPr>
        <p:spPr>
          <a:xfrm>
            <a:off x="57494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6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All mappers might provide inputs to Reduce 2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35" name="Google Shape;435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36" name="Google Shape;436;p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147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437" name="Google Shape;437;p63"/>
          <p:cNvSpPr/>
          <p:nvPr/>
        </p:nvSpPr>
        <p:spPr>
          <a:xfrm>
            <a:off x="57494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fire.png" id="438" name="Google Shape;438;p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8067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39" name="Google Shape;439;p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80675" y="3221400"/>
            <a:ext cx="852075" cy="812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40" name="Google Shape;440;p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80675" y="1316400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441" name="Google Shape;441;p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Can we be smarter?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47" name="Google Shape;447;p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48" name="Google Shape;448;p6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147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449" name="Google Shape;449;p64"/>
          <p:cNvSpPr/>
          <p:nvPr/>
        </p:nvSpPr>
        <p:spPr>
          <a:xfrm>
            <a:off x="57494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6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6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should we re-execute?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56" name="Google Shape;456;p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57" name="Google Shape;457;p6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147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458" name="Google Shape;458;p65"/>
          <p:cNvSpPr/>
          <p:nvPr/>
        </p:nvSpPr>
        <p:spPr>
          <a:xfrm>
            <a:off x="57494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p65"/>
          <p:cNvSpPr/>
          <p:nvPr/>
        </p:nvSpPr>
        <p:spPr>
          <a:xfrm>
            <a:off x="3319975" y="1062100"/>
            <a:ext cx="1035000" cy="3439500"/>
          </a:xfrm>
          <a:prstGeom prst="ellipse">
            <a:avLst/>
          </a:prstGeom>
          <a:solidFill>
            <a:srgbClr val="4A86E8">
              <a:alpha val="4469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0" name="Google Shape;460;p65"/>
          <p:cNvSpPr txBox="1"/>
          <p:nvPr/>
        </p:nvSpPr>
        <p:spPr>
          <a:xfrm>
            <a:off x="1048525" y="4545975"/>
            <a:ext cx="55779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Write intermediate output to stable storage</a:t>
            </a:r>
            <a:endParaRPr sz="1800"/>
          </a:p>
        </p:txBody>
      </p:sp>
      <p:sp>
        <p:nvSpPr>
          <p:cNvPr id="461" name="Google Shape;461;p6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dk1"/>
        </a:solidFill>
      </p:bgPr>
    </p:bg>
    <p:spTree>
      <p:nvGrpSpPr>
        <p:cNvPr id="465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What could go wrong?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67" name="Google Shape;467;p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68" name="Google Shape;468;p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147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69" name="Google Shape;469;p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292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70" name="Google Shape;470;p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82200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471" name="Google Shape;471;p66"/>
          <p:cNvSpPr/>
          <p:nvPr/>
        </p:nvSpPr>
        <p:spPr>
          <a:xfrm>
            <a:off x="5749425" y="1017725"/>
            <a:ext cx="4475400" cy="30759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6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Remote Procedure Call</a:t>
            </a:r>
            <a:endParaRPr/>
          </a:p>
        </p:txBody>
      </p:sp>
      <p:pic>
        <p:nvPicPr>
          <p:cNvPr id="169" name="Google Shape;16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2875" y="1159875"/>
            <a:ext cx="5366924" cy="3721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dk1"/>
        </a:solidFill>
      </p:bgPr>
    </p:bg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Mapreduce: What could go wrong?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78" name="Google Shape;478;p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79" name="Google Shape;479;p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7147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re.png" id="480" name="Google Shape;480;p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2925" y="2230800"/>
            <a:ext cx="852075" cy="812774"/>
          </a:xfrm>
          <a:prstGeom prst="rect">
            <a:avLst/>
          </a:prstGeom>
          <a:noFill/>
          <a:ln>
            <a:noFill/>
          </a:ln>
        </p:spPr>
      </p:pic>
      <p:sp>
        <p:nvSpPr>
          <p:cNvPr id="481" name="Google Shape;481;p67"/>
          <p:cNvSpPr/>
          <p:nvPr/>
        </p:nvSpPr>
        <p:spPr>
          <a:xfrm>
            <a:off x="-85600" y="-29500"/>
            <a:ext cx="9319500" cy="5253600"/>
          </a:xfrm>
          <a:prstGeom prst="rect">
            <a:avLst/>
          </a:prstGeom>
          <a:solidFill>
            <a:srgbClr val="FFFFFF">
              <a:alpha val="938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67"/>
          <p:cNvSpPr txBox="1"/>
          <p:nvPr>
            <p:ph type="title"/>
          </p:nvPr>
        </p:nvSpPr>
        <p:spPr>
          <a:xfrm>
            <a:off x="311700" y="2037075"/>
            <a:ext cx="8520600" cy="154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00"/>
                </a:solidFill>
              </a:rPr>
              <a:t>Key idea: Determine tasks to recompute using </a:t>
            </a:r>
            <a:r>
              <a:rPr b="1" i="1" lang="en">
                <a:solidFill>
                  <a:srgbClr val="000000"/>
                </a:solidFill>
              </a:rPr>
              <a:t>data lineage</a:t>
            </a:r>
            <a:r>
              <a:rPr lang="en">
                <a:solidFill>
                  <a:srgbClr val="000000"/>
                </a:solidFill>
              </a:rPr>
              <a:t>, instead of recomputing all tasks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483" name="Google Shape;483;p6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dk1"/>
        </a:solidFill>
      </p:bgPr>
    </p:bg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Lineage is useful for optimizations too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89" name="Google Shape;489;p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350" y="1451399"/>
            <a:ext cx="8159299" cy="2642275"/>
          </a:xfrm>
          <a:prstGeom prst="rect">
            <a:avLst/>
          </a:prstGeom>
          <a:noFill/>
          <a:ln>
            <a:noFill/>
          </a:ln>
        </p:spPr>
      </p:pic>
      <p:sp>
        <p:nvSpPr>
          <p:cNvPr id="490" name="Google Shape;490;p68"/>
          <p:cNvSpPr/>
          <p:nvPr/>
        </p:nvSpPr>
        <p:spPr>
          <a:xfrm>
            <a:off x="3380150" y="1378825"/>
            <a:ext cx="967500" cy="27798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6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chemeClr val="dk1"/>
        </a:solidFill>
      </p:bgPr>
    </p:bg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Reusing map outputs</a:t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497" name="Google Shape;497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4150" y="1181975"/>
            <a:ext cx="5259300" cy="170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74150" y="3110600"/>
            <a:ext cx="5259300" cy="1703150"/>
          </a:xfrm>
          <a:prstGeom prst="rect">
            <a:avLst/>
          </a:prstGeom>
          <a:noFill/>
          <a:ln>
            <a:noFill/>
          </a:ln>
        </p:spPr>
      </p:pic>
      <p:sp>
        <p:nvSpPr>
          <p:cNvPr id="499" name="Google Shape;499;p69"/>
          <p:cNvSpPr/>
          <p:nvPr/>
        </p:nvSpPr>
        <p:spPr>
          <a:xfrm>
            <a:off x="1910550" y="2970875"/>
            <a:ext cx="2718600" cy="1996200"/>
          </a:xfrm>
          <a:prstGeom prst="rect">
            <a:avLst/>
          </a:prstGeom>
          <a:solidFill>
            <a:srgbClr val="FFFFFF">
              <a:alpha val="907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00" name="Google Shape;500;p69"/>
          <p:cNvGrpSpPr/>
          <p:nvPr/>
        </p:nvGrpSpPr>
        <p:grpSpPr>
          <a:xfrm>
            <a:off x="4196800" y="2735825"/>
            <a:ext cx="457025" cy="1827000"/>
            <a:chOff x="2715000" y="2797050"/>
            <a:chExt cx="457025" cy="1827000"/>
          </a:xfrm>
        </p:grpSpPr>
        <p:cxnSp>
          <p:nvCxnSpPr>
            <p:cNvPr id="501" name="Google Shape;501;p69"/>
            <p:cNvCxnSpPr/>
            <p:nvPr/>
          </p:nvCxnSpPr>
          <p:spPr>
            <a:xfrm>
              <a:off x="2715000" y="2797050"/>
              <a:ext cx="432600" cy="6270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02" name="Google Shape;502;p69"/>
            <p:cNvCxnSpPr>
              <a:endCxn id="499" idx="3"/>
            </p:cNvCxnSpPr>
            <p:nvPr/>
          </p:nvCxnSpPr>
          <p:spPr>
            <a:xfrm>
              <a:off x="2718950" y="2848500"/>
              <a:ext cx="428400" cy="11817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503" name="Google Shape;503;p69"/>
            <p:cNvCxnSpPr/>
            <p:nvPr/>
          </p:nvCxnSpPr>
          <p:spPr>
            <a:xfrm>
              <a:off x="2721125" y="2797050"/>
              <a:ext cx="450900" cy="1827000"/>
            </a:xfrm>
            <a:prstGeom prst="straightConnector1">
              <a:avLst/>
            </a:prstGeom>
            <a:noFill/>
            <a:ln cap="flat" cmpd="sng" w="28575">
              <a:solidFill>
                <a:srgbClr val="FF0000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504" name="Google Shape;504;p69"/>
          <p:cNvSpPr txBox="1"/>
          <p:nvPr>
            <p:ph type="title"/>
          </p:nvPr>
        </p:nvSpPr>
        <p:spPr>
          <a:xfrm>
            <a:off x="585925" y="1707950"/>
            <a:ext cx="1055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</a:rPr>
              <a:t>Job 1:</a:t>
            </a:r>
            <a:endParaRPr sz="2000">
              <a:solidFill>
                <a:srgbClr val="FF0000"/>
              </a:solidFill>
            </a:endParaRPr>
          </a:p>
        </p:txBody>
      </p:sp>
      <p:sp>
        <p:nvSpPr>
          <p:cNvPr id="505" name="Google Shape;505;p69"/>
          <p:cNvSpPr txBox="1"/>
          <p:nvPr>
            <p:ph type="title"/>
          </p:nvPr>
        </p:nvSpPr>
        <p:spPr>
          <a:xfrm>
            <a:off x="585925" y="3612950"/>
            <a:ext cx="1055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FF0000"/>
                </a:solidFill>
              </a:rPr>
              <a:t>Job 2:</a:t>
            </a:r>
            <a:endParaRPr sz="2000">
              <a:solidFill>
                <a:srgbClr val="FF0000"/>
              </a:solidFill>
            </a:endParaRPr>
          </a:p>
        </p:txBody>
      </p:sp>
      <p:sp>
        <p:nvSpPr>
          <p:cNvPr id="506" name="Google Shape;506;p6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70"/>
          <p:cNvSpPr txBox="1"/>
          <p:nvPr>
            <p:ph idx="1" type="body"/>
          </p:nvPr>
        </p:nvSpPr>
        <p:spPr>
          <a:xfrm>
            <a:off x="152399" y="1085850"/>
            <a:ext cx="5447337" cy="37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-463550" lvl="0" marL="5143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 sends a </a:t>
            </a:r>
            <a:r>
              <a:rPr b="1" i="1" lang="en" sz="18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request</a:t>
            </a:r>
            <a:r>
              <a:rPr b="0" i="0" lang="en" sz="18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packet, timestamped with its local clock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800"/>
          </a:p>
          <a:p>
            <a:pPr indent="-349250" lvl="0" marL="5143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3550" lvl="0" marL="5143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Server timestamps its receipt of the request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its local clock</a:t>
            </a:r>
            <a:endParaRPr sz="1800"/>
          </a:p>
          <a:p>
            <a:pPr indent="-349250" lvl="0" marL="5143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3550" lvl="0" marL="5143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Server sends a </a:t>
            </a:r>
            <a:r>
              <a:rPr b="1" i="1" lang="en" sz="18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response</a:t>
            </a:r>
            <a:r>
              <a:rPr b="0" i="0" lang="en" sz="18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packet with its local clock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800"/>
          </a:p>
          <a:p>
            <a:pPr indent="-349250" lvl="0" marL="5143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63550" lvl="0" marL="51435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 locally timestamps its receipt of the server’s response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baseline="-2500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70"/>
          <p:cNvSpPr txBox="1"/>
          <p:nvPr>
            <p:ph type="title"/>
          </p:nvPr>
        </p:nvSpPr>
        <p:spPr>
          <a:xfrm>
            <a:off x="152400" y="114300"/>
            <a:ext cx="8763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Cristian’s algorithm: Outline</a:t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70"/>
          <p:cNvSpPr/>
          <p:nvPr/>
        </p:nvSpPr>
        <p:spPr>
          <a:xfrm>
            <a:off x="5863439" y="1238250"/>
            <a:ext cx="711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</a:t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70"/>
          <p:cNvSpPr/>
          <p:nvPr/>
        </p:nvSpPr>
        <p:spPr>
          <a:xfrm>
            <a:off x="8024043" y="1247609"/>
            <a:ext cx="891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Server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c-Book-Black-On-48x48.png" id="516" name="Google Shape;516;p7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14507" y="1490233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erver-48x48.png" id="517" name="Google Shape;517;p7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64922" y="1490233"/>
            <a:ext cx="457200" cy="457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18" name="Google Shape;518;p70"/>
          <p:cNvCxnSpPr/>
          <p:nvPr/>
        </p:nvCxnSpPr>
        <p:spPr>
          <a:xfrm>
            <a:off x="6219307" y="1947433"/>
            <a:ext cx="0" cy="2426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19" name="Google Shape;519;p70"/>
          <p:cNvCxnSpPr/>
          <p:nvPr/>
        </p:nvCxnSpPr>
        <p:spPr>
          <a:xfrm>
            <a:off x="8469723" y="1947433"/>
            <a:ext cx="0" cy="2426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20" name="Google Shape;520;p70"/>
          <p:cNvSpPr txBox="1"/>
          <p:nvPr/>
        </p:nvSpPr>
        <p:spPr>
          <a:xfrm>
            <a:off x="7981350" y="4490108"/>
            <a:ext cx="9768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↓</a:t>
            </a:r>
            <a:endParaRPr/>
          </a:p>
        </p:txBody>
      </p:sp>
      <p:cxnSp>
        <p:nvCxnSpPr>
          <p:cNvPr id="521" name="Google Shape;521;p70"/>
          <p:cNvCxnSpPr/>
          <p:nvPr/>
        </p:nvCxnSpPr>
        <p:spPr>
          <a:xfrm rot="10800000">
            <a:off x="6219238" y="2310233"/>
            <a:ext cx="2250300" cy="403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stealth"/>
            <a:tailEnd len="sm" w="sm" type="none"/>
          </a:ln>
        </p:spPr>
      </p:cxnSp>
      <p:cxnSp>
        <p:nvCxnSpPr>
          <p:cNvPr id="522" name="Google Shape;522;p70"/>
          <p:cNvCxnSpPr/>
          <p:nvPr/>
        </p:nvCxnSpPr>
        <p:spPr>
          <a:xfrm flipH="1" rot="10800000">
            <a:off x="6219124" y="3322109"/>
            <a:ext cx="2250300" cy="402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stealth"/>
            <a:tailEnd len="sm" w="sm" type="none"/>
          </a:ln>
        </p:spPr>
      </p:cxnSp>
      <p:sp>
        <p:nvSpPr>
          <p:cNvPr id="523" name="Google Shape;523;p70"/>
          <p:cNvSpPr txBox="1"/>
          <p:nvPr/>
        </p:nvSpPr>
        <p:spPr>
          <a:xfrm>
            <a:off x="5782786" y="2145876"/>
            <a:ext cx="4362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24" name="Google Shape;524;p70"/>
          <p:cNvSpPr txBox="1"/>
          <p:nvPr/>
        </p:nvSpPr>
        <p:spPr>
          <a:xfrm>
            <a:off x="8469538" y="2556214"/>
            <a:ext cx="4362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baseline="-25000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70"/>
          <p:cNvSpPr txBox="1"/>
          <p:nvPr/>
        </p:nvSpPr>
        <p:spPr>
          <a:xfrm>
            <a:off x="5782786" y="3554471"/>
            <a:ext cx="4362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26" name="Google Shape;526;p70"/>
          <p:cNvSpPr/>
          <p:nvPr/>
        </p:nvSpPr>
        <p:spPr>
          <a:xfrm rot="609581">
            <a:off x="7568719" y="2138200"/>
            <a:ext cx="466007" cy="348199"/>
          </a:xfrm>
          <a:prstGeom prst="rect">
            <a:avLst/>
          </a:prstGeom>
          <a:solidFill>
            <a:srgbClr val="FFFF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T</a:t>
            </a:r>
            <a:r>
              <a:rPr b="1" baseline="-25000" lang="en">
                <a:solidFill>
                  <a:schemeClr val="dk1"/>
                </a:solidFill>
              </a:rPr>
              <a:t>1</a:t>
            </a:r>
            <a:endParaRPr b="1" baseline="-25000">
              <a:solidFill>
                <a:schemeClr val="dk1"/>
              </a:solidFill>
            </a:endParaRPr>
          </a:p>
        </p:txBody>
      </p:sp>
      <p:sp>
        <p:nvSpPr>
          <p:cNvPr id="527" name="Google Shape;527;p70"/>
          <p:cNvSpPr txBox="1"/>
          <p:nvPr/>
        </p:nvSpPr>
        <p:spPr>
          <a:xfrm rot="649201">
            <a:off x="6515869" y="2110037"/>
            <a:ext cx="1080306" cy="283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request:</a:t>
            </a:r>
            <a:endParaRPr/>
          </a:p>
        </p:txBody>
      </p:sp>
      <p:grpSp>
        <p:nvGrpSpPr>
          <p:cNvPr id="528" name="Google Shape;528;p70"/>
          <p:cNvGrpSpPr/>
          <p:nvPr/>
        </p:nvGrpSpPr>
        <p:grpSpPr>
          <a:xfrm>
            <a:off x="6295052" y="3169257"/>
            <a:ext cx="2610686" cy="887393"/>
            <a:chOff x="6252360" y="4197758"/>
            <a:chExt cx="2610686" cy="1183190"/>
          </a:xfrm>
        </p:grpSpPr>
        <p:sp>
          <p:nvSpPr>
            <p:cNvPr id="529" name="Google Shape;529;p70"/>
            <p:cNvSpPr txBox="1"/>
            <p:nvPr/>
          </p:nvSpPr>
          <p:spPr>
            <a:xfrm>
              <a:off x="8426846" y="4197758"/>
              <a:ext cx="436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1" lang="en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lang="en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530" name="Google Shape;530;p70"/>
            <p:cNvSpPr/>
            <p:nvPr/>
          </p:nvSpPr>
          <p:spPr>
            <a:xfrm rot="-802124">
              <a:off x="7548298" y="4652159"/>
              <a:ext cx="736970" cy="475522"/>
            </a:xfrm>
            <a:prstGeom prst="rect">
              <a:avLst/>
            </a:prstGeom>
            <a:solidFill>
              <a:srgbClr val="FFFF00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>
                  <a:solidFill>
                    <a:schemeClr val="dk1"/>
                  </a:solidFill>
                </a:rPr>
                <a:t>T</a:t>
              </a:r>
              <a:r>
                <a:rPr b="1" baseline="-25000" lang="en">
                  <a:solidFill>
                    <a:schemeClr val="dk1"/>
                  </a:solidFill>
                </a:rPr>
                <a:t>2 </a:t>
              </a:r>
              <a:r>
                <a:rPr b="1" lang="en">
                  <a:solidFill>
                    <a:schemeClr val="dk1"/>
                  </a:solidFill>
                </a:rPr>
                <a:t>,</a:t>
              </a:r>
              <a:r>
                <a:rPr b="1" i="1" lang="en">
                  <a:solidFill>
                    <a:schemeClr val="dk1"/>
                  </a:solidFill>
                </a:rPr>
                <a:t>T</a:t>
              </a:r>
              <a:r>
                <a:rPr b="1" baseline="-25000" lang="en">
                  <a:solidFill>
                    <a:schemeClr val="dk1"/>
                  </a:solidFill>
                </a:rPr>
                <a:t>3</a:t>
              </a:r>
              <a:endParaRPr b="1" baseline="-25000">
                <a:solidFill>
                  <a:schemeClr val="dk1"/>
                </a:solidFill>
              </a:endParaRPr>
            </a:p>
          </p:txBody>
        </p:sp>
        <p:sp>
          <p:nvSpPr>
            <p:cNvPr id="531" name="Google Shape;531;p70"/>
            <p:cNvSpPr txBox="1"/>
            <p:nvPr/>
          </p:nvSpPr>
          <p:spPr>
            <a:xfrm rot="-763285">
              <a:off x="6277208" y="4874369"/>
              <a:ext cx="1287403" cy="369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r>
                <a:rPr b="1" lang="en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esponse:</a:t>
              </a:r>
              <a:endParaRPr/>
            </a:p>
          </p:txBody>
        </p:sp>
      </p:grpSp>
      <p:sp>
        <p:nvSpPr>
          <p:cNvPr id="532" name="Google Shape;532;p70"/>
          <p:cNvSpPr txBox="1"/>
          <p:nvPr>
            <p:ph idx="12" type="sldNum"/>
          </p:nvPr>
        </p:nvSpPr>
        <p:spPr>
          <a:xfrm>
            <a:off x="6781800" y="4914900"/>
            <a:ext cx="2133600" cy="159600"/>
          </a:xfrm>
          <a:prstGeom prst="rect">
            <a:avLst/>
          </a:prstGeom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37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71"/>
          <p:cNvSpPr txBox="1"/>
          <p:nvPr>
            <p:ph idx="1" type="body"/>
          </p:nvPr>
        </p:nvSpPr>
        <p:spPr>
          <a:xfrm>
            <a:off x="152400" y="1993474"/>
            <a:ext cx="5090100" cy="31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-2794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 samples </a:t>
            </a:r>
            <a:r>
              <a:rPr b="1" i="1" lang="en" sz="18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round trip time </a:t>
            </a:r>
            <a:r>
              <a:rPr b="1" i="0" lang="en" sz="18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𝛿</a:t>
            </a:r>
            <a:r>
              <a:rPr b="1" i="1" lang="en" sz="1800" u="none" cap="none" strike="noStrike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𝛿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𝛿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 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(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−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− (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− </a:t>
            </a:r>
            <a:r>
              <a:rPr b="0" i="1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800"/>
          </a:p>
          <a:p>
            <a:pPr indent="-177800" lvl="0" marL="342900" marR="0" rtl="0" algn="l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794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"/>
              <a:buChar char="•"/>
            </a:pPr>
            <a:r>
              <a:rPr b="1" i="0" lang="e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But client knows 𝛿, not 𝛿</a:t>
            </a:r>
            <a:r>
              <a:rPr b="1" baseline="-25000" i="0" lang="en" sz="1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resp</a:t>
            </a:r>
            <a:endParaRPr b="1" i="0" sz="18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71"/>
          <p:cNvSpPr txBox="1"/>
          <p:nvPr>
            <p:ph type="title"/>
          </p:nvPr>
        </p:nvSpPr>
        <p:spPr>
          <a:xfrm>
            <a:off x="152400" y="114300"/>
            <a:ext cx="87630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Cristian’s algorithm: Offset sample calculation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71"/>
          <p:cNvSpPr txBox="1"/>
          <p:nvPr/>
        </p:nvSpPr>
        <p:spPr>
          <a:xfrm>
            <a:off x="588325" y="3449150"/>
            <a:ext cx="2800500" cy="561900"/>
          </a:xfrm>
          <a:prstGeom prst="rect">
            <a:avLst/>
          </a:prstGeom>
          <a:solidFill>
            <a:srgbClr val="FDE9D8"/>
          </a:solidFill>
          <a:ln cap="flat" cmpd="sng" w="2857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Assume: 𝛿</a:t>
            </a:r>
            <a:r>
              <a:rPr b="1" baseline="-25000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</a:t>
            </a: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≈ 𝛿</a:t>
            </a:r>
            <a:r>
              <a:rPr b="1" baseline="-25000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71"/>
          <p:cNvSpPr txBox="1"/>
          <p:nvPr/>
        </p:nvSpPr>
        <p:spPr>
          <a:xfrm>
            <a:off x="345575" y="1276774"/>
            <a:ext cx="5090100" cy="482700"/>
          </a:xfrm>
          <a:prstGeom prst="rect">
            <a:avLst/>
          </a:prstGeom>
          <a:solidFill>
            <a:srgbClr val="EAF1DD"/>
          </a:solidFill>
          <a:ln cap="flat" cmpd="sng" w="2857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Goal: Client sets clock ← </a:t>
            </a:r>
            <a:r>
              <a:rPr b="1" i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 baseline="-25000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𝛿</a:t>
            </a:r>
            <a:r>
              <a:rPr b="1" baseline="-25000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</a:t>
            </a:r>
            <a:endParaRPr b="1" baseline="-25000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71"/>
          <p:cNvSpPr txBox="1"/>
          <p:nvPr/>
        </p:nvSpPr>
        <p:spPr>
          <a:xfrm>
            <a:off x="571925" y="4199200"/>
            <a:ext cx="3639300" cy="438600"/>
          </a:xfrm>
          <a:prstGeom prst="rect">
            <a:avLst/>
          </a:prstGeom>
          <a:solidFill>
            <a:srgbClr val="EAF1DD"/>
          </a:solidFill>
          <a:ln cap="flat" cmpd="sng" w="28575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 sets clock ← </a:t>
            </a:r>
            <a:r>
              <a:rPr b="1" i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1" baseline="-25000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+ ½𝛿</a:t>
            </a:r>
            <a:endParaRPr b="1" baseline="-25000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71"/>
          <p:cNvSpPr/>
          <p:nvPr/>
        </p:nvSpPr>
        <p:spPr>
          <a:xfrm>
            <a:off x="5863439" y="1238250"/>
            <a:ext cx="7116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</a:t>
            </a:r>
            <a:endParaRPr b="1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71"/>
          <p:cNvSpPr/>
          <p:nvPr/>
        </p:nvSpPr>
        <p:spPr>
          <a:xfrm>
            <a:off x="8024043" y="1247609"/>
            <a:ext cx="891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Server</a:t>
            </a:r>
            <a:endParaRPr b="1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Mac-Book-Black-On-48x48.png" id="545" name="Google Shape;545;p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914507" y="1490233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erver-48x48.png" id="546" name="Google Shape;546;p7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64922" y="1490233"/>
            <a:ext cx="457200" cy="457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7" name="Google Shape;547;p71"/>
          <p:cNvCxnSpPr/>
          <p:nvPr/>
        </p:nvCxnSpPr>
        <p:spPr>
          <a:xfrm>
            <a:off x="6219307" y="1947433"/>
            <a:ext cx="0" cy="2426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48" name="Google Shape;548;p71"/>
          <p:cNvCxnSpPr/>
          <p:nvPr/>
        </p:nvCxnSpPr>
        <p:spPr>
          <a:xfrm>
            <a:off x="8469723" y="1947433"/>
            <a:ext cx="0" cy="24267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49" name="Google Shape;549;p71"/>
          <p:cNvSpPr txBox="1"/>
          <p:nvPr/>
        </p:nvSpPr>
        <p:spPr>
          <a:xfrm>
            <a:off x="7981350" y="4490108"/>
            <a:ext cx="9768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↓</a:t>
            </a:r>
            <a:endParaRPr/>
          </a:p>
        </p:txBody>
      </p:sp>
      <p:cxnSp>
        <p:nvCxnSpPr>
          <p:cNvPr id="550" name="Google Shape;550;p71"/>
          <p:cNvCxnSpPr/>
          <p:nvPr/>
        </p:nvCxnSpPr>
        <p:spPr>
          <a:xfrm rot="10800000">
            <a:off x="6219238" y="2310233"/>
            <a:ext cx="2250300" cy="4032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stealth"/>
            <a:tailEnd len="sm" w="sm" type="none"/>
          </a:ln>
        </p:spPr>
      </p:cxnSp>
      <p:cxnSp>
        <p:nvCxnSpPr>
          <p:cNvPr id="551" name="Google Shape;551;p71"/>
          <p:cNvCxnSpPr/>
          <p:nvPr/>
        </p:nvCxnSpPr>
        <p:spPr>
          <a:xfrm flipH="1" rot="10800000">
            <a:off x="6219124" y="3322109"/>
            <a:ext cx="2250300" cy="4020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stealth"/>
            <a:tailEnd len="sm" w="sm" type="none"/>
          </a:ln>
        </p:spPr>
      </p:cxnSp>
      <p:sp>
        <p:nvSpPr>
          <p:cNvPr id="552" name="Google Shape;552;p71"/>
          <p:cNvSpPr txBox="1"/>
          <p:nvPr/>
        </p:nvSpPr>
        <p:spPr>
          <a:xfrm>
            <a:off x="5783111" y="1978826"/>
            <a:ext cx="4362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553" name="Google Shape;553;p71"/>
          <p:cNvSpPr txBox="1"/>
          <p:nvPr/>
        </p:nvSpPr>
        <p:spPr>
          <a:xfrm>
            <a:off x="8469538" y="2556214"/>
            <a:ext cx="4362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baseline="-25000"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71"/>
          <p:cNvSpPr txBox="1"/>
          <p:nvPr/>
        </p:nvSpPr>
        <p:spPr>
          <a:xfrm>
            <a:off x="5782786" y="3724096"/>
            <a:ext cx="4362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b="0" baseline="-25000" lang="en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555" name="Google Shape;555;p71"/>
          <p:cNvSpPr/>
          <p:nvPr/>
        </p:nvSpPr>
        <p:spPr>
          <a:xfrm rot="609581">
            <a:off x="7568719" y="2138200"/>
            <a:ext cx="466007" cy="348199"/>
          </a:xfrm>
          <a:prstGeom prst="rect">
            <a:avLst/>
          </a:prstGeom>
          <a:solidFill>
            <a:srgbClr val="FFFF00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T</a:t>
            </a:r>
            <a:r>
              <a:rPr b="1" baseline="-25000" lang="en">
                <a:solidFill>
                  <a:schemeClr val="dk1"/>
                </a:solidFill>
              </a:rPr>
              <a:t>1</a:t>
            </a:r>
            <a:endParaRPr b="1" baseline="-25000">
              <a:solidFill>
                <a:schemeClr val="dk1"/>
              </a:solidFill>
            </a:endParaRPr>
          </a:p>
        </p:txBody>
      </p:sp>
      <p:sp>
        <p:nvSpPr>
          <p:cNvPr id="556" name="Google Shape;556;p71"/>
          <p:cNvSpPr txBox="1"/>
          <p:nvPr/>
        </p:nvSpPr>
        <p:spPr>
          <a:xfrm rot="649201">
            <a:off x="6515869" y="2110037"/>
            <a:ext cx="1080306" cy="283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request:</a:t>
            </a:r>
            <a:endParaRPr/>
          </a:p>
        </p:txBody>
      </p:sp>
      <p:grpSp>
        <p:nvGrpSpPr>
          <p:cNvPr id="557" name="Google Shape;557;p71"/>
          <p:cNvGrpSpPr/>
          <p:nvPr/>
        </p:nvGrpSpPr>
        <p:grpSpPr>
          <a:xfrm>
            <a:off x="6295052" y="3169257"/>
            <a:ext cx="2610686" cy="887393"/>
            <a:chOff x="6252360" y="4197758"/>
            <a:chExt cx="2610686" cy="1183190"/>
          </a:xfrm>
        </p:grpSpPr>
        <p:sp>
          <p:nvSpPr>
            <p:cNvPr id="558" name="Google Shape;558;p71"/>
            <p:cNvSpPr txBox="1"/>
            <p:nvPr/>
          </p:nvSpPr>
          <p:spPr>
            <a:xfrm>
              <a:off x="8426846" y="4197758"/>
              <a:ext cx="4362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1" lang="en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r>
                <a:rPr b="0" baseline="-25000" lang="en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559" name="Google Shape;559;p71"/>
            <p:cNvSpPr/>
            <p:nvPr/>
          </p:nvSpPr>
          <p:spPr>
            <a:xfrm rot="-802124">
              <a:off x="7548298" y="4652159"/>
              <a:ext cx="736970" cy="475522"/>
            </a:xfrm>
            <a:prstGeom prst="rect">
              <a:avLst/>
            </a:prstGeom>
            <a:solidFill>
              <a:srgbClr val="FFFF00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3000">
                <a:srgbClr val="000000">
                  <a:alpha val="349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">
                  <a:solidFill>
                    <a:schemeClr val="dk1"/>
                  </a:solidFill>
                </a:rPr>
                <a:t>T</a:t>
              </a:r>
              <a:r>
                <a:rPr b="1" baseline="-25000" lang="en">
                  <a:solidFill>
                    <a:schemeClr val="dk1"/>
                  </a:solidFill>
                </a:rPr>
                <a:t>2 </a:t>
              </a:r>
              <a:r>
                <a:rPr b="1" lang="en">
                  <a:solidFill>
                    <a:schemeClr val="dk1"/>
                  </a:solidFill>
                </a:rPr>
                <a:t>,</a:t>
              </a:r>
              <a:r>
                <a:rPr b="1" i="1" lang="en">
                  <a:solidFill>
                    <a:schemeClr val="dk1"/>
                  </a:solidFill>
                </a:rPr>
                <a:t>T</a:t>
              </a:r>
              <a:r>
                <a:rPr b="1" baseline="-25000" lang="en">
                  <a:solidFill>
                    <a:schemeClr val="dk1"/>
                  </a:solidFill>
                </a:rPr>
                <a:t>3</a:t>
              </a:r>
              <a:endParaRPr b="1" baseline="-25000">
                <a:solidFill>
                  <a:schemeClr val="dk1"/>
                </a:solidFill>
              </a:endParaRPr>
            </a:p>
          </p:txBody>
        </p:sp>
        <p:sp>
          <p:nvSpPr>
            <p:cNvPr id="560" name="Google Shape;560;p71"/>
            <p:cNvSpPr txBox="1"/>
            <p:nvPr/>
          </p:nvSpPr>
          <p:spPr>
            <a:xfrm rot="-763285">
              <a:off x="6277208" y="4874369"/>
              <a:ext cx="1287403" cy="369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response:</a:t>
              </a:r>
              <a:endParaRPr/>
            </a:p>
          </p:txBody>
        </p:sp>
      </p:grpSp>
      <p:cxnSp>
        <p:nvCxnSpPr>
          <p:cNvPr id="561" name="Google Shape;561;p71"/>
          <p:cNvCxnSpPr/>
          <p:nvPr/>
        </p:nvCxnSpPr>
        <p:spPr>
          <a:xfrm rot="10800000">
            <a:off x="6219238" y="2713433"/>
            <a:ext cx="2250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562" name="Google Shape;562;p71"/>
          <p:cNvCxnSpPr/>
          <p:nvPr/>
        </p:nvCxnSpPr>
        <p:spPr>
          <a:xfrm rot="10800000">
            <a:off x="6219238" y="3322214"/>
            <a:ext cx="22503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dash"/>
            <a:round/>
            <a:headEnd len="sm" w="sm" type="none"/>
            <a:tailEnd len="sm" w="sm" type="none"/>
          </a:ln>
        </p:spPr>
      </p:cxnSp>
      <p:grpSp>
        <p:nvGrpSpPr>
          <p:cNvPr id="563" name="Google Shape;563;p71"/>
          <p:cNvGrpSpPr/>
          <p:nvPr/>
        </p:nvGrpSpPr>
        <p:grpSpPr>
          <a:xfrm>
            <a:off x="5435575" y="2310120"/>
            <a:ext cx="783447" cy="1414809"/>
            <a:chOff x="5435575" y="2876960"/>
            <a:chExt cx="783447" cy="1886412"/>
          </a:xfrm>
        </p:grpSpPr>
        <p:sp>
          <p:nvSpPr>
            <p:cNvPr id="564" name="Google Shape;564;p71"/>
            <p:cNvSpPr/>
            <p:nvPr/>
          </p:nvSpPr>
          <p:spPr>
            <a:xfrm>
              <a:off x="6079822" y="2876960"/>
              <a:ext cx="139200" cy="537900"/>
            </a:xfrm>
            <a:prstGeom prst="leftBrace">
              <a:avLst>
                <a:gd fmla="val 36898" name="adj1"/>
                <a:gd fmla="val 72436" name="adj2"/>
              </a:avLst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565" name="Google Shape;565;p71"/>
            <p:cNvSpPr txBox="1"/>
            <p:nvPr/>
          </p:nvSpPr>
          <p:spPr>
            <a:xfrm>
              <a:off x="5555563" y="3055845"/>
              <a:ext cx="627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1"/>
                  </a:solidFill>
                </a:rPr>
                <a:t>𝛿</a:t>
              </a:r>
              <a:r>
                <a:rPr b="1" baseline="-25000" i="1" lang="en" sz="1800">
                  <a:solidFill>
                    <a:schemeClr val="dk1"/>
                  </a:solidFill>
                </a:rPr>
                <a:t>req</a:t>
              </a:r>
              <a:endParaRPr b="1" baseline="-25000" sz="1800">
                <a:solidFill>
                  <a:schemeClr val="dk1"/>
                </a:solidFill>
              </a:endParaRPr>
            </a:p>
          </p:txBody>
        </p:sp>
        <p:sp>
          <p:nvSpPr>
            <p:cNvPr id="566" name="Google Shape;566;p71"/>
            <p:cNvSpPr/>
            <p:nvPr/>
          </p:nvSpPr>
          <p:spPr>
            <a:xfrm>
              <a:off x="6079822" y="4225472"/>
              <a:ext cx="139200" cy="537900"/>
            </a:xfrm>
            <a:prstGeom prst="leftBrace">
              <a:avLst>
                <a:gd fmla="val 36898" name="adj1"/>
                <a:gd fmla="val 27564" name="adj2"/>
              </a:avLst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567" name="Google Shape;567;p71"/>
            <p:cNvSpPr txBox="1"/>
            <p:nvPr/>
          </p:nvSpPr>
          <p:spPr>
            <a:xfrm>
              <a:off x="5435575" y="4122673"/>
              <a:ext cx="7296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800">
                  <a:solidFill>
                    <a:schemeClr val="dk1"/>
                  </a:solidFill>
                </a:rPr>
                <a:t>𝛿</a:t>
              </a:r>
              <a:r>
                <a:rPr b="1" baseline="-25000" i="1" lang="en" sz="1800">
                  <a:solidFill>
                    <a:schemeClr val="dk1"/>
                  </a:solidFill>
                </a:rPr>
                <a:t>resp</a:t>
              </a:r>
              <a:endParaRPr b="1" baseline="-25000" sz="1800">
                <a:solidFill>
                  <a:schemeClr val="dk1"/>
                </a:solidFill>
              </a:endParaRPr>
            </a:p>
          </p:txBody>
        </p:sp>
      </p:grpSp>
      <p:sp>
        <p:nvSpPr>
          <p:cNvPr id="568" name="Google Shape;568;p71"/>
          <p:cNvSpPr txBox="1"/>
          <p:nvPr>
            <p:ph idx="12" type="sldNum"/>
          </p:nvPr>
        </p:nvSpPr>
        <p:spPr>
          <a:xfrm>
            <a:off x="6781800" y="4914900"/>
            <a:ext cx="2133600" cy="159600"/>
          </a:xfrm>
          <a:prstGeom prst="rect">
            <a:avLst/>
          </a:prstGeom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bg>
      <p:bgPr>
        <a:solidFill>
          <a:srgbClr val="FFFFFF"/>
        </a:solidFill>
      </p:bgPr>
    </p:bg>
    <p:spTree>
      <p:nvGrpSpPr>
        <p:cNvPr id="572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Exercise: Cristian’s algorithm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574" name="Google Shape;574;p72"/>
          <p:cNvSpPr txBox="1"/>
          <p:nvPr>
            <p:ph idx="1" type="body"/>
          </p:nvPr>
        </p:nvSpPr>
        <p:spPr>
          <a:xfrm>
            <a:off x="311700" y="1152475"/>
            <a:ext cx="8520600" cy="285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Implement a </a:t>
            </a: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CristianServer</a:t>
            </a:r>
            <a:r>
              <a:rPr lang="en">
                <a:solidFill>
                  <a:srgbClr val="000000"/>
                </a:solidFill>
              </a:rPr>
              <a:t> that other machines sync their local time to</a:t>
            </a:r>
            <a:endParaRPr>
              <a:solidFill>
                <a:srgbClr val="000000"/>
              </a:solidFill>
            </a:endParaRPr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func SyncTime(serverAddr string) (time.Time, error)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Set </a:t>
            </a:r>
            <a:r>
              <a:rPr i="1" lang="en">
                <a:solidFill>
                  <a:srgbClr val="000000"/>
                </a:solidFill>
              </a:rPr>
              <a:t>local time = T</a:t>
            </a:r>
            <a:r>
              <a:rPr baseline="-25000" i="1" lang="en">
                <a:solidFill>
                  <a:srgbClr val="000000"/>
                </a:solidFill>
              </a:rPr>
              <a:t>3</a:t>
            </a:r>
            <a:r>
              <a:rPr i="1" lang="en">
                <a:solidFill>
                  <a:srgbClr val="000000"/>
                </a:solidFill>
              </a:rPr>
              <a:t> + RTT/2</a:t>
            </a:r>
            <a:r>
              <a:rPr lang="en">
                <a:solidFill>
                  <a:srgbClr val="000000"/>
                </a:solidFill>
              </a:rPr>
              <a:t>, where RTT = (</a:t>
            </a:r>
            <a:r>
              <a:rPr i="1" lang="en">
                <a:solidFill>
                  <a:srgbClr val="000000"/>
                </a:solidFill>
              </a:rPr>
              <a:t>T</a:t>
            </a:r>
            <a:r>
              <a:rPr baseline="-25000" i="1" lang="en">
                <a:solidFill>
                  <a:srgbClr val="000000"/>
                </a:solidFill>
              </a:rPr>
              <a:t>4</a:t>
            </a:r>
            <a:r>
              <a:rPr lang="en">
                <a:solidFill>
                  <a:srgbClr val="000000"/>
                </a:solidFill>
              </a:rPr>
              <a:t> - </a:t>
            </a:r>
            <a:r>
              <a:rPr i="1" lang="en">
                <a:solidFill>
                  <a:srgbClr val="000000"/>
                </a:solidFill>
              </a:rPr>
              <a:t>T</a:t>
            </a:r>
            <a:r>
              <a:rPr baseline="-25000" i="1" lang="en">
                <a:solidFill>
                  <a:srgbClr val="000000"/>
                </a:solidFill>
              </a:rPr>
              <a:t>1</a:t>
            </a:r>
            <a:r>
              <a:rPr lang="en">
                <a:solidFill>
                  <a:srgbClr val="000000"/>
                </a:solidFill>
              </a:rPr>
              <a:t>) - (</a:t>
            </a:r>
            <a:r>
              <a:rPr i="1" lang="en">
                <a:solidFill>
                  <a:srgbClr val="000000"/>
                </a:solidFill>
              </a:rPr>
              <a:t>T</a:t>
            </a:r>
            <a:r>
              <a:rPr baseline="-25000" i="1" lang="en">
                <a:solidFill>
                  <a:srgbClr val="000000"/>
                </a:solidFill>
              </a:rPr>
              <a:t>3</a:t>
            </a:r>
            <a:r>
              <a:rPr lang="en">
                <a:solidFill>
                  <a:srgbClr val="000000"/>
                </a:solidFill>
              </a:rPr>
              <a:t> - </a:t>
            </a:r>
            <a:r>
              <a:rPr i="1" lang="en">
                <a:solidFill>
                  <a:srgbClr val="000000"/>
                </a:solidFill>
              </a:rPr>
              <a:t>T</a:t>
            </a:r>
            <a:r>
              <a:rPr baseline="-25000" i="1" lang="en">
                <a:solidFill>
                  <a:srgbClr val="000000"/>
                </a:solidFill>
              </a:rPr>
              <a:t>2</a:t>
            </a:r>
            <a:r>
              <a:rPr lang="en">
                <a:solidFill>
                  <a:srgbClr val="000000"/>
                </a:solidFill>
              </a:rPr>
              <a:t>)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</a:rPr>
              <a:t>Note: You can just build a simplified version where T</a:t>
            </a:r>
            <a:r>
              <a:rPr baseline="-25000" lang="en">
                <a:solidFill>
                  <a:srgbClr val="000000"/>
                </a:solidFill>
              </a:rPr>
              <a:t>2</a:t>
            </a:r>
            <a:r>
              <a:rPr lang="en">
                <a:solidFill>
                  <a:srgbClr val="000000"/>
                </a:solidFill>
              </a:rPr>
              <a:t> = T</a:t>
            </a:r>
            <a:r>
              <a:rPr baseline="-25000" lang="en">
                <a:solidFill>
                  <a:srgbClr val="000000"/>
                </a:solidFill>
              </a:rPr>
              <a:t>3</a:t>
            </a:r>
            <a:endParaRPr baseline="-25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000000"/>
                </a:solidFill>
              </a:rPr>
              <a:t>Hint: use </a:t>
            </a: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time.Time</a:t>
            </a:r>
            <a:r>
              <a:rPr lang="en">
                <a:solidFill>
                  <a:srgbClr val="000000"/>
                </a:solidFill>
              </a:rPr>
              <a:t>’s </a:t>
            </a: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Sub</a:t>
            </a:r>
            <a:r>
              <a:rPr lang="en">
                <a:solidFill>
                  <a:srgbClr val="000000"/>
                </a:solidFill>
              </a:rPr>
              <a:t> and </a:t>
            </a: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Add</a:t>
            </a:r>
            <a:r>
              <a:rPr lang="en">
                <a:solidFill>
                  <a:srgbClr val="000000"/>
                </a:solidFill>
              </a:rPr>
              <a:t> methods, </a:t>
            </a:r>
            <a:r>
              <a:rPr lang="en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time.Now()</a:t>
            </a:r>
            <a:endParaRPr baseline="-2500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575" name="Google Shape;575;p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0501" y="2635375"/>
            <a:ext cx="1988475" cy="2271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6" name="Google Shape;576;p7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5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Remote Procedure Call</a:t>
            </a:r>
            <a:endParaRPr/>
          </a:p>
        </p:txBody>
      </p:sp>
      <p:sp>
        <p:nvSpPr>
          <p:cNvPr id="176" name="Google Shape;176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FFFFFF"/>
                </a:solidFill>
              </a:rPr>
              <a:t>Calling a procedure on a remote process as if it were local</a:t>
            </a:r>
            <a:endParaRPr i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Request-response interface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Request: arguments to remote procedure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Response: return values of remote procedure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Examples: client-server, master-worker, peer-peer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77" name="Google Shape;177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Example: Master-Worker</a:t>
            </a:r>
            <a:endParaRPr/>
          </a:p>
        </p:txBody>
      </p:sp>
      <p:sp>
        <p:nvSpPr>
          <p:cNvPr id="183" name="Google Shape;183;p33"/>
          <p:cNvSpPr txBox="1"/>
          <p:nvPr/>
        </p:nvSpPr>
        <p:spPr>
          <a:xfrm>
            <a:off x="4989875" y="1316925"/>
            <a:ext cx="3356700" cy="13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RunTask(index) result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// ...</a:t>
            </a:r>
            <a:endParaRPr>
              <a:solidFill>
                <a:srgbClr val="9999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84" name="Google Shape;184;p33"/>
          <p:cNvSpPr txBox="1"/>
          <p:nvPr/>
        </p:nvSpPr>
        <p:spPr>
          <a:xfrm>
            <a:off x="354275" y="1316925"/>
            <a:ext cx="4635600" cy="17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Master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LaunchTasks()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for worker in workers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// want to call</a:t>
            </a:r>
            <a:r>
              <a:rPr lang="en">
                <a:solidFill>
                  <a:srgbClr val="B7B7B7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.RunTask(...)</a:t>
            </a:r>
            <a:endParaRPr>
              <a:solidFill>
                <a:srgbClr val="9999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85" name="Google Shape;185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4"/>
          <p:cNvSpPr txBox="1"/>
          <p:nvPr/>
        </p:nvSpPr>
        <p:spPr>
          <a:xfrm>
            <a:off x="354275" y="1316925"/>
            <a:ext cx="4635600" cy="31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Master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LaunchTasks()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for worker in workers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91" name="Google Shape;191;p34"/>
          <p:cNvSpPr txBox="1"/>
          <p:nvPr/>
        </p:nvSpPr>
        <p:spPr>
          <a:xfrm>
            <a:off x="354275" y="1316925"/>
            <a:ext cx="8106000" cy="31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index = worker.Index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address = worker.Address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equest = MakeRequest(</a:t>
            </a:r>
            <a:r>
              <a:rPr lang="en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i</a:t>
            </a:r>
            <a:r>
              <a:rPr lang="en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ndex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response =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send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RPC(</a:t>
            </a:r>
            <a:r>
              <a:rPr lang="en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request)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    result = response.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endParaRPr>
              <a:solidFill>
                <a:srgbClr val="99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      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handleResult(result)</a:t>
            </a:r>
            <a:endParaRPr>
              <a:solidFill>
                <a:srgbClr val="99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Example: Master-Worker</a:t>
            </a:r>
            <a:endParaRPr/>
          </a:p>
        </p:txBody>
      </p:sp>
      <p:sp>
        <p:nvSpPr>
          <p:cNvPr id="193" name="Google Shape;193;p34"/>
          <p:cNvSpPr txBox="1"/>
          <p:nvPr/>
        </p:nvSpPr>
        <p:spPr>
          <a:xfrm>
            <a:off x="4989875" y="1316925"/>
            <a:ext cx="3356700" cy="134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Worker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func </a:t>
            </a:r>
            <a:r>
              <a:rPr lang="en">
                <a:solidFill>
                  <a:srgbClr val="93C47D"/>
                </a:solidFill>
                <a:latin typeface="Consolas"/>
                <a:ea typeface="Consolas"/>
                <a:cs typeface="Consolas"/>
                <a:sym typeface="Consolas"/>
              </a:rPr>
              <a:t>RunTask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">
                <a:solidFill>
                  <a:srgbClr val="FF9900"/>
                </a:solidFill>
                <a:latin typeface="Consolas"/>
                <a:ea typeface="Consolas"/>
                <a:cs typeface="Consolas"/>
                <a:sym typeface="Consolas"/>
              </a:rPr>
              <a:t>index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 </a:t>
            </a:r>
            <a:r>
              <a:rPr lang="en">
                <a:solidFill>
                  <a:srgbClr val="9900FF"/>
                </a:solidFill>
                <a:latin typeface="Consolas"/>
                <a:ea typeface="Consolas"/>
                <a:cs typeface="Consolas"/>
                <a:sym typeface="Consolas"/>
              </a:rPr>
              <a:t>result</a:t>
            </a: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999999"/>
                </a:solidFill>
                <a:latin typeface="Consolas"/>
                <a:ea typeface="Consolas"/>
                <a:cs typeface="Consolas"/>
                <a:sym typeface="Consolas"/>
              </a:rPr>
              <a:t>    // ...</a:t>
            </a:r>
            <a:endParaRPr>
              <a:solidFill>
                <a:srgbClr val="999999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 }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  <p:sp>
        <p:nvSpPr>
          <p:cNvPr id="194" name="Google Shape;194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91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Asynchronous RPC</a:t>
            </a:r>
            <a:endParaRPr/>
          </a:p>
        </p:txBody>
      </p:sp>
      <p:sp>
        <p:nvSpPr>
          <p:cNvPr id="200" name="Google Shape;200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Await RPC response in a separate thread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Multiple ways to implement this: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FFFFFF"/>
                </a:solidFill>
              </a:rPr>
              <a:t>	Pass a </a:t>
            </a:r>
            <a:r>
              <a:rPr i="1" lang="en">
                <a:solidFill>
                  <a:srgbClr val="FFFFFF"/>
                </a:solidFill>
              </a:rPr>
              <a:t>callback</a:t>
            </a:r>
            <a:r>
              <a:rPr lang="en">
                <a:solidFill>
                  <a:srgbClr val="FFFFFF"/>
                </a:solidFill>
              </a:rPr>
              <a:t> to RPC that will be invoked later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1" name="Google Shape;201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20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Asynchronous RPC</a:t>
            </a:r>
            <a:endParaRPr/>
          </a:p>
        </p:txBody>
      </p:sp>
      <p:sp>
        <p:nvSpPr>
          <p:cNvPr id="207" name="Google Shape;207;p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Await</a:t>
            </a:r>
            <a:r>
              <a:rPr lang="en">
                <a:solidFill>
                  <a:srgbClr val="FFFFFF"/>
                </a:solidFill>
              </a:rPr>
              <a:t> RPC response in </a:t>
            </a:r>
            <a:r>
              <a:rPr lang="en">
                <a:solidFill>
                  <a:srgbClr val="FFFFFF"/>
                </a:solidFill>
              </a:rPr>
              <a:t>a separate goroutine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Multiple ways to implement this: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	Pass a </a:t>
            </a:r>
            <a:r>
              <a:rPr i="1" lang="en">
                <a:solidFill>
                  <a:srgbClr val="FF0000"/>
                </a:solidFill>
              </a:rPr>
              <a:t>callback</a:t>
            </a:r>
            <a:r>
              <a:rPr lang="en">
                <a:solidFill>
                  <a:srgbClr val="FFFFFF"/>
                </a:solidFill>
              </a:rPr>
              <a:t> to RPC that will be invoked later</a:t>
            </a:r>
            <a:endParaRPr>
              <a:solidFill>
                <a:srgbClr val="FFFFFF"/>
              </a:solidFill>
            </a:endParaRPr>
          </a:p>
          <a:p>
            <a:pPr indent="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func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handleResponse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 { ... }</a:t>
            </a:r>
            <a:endParaRPr sz="14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sendRPC(</a:t>
            </a:r>
            <a:r>
              <a:rPr lang="en" sz="1400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"RunTask"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, address, request, </a:t>
            </a:r>
            <a:r>
              <a:rPr lang="en" sz="140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handleResponse</a:t>
            </a:r>
            <a:r>
              <a:rPr lang="en" sz="1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08" name="Google Shape;208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