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54095efc3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154095efc3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5706c7ceb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5706c7ceb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rPr lang="en"/>
              <a:t>From gobyexample.com: “Defer is used to ensure that a function call is performed later in a program’s execution, usually for purposes of cleanup.”</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54095efc31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154095efc3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rPr lang="en"/>
              <a:t>From gobyexample.com: “Defer is used to ensure that a function call is performed later in a program’s execution, usually for purposes of cleanup.”</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60c03aaa5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60c03aaa5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56f79b6d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256f79b6d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56f79b6d6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56f79b6d6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56f79b6d6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56f79b6d6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5706c7ceb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5706c7ceb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5706c7ceb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5706c7ceb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this work?</a:t>
            </a:r>
            <a:endParaRPr/>
          </a:p>
          <a:p>
            <a:pPr indent="0" lvl="0" marL="0" rtl="0" algn="l">
              <a:spcBef>
                <a:spcPts val="0"/>
              </a:spcBef>
              <a:spcAft>
                <a:spcPts val="0"/>
              </a:spcAft>
              <a:buNone/>
            </a:pPr>
            <a:r>
              <a:rPr lang="en"/>
              <a:t>The three functions on the right will block on the first read if the channel is empty. Only the person who reads from the channel can write (so same as a lock).</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5706c7ceb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25706c7ceb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0becefc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0becefc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5706c7ceb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25706c7ceb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almost identical to the previous example, except this time we’re the client and we’re trying to contact all the servers to get an answer to our query. Note that here we’re only concerned with the first answer, so we can just consume from the channel once.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Channels are a natural way to build distributed systems (using async RPCs)</a:t>
            </a:r>
            <a:endParaRPr/>
          </a:p>
          <a:p>
            <a:pPr indent="0" lvl="0" marL="0" rtl="0" algn="l">
              <a:spcBef>
                <a:spcPts val="0"/>
              </a:spcBef>
              <a:spcAft>
                <a:spcPts val="0"/>
              </a:spcAft>
              <a:buNone/>
            </a:pPr>
            <a:r>
              <a:rPr lang="en"/>
              <a:t>Locks and semaphores are more suited for controlling concurrent access to local state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5706c7ceb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5706c7ceb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5706c7ceb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5706c7ceb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the sleep?</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56f79b6d6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56f79b6d6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askServer: you’re essentially making the two goroutines race each other. Whichever sends stuff into the respective channel first wins.</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56f79b6d6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56f79b6d6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60c03aaa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60c03aaa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60c03aaa5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60c03aaa5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60c03aaa5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60c03aaa5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25706c7ceb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25706c7ceb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256f79b6d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256f79b6d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Library Study rooms act as a semaphore.</a:t>
            </a:r>
            <a:endParaRPr/>
          </a:p>
          <a:p>
            <a:pPr indent="0" lvl="0" marL="0" rtl="0" algn="l">
              <a:spcBef>
                <a:spcPts val="0"/>
              </a:spcBef>
              <a:spcAft>
                <a:spcPts val="0"/>
              </a:spcAft>
              <a:buNone/>
            </a:pPr>
            <a:r>
              <a:rPr lang="en"/>
              <a:t>Each room is only suited for a single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Each student comes up to the front desk and asks if a room is available.</a:t>
            </a:r>
            <a:endParaRPr/>
          </a:p>
          <a:p>
            <a:pPr indent="0" lvl="0" marL="0" rtl="0" algn="l">
              <a:spcBef>
                <a:spcPts val="0"/>
              </a:spcBef>
              <a:spcAft>
                <a:spcPts val="0"/>
              </a:spcAft>
              <a:buNone/>
            </a:pPr>
            <a:r>
              <a:rPr lang="en"/>
              <a:t>If a room is available the student will just go and acquire the open room.</a:t>
            </a:r>
            <a:endParaRPr/>
          </a:p>
          <a:p>
            <a:pPr indent="0" lvl="0" marL="0" rtl="0" algn="l">
              <a:spcBef>
                <a:spcPts val="0"/>
              </a:spcBef>
              <a:spcAft>
                <a:spcPts val="0"/>
              </a:spcAft>
              <a:buNone/>
            </a:pPr>
            <a:r>
              <a:rPr lang="en"/>
              <a:t>If all rooms are full, then the librarian will make the student wait until one becomes free.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56e603aa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56e603aa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60c03aaa58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60c03aaa5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56e603aae_0_4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256e603aae_0_4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1</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256e603aae_0_4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256e603aae_0_4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256e603aae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256e603aae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256e603aae_0_4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256e603aae_0_4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g256e603aae_0_4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8" name="Google Shape;408;g256e603aae_0_4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154095efc31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154095efc31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g256e603aae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7" name="Google Shape;457;g256e603aae_0_4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g256e603aae_0_5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3" name="Google Shape;473;g256e603aae_0_5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g256e603aae_0_7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0" name="Google Shape;490;g256e603aae_0_7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6e603aae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6e603aae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that go uses channels a lot more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6" name="Shape 506"/>
        <p:cNvGrpSpPr/>
        <p:nvPr/>
      </p:nvGrpSpPr>
      <p:grpSpPr>
        <a:xfrm>
          <a:off x="0" y="0"/>
          <a:ext cx="0" cy="0"/>
          <a:chOff x="0" y="0"/>
          <a:chExt cx="0" cy="0"/>
        </a:xfrm>
      </p:grpSpPr>
      <p:sp>
        <p:nvSpPr>
          <p:cNvPr id="507" name="Google Shape;507;g256e603aae_0_5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8" name="Google Shape;508;g256e603aae_0_5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g256e603aae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0" name="Google Shape;520;g256e603aae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g256e603aae_0_6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6" name="Google Shape;536;g256e603aae_0_6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g256e603aae_0_6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4" name="Google Shape;554;g256e603aae_0_6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6" name="Shape 576"/>
        <p:cNvGrpSpPr/>
        <p:nvPr/>
      </p:nvGrpSpPr>
      <p:grpSpPr>
        <a:xfrm>
          <a:off x="0" y="0"/>
          <a:ext cx="0" cy="0"/>
          <a:chOff x="0" y="0"/>
          <a:chExt cx="0" cy="0"/>
        </a:xfrm>
      </p:grpSpPr>
      <p:sp>
        <p:nvSpPr>
          <p:cNvPr id="577" name="Google Shape;577;g256e603aae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8" name="Google Shape;578;g256e603aae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g256e603aae_0_7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7" name="Google Shape;597;g256e603aae_0_7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256e603aae_0_5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4" name="Google Shape;614;g256e603aae_0_5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9" name="Shape 619"/>
        <p:cNvGrpSpPr/>
        <p:nvPr/>
      </p:nvGrpSpPr>
      <p:grpSpPr>
        <a:xfrm>
          <a:off x="0" y="0"/>
          <a:ext cx="0" cy="0"/>
          <a:chOff x="0" y="0"/>
          <a:chExt cx="0" cy="0"/>
        </a:xfrm>
      </p:grpSpPr>
      <p:sp>
        <p:nvSpPr>
          <p:cNvPr id="620" name="Google Shape;620;g256e603aae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1" name="Google Shape;621;g256e603aae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g256e603aae_0_7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8" name="Google Shape;628;g256e603aae_0_7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3" name="Shape 633"/>
        <p:cNvGrpSpPr/>
        <p:nvPr/>
      </p:nvGrpSpPr>
      <p:grpSpPr>
        <a:xfrm>
          <a:off x="0" y="0"/>
          <a:ext cx="0" cy="0"/>
          <a:chOff x="0" y="0"/>
          <a:chExt cx="0" cy="0"/>
        </a:xfrm>
      </p:grpSpPr>
      <p:sp>
        <p:nvSpPr>
          <p:cNvPr id="634" name="Google Shape;634;g256e603aae_0_7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5" name="Google Shape;635;g256e603aae_0_7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5706c7c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5706c7c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B&amp;A both want to add $10 to a shared bank account</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8" name="Shape 648"/>
        <p:cNvGrpSpPr/>
        <p:nvPr/>
      </p:nvGrpSpPr>
      <p:grpSpPr>
        <a:xfrm>
          <a:off x="0" y="0"/>
          <a:ext cx="0" cy="0"/>
          <a:chOff x="0" y="0"/>
          <a:chExt cx="0" cy="0"/>
        </a:xfrm>
      </p:grpSpPr>
      <p:sp>
        <p:nvSpPr>
          <p:cNvPr id="649" name="Google Shape;649;g256e603aae_0_8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0" name="Google Shape;650;g256e603aae_0_8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skew: distribution of letters at start of words in English is not uniform, so even partition of letters across reduce nodes will be unbalanced</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5" name="Shape 655"/>
        <p:cNvGrpSpPr/>
        <p:nvPr/>
      </p:nvGrpSpPr>
      <p:grpSpPr>
        <a:xfrm>
          <a:off x="0" y="0"/>
          <a:ext cx="0" cy="0"/>
          <a:chOff x="0" y="0"/>
          <a:chExt cx="0" cy="0"/>
        </a:xfrm>
      </p:grpSpPr>
      <p:sp>
        <p:nvSpPr>
          <p:cNvPr id="656" name="Google Shape;656;g256e603aae_0_8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7" name="Google Shape;657;g256e603aae_0_8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 after mapreduce came a bunch of cluster computing frameworks that hid parallelism and fault tolerance---the difficult problems in cluster computing---from the application programmer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5706c7ceb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5706c7ce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went wrong?</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5706c7ce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5706c7ce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54095efc3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54095efc3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56f79b6d6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56f79b6d6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tour.golang.org/list" TargetMode="External"/><Relationship Id="rId4" Type="http://schemas.openxmlformats.org/officeDocument/2006/relationships/hyperlink" Target="https://play.golang.org" TargetMode="External"/><Relationship Id="rId5" Type="http://schemas.openxmlformats.org/officeDocument/2006/relationships/hyperlink" Target="https://gobyexampl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9.png"/><Relationship Id="rId6"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rPr>
              <a:t>Concurrency in Go</a:t>
            </a:r>
            <a:endParaRPr>
              <a:solidFill>
                <a:srgbClr val="FFFFFF"/>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9/15/22</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60" name="Shape 160"/>
        <p:cNvGrpSpPr/>
        <p:nvPr/>
      </p:nvGrpSpPr>
      <p:grpSpPr>
        <a:xfrm>
          <a:off x="0" y="0"/>
          <a:ext cx="0" cy="0"/>
          <a:chOff x="0" y="0"/>
          <a:chExt cx="0" cy="0"/>
        </a:xfrm>
      </p:grpSpPr>
      <p:sp>
        <p:nvSpPr>
          <p:cNvPr id="161" name="Google Shape;16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162" name="Google Shape;162;p22"/>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163" name="Google Shape;163;p22"/>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64" name="Google Shape;164;p22"/>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65" name="Google Shape;165;p22"/>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66" name="Google Shape;166;p22"/>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67" name="Google Shape;16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71" name="Shape 171"/>
        <p:cNvGrpSpPr/>
        <p:nvPr/>
      </p:nvGrpSpPr>
      <p:grpSpPr>
        <a:xfrm>
          <a:off x="0" y="0"/>
          <a:ext cx="0" cy="0"/>
          <a:chOff x="0" y="0"/>
          <a:chExt cx="0" cy="0"/>
        </a:xfrm>
      </p:grpSpPr>
      <p:sp>
        <p:nvSpPr>
          <p:cNvPr id="172" name="Google Shape;17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a:t>
            </a:r>
            <a:r>
              <a:rPr lang="en">
                <a:solidFill>
                  <a:srgbClr val="FFFFFF"/>
                </a:solidFill>
              </a:rPr>
              <a:t>Locks in Go</a:t>
            </a:r>
            <a:endParaRPr>
              <a:solidFill>
                <a:srgbClr val="FFFFFF"/>
              </a:solidFill>
            </a:endParaRPr>
          </a:p>
        </p:txBody>
      </p:sp>
      <p:sp>
        <p:nvSpPr>
          <p:cNvPr id="173" name="Google Shape;173;p23"/>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t>
            </a:r>
            <a:r>
              <a:rPr b="1" lang="en">
                <a:solidFill>
                  <a:srgbClr val="FFFFFF"/>
                </a:solidFill>
                <a:latin typeface="Consolas"/>
                <a:ea typeface="Consolas"/>
                <a:cs typeface="Consolas"/>
                <a:sym typeface="Consolas"/>
              </a:rPr>
              <a:t>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174" name="Google Shape;174;p23"/>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75" name="Google Shape;175;p23"/>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76" name="Google Shape;176;p23"/>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77" name="Google Shape;177;p23"/>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78" name="Google Shape;178;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79" name="Google Shape;179;p23"/>
          <p:cNvSpPr/>
          <p:nvPr/>
        </p:nvSpPr>
        <p:spPr>
          <a:xfrm>
            <a:off x="4881375" y="785825"/>
            <a:ext cx="23400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3"/>
          <p:cNvSpPr/>
          <p:nvPr/>
        </p:nvSpPr>
        <p:spPr>
          <a:xfrm>
            <a:off x="4881375" y="21700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3"/>
          <p:cNvSpPr/>
          <p:nvPr/>
        </p:nvSpPr>
        <p:spPr>
          <a:xfrm>
            <a:off x="4881375" y="36411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3"/>
          <p:cNvSpPr/>
          <p:nvPr/>
        </p:nvSpPr>
        <p:spPr>
          <a:xfrm>
            <a:off x="714900" y="2622925"/>
            <a:ext cx="21882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8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7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8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86" name="Shape 186"/>
        <p:cNvGrpSpPr/>
        <p:nvPr/>
      </p:nvGrpSpPr>
      <p:grpSpPr>
        <a:xfrm>
          <a:off x="0" y="0"/>
          <a:ext cx="0" cy="0"/>
          <a:chOff x="0" y="0"/>
          <a:chExt cx="0" cy="0"/>
        </a:xfrm>
      </p:grpSpPr>
      <p:sp>
        <p:nvSpPr>
          <p:cNvPr id="187" name="Google Shape;18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Locks in Go</a:t>
            </a:r>
            <a:endParaRPr>
              <a:solidFill>
                <a:srgbClr val="FFFFFF"/>
              </a:solidFill>
            </a:endParaRPr>
          </a:p>
        </p:txBody>
      </p:sp>
      <p:sp>
        <p:nvSpPr>
          <p:cNvPr id="188" name="Google Shape;188;p24"/>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189" name="Google Shape;189;p24"/>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90" name="Google Shape;190;p24"/>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91" name="Google Shape;191;p24"/>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92" name="Google Shape;192;p24"/>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93" name="Google Shape;193;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97" name="Shape 197"/>
        <p:cNvGrpSpPr/>
        <p:nvPr/>
      </p:nvGrpSpPr>
      <p:grpSpPr>
        <a:xfrm>
          <a:off x="0" y="0"/>
          <a:ext cx="0" cy="0"/>
          <a:chOff x="0" y="0"/>
          <a:chExt cx="0" cy="0"/>
        </a:xfrm>
      </p:grpSpPr>
      <p:sp>
        <p:nvSpPr>
          <p:cNvPr id="198" name="Google Shape;198;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Solutions to the Same Problem</a:t>
            </a:r>
            <a:endParaRPr>
              <a:solidFill>
                <a:srgbClr val="FFFFFF"/>
              </a:solidFill>
            </a:endParaRPr>
          </a:p>
        </p:txBody>
      </p:sp>
      <p:sp>
        <p:nvSpPr>
          <p:cNvPr id="199" name="Google Shape;199;p2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rPr>
              <a:t>Locks:</a:t>
            </a:r>
            <a:endParaRPr sz="1800">
              <a:solidFill>
                <a:srgbClr val="FFFFFF"/>
              </a:solidFill>
            </a:endParaRPr>
          </a:p>
          <a:p>
            <a:pPr indent="0" lvl="0" marL="0" rtl="0" algn="l">
              <a:spcBef>
                <a:spcPts val="1600"/>
              </a:spcBef>
              <a:spcAft>
                <a:spcPts val="0"/>
              </a:spcAft>
              <a:buNone/>
            </a:pPr>
            <a:r>
              <a:rPr lang="en" sz="1800">
                <a:solidFill>
                  <a:srgbClr val="FFFFFF"/>
                </a:solidFill>
              </a:rPr>
              <a:t>Multiple threads can reference same memory location</a:t>
            </a:r>
            <a:endParaRPr sz="1800">
              <a:solidFill>
                <a:srgbClr val="FFFFFF"/>
              </a:solidFill>
            </a:endParaRPr>
          </a:p>
          <a:p>
            <a:pPr indent="0" lvl="0" marL="0" rtl="0" algn="l">
              <a:spcBef>
                <a:spcPts val="1600"/>
              </a:spcBef>
              <a:spcAft>
                <a:spcPts val="1600"/>
              </a:spcAft>
              <a:buNone/>
            </a:pPr>
            <a:r>
              <a:rPr lang="en" sz="1800">
                <a:solidFill>
                  <a:srgbClr val="FFFFFF"/>
                </a:solidFill>
              </a:rPr>
              <a:t>Use lock to ensure only one thread is updating it at any given time</a:t>
            </a:r>
            <a:endParaRPr sz="1800">
              <a:solidFill>
                <a:srgbClr val="FFFFFF"/>
              </a:solidFill>
            </a:endParaRPr>
          </a:p>
        </p:txBody>
      </p:sp>
      <p:sp>
        <p:nvSpPr>
          <p:cNvPr id="200" name="Google Shape;200;p25"/>
          <p:cNvSpPr txBox="1"/>
          <p:nvPr>
            <p:ph idx="2" type="body"/>
          </p:nvPr>
        </p:nvSpPr>
        <p:spPr>
          <a:xfrm>
            <a:off x="4832400" y="1152650"/>
            <a:ext cx="3999900" cy="212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lt1"/>
                </a:solidFill>
              </a:rPr>
              <a:t>Channels:</a:t>
            </a:r>
            <a:endParaRPr sz="1800">
              <a:solidFill>
                <a:schemeClr val="lt1"/>
              </a:solidFill>
            </a:endParaRPr>
          </a:p>
          <a:p>
            <a:pPr indent="0" lvl="0" marL="0" rtl="0" algn="l">
              <a:spcBef>
                <a:spcPts val="1600"/>
              </a:spcBef>
              <a:spcAft>
                <a:spcPts val="0"/>
              </a:spcAft>
              <a:buNone/>
            </a:pPr>
            <a:r>
              <a:rPr lang="en" sz="1800">
                <a:solidFill>
                  <a:schemeClr val="lt1"/>
                </a:solidFill>
              </a:rPr>
              <a:t>Data item initially stored in channel</a:t>
            </a:r>
            <a:endParaRPr sz="1800">
              <a:solidFill>
                <a:schemeClr val="lt1"/>
              </a:solidFill>
            </a:endParaRPr>
          </a:p>
          <a:p>
            <a:pPr indent="0" lvl="0" marL="0" rtl="0" algn="l">
              <a:spcBef>
                <a:spcPts val="1600"/>
              </a:spcBef>
              <a:spcAft>
                <a:spcPts val="1600"/>
              </a:spcAft>
              <a:buNone/>
            </a:pPr>
            <a:r>
              <a:rPr lang="en" sz="1800">
                <a:solidFill>
                  <a:schemeClr val="lt1"/>
                </a:solidFill>
              </a:rPr>
              <a:t>Threads must request item from channel, make updates, and return item to channel</a:t>
            </a:r>
            <a:endParaRPr sz="1800">
              <a:solidFill>
                <a:schemeClr val="lt1"/>
              </a:solidFill>
            </a:endParaRPr>
          </a:p>
        </p:txBody>
      </p:sp>
      <p:sp>
        <p:nvSpPr>
          <p:cNvPr id="201" name="Google Shape;201;p25"/>
          <p:cNvSpPr/>
          <p:nvPr/>
        </p:nvSpPr>
        <p:spPr>
          <a:xfrm>
            <a:off x="134115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02" name="Google Shape;202;p25"/>
          <p:cNvSpPr/>
          <p:nvPr/>
        </p:nvSpPr>
        <p:spPr>
          <a:xfrm>
            <a:off x="2082975"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03" name="Google Shape;203;p25"/>
          <p:cNvSpPr/>
          <p:nvPr/>
        </p:nvSpPr>
        <p:spPr>
          <a:xfrm>
            <a:off x="282480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04" name="Google Shape;204;p25"/>
          <p:cNvSpPr/>
          <p:nvPr/>
        </p:nvSpPr>
        <p:spPr>
          <a:xfrm>
            <a:off x="1341150" y="4748200"/>
            <a:ext cx="19410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t>0x1000:	100</a:t>
            </a:r>
            <a:endParaRPr b="1"/>
          </a:p>
        </p:txBody>
      </p:sp>
      <p:cxnSp>
        <p:nvCxnSpPr>
          <p:cNvPr id="205" name="Google Shape;205;p25"/>
          <p:cNvCxnSpPr>
            <a:stCxn id="201" idx="2"/>
            <a:endCxn id="204" idx="0"/>
          </p:cNvCxnSpPr>
          <p:nvPr/>
        </p:nvCxnSpPr>
        <p:spPr>
          <a:xfrm>
            <a:off x="1569750" y="3675375"/>
            <a:ext cx="741900" cy="1072800"/>
          </a:xfrm>
          <a:prstGeom prst="straightConnector1">
            <a:avLst/>
          </a:prstGeom>
          <a:noFill/>
          <a:ln cap="flat" cmpd="sng" w="28575">
            <a:solidFill>
              <a:schemeClr val="lt2"/>
            </a:solidFill>
            <a:prstDash val="solid"/>
            <a:round/>
            <a:headEnd len="med" w="med" type="none"/>
            <a:tailEnd len="med" w="med" type="stealth"/>
          </a:ln>
        </p:spPr>
      </p:cxnSp>
      <p:cxnSp>
        <p:nvCxnSpPr>
          <p:cNvPr id="206" name="Google Shape;206;p25"/>
          <p:cNvCxnSpPr>
            <a:stCxn id="202" idx="2"/>
            <a:endCxn id="204" idx="0"/>
          </p:cNvCxnSpPr>
          <p:nvPr/>
        </p:nvCxnSpPr>
        <p:spPr>
          <a:xfrm>
            <a:off x="2311575" y="3675375"/>
            <a:ext cx="0" cy="1072800"/>
          </a:xfrm>
          <a:prstGeom prst="straightConnector1">
            <a:avLst/>
          </a:prstGeom>
          <a:noFill/>
          <a:ln cap="flat" cmpd="sng" w="28575">
            <a:solidFill>
              <a:schemeClr val="lt2"/>
            </a:solidFill>
            <a:prstDash val="solid"/>
            <a:round/>
            <a:headEnd len="med" w="med" type="none"/>
            <a:tailEnd len="med" w="med" type="stealth"/>
          </a:ln>
        </p:spPr>
      </p:cxnSp>
      <p:cxnSp>
        <p:nvCxnSpPr>
          <p:cNvPr id="207" name="Google Shape;207;p25"/>
          <p:cNvCxnSpPr>
            <a:stCxn id="203" idx="2"/>
            <a:endCxn id="204" idx="0"/>
          </p:cNvCxnSpPr>
          <p:nvPr/>
        </p:nvCxnSpPr>
        <p:spPr>
          <a:xfrm flipH="1">
            <a:off x="2311500" y="3675375"/>
            <a:ext cx="741900" cy="1072800"/>
          </a:xfrm>
          <a:prstGeom prst="straightConnector1">
            <a:avLst/>
          </a:prstGeom>
          <a:noFill/>
          <a:ln cap="flat" cmpd="sng" w="28575">
            <a:solidFill>
              <a:schemeClr val="lt2"/>
            </a:solidFill>
            <a:prstDash val="solid"/>
            <a:round/>
            <a:headEnd len="med" w="med" type="none"/>
            <a:tailEnd len="med" w="med" type="stealth"/>
          </a:ln>
        </p:spPr>
      </p:cxnSp>
      <p:pic>
        <p:nvPicPr>
          <p:cNvPr id="208" name="Google Shape;208;p25"/>
          <p:cNvPicPr preferRelativeResize="0"/>
          <p:nvPr/>
        </p:nvPicPr>
        <p:blipFill>
          <a:blip r:embed="rId3">
            <a:alphaModFix/>
          </a:blip>
          <a:stretch>
            <a:fillRect/>
          </a:stretch>
        </p:blipFill>
        <p:spPr>
          <a:xfrm>
            <a:off x="2082975" y="4187876"/>
            <a:ext cx="457201" cy="457201"/>
          </a:xfrm>
          <a:prstGeom prst="rect">
            <a:avLst/>
          </a:prstGeom>
          <a:noFill/>
          <a:ln>
            <a:noFill/>
          </a:ln>
        </p:spPr>
      </p:pic>
      <p:sp>
        <p:nvSpPr>
          <p:cNvPr id="209" name="Google Shape;209;p25"/>
          <p:cNvSpPr/>
          <p:nvPr/>
        </p:nvSpPr>
        <p:spPr>
          <a:xfrm>
            <a:off x="586185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10" name="Google Shape;210;p25"/>
          <p:cNvSpPr/>
          <p:nvPr/>
        </p:nvSpPr>
        <p:spPr>
          <a:xfrm>
            <a:off x="6603675"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11" name="Google Shape;211;p25"/>
          <p:cNvSpPr/>
          <p:nvPr/>
        </p:nvSpPr>
        <p:spPr>
          <a:xfrm>
            <a:off x="734550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12" name="Google Shape;212;p25"/>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cxnSp>
        <p:nvCxnSpPr>
          <p:cNvPr id="213" name="Google Shape;213;p25"/>
          <p:cNvCxnSpPr>
            <a:stCxn id="209" idx="2"/>
            <a:endCxn id="214"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15" name="Google Shape;215;p25"/>
          <p:cNvCxnSpPr>
            <a:stCxn id="210" idx="2"/>
            <a:endCxn id="214" idx="0"/>
          </p:cNvCxnSpPr>
          <p:nvPr/>
        </p:nvCxnSpPr>
        <p:spPr>
          <a:xfrm>
            <a:off x="6832275" y="3653763"/>
            <a:ext cx="0" cy="828900"/>
          </a:xfrm>
          <a:prstGeom prst="straightConnector1">
            <a:avLst/>
          </a:prstGeom>
          <a:noFill/>
          <a:ln cap="flat" cmpd="sng" w="28575">
            <a:solidFill>
              <a:schemeClr val="lt2"/>
            </a:solidFill>
            <a:prstDash val="solid"/>
            <a:round/>
            <a:headEnd len="med" w="med" type="none"/>
            <a:tailEnd len="med" w="med" type="stealth"/>
          </a:ln>
        </p:spPr>
      </p:cxnSp>
      <p:cxnSp>
        <p:nvCxnSpPr>
          <p:cNvPr id="216" name="Google Shape;216;p25"/>
          <p:cNvCxnSpPr>
            <a:stCxn id="211" idx="2"/>
            <a:endCxn id="214" idx="0"/>
          </p:cNvCxnSpPr>
          <p:nvPr/>
        </p:nvCxnSpPr>
        <p:spPr>
          <a:xfrm flipH="1">
            <a:off x="683220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14" name="Google Shape;214;p25"/>
          <p:cNvSpPr/>
          <p:nvPr/>
        </p:nvSpPr>
        <p:spPr>
          <a:xfrm>
            <a:off x="6557550" y="4482600"/>
            <a:ext cx="549600" cy="2655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C</a:t>
            </a:r>
            <a:endParaRPr b="1">
              <a:solidFill>
                <a:srgbClr val="FFFFFF"/>
              </a:solidFill>
            </a:endParaRPr>
          </a:p>
        </p:txBody>
      </p:sp>
      <p:cxnSp>
        <p:nvCxnSpPr>
          <p:cNvPr id="217" name="Google Shape;217;p25"/>
          <p:cNvCxnSpPr>
            <a:stCxn id="214" idx="0"/>
            <a:endCxn id="209" idx="2"/>
          </p:cNvCxnSpPr>
          <p:nvPr/>
        </p:nvCxnSpPr>
        <p:spPr>
          <a:xfrm rot="10800000">
            <a:off x="6090450" y="3653700"/>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18" name="Google Shape;218;p25"/>
          <p:cNvCxnSpPr>
            <a:stCxn id="209" idx="2"/>
            <a:endCxn id="214"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19" name="Google Shape;219;p25"/>
          <p:cNvSpPr/>
          <p:nvPr/>
        </p:nvSpPr>
        <p:spPr>
          <a:xfrm>
            <a:off x="5815650" y="4037775"/>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sp>
        <p:nvSpPr>
          <p:cNvPr id="220" name="Google Shape;220;p25"/>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110</a:t>
            </a:r>
            <a:endParaRPr b="1"/>
          </a:p>
        </p:txBody>
      </p:sp>
      <p:sp>
        <p:nvSpPr>
          <p:cNvPr id="221" name="Google Shape;221;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1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1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1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21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17"/>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1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1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5" name="Shape 225"/>
        <p:cNvGrpSpPr/>
        <p:nvPr/>
      </p:nvGrpSpPr>
      <p:grpSpPr>
        <a:xfrm>
          <a:off x="0" y="0"/>
          <a:ext cx="0" cy="0"/>
          <a:chOff x="0" y="0"/>
          <a:chExt cx="0" cy="0"/>
        </a:xfrm>
      </p:grpSpPr>
      <p:sp>
        <p:nvSpPr>
          <p:cNvPr id="226" name="Google Shape;226;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rgbClr val="FFFFFF"/>
              </a:solidFill>
            </a:endParaRPr>
          </a:p>
        </p:txBody>
      </p:sp>
      <p:sp>
        <p:nvSpPr>
          <p:cNvPr id="227" name="Google Shape;227;p26"/>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 Fill in Here</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Fill in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228" name="Google Shape;228;p26"/>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29" name="Google Shape;229;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33" name="Shape 233"/>
        <p:cNvGrpSpPr/>
        <p:nvPr/>
      </p:nvGrpSpPr>
      <p:grpSpPr>
        <a:xfrm>
          <a:off x="0" y="0"/>
          <a:ext cx="0" cy="0"/>
          <a:chOff x="0" y="0"/>
          <a:chExt cx="0" cy="0"/>
        </a:xfrm>
      </p:grpSpPr>
      <p:sp>
        <p:nvSpPr>
          <p:cNvPr id="234" name="Google Shape;23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35" name="Google Shape;235;p27"/>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236" name="Google Shape;236;p27"/>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37" name="Google Shape;237;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41" name="Shape 241"/>
        <p:cNvGrpSpPr/>
        <p:nvPr/>
      </p:nvGrpSpPr>
      <p:grpSpPr>
        <a:xfrm>
          <a:off x="0" y="0"/>
          <a:ext cx="0" cy="0"/>
          <a:chOff x="0" y="0"/>
          <a:chExt cx="0" cy="0"/>
        </a:xfrm>
      </p:grpSpPr>
      <p:sp>
        <p:nvSpPr>
          <p:cNvPr id="242" name="Google Shape;242;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43" name="Google Shape;243;p28"/>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44" name="Google Shape;244;p28"/>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245" name="Google Shape;245;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49" name="Shape 249"/>
        <p:cNvGrpSpPr/>
        <p:nvPr/>
      </p:nvGrpSpPr>
      <p:grpSpPr>
        <a:xfrm>
          <a:off x="0" y="0"/>
          <a:ext cx="0" cy="0"/>
          <a:chOff x="0" y="0"/>
          <a:chExt cx="0" cy="0"/>
        </a:xfrm>
      </p:grpSpPr>
      <p:sp>
        <p:nvSpPr>
          <p:cNvPr id="250" name="Google Shape;2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51" name="Google Shape;251;p29"/>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52" name="Google Shape;252;p29"/>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253" name="Google Shape;253;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57" name="Shape 257"/>
        <p:cNvGrpSpPr/>
        <p:nvPr/>
      </p:nvGrpSpPr>
      <p:grpSpPr>
        <a:xfrm>
          <a:off x="0" y="0"/>
          <a:ext cx="0" cy="0"/>
          <a:chOff x="0" y="0"/>
          <a:chExt cx="0" cy="0"/>
        </a:xfrm>
      </p:grpSpPr>
      <p:sp>
        <p:nvSpPr>
          <p:cNvPr id="258" name="Google Shape;258;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59" name="Google Shape;259;p30"/>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&lt;- (bal + v)</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60" name="Google Shape;260;p30"/>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261" name="Google Shape;261;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265" name="Shape 265"/>
        <p:cNvGrpSpPr/>
        <p:nvPr/>
      </p:nvGrpSpPr>
      <p:grpSpPr>
        <a:xfrm>
          <a:off x="0" y="0"/>
          <a:ext cx="0" cy="0"/>
          <a:chOff x="0" y="0"/>
          <a:chExt cx="0" cy="0"/>
        </a:xfrm>
      </p:grpSpPr>
      <p:sp>
        <p:nvSpPr>
          <p:cNvPr id="266" name="Google Shape;26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267" name="Google Shape;267;p31"/>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i="1" lang="en">
                <a:solidFill>
                  <a:srgbClr val="FFFFFF"/>
                </a:solidFill>
              </a:rPr>
              <a:t>Channels</a:t>
            </a:r>
            <a:r>
              <a:rPr lang="en">
                <a:solidFill>
                  <a:srgbClr val="FFFFFF"/>
                </a:solidFill>
              </a:rPr>
              <a:t> also allow us to safely communicate between </a:t>
            </a:r>
            <a:r>
              <a:rPr b="1" i="1" lang="en">
                <a:solidFill>
                  <a:srgbClr val="FFFFFF"/>
                </a:solidFill>
              </a:rPr>
              <a:t>goroutines</a:t>
            </a:r>
            <a:endParaRPr>
              <a:solidFill>
                <a:srgbClr val="FFFFFF"/>
              </a:solidFill>
            </a:endParaRPr>
          </a:p>
        </p:txBody>
      </p:sp>
      <p:sp>
        <p:nvSpPr>
          <p:cNvPr id="268" name="Google Shape;268;p31"/>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rgbClr val="666666"/>
                </a:solidFill>
                <a:latin typeface="Consolas"/>
                <a:ea typeface="Consolas"/>
                <a:cs typeface="Consolas"/>
                <a:sym typeface="Consolas"/>
              </a:rPr>
              <a:t>// Launch 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doWork()</a:t>
            </a:r>
            <a:endParaRPr sz="1600">
              <a:solidFill>
                <a:schemeClr val="lt1"/>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69" name="Google Shape;269;p31"/>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sz="1600">
                <a:solidFill>
                  <a:srgbClr val="FFFFFF"/>
                </a:solidFill>
                <a:latin typeface="Consolas"/>
                <a:ea typeface="Consolas"/>
                <a:cs typeface="Consolas"/>
                <a:sym typeface="Consolas"/>
              </a:rPr>
              <a:t>result</a:t>
            </a:r>
            <a:r>
              <a:rPr lang="en" sz="1600">
                <a:solidFill>
                  <a:srgbClr val="FFFFFF"/>
                </a:solidFill>
                <a:latin typeface="Consolas"/>
                <a:ea typeface="Consolas"/>
                <a:cs typeface="Consolas"/>
                <a:sym typeface="Consolas"/>
              </a:rPr>
              <a: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270" name="Google Shape;270;p31"/>
          <p:cNvSpPr txBox="1"/>
          <p:nvPr>
            <p:ph idx="1" type="body"/>
          </p:nvPr>
        </p:nvSpPr>
        <p:spPr>
          <a:xfrm>
            <a:off x="3239225" y="3168075"/>
            <a:ext cx="5393100" cy="188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Wait until all worker threads have finished</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chemeClr val="lt1"/>
                </a:solidFill>
                <a:latin typeface="Consolas"/>
                <a:ea typeface="Consolas"/>
                <a:cs typeface="Consolas"/>
                <a:sym typeface="Consolas"/>
              </a:rPr>
              <a:t>handleResult(</a:t>
            </a:r>
            <a:r>
              <a:rPr lang="en" sz="1600">
                <a:solidFill>
                  <a:srgbClr val="FFFFFF"/>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fmt.Println(</a:t>
            </a:r>
            <a:r>
              <a:rPr b="1" lang="en" sz="1600">
                <a:solidFill>
                  <a:srgbClr val="E69138"/>
                </a:solidFill>
                <a:latin typeface="Consolas"/>
                <a:ea typeface="Consolas"/>
                <a:cs typeface="Consolas"/>
                <a:sym typeface="Consolas"/>
              </a:rPr>
              <a:t>"</a:t>
            </a:r>
            <a:r>
              <a:rPr lang="en" sz="1600">
                <a:solidFill>
                  <a:srgbClr val="FF9900"/>
                </a:solidFill>
                <a:latin typeface="Consolas"/>
                <a:ea typeface="Consolas"/>
                <a:cs typeface="Consolas"/>
                <a:sym typeface="Consolas"/>
              </a:rPr>
              <a:t>Done!</a:t>
            </a:r>
            <a:r>
              <a:rPr b="1" lang="en" sz="1600">
                <a:solidFill>
                  <a:srgbClr val="E69138"/>
                </a:solidFill>
                <a:latin typeface="Consolas"/>
                <a:ea typeface="Consolas"/>
                <a:cs typeface="Consolas"/>
                <a:sym typeface="Consolas"/>
              </a:rPr>
              <a: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71" name="Google Shape;271;p31"/>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Clr>
                <a:schemeClr val="dk1"/>
              </a:buClr>
              <a:buSzPts val="1100"/>
              <a:buFont typeface="Arial"/>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i</a:t>
            </a:r>
            <a:endParaRPr sz="1600">
              <a:solidFill>
                <a:srgbClr val="FFFFFF"/>
              </a:solidFill>
              <a:latin typeface="Consolas"/>
              <a:ea typeface="Consolas"/>
              <a:cs typeface="Consolas"/>
              <a:sym typeface="Consolas"/>
            </a:endParaRPr>
          </a:p>
        </p:txBody>
      </p:sp>
      <p:sp>
        <p:nvSpPr>
          <p:cNvPr id="272" name="Google Shape;272;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Resources</a:t>
            </a:r>
            <a:endParaRPr>
              <a:solidFill>
                <a:srgbClr val="FFFFFF"/>
              </a:solidFill>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000" u="sng">
                <a:solidFill>
                  <a:schemeClr val="accent5"/>
                </a:solidFill>
                <a:hlinkClick r:id="rId3">
                  <a:extLst>
                    <a:ext uri="{A12FA001-AC4F-418D-AE19-62706E023703}">
                      <ahyp:hlinkClr val="tx"/>
                    </a:ext>
                  </a:extLst>
                </a:hlinkClick>
              </a:rPr>
              <a:t>https://tour.golang.org/list</a:t>
            </a:r>
            <a:endParaRPr/>
          </a:p>
          <a:p>
            <a:pPr indent="0" lvl="0" marL="0" rtl="0" algn="ctr">
              <a:spcBef>
                <a:spcPts val="1600"/>
              </a:spcBef>
              <a:spcAft>
                <a:spcPts val="0"/>
              </a:spcAft>
              <a:buNone/>
            </a:pPr>
            <a:r>
              <a:rPr lang="en" sz="4000" u="sng">
                <a:solidFill>
                  <a:schemeClr val="accent5"/>
                </a:solidFill>
                <a:hlinkClick r:id="rId4">
                  <a:extLst>
                    <a:ext uri="{A12FA001-AC4F-418D-AE19-62706E023703}">
                      <ahyp:hlinkClr val="tx"/>
                    </a:ext>
                  </a:extLst>
                </a:hlinkClick>
              </a:rPr>
              <a:t>https://play.golang.org</a:t>
            </a:r>
            <a:endParaRPr sz="4000">
              <a:solidFill>
                <a:schemeClr val="dk1"/>
              </a:solidFill>
            </a:endParaRPr>
          </a:p>
          <a:p>
            <a:pPr indent="0" lvl="0" marL="0" rtl="0" algn="ctr">
              <a:spcBef>
                <a:spcPts val="1600"/>
              </a:spcBef>
              <a:spcAft>
                <a:spcPts val="0"/>
              </a:spcAft>
              <a:buClr>
                <a:schemeClr val="dk1"/>
              </a:buClr>
              <a:buSzPts val="1100"/>
              <a:buFont typeface="Arial"/>
              <a:buNone/>
            </a:pPr>
            <a:r>
              <a:rPr lang="en" sz="4000" u="sng">
                <a:solidFill>
                  <a:schemeClr val="hlink"/>
                </a:solidFill>
                <a:hlinkClick r:id="rId5"/>
              </a:rPr>
              <a:t>https://gobyexample.com</a:t>
            </a:r>
            <a:endParaRPr sz="4000">
              <a:solidFill>
                <a:schemeClr val="dk1"/>
              </a:solidFill>
            </a:endParaRPr>
          </a:p>
          <a:p>
            <a:pPr indent="0" lvl="0" marL="0" rtl="0" algn="l">
              <a:spcBef>
                <a:spcPts val="1600"/>
              </a:spcBef>
              <a:spcAft>
                <a:spcPts val="1600"/>
              </a:spcAft>
              <a:buNone/>
            </a:pPr>
            <a:r>
              <a:t/>
            </a:r>
            <a:endParaRPr/>
          </a:p>
        </p:txBody>
      </p:sp>
      <p:sp>
        <p:nvSpPr>
          <p:cNvPr id="62" name="Google Shape;6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276" name="Shape 276"/>
        <p:cNvGrpSpPr/>
        <p:nvPr/>
      </p:nvGrpSpPr>
      <p:grpSpPr>
        <a:xfrm>
          <a:off x="0" y="0"/>
          <a:ext cx="0" cy="0"/>
          <a:chOff x="0" y="0"/>
          <a:chExt cx="0" cy="0"/>
        </a:xfrm>
      </p:grpSpPr>
      <p:sp>
        <p:nvSpPr>
          <p:cNvPr id="277" name="Google Shape;277;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278" name="Google Shape;278;p32"/>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Easy to express asynchronous RPC</a:t>
            </a:r>
            <a:endParaRPr>
              <a:solidFill>
                <a:srgbClr val="FFFFFF"/>
              </a:solidFill>
            </a:endParaRPr>
          </a:p>
          <a:p>
            <a:pPr indent="0" lvl="0" marL="0" rtl="0" algn="l">
              <a:spcBef>
                <a:spcPts val="1600"/>
              </a:spcBef>
              <a:spcAft>
                <a:spcPts val="1600"/>
              </a:spcAft>
              <a:buNone/>
            </a:pPr>
            <a:r>
              <a:rPr lang="en">
                <a:solidFill>
                  <a:srgbClr val="FFFFFF"/>
                </a:solidFill>
              </a:rPr>
              <a:t>Awkward to express this using locks</a:t>
            </a:r>
            <a:endParaRPr>
              <a:solidFill>
                <a:srgbClr val="FFFFFF"/>
              </a:solidFill>
            </a:endParaRPr>
          </a:p>
        </p:txBody>
      </p:sp>
      <p:sp>
        <p:nvSpPr>
          <p:cNvPr id="279" name="Google Shape;279;p32"/>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Send query to all 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numServers;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resp := </a:t>
            </a:r>
            <a:r>
              <a:rPr lang="en" sz="1600">
                <a:solidFill>
                  <a:srgbClr val="666666"/>
                </a:solidFill>
                <a:latin typeface="Consolas"/>
                <a:ea typeface="Consolas"/>
                <a:cs typeface="Consolas"/>
                <a:sym typeface="Consolas"/>
              </a:rPr>
              <a:t>// </a:t>
            </a:r>
            <a:r>
              <a:rPr lang="en" sz="1600">
                <a:solidFill>
                  <a:srgbClr val="666666"/>
                </a:solidFill>
                <a:latin typeface="Consolas"/>
                <a:ea typeface="Consolas"/>
                <a:cs typeface="Consolas"/>
                <a:sym typeface="Consolas"/>
              </a:rPr>
              <a:t>...</a:t>
            </a:r>
            <a:r>
              <a:rPr lang="en" sz="1600">
                <a:solidFill>
                  <a:srgbClr val="666666"/>
                </a:solidFill>
                <a:latin typeface="Consolas"/>
                <a:ea typeface="Consolas"/>
                <a:cs typeface="Consolas"/>
                <a:sym typeface="Consolas"/>
              </a:rPr>
              <a:t> send RPC to server</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80" name="Google Shape;280;p32"/>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281" name="Google Shape;281;p32"/>
          <p:cNvSpPr txBox="1"/>
          <p:nvPr>
            <p:ph idx="1" type="body"/>
          </p:nvPr>
        </p:nvSpPr>
        <p:spPr>
          <a:xfrm>
            <a:off x="3239225" y="3168075"/>
            <a:ext cx="5393100" cy="74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Return as soon as the first server responds</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handleResponse(</a:t>
            </a:r>
            <a:r>
              <a:rPr lang="en" sz="1600">
                <a:solidFill>
                  <a:schemeClr val="lt1"/>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282" name="Google Shape;282;p32"/>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lang="en" sz="1600">
                <a:solidFill>
                  <a:schemeClr val="lt1"/>
                </a:solidFill>
                <a:latin typeface="Consolas"/>
                <a:ea typeface="Consolas"/>
                <a:cs typeface="Consolas"/>
                <a:sym typeface="Consolas"/>
              </a:rPr>
              <a:t>result </a:t>
            </a:r>
            <a:r>
              <a:rPr lang="en" sz="1600">
                <a:solidFill>
                  <a:schemeClr val="lt1"/>
                </a:solidFill>
                <a:latin typeface="Consolas"/>
                <a:ea typeface="Consolas"/>
                <a:cs typeface="Consolas"/>
                <a:sym typeface="Consolas"/>
              </a:rPr>
              <a:t>&lt;- </a:t>
            </a:r>
            <a:r>
              <a:rPr lang="en" sz="1600">
                <a:solidFill>
                  <a:srgbClr val="FFFFFF"/>
                </a:solidFill>
                <a:latin typeface="Consolas"/>
                <a:ea typeface="Consolas"/>
                <a:cs typeface="Consolas"/>
                <a:sym typeface="Consolas"/>
              </a:rPr>
              <a:t>resp</a:t>
            </a:r>
            <a:endParaRPr sz="1600">
              <a:solidFill>
                <a:srgbClr val="FFFFFF"/>
              </a:solidFill>
              <a:latin typeface="Consolas"/>
              <a:ea typeface="Consolas"/>
              <a:cs typeface="Consolas"/>
              <a:sym typeface="Consolas"/>
            </a:endParaRPr>
          </a:p>
        </p:txBody>
      </p:sp>
      <p:sp>
        <p:nvSpPr>
          <p:cNvPr id="283" name="Google Shape;283;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0" st="0"/>
                                            </p:txEl>
                                          </p:spTgt>
                                        </p:tgtEl>
                                        <p:attrNameLst>
                                          <p:attrName>style.visibility</p:attrName>
                                        </p:attrNameLst>
                                      </p:cBhvr>
                                      <p:to>
                                        <p:strVal val="visible"/>
                                      </p:to>
                                    </p:set>
                                    <p:animEffect filter="fade" transition="in">
                                      <p:cBhvr>
                                        <p:cTn dur="1"/>
                                        <p:tgtEl>
                                          <p:spTgt spid="2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1" st="1"/>
                                            </p:txEl>
                                          </p:spTgt>
                                        </p:tgtEl>
                                        <p:attrNameLst>
                                          <p:attrName>style.visibility</p:attrName>
                                        </p:attrNameLst>
                                      </p:cBhvr>
                                      <p:to>
                                        <p:strVal val="visible"/>
                                      </p:to>
                                    </p:set>
                                    <p:animEffect filter="fade" transition="in">
                                      <p:cBhvr>
                                        <p:cTn dur="1"/>
                                        <p:tgtEl>
                                          <p:spTgt spid="27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87" name="Shape 287"/>
        <p:cNvGrpSpPr/>
        <p:nvPr/>
      </p:nvGrpSpPr>
      <p:grpSpPr>
        <a:xfrm>
          <a:off x="0" y="0"/>
          <a:ext cx="0" cy="0"/>
          <a:chOff x="0" y="0"/>
          <a:chExt cx="0" cy="0"/>
        </a:xfrm>
      </p:grpSpPr>
      <p:sp>
        <p:nvSpPr>
          <p:cNvPr id="288" name="Google Shape;288;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289" name="Google Shape;289;p33"/>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290" name="Google Shape;290;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94" name="Shape 294"/>
        <p:cNvGrpSpPr/>
        <p:nvPr/>
      </p:nvGrpSpPr>
      <p:grpSpPr>
        <a:xfrm>
          <a:off x="0" y="0"/>
          <a:ext cx="0" cy="0"/>
          <a:chOff x="0" y="0"/>
          <a:chExt cx="0" cy="0"/>
        </a:xfrm>
      </p:grpSpPr>
      <p:sp>
        <p:nvSpPr>
          <p:cNvPr id="295" name="Google Shape;295;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296" name="Google Shape;296;p34"/>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default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starve()</a:t>
            </a:r>
            <a:endParaRPr b="1">
              <a:solidFill>
                <a:srgbClr val="EFEFEF"/>
              </a:solidFill>
              <a:latin typeface="Consolas"/>
              <a:ea typeface="Consolas"/>
              <a:cs typeface="Consolas"/>
              <a:sym typeface="Consolas"/>
            </a:endParaRPr>
          </a:p>
          <a:p>
            <a:pPr indent="457200" lvl="0" marL="9144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a:t>
            </a:r>
            <a:r>
              <a:rPr b="1" lang="en">
                <a:solidFill>
                  <a:srgbClr val="FF9900"/>
                </a:solidFill>
                <a:latin typeface="Consolas"/>
                <a:ea typeface="Consolas"/>
                <a:cs typeface="Consolas"/>
                <a:sym typeface="Consolas"/>
              </a:rPr>
              <a:t>5</a:t>
            </a:r>
            <a:r>
              <a:rPr b="1" lang="en">
                <a:solidFill>
                  <a:srgbClr val="EFEFEF"/>
                </a:solidFill>
                <a:latin typeface="Consolas"/>
                <a:ea typeface="Consolas"/>
                <a:cs typeface="Consolas"/>
                <a:sym typeface="Consolas"/>
              </a:rPr>
              <a:t> * time.Second)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297" name="Google Shape;297;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1" name="Shape 301"/>
        <p:cNvGrpSpPr/>
        <p:nvPr/>
      </p:nvGrpSpPr>
      <p:grpSpPr>
        <a:xfrm>
          <a:off x="0" y="0"/>
          <a:ext cx="0" cy="0"/>
          <a:chOff x="0" y="0"/>
          <a:chExt cx="0" cy="0"/>
        </a:xfrm>
      </p:grpSpPr>
      <p:sp>
        <p:nvSpPr>
          <p:cNvPr id="302" name="Google Shape;302;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303" name="Google Shape;303;p35"/>
          <p:cNvSpPr txBox="1"/>
          <p:nvPr/>
        </p:nvSpPr>
        <p:spPr>
          <a:xfrm>
            <a:off x="50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Asynchronously request an answer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from server, timing out after X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seconds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result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int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timeout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response := </a:t>
            </a:r>
            <a:r>
              <a:rPr b="1" lang="en">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result &lt;- </a:t>
            </a:r>
            <a:r>
              <a:rPr b="1" lang="en">
                <a:solidFill>
                  <a:schemeClr val="lt1"/>
                </a:solidFill>
                <a:latin typeface="Consolas"/>
                <a:ea typeface="Consolas"/>
                <a:cs typeface="Consolas"/>
                <a:sym typeface="Consolas"/>
              </a:rPr>
              <a:t>response</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timeout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304" name="Google Shape;304;p35"/>
          <p:cNvSpPr txBox="1"/>
          <p:nvPr/>
        </p:nvSpPr>
        <p:spPr>
          <a:xfrm>
            <a:off x="431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fmt.Println(</a:t>
            </a:r>
            <a:r>
              <a:rPr b="1" lang="en">
                <a:solidFill>
                  <a:srgbClr val="E69138"/>
                </a:solidFill>
                <a:latin typeface="Consolas"/>
                <a:ea typeface="Consolas"/>
                <a:cs typeface="Consolas"/>
                <a:sym typeface="Consolas"/>
              </a:rPr>
              <a:t>"Timeout!"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CBFF"/>
              </a:solidFill>
              <a:latin typeface="Consolas"/>
              <a:ea typeface="Consolas"/>
              <a:cs typeface="Consolas"/>
              <a:sym typeface="Consolas"/>
            </a:endParaRPr>
          </a:p>
        </p:txBody>
      </p:sp>
      <p:sp>
        <p:nvSpPr>
          <p:cNvPr id="305" name="Google Shape;305;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9" name="Shape 309"/>
        <p:cNvGrpSpPr/>
        <p:nvPr/>
      </p:nvGrpSpPr>
      <p:grpSpPr>
        <a:xfrm>
          <a:off x="0" y="0"/>
          <a:ext cx="0" cy="0"/>
          <a:chOff x="0" y="0"/>
          <a:chExt cx="0" cy="0"/>
        </a:xfrm>
      </p:grpSpPr>
      <p:sp>
        <p:nvSpPr>
          <p:cNvPr id="310" name="Google Shape;310;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11" name="Google Shape;311;p36"/>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12" name="Google Shape;312;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16" name="Shape 316"/>
        <p:cNvGrpSpPr/>
        <p:nvPr/>
      </p:nvGrpSpPr>
      <p:grpSpPr>
        <a:xfrm>
          <a:off x="0" y="0"/>
          <a:ext cx="0" cy="0"/>
          <a:chOff x="0" y="0"/>
          <a:chExt cx="0" cy="0"/>
        </a:xfrm>
      </p:grpSpPr>
      <p:sp>
        <p:nvSpPr>
          <p:cNvPr id="317" name="Google Shape;317;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18" name="Google Shape;318;p37"/>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19" name="Google Shape;319;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23" name="Shape 323"/>
        <p:cNvGrpSpPr/>
        <p:nvPr/>
      </p:nvGrpSpPr>
      <p:grpSpPr>
        <a:xfrm>
          <a:off x="0" y="0"/>
          <a:ext cx="0" cy="0"/>
          <a:chOff x="0" y="0"/>
          <a:chExt cx="0" cy="0"/>
        </a:xfrm>
      </p:grpSpPr>
      <p:sp>
        <p:nvSpPr>
          <p:cNvPr id="324" name="Google Shape;324;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25" name="Google Shape;325;p38"/>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chemeClr val="lt1"/>
                </a:solidFill>
                <a:latin typeface="Consolas"/>
                <a:ea typeface="Consolas"/>
                <a:cs typeface="Consolas"/>
                <a:sym typeface="Consolas"/>
              </a:rPr>
              <a:t>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26" name="Google Shape;326;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30" name="Shape 330"/>
        <p:cNvGrpSpPr/>
        <p:nvPr/>
      </p:nvGrpSpPr>
      <p:grpSpPr>
        <a:xfrm>
          <a:off x="0" y="0"/>
          <a:ext cx="0" cy="0"/>
          <a:chOff x="0" y="0"/>
          <a:chExt cx="0" cy="0"/>
        </a:xfrm>
      </p:grpSpPr>
      <p:sp>
        <p:nvSpPr>
          <p:cNvPr id="331" name="Google Shape;331;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32" name="Google Shape;332;p39"/>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33" name="Google Shape;333;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37" name="Shape 337"/>
        <p:cNvGrpSpPr/>
        <p:nvPr/>
      </p:nvGrpSpPr>
      <p:grpSpPr>
        <a:xfrm>
          <a:off x="0" y="0"/>
          <a:ext cx="0" cy="0"/>
          <a:chOff x="0" y="0"/>
          <a:chExt cx="0" cy="0"/>
        </a:xfrm>
      </p:grpSpPr>
      <p:sp>
        <p:nvSpPr>
          <p:cNvPr id="338" name="Google Shape;338;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Implementing a mutex using channels</a:t>
            </a:r>
            <a:endParaRPr>
              <a:solidFill>
                <a:srgbClr val="FFFFFF"/>
              </a:solidFill>
            </a:endParaRPr>
          </a:p>
        </p:txBody>
      </p:sp>
      <p:sp>
        <p:nvSpPr>
          <p:cNvPr id="339" name="Google Shape;339;p40"/>
          <p:cNvSpPr txBox="1"/>
          <p:nvPr/>
        </p:nvSpPr>
        <p:spPr>
          <a:xfrm>
            <a:off x="749550" y="1103350"/>
            <a:ext cx="3787800" cy="384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a:t>
            </a:r>
            <a:r>
              <a:rPr b="1" lang="en">
                <a:solidFill>
                  <a:schemeClr val="lt1"/>
                </a:solidFill>
                <a:latin typeface="Consolas"/>
                <a:ea typeface="Consolas"/>
                <a:cs typeface="Consolas"/>
                <a:sym typeface="Consolas"/>
              </a:rPr>
              <a:t>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lock.ch &lt;- </a:t>
            </a:r>
            <a:r>
              <a:rPr b="1" lang="en">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40" name="Google Shape;340;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344" name="Shape 344"/>
        <p:cNvGrpSpPr/>
        <p:nvPr/>
      </p:nvGrpSpPr>
      <p:grpSpPr>
        <a:xfrm>
          <a:off x="0" y="0"/>
          <a:ext cx="0" cy="0"/>
          <a:chOff x="0" y="0"/>
          <a:chExt cx="0" cy="0"/>
        </a:xfrm>
      </p:grpSpPr>
      <p:sp>
        <p:nvSpPr>
          <p:cNvPr id="345" name="Google Shape;345;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Mutexes vs. Semaphores</a:t>
            </a:r>
            <a:endParaRPr>
              <a:solidFill>
                <a:srgbClr val="FFFFFF"/>
              </a:solidFill>
            </a:endParaRPr>
          </a:p>
        </p:txBody>
      </p:sp>
      <p:sp>
        <p:nvSpPr>
          <p:cNvPr id="346" name="Google Shape;346;p41"/>
          <p:cNvSpPr txBox="1"/>
          <p:nvPr>
            <p:ph idx="1" type="body"/>
          </p:nvPr>
        </p:nvSpPr>
        <p:spPr>
          <a:xfrm>
            <a:off x="311700" y="1152475"/>
            <a:ext cx="4037400" cy="284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Mutexes</a:t>
            </a:r>
            <a:r>
              <a:rPr lang="en">
                <a:solidFill>
                  <a:srgbClr val="FFFFFF"/>
                </a:solidFill>
              </a:rPr>
              <a:t> allow 1 process to enter critical section at a time. Allows at most </a:t>
            </a:r>
            <a:r>
              <a:rPr i="1" lang="en">
                <a:solidFill>
                  <a:srgbClr val="FFFFFF"/>
                </a:solidFill>
              </a:rPr>
              <a:t>n</a:t>
            </a:r>
            <a:r>
              <a:rPr lang="en">
                <a:solidFill>
                  <a:srgbClr val="FFFFFF"/>
                </a:solidFill>
              </a:rPr>
              <a:t> concurrent accesses</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1600"/>
              </a:spcAft>
              <a:buNone/>
            </a:pPr>
            <a:r>
              <a:rPr b="1" lang="en">
                <a:solidFill>
                  <a:srgbClr val="FFFFFF"/>
                </a:solidFill>
              </a:rPr>
              <a:t>Semaphores</a:t>
            </a:r>
            <a:r>
              <a:rPr lang="en">
                <a:solidFill>
                  <a:srgbClr val="FFFFFF"/>
                </a:solidFill>
              </a:rPr>
              <a:t> allow up to </a:t>
            </a:r>
            <a:r>
              <a:rPr b="1" lang="en">
                <a:solidFill>
                  <a:srgbClr val="FFFFFF"/>
                </a:solidFill>
              </a:rPr>
              <a:t>N</a:t>
            </a:r>
            <a:r>
              <a:rPr lang="en">
                <a:solidFill>
                  <a:srgbClr val="FFFFFF"/>
                </a:solidFill>
              </a:rPr>
              <a:t> processes to enter critical section simultaneously</a:t>
            </a:r>
            <a:endParaRPr>
              <a:solidFill>
                <a:srgbClr val="FFFFFF"/>
              </a:solidFill>
            </a:endParaRPr>
          </a:p>
        </p:txBody>
      </p:sp>
      <p:sp>
        <p:nvSpPr>
          <p:cNvPr id="347" name="Google Shape;347;p41"/>
          <p:cNvSpPr/>
          <p:nvPr/>
        </p:nvSpPr>
        <p:spPr>
          <a:xfrm>
            <a:off x="4899850" y="1148425"/>
            <a:ext cx="3504300" cy="3416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Study Rooms</a:t>
            </a:r>
            <a:endParaRPr/>
          </a:p>
        </p:txBody>
      </p:sp>
      <p:sp>
        <p:nvSpPr>
          <p:cNvPr id="348" name="Google Shape;348;p41"/>
          <p:cNvSpPr/>
          <p:nvPr/>
        </p:nvSpPr>
        <p:spPr>
          <a:xfrm>
            <a:off x="4830425" y="1148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349" name="Google Shape;349;p41"/>
          <p:cNvSpPr/>
          <p:nvPr/>
        </p:nvSpPr>
        <p:spPr>
          <a:xfrm>
            <a:off x="4830425" y="22818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350" name="Google Shape;350;p41"/>
          <p:cNvSpPr/>
          <p:nvPr/>
        </p:nvSpPr>
        <p:spPr>
          <a:xfrm>
            <a:off x="4830425" y="3431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351" name="Google Shape;351;p41"/>
          <p:cNvSpPr/>
          <p:nvPr/>
        </p:nvSpPr>
        <p:spPr>
          <a:xfrm>
            <a:off x="7512925" y="1152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352" name="Google Shape;352;p41"/>
          <p:cNvSpPr/>
          <p:nvPr/>
        </p:nvSpPr>
        <p:spPr>
          <a:xfrm>
            <a:off x="7512925" y="22858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353" name="Google Shape;353;p41"/>
          <p:cNvSpPr/>
          <p:nvPr/>
        </p:nvSpPr>
        <p:spPr>
          <a:xfrm>
            <a:off x="7512925" y="3435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354" name="Google Shape;354;p41"/>
          <p:cNvSpPr/>
          <p:nvPr/>
        </p:nvSpPr>
        <p:spPr>
          <a:xfrm>
            <a:off x="5721725" y="3831025"/>
            <a:ext cx="1791300" cy="7500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355" name="Google Shape;355;p41"/>
          <p:cNvSpPr/>
          <p:nvPr/>
        </p:nvSpPr>
        <p:spPr>
          <a:xfrm>
            <a:off x="6305313" y="1441075"/>
            <a:ext cx="624000" cy="259800"/>
          </a:xfrm>
          <a:prstGeom prst="rect">
            <a:avLst/>
          </a:prstGeom>
          <a:solidFill>
            <a:srgbClr val="783F0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Today’s Precept…</a:t>
            </a:r>
            <a:endParaRPr>
              <a:solidFill>
                <a:srgbClr val="FFFFFF"/>
              </a:solidFill>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chemeClr val="lt1"/>
              </a:buClr>
              <a:buSzPts val="2400"/>
              <a:buAutoNum type="arabicPeriod"/>
            </a:pPr>
            <a:r>
              <a:rPr lang="en" sz="2400">
                <a:solidFill>
                  <a:schemeClr val="lt1"/>
                </a:solidFill>
              </a:rPr>
              <a:t>Two synchronization mechanisms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Locks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Channels</a:t>
            </a:r>
            <a:endParaRPr sz="2400">
              <a:solidFill>
                <a:srgbClr val="FFFFFF"/>
              </a:solidFill>
            </a:endParaRPr>
          </a:p>
          <a:p>
            <a:pPr indent="-381000" lvl="0" marL="457200" rtl="0" algn="l">
              <a:spcBef>
                <a:spcPts val="0"/>
              </a:spcBef>
              <a:spcAft>
                <a:spcPts val="0"/>
              </a:spcAft>
              <a:buClr>
                <a:srgbClr val="FFFFFF"/>
              </a:buClr>
              <a:buSzPts val="2400"/>
              <a:buAutoNum type="arabicPeriod"/>
            </a:pPr>
            <a:r>
              <a:rPr lang="en" sz="2400">
                <a:solidFill>
                  <a:srgbClr val="FFFFFF"/>
                </a:solidFill>
              </a:rPr>
              <a:t>Mapreduce</a:t>
            </a:r>
            <a:endParaRPr sz="2400">
              <a:solidFill>
                <a:srgbClr val="FFFFFF"/>
              </a:solidFill>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0" name="Shape 360"/>
        <p:cNvGrpSpPr/>
        <p:nvPr/>
      </p:nvGrpSpPr>
      <p:grpSpPr>
        <a:xfrm>
          <a:off x="0" y="0"/>
          <a:ext cx="0" cy="0"/>
          <a:chOff x="0" y="0"/>
          <a:chExt cx="0" cy="0"/>
        </a:xfrm>
      </p:grpSpPr>
      <p:sp>
        <p:nvSpPr>
          <p:cNvPr id="361" name="Google Shape;361;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Outline</a:t>
            </a:r>
            <a:endParaRPr>
              <a:solidFill>
                <a:srgbClr val="FFFFFF"/>
              </a:solidFill>
            </a:endParaRPr>
          </a:p>
        </p:txBody>
      </p:sp>
      <p:sp>
        <p:nvSpPr>
          <p:cNvPr id="362" name="Google Shape;362;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CCCCCC"/>
                </a:solidFill>
              </a:rPr>
              <a:t>Two synchronization mechanisms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Locks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Channels</a:t>
            </a:r>
            <a:endParaRPr>
              <a:solidFill>
                <a:srgbClr val="CCCCCC"/>
              </a:solidFill>
            </a:endParaRPr>
          </a:p>
          <a:p>
            <a:pPr indent="0" lvl="0" marL="0" rtl="0" algn="l">
              <a:spcBef>
                <a:spcPts val="1600"/>
              </a:spcBef>
              <a:spcAft>
                <a:spcPts val="1600"/>
              </a:spcAft>
              <a:buNone/>
            </a:pPr>
            <a:r>
              <a:rPr b="1" lang="en">
                <a:solidFill>
                  <a:srgbClr val="FFFFFF"/>
                </a:solidFill>
              </a:rPr>
              <a:t>Mapreduce</a:t>
            </a:r>
            <a:endParaRPr>
              <a:solidFill>
                <a:srgbClr val="FFFFFF"/>
              </a:solidFill>
            </a:endParaRPr>
          </a:p>
        </p:txBody>
      </p:sp>
      <p:sp>
        <p:nvSpPr>
          <p:cNvPr id="363" name="Google Shape;363;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369" name="Google Shape;369;p43"/>
          <p:cNvSpPr txBox="1"/>
          <p:nvPr>
            <p:ph idx="1" type="body"/>
          </p:nvPr>
        </p:nvSpPr>
        <p:spPr>
          <a:xfrm>
            <a:off x="1236750" y="1430013"/>
            <a:ext cx="6670500" cy="5727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Clr>
                <a:schemeClr val="dk1"/>
              </a:buClr>
              <a:buFont typeface="Arial"/>
              <a:buNone/>
            </a:pPr>
            <a:r>
              <a:rPr i="1" lang="en" sz="2800">
                <a:solidFill>
                  <a:schemeClr val="dk1"/>
                </a:solidFill>
                <a:latin typeface="Times New Roman"/>
                <a:ea typeface="Times New Roman"/>
                <a:cs typeface="Times New Roman"/>
                <a:sym typeface="Times New Roman"/>
              </a:rPr>
              <a:t>How much wood would a woodchuck chuck if a woodchuck could chuck wood?</a:t>
            </a:r>
            <a:endParaRPr i="1" sz="2800">
              <a:solidFill>
                <a:schemeClr val="dk1"/>
              </a:solidFill>
              <a:latin typeface="Times New Roman"/>
              <a:ea typeface="Times New Roman"/>
              <a:cs typeface="Times New Roman"/>
              <a:sym typeface="Times New Roman"/>
            </a:endParaRPr>
          </a:p>
        </p:txBody>
      </p:sp>
      <p:cxnSp>
        <p:nvCxnSpPr>
          <p:cNvPr id="370" name="Google Shape;370;p43"/>
          <p:cNvCxnSpPr/>
          <p:nvPr/>
        </p:nvCxnSpPr>
        <p:spPr>
          <a:xfrm flipH="1">
            <a:off x="4572050" y="2470600"/>
            <a:ext cx="4500" cy="685200"/>
          </a:xfrm>
          <a:prstGeom prst="straightConnector1">
            <a:avLst/>
          </a:prstGeom>
          <a:noFill/>
          <a:ln cap="flat" cmpd="sng" w="28575">
            <a:solidFill>
              <a:srgbClr val="000000"/>
            </a:solidFill>
            <a:prstDash val="solid"/>
            <a:round/>
            <a:headEnd len="med" w="med" type="none"/>
            <a:tailEnd len="med" w="med" type="triangle"/>
          </a:ln>
        </p:spPr>
      </p:cxnSp>
      <p:sp>
        <p:nvSpPr>
          <p:cNvPr id="371" name="Google Shape;371;p43"/>
          <p:cNvSpPr txBox="1"/>
          <p:nvPr>
            <p:ph idx="1" type="body"/>
          </p:nvPr>
        </p:nvSpPr>
        <p:spPr>
          <a:xfrm>
            <a:off x="913200" y="3155700"/>
            <a:ext cx="7317600" cy="5298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None/>
            </a:pPr>
            <a:r>
              <a:rPr i="1" lang="en">
                <a:solidFill>
                  <a:schemeClr val="dk1"/>
                </a:solidFill>
                <a:latin typeface="Consolas"/>
                <a:ea typeface="Consolas"/>
                <a:cs typeface="Consolas"/>
                <a:sym typeface="Consolas"/>
              </a:rPr>
              <a:t>how: 1, much: 1, wood: 2, would: 1, a: 2, woodchuck: 2</a:t>
            </a:r>
            <a:r>
              <a:rPr i="1" lang="en">
                <a:solidFill>
                  <a:schemeClr val="dk1"/>
                </a:solidFill>
                <a:latin typeface="Consolas"/>
                <a:ea typeface="Consolas"/>
                <a:cs typeface="Consolas"/>
                <a:sym typeface="Consolas"/>
              </a:rPr>
              <a:t>, chuck: 2</a:t>
            </a:r>
            <a:r>
              <a:rPr i="1" lang="en">
                <a:solidFill>
                  <a:schemeClr val="dk1"/>
                </a:solidFill>
                <a:latin typeface="Consolas"/>
                <a:ea typeface="Consolas"/>
                <a:cs typeface="Consolas"/>
                <a:sym typeface="Consolas"/>
              </a:rPr>
              <a:t>, if: 1, could: 1</a:t>
            </a:r>
            <a:endParaRPr i="1">
              <a:solidFill>
                <a:schemeClr val="dk1"/>
              </a:solidFill>
              <a:latin typeface="Consolas"/>
              <a:ea typeface="Consolas"/>
              <a:cs typeface="Consolas"/>
              <a:sym typeface="Consolas"/>
            </a:endParaRPr>
          </a:p>
        </p:txBody>
      </p:sp>
      <p:sp>
        <p:nvSpPr>
          <p:cNvPr id="372" name="Google Shape;372;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378" name="Google Shape;378;p44"/>
          <p:cNvSpPr txBox="1"/>
          <p:nvPr>
            <p:ph idx="1" type="body"/>
          </p:nvPr>
        </p:nvSpPr>
        <p:spPr>
          <a:xfrm>
            <a:off x="311700" y="1152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Locally</a:t>
            </a:r>
            <a:r>
              <a:rPr lang="en">
                <a:solidFill>
                  <a:srgbClr val="000000"/>
                </a:solidFill>
              </a:rPr>
              <a:t>: tokenize and put words in a hash map</a:t>
            </a:r>
            <a:endParaRPr>
              <a:solidFill>
                <a:srgbClr val="000000"/>
              </a:solidFill>
            </a:endParaRPr>
          </a:p>
        </p:txBody>
      </p:sp>
      <p:sp>
        <p:nvSpPr>
          <p:cNvPr id="379" name="Google Shape;379;p44"/>
          <p:cNvSpPr txBox="1"/>
          <p:nvPr>
            <p:ph idx="1" type="body"/>
          </p:nvPr>
        </p:nvSpPr>
        <p:spPr>
          <a:xfrm>
            <a:off x="311700" y="2018650"/>
            <a:ext cx="8520600" cy="21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How do you parallelize this?</a:t>
            </a:r>
            <a:endParaRPr b="1">
              <a:solidFill>
                <a:srgbClr val="000000"/>
              </a:solidFill>
            </a:endParaRPr>
          </a:p>
          <a:p>
            <a:pPr indent="457200" lvl="0" marL="0" rtl="0" algn="l">
              <a:spcBef>
                <a:spcPts val="1600"/>
              </a:spcBef>
              <a:spcAft>
                <a:spcPts val="0"/>
              </a:spcAft>
              <a:buNone/>
            </a:pPr>
            <a:r>
              <a:rPr b="1" lang="en">
                <a:solidFill>
                  <a:srgbClr val="000000"/>
                </a:solidFill>
              </a:rPr>
              <a:t>Partition </a:t>
            </a:r>
            <a:r>
              <a:rPr lang="en">
                <a:solidFill>
                  <a:srgbClr val="000000"/>
                </a:solidFill>
              </a:rPr>
              <a:t>the document into </a:t>
            </a:r>
            <a:r>
              <a:rPr i="1" lang="en">
                <a:solidFill>
                  <a:srgbClr val="000000"/>
                </a:solidFill>
              </a:rPr>
              <a:t>n</a:t>
            </a:r>
            <a:r>
              <a:rPr lang="en">
                <a:solidFill>
                  <a:srgbClr val="000000"/>
                </a:solidFill>
              </a:rPr>
              <a:t> partitions.</a:t>
            </a:r>
            <a:endParaRPr>
              <a:solidFill>
                <a:srgbClr val="000000"/>
              </a:solidFill>
            </a:endParaRPr>
          </a:p>
          <a:p>
            <a:pPr indent="457200" lvl="0" marL="0" rtl="0" algn="l">
              <a:spcBef>
                <a:spcPts val="1600"/>
              </a:spcBef>
              <a:spcAft>
                <a:spcPts val="0"/>
              </a:spcAft>
              <a:buNone/>
            </a:pPr>
            <a:r>
              <a:rPr lang="en">
                <a:solidFill>
                  <a:srgbClr val="000000"/>
                </a:solidFill>
              </a:rPr>
              <a:t>Build </a:t>
            </a:r>
            <a:r>
              <a:rPr i="1" lang="en">
                <a:solidFill>
                  <a:srgbClr val="000000"/>
                </a:solidFill>
              </a:rPr>
              <a:t>n</a:t>
            </a:r>
            <a:r>
              <a:rPr lang="en">
                <a:solidFill>
                  <a:srgbClr val="000000"/>
                </a:solidFill>
              </a:rPr>
              <a:t> hash maps, one for each partition</a:t>
            </a:r>
            <a:endParaRPr>
              <a:solidFill>
                <a:srgbClr val="000000"/>
              </a:solidFill>
            </a:endParaRPr>
          </a:p>
          <a:p>
            <a:pPr indent="457200" lvl="0" marL="0" rtl="0" algn="l">
              <a:spcBef>
                <a:spcPts val="1600"/>
              </a:spcBef>
              <a:spcAft>
                <a:spcPts val="1600"/>
              </a:spcAft>
              <a:buNone/>
            </a:pPr>
            <a:r>
              <a:rPr lang="en">
                <a:solidFill>
                  <a:srgbClr val="000000"/>
                </a:solidFill>
              </a:rPr>
              <a:t>Merge the </a:t>
            </a:r>
            <a:r>
              <a:rPr i="1" lang="en">
                <a:solidFill>
                  <a:srgbClr val="000000"/>
                </a:solidFill>
              </a:rPr>
              <a:t>n</a:t>
            </a:r>
            <a:r>
              <a:rPr lang="en">
                <a:solidFill>
                  <a:srgbClr val="000000"/>
                </a:solidFill>
              </a:rPr>
              <a:t> hash maps (by key)</a:t>
            </a:r>
            <a:endParaRPr>
              <a:solidFill>
                <a:srgbClr val="000000"/>
              </a:solidFill>
            </a:endParaRPr>
          </a:p>
        </p:txBody>
      </p:sp>
      <p:sp>
        <p:nvSpPr>
          <p:cNvPr id="380" name="Google Shape;380;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xEl>
                                              <p:pRg end="0" st="0"/>
                                            </p:txEl>
                                          </p:spTgt>
                                        </p:tgtEl>
                                        <p:attrNameLst>
                                          <p:attrName>style.visibility</p:attrName>
                                        </p:attrNameLst>
                                      </p:cBhvr>
                                      <p:to>
                                        <p:strVal val="visible"/>
                                      </p:to>
                                    </p:set>
                                    <p:animEffect filter="fade" transition="in">
                                      <p:cBhvr>
                                        <p:cTn dur="1"/>
                                        <p:tgtEl>
                                          <p:spTgt spid="3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xEl>
                                              <p:pRg end="1" st="1"/>
                                            </p:txEl>
                                          </p:spTgt>
                                        </p:tgtEl>
                                        <p:attrNameLst>
                                          <p:attrName>style.visibility</p:attrName>
                                        </p:attrNameLst>
                                      </p:cBhvr>
                                      <p:to>
                                        <p:strVal val="visible"/>
                                      </p:to>
                                    </p:set>
                                    <p:animEffect filter="fade" transition="in">
                                      <p:cBhvr>
                                        <p:cTn dur="1"/>
                                        <p:tgtEl>
                                          <p:spTgt spid="3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xEl>
                                              <p:pRg end="2" st="2"/>
                                            </p:txEl>
                                          </p:spTgt>
                                        </p:tgtEl>
                                        <p:attrNameLst>
                                          <p:attrName>style.visibility</p:attrName>
                                        </p:attrNameLst>
                                      </p:cBhvr>
                                      <p:to>
                                        <p:strVal val="visible"/>
                                      </p:to>
                                    </p:set>
                                    <p:animEffect filter="fade" transition="in">
                                      <p:cBhvr>
                                        <p:cTn dur="1"/>
                                        <p:tgtEl>
                                          <p:spTgt spid="3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xEl>
                                              <p:pRg end="3" st="3"/>
                                            </p:txEl>
                                          </p:spTgt>
                                        </p:tgtEl>
                                        <p:attrNameLst>
                                          <p:attrName>style.visibility</p:attrName>
                                        </p:attrNameLst>
                                      </p:cBhvr>
                                      <p:to>
                                        <p:strVal val="visible"/>
                                      </p:to>
                                    </p:set>
                                    <p:animEffect filter="fade" transition="in">
                                      <p:cBhvr>
                                        <p:cTn dur="1"/>
                                        <p:tgtEl>
                                          <p:spTgt spid="37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5"/>
          <p:cNvSpPr/>
          <p:nvPr/>
        </p:nvSpPr>
        <p:spPr>
          <a:xfrm>
            <a:off x="2451425" y="1576750"/>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86" name="Google Shape;386;p45"/>
          <p:cNvPicPr preferRelativeResize="0"/>
          <p:nvPr/>
        </p:nvPicPr>
        <p:blipFill>
          <a:blip r:embed="rId3">
            <a:alphaModFix/>
          </a:blip>
          <a:stretch>
            <a:fillRect/>
          </a:stretch>
        </p:blipFill>
        <p:spPr>
          <a:xfrm>
            <a:off x="3157750" y="2229325"/>
            <a:ext cx="760025" cy="760025"/>
          </a:xfrm>
          <a:prstGeom prst="rect">
            <a:avLst/>
          </a:prstGeom>
          <a:noFill/>
          <a:ln>
            <a:noFill/>
          </a:ln>
        </p:spPr>
      </p:pic>
      <p:pic>
        <p:nvPicPr>
          <p:cNvPr id="387" name="Google Shape;387;p45"/>
          <p:cNvPicPr preferRelativeResize="0"/>
          <p:nvPr/>
        </p:nvPicPr>
        <p:blipFill>
          <a:blip r:embed="rId3">
            <a:alphaModFix/>
          </a:blip>
          <a:stretch>
            <a:fillRect/>
          </a:stretch>
        </p:blipFill>
        <p:spPr>
          <a:xfrm>
            <a:off x="4246325" y="1895950"/>
            <a:ext cx="760025" cy="760025"/>
          </a:xfrm>
          <a:prstGeom prst="rect">
            <a:avLst/>
          </a:prstGeom>
          <a:noFill/>
          <a:ln>
            <a:noFill/>
          </a:ln>
        </p:spPr>
      </p:pic>
      <p:pic>
        <p:nvPicPr>
          <p:cNvPr id="388" name="Google Shape;388;p45"/>
          <p:cNvPicPr preferRelativeResize="0"/>
          <p:nvPr/>
        </p:nvPicPr>
        <p:blipFill>
          <a:blip r:embed="rId3">
            <a:alphaModFix/>
          </a:blip>
          <a:stretch>
            <a:fillRect/>
          </a:stretch>
        </p:blipFill>
        <p:spPr>
          <a:xfrm>
            <a:off x="5233425" y="2065150"/>
            <a:ext cx="760025" cy="760025"/>
          </a:xfrm>
          <a:prstGeom prst="rect">
            <a:avLst/>
          </a:prstGeom>
          <a:noFill/>
          <a:ln>
            <a:noFill/>
          </a:ln>
        </p:spPr>
      </p:pic>
      <p:pic>
        <p:nvPicPr>
          <p:cNvPr id="389" name="Google Shape;389;p45"/>
          <p:cNvPicPr preferRelativeResize="0"/>
          <p:nvPr/>
        </p:nvPicPr>
        <p:blipFill>
          <a:blip r:embed="rId3">
            <a:alphaModFix/>
          </a:blip>
          <a:stretch>
            <a:fillRect/>
          </a:stretch>
        </p:blipFill>
        <p:spPr>
          <a:xfrm>
            <a:off x="3771125" y="2989350"/>
            <a:ext cx="760025" cy="760025"/>
          </a:xfrm>
          <a:prstGeom prst="rect">
            <a:avLst/>
          </a:prstGeom>
          <a:noFill/>
          <a:ln>
            <a:noFill/>
          </a:ln>
        </p:spPr>
      </p:pic>
      <p:pic>
        <p:nvPicPr>
          <p:cNvPr id="390" name="Google Shape;390;p45"/>
          <p:cNvPicPr preferRelativeResize="0"/>
          <p:nvPr/>
        </p:nvPicPr>
        <p:blipFill>
          <a:blip r:embed="rId3">
            <a:alphaModFix/>
          </a:blip>
          <a:stretch>
            <a:fillRect/>
          </a:stretch>
        </p:blipFill>
        <p:spPr>
          <a:xfrm>
            <a:off x="4760913" y="2989350"/>
            <a:ext cx="760025" cy="760025"/>
          </a:xfrm>
          <a:prstGeom prst="rect">
            <a:avLst/>
          </a:prstGeom>
          <a:noFill/>
          <a:ln>
            <a:noFill/>
          </a:ln>
        </p:spPr>
      </p:pic>
      <p:sp>
        <p:nvSpPr>
          <p:cNvPr id="391" name="Google Shape;391;p45"/>
          <p:cNvSpPr txBox="1"/>
          <p:nvPr>
            <p:ph idx="1" type="body"/>
          </p:nvPr>
        </p:nvSpPr>
        <p:spPr>
          <a:xfrm>
            <a:off x="311700" y="5658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i="1" lang="en" sz="2400">
                <a:solidFill>
                  <a:srgbClr val="000000"/>
                </a:solidFill>
              </a:rPr>
              <a:t>How do you do this in a distributed environment?</a:t>
            </a:r>
            <a:endParaRPr b="1" i="1" sz="2400">
              <a:solidFill>
                <a:srgbClr val="000000"/>
              </a:solidFill>
            </a:endParaRPr>
          </a:p>
        </p:txBody>
      </p:sp>
      <p:sp>
        <p:nvSpPr>
          <p:cNvPr id="392" name="Google Shape;392;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46"/>
          <p:cNvSpPr txBox="1"/>
          <p:nvPr>
            <p:ph idx="1" type="body"/>
          </p:nvPr>
        </p:nvSpPr>
        <p:spPr>
          <a:xfrm>
            <a:off x="594375" y="1312688"/>
            <a:ext cx="3389700" cy="24105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sz="1000">
              <a:solidFill>
                <a:srgbClr val="666666"/>
              </a:solidFill>
              <a:latin typeface="Consolas"/>
              <a:ea typeface="Consolas"/>
              <a:cs typeface="Consolas"/>
              <a:sym typeface="Consolas"/>
            </a:endParaRPr>
          </a:p>
        </p:txBody>
      </p:sp>
      <p:sp>
        <p:nvSpPr>
          <p:cNvPr id="398" name="Google Shape;398;p46"/>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99" name="Google Shape;399;p46"/>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00" name="Google Shape;400;p46"/>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01" name="Google Shape;401;p46"/>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02" name="Google Shape;402;p46"/>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03" name="Google Shape;403;p46"/>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04" name="Google Shape;404;p46"/>
          <p:cNvSpPr txBox="1"/>
          <p:nvPr>
            <p:ph idx="1" type="body"/>
          </p:nvPr>
        </p:nvSpPr>
        <p:spPr>
          <a:xfrm>
            <a:off x="1225450" y="3723200"/>
            <a:ext cx="1979100" cy="43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Input document</a:t>
            </a:r>
            <a:endParaRPr b="1">
              <a:solidFill>
                <a:srgbClr val="000000"/>
              </a:solidFill>
            </a:endParaRPr>
          </a:p>
        </p:txBody>
      </p:sp>
      <p:sp>
        <p:nvSpPr>
          <p:cNvPr id="405" name="Google Shape;405;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47"/>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11" name="Google Shape;411;p47"/>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12" name="Google Shape;412;p47"/>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13" name="Google Shape;413;p47"/>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14" name="Google Shape;414;p47"/>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415" name="Google Shape;415;p47"/>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16" name="Google Shape;416;p47"/>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17" name="Google Shape;417;p47"/>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18" name="Google Shape;418;p47"/>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19" name="Google Shape;419;p47"/>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20" name="Google Shape;420;p47"/>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21" name="Google Shape;421;p47"/>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422" name="Google Shape;422;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48"/>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28" name="Google Shape;428;p48"/>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29" name="Google Shape;429;p48"/>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30" name="Google Shape;430;p48"/>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31" name="Google Shape;431;p48"/>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432" name="Google Shape;432;p48"/>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33" name="Google Shape;433;p48"/>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34" name="Google Shape;434;p48"/>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35" name="Google Shape;435;p48"/>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36" name="Google Shape;436;p48"/>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37" name="Google Shape;437;p48"/>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38" name="Google Shape;438;p48"/>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439" name="Google Shape;439;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440" name="Google Shape;440;p48"/>
          <p:cNvCxnSpPr>
            <a:endCxn id="433" idx="1"/>
          </p:cNvCxnSpPr>
          <p:nvPr/>
        </p:nvCxnSpPr>
        <p:spPr>
          <a:xfrm>
            <a:off x="3605925" y="1517275"/>
            <a:ext cx="1373700" cy="751800"/>
          </a:xfrm>
          <a:prstGeom prst="straightConnector1">
            <a:avLst/>
          </a:prstGeom>
          <a:noFill/>
          <a:ln cap="flat" cmpd="sng" w="9525">
            <a:solidFill>
              <a:srgbClr val="0000FF"/>
            </a:solidFill>
            <a:prstDash val="solid"/>
            <a:round/>
            <a:headEnd len="med" w="med" type="none"/>
            <a:tailEnd len="med" w="med" type="triangle"/>
          </a:ln>
        </p:spPr>
      </p:cxnSp>
      <p:cxnSp>
        <p:nvCxnSpPr>
          <p:cNvPr id="441" name="Google Shape;441;p48"/>
          <p:cNvCxnSpPr>
            <a:endCxn id="434" idx="1"/>
          </p:cNvCxnSpPr>
          <p:nvPr/>
        </p:nvCxnSpPr>
        <p:spPr>
          <a:xfrm flipH="1" rot="10800000">
            <a:off x="3753700" y="1935700"/>
            <a:ext cx="2314500" cy="148800"/>
          </a:xfrm>
          <a:prstGeom prst="straightConnector1">
            <a:avLst/>
          </a:prstGeom>
          <a:noFill/>
          <a:ln cap="flat" cmpd="sng" w="9525">
            <a:solidFill>
              <a:srgbClr val="0000FF"/>
            </a:solidFill>
            <a:prstDash val="solid"/>
            <a:round/>
            <a:headEnd len="med" w="med" type="none"/>
            <a:tailEnd len="med" w="med" type="triangle"/>
          </a:ln>
        </p:spPr>
      </p:cxnSp>
      <p:cxnSp>
        <p:nvCxnSpPr>
          <p:cNvPr id="442" name="Google Shape;442;p48"/>
          <p:cNvCxnSpPr>
            <a:endCxn id="435" idx="1"/>
          </p:cNvCxnSpPr>
          <p:nvPr/>
        </p:nvCxnSpPr>
        <p:spPr>
          <a:xfrm flipH="1" rot="10800000">
            <a:off x="3753800" y="2104900"/>
            <a:ext cx="3377700" cy="567000"/>
          </a:xfrm>
          <a:prstGeom prst="straightConnector1">
            <a:avLst/>
          </a:prstGeom>
          <a:noFill/>
          <a:ln cap="flat" cmpd="sng" w="9525">
            <a:solidFill>
              <a:srgbClr val="0000FF"/>
            </a:solidFill>
            <a:prstDash val="solid"/>
            <a:round/>
            <a:headEnd len="med" w="med" type="none"/>
            <a:tailEnd len="med" w="med" type="triangle"/>
          </a:ln>
        </p:spPr>
      </p:cxnSp>
      <p:cxnSp>
        <p:nvCxnSpPr>
          <p:cNvPr id="443" name="Google Shape;443;p48"/>
          <p:cNvCxnSpPr>
            <a:endCxn id="437" idx="1"/>
          </p:cNvCxnSpPr>
          <p:nvPr/>
        </p:nvCxnSpPr>
        <p:spPr>
          <a:xfrm flipH="1" rot="10800000">
            <a:off x="3806888" y="3029100"/>
            <a:ext cx="2775900" cy="192000"/>
          </a:xfrm>
          <a:prstGeom prst="straightConnector1">
            <a:avLst/>
          </a:prstGeom>
          <a:noFill/>
          <a:ln cap="flat" cmpd="sng" w="9525">
            <a:solidFill>
              <a:srgbClr val="0000FF"/>
            </a:solidFill>
            <a:prstDash val="solid"/>
            <a:round/>
            <a:headEnd len="med" w="med" type="none"/>
            <a:tailEnd len="med" w="med" type="triangle"/>
          </a:ln>
        </p:spPr>
      </p:cxnSp>
      <p:cxnSp>
        <p:nvCxnSpPr>
          <p:cNvPr id="444" name="Google Shape;444;p48"/>
          <p:cNvCxnSpPr>
            <a:endCxn id="436" idx="2"/>
          </p:cNvCxnSpPr>
          <p:nvPr/>
        </p:nvCxnSpPr>
        <p:spPr>
          <a:xfrm flipH="1" rot="10800000">
            <a:off x="3753612" y="3409112"/>
            <a:ext cx="2219400" cy="383700"/>
          </a:xfrm>
          <a:prstGeom prst="straightConnector1">
            <a:avLst/>
          </a:prstGeom>
          <a:noFill/>
          <a:ln cap="flat" cmpd="sng" w="9525">
            <a:solidFill>
              <a:srgbClr val="0000FF"/>
            </a:solidFill>
            <a:prstDash val="solid"/>
            <a:round/>
            <a:headEnd len="med" w="med" type="none"/>
            <a:tailEnd len="med" w="med" type="triangle"/>
          </a:ln>
        </p:spPr>
      </p:cxnSp>
      <p:sp>
        <p:nvSpPr>
          <p:cNvPr id="445" name="Google Shape;445;p48"/>
          <p:cNvSpPr txBox="1"/>
          <p:nvPr/>
        </p:nvSpPr>
        <p:spPr>
          <a:xfrm rot="-2242631">
            <a:off x="-33411" y="13658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1</a:t>
            </a:r>
            <a:endParaRPr>
              <a:solidFill>
                <a:srgbClr val="0000FF"/>
              </a:solidFill>
            </a:endParaRPr>
          </a:p>
        </p:txBody>
      </p:sp>
      <p:sp>
        <p:nvSpPr>
          <p:cNvPr id="446" name="Google Shape;446;p48"/>
          <p:cNvSpPr txBox="1"/>
          <p:nvPr/>
        </p:nvSpPr>
        <p:spPr>
          <a:xfrm rot="1745093">
            <a:off x="3711609" y="1494419"/>
            <a:ext cx="826982" cy="369302"/>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1</a:t>
            </a:r>
            <a:endParaRPr sz="1200">
              <a:solidFill>
                <a:srgbClr val="0000FF"/>
              </a:solidFill>
            </a:endParaRPr>
          </a:p>
        </p:txBody>
      </p:sp>
      <p:sp>
        <p:nvSpPr>
          <p:cNvPr id="447" name="Google Shape;447;p48"/>
          <p:cNvSpPr txBox="1"/>
          <p:nvPr/>
        </p:nvSpPr>
        <p:spPr>
          <a:xfrm rot="-2242631">
            <a:off x="42789" y="1975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2</a:t>
            </a:r>
            <a:endParaRPr>
              <a:solidFill>
                <a:srgbClr val="0000FF"/>
              </a:solidFill>
            </a:endParaRPr>
          </a:p>
        </p:txBody>
      </p:sp>
      <p:sp>
        <p:nvSpPr>
          <p:cNvPr id="448" name="Google Shape;448;p48"/>
          <p:cNvSpPr txBox="1"/>
          <p:nvPr/>
        </p:nvSpPr>
        <p:spPr>
          <a:xfrm rot="-194664">
            <a:off x="5387969" y="1646876"/>
            <a:ext cx="826925" cy="36929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2</a:t>
            </a:r>
            <a:endParaRPr sz="1200">
              <a:solidFill>
                <a:srgbClr val="0000FF"/>
              </a:solidFill>
            </a:endParaRPr>
          </a:p>
        </p:txBody>
      </p:sp>
      <p:sp>
        <p:nvSpPr>
          <p:cNvPr id="449" name="Google Shape;449;p48"/>
          <p:cNvSpPr txBox="1"/>
          <p:nvPr/>
        </p:nvSpPr>
        <p:spPr>
          <a:xfrm rot="-2242631">
            <a:off x="42789" y="24326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3</a:t>
            </a:r>
            <a:endParaRPr>
              <a:solidFill>
                <a:srgbClr val="0000FF"/>
              </a:solidFill>
            </a:endParaRPr>
          </a:p>
        </p:txBody>
      </p:sp>
      <p:sp>
        <p:nvSpPr>
          <p:cNvPr id="450" name="Google Shape;450;p48"/>
          <p:cNvSpPr txBox="1"/>
          <p:nvPr/>
        </p:nvSpPr>
        <p:spPr>
          <a:xfrm rot="-436474">
            <a:off x="6454721" y="2104144"/>
            <a:ext cx="826856" cy="36927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3</a:t>
            </a:r>
            <a:endParaRPr sz="1200">
              <a:solidFill>
                <a:srgbClr val="0000FF"/>
              </a:solidFill>
            </a:endParaRPr>
          </a:p>
        </p:txBody>
      </p:sp>
      <p:sp>
        <p:nvSpPr>
          <p:cNvPr id="451" name="Google Shape;451;p48"/>
          <p:cNvSpPr txBox="1"/>
          <p:nvPr/>
        </p:nvSpPr>
        <p:spPr>
          <a:xfrm rot="-2242631">
            <a:off x="42789" y="29660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4</a:t>
            </a:r>
            <a:endParaRPr>
              <a:solidFill>
                <a:srgbClr val="0000FF"/>
              </a:solidFill>
            </a:endParaRPr>
          </a:p>
        </p:txBody>
      </p:sp>
      <p:sp>
        <p:nvSpPr>
          <p:cNvPr id="452" name="Google Shape;452;p48"/>
          <p:cNvSpPr txBox="1"/>
          <p:nvPr/>
        </p:nvSpPr>
        <p:spPr>
          <a:xfrm rot="-272148">
            <a:off x="4321069" y="2866090"/>
            <a:ext cx="826990" cy="36924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4</a:t>
            </a:r>
            <a:endParaRPr sz="1200">
              <a:solidFill>
                <a:srgbClr val="0000FF"/>
              </a:solidFill>
            </a:endParaRPr>
          </a:p>
        </p:txBody>
      </p:sp>
      <p:sp>
        <p:nvSpPr>
          <p:cNvPr id="453" name="Google Shape;453;p48"/>
          <p:cNvSpPr txBox="1"/>
          <p:nvPr/>
        </p:nvSpPr>
        <p:spPr>
          <a:xfrm rot="-2242631">
            <a:off x="118989" y="3499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5</a:t>
            </a:r>
            <a:endParaRPr>
              <a:solidFill>
                <a:srgbClr val="0000FF"/>
              </a:solidFill>
            </a:endParaRPr>
          </a:p>
        </p:txBody>
      </p:sp>
      <p:sp>
        <p:nvSpPr>
          <p:cNvPr id="454" name="Google Shape;454;p48"/>
          <p:cNvSpPr txBox="1"/>
          <p:nvPr/>
        </p:nvSpPr>
        <p:spPr>
          <a:xfrm rot="-649975">
            <a:off x="4473463" y="3551936"/>
            <a:ext cx="826835" cy="36926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5</a:t>
            </a:r>
            <a:endParaRPr sz="1200">
              <a:solidFill>
                <a:srgbClr val="00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49"/>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60" name="Google Shape;460;p49"/>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61" name="Google Shape;461;p49"/>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62" name="Google Shape;462;p49"/>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63" name="Google Shape;463;p49"/>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64" name="Google Shape;464;p49"/>
          <p:cNvSpPr txBox="1"/>
          <p:nvPr/>
        </p:nvSpPr>
        <p:spPr>
          <a:xfrm>
            <a:off x="1342363" y="1203263"/>
            <a:ext cx="1745700" cy="9225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a:t>
            </a:r>
            <a:endParaRPr/>
          </a:p>
        </p:txBody>
      </p:sp>
      <p:sp>
        <p:nvSpPr>
          <p:cNvPr id="465" name="Google Shape;465;p49"/>
          <p:cNvSpPr txBox="1"/>
          <p:nvPr/>
        </p:nvSpPr>
        <p:spPr>
          <a:xfrm>
            <a:off x="1745400" y="2993788"/>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80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a:p>
        </p:txBody>
      </p:sp>
      <p:pic>
        <p:nvPicPr>
          <p:cNvPr id="466" name="Google Shape;466;p49"/>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67" name="Google Shape;467;p49"/>
          <p:cNvSpPr txBox="1"/>
          <p:nvPr/>
        </p:nvSpPr>
        <p:spPr>
          <a:xfrm>
            <a:off x="5195713" y="294238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p:txBody>
      </p:sp>
      <p:sp>
        <p:nvSpPr>
          <p:cNvPr id="468" name="Google Shape;468;p49"/>
          <p:cNvSpPr txBox="1"/>
          <p:nvPr/>
        </p:nvSpPr>
        <p:spPr>
          <a:xfrm>
            <a:off x="5667788" y="163713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p:txBody>
      </p:sp>
      <p:sp>
        <p:nvSpPr>
          <p:cNvPr id="469" name="Google Shape;469;p49"/>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a:p>
        </p:txBody>
      </p:sp>
      <p:sp>
        <p:nvSpPr>
          <p:cNvPr id="470" name="Google Shape;470;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50"/>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76" name="Google Shape;476;p50"/>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77" name="Google Shape;477;p50"/>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78" name="Google Shape;478;p50"/>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79" name="Google Shape;479;p50"/>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80" name="Google Shape;480;p50"/>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481" name="Google Shape;481;p50"/>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482" name="Google Shape;482;p50"/>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83" name="Google Shape;483;p50"/>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484" name="Google Shape;484;p50"/>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485" name="Google Shape;485;p50"/>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486" name="Google Shape;486;p50"/>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487" name="Google Shape;487;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51"/>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93" name="Google Shape;493;p51"/>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94" name="Google Shape;494;p51"/>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95" name="Google Shape;495;p51"/>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96" name="Google Shape;496;p51"/>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97" name="Google Shape;497;p51"/>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498" name="Google Shape;498;p51"/>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499" name="Google Shape;499;p51"/>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00" name="Google Shape;500;p51"/>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501" name="Google Shape;501;p51"/>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502" name="Google Shape;502;p51"/>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503" name="Google Shape;503;p51"/>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504" name="Google Shape;504;p51"/>
          <p:cNvSpPr txBox="1"/>
          <p:nvPr>
            <p:ph idx="1" type="body"/>
          </p:nvPr>
        </p:nvSpPr>
        <p:spPr>
          <a:xfrm>
            <a:off x="919050" y="1508950"/>
            <a:ext cx="7305900" cy="1745700"/>
          </a:xfrm>
          <a:prstGeom prst="rect">
            <a:avLst/>
          </a:prstGeom>
          <a:solidFill>
            <a:srgbClr val="000000">
              <a:alpha val="72770"/>
            </a:srgbClr>
          </a:solidFill>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FFFFFF"/>
                </a:solidFill>
              </a:rPr>
              <a:t>Now what…</a:t>
            </a:r>
            <a:endParaRPr b="1" sz="3600">
              <a:solidFill>
                <a:srgbClr val="FFFFFF"/>
              </a:solidFill>
            </a:endParaRPr>
          </a:p>
          <a:p>
            <a:pPr indent="0" lvl="0" marL="0" rtl="0" algn="ctr">
              <a:spcBef>
                <a:spcPts val="0"/>
              </a:spcBef>
              <a:spcAft>
                <a:spcPts val="0"/>
              </a:spcAft>
              <a:buNone/>
            </a:pPr>
            <a:r>
              <a:rPr b="1" lang="en" sz="3600">
                <a:solidFill>
                  <a:srgbClr val="FFFFFF"/>
                </a:solidFill>
              </a:rPr>
              <a:t>How to merge results?</a:t>
            </a:r>
            <a:endParaRPr b="1" sz="3600">
              <a:solidFill>
                <a:srgbClr val="FFFFFF"/>
              </a:solidFill>
            </a:endParaRPr>
          </a:p>
        </p:txBody>
      </p:sp>
      <p:sp>
        <p:nvSpPr>
          <p:cNvPr id="505" name="Google Shape;505;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synchronization mechanisms</a:t>
            </a:r>
            <a:endParaRPr>
              <a:solidFill>
                <a:srgbClr val="FFFFFF"/>
              </a:solidFill>
            </a:endParaRPr>
          </a:p>
        </p:txBody>
      </p:sp>
      <p:sp>
        <p:nvSpPr>
          <p:cNvPr id="75" name="Google Shape;75;p16"/>
          <p:cNvSpPr txBox="1"/>
          <p:nvPr>
            <p:ph idx="1" type="body"/>
          </p:nvPr>
        </p:nvSpPr>
        <p:spPr>
          <a:xfrm>
            <a:off x="311700" y="1395800"/>
            <a:ext cx="8520600" cy="317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Locks </a:t>
            </a:r>
            <a:r>
              <a:rPr lang="en">
                <a:solidFill>
                  <a:srgbClr val="FFFFFF"/>
                </a:solidFill>
              </a:rPr>
              <a:t>- limit access to a critical section</a:t>
            </a:r>
            <a:endParaRPr>
              <a:solidFill>
                <a:srgbClr val="FFFFFF"/>
              </a:solidFill>
            </a:endParaRPr>
          </a:p>
          <a:p>
            <a:pPr indent="0" lvl="0" marL="0" rtl="0" algn="l">
              <a:spcBef>
                <a:spcPts val="1600"/>
              </a:spcBef>
              <a:spcAft>
                <a:spcPts val="1600"/>
              </a:spcAft>
              <a:buNone/>
            </a:pPr>
            <a:r>
              <a:rPr b="1" lang="en">
                <a:solidFill>
                  <a:srgbClr val="FFFFFF"/>
                </a:solidFill>
              </a:rPr>
              <a:t>Channels</a:t>
            </a:r>
            <a:r>
              <a:rPr lang="en">
                <a:solidFill>
                  <a:srgbClr val="FFFFFF"/>
                </a:solidFill>
              </a:rPr>
              <a:t> - pass information across processes using a queue</a:t>
            </a:r>
            <a:endParaRPr>
              <a:solidFill>
                <a:srgbClr val="FFFFFF"/>
              </a:solidFill>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9" name="Shape 509"/>
        <p:cNvGrpSpPr/>
        <p:nvPr/>
      </p:nvGrpSpPr>
      <p:grpSpPr>
        <a:xfrm>
          <a:off x="0" y="0"/>
          <a:ext cx="0" cy="0"/>
          <a:chOff x="0" y="0"/>
          <a:chExt cx="0" cy="0"/>
        </a:xfrm>
      </p:grpSpPr>
      <p:sp>
        <p:nvSpPr>
          <p:cNvPr id="510" name="Google Shape;510;p52"/>
          <p:cNvSpPr txBox="1"/>
          <p:nvPr>
            <p:ph idx="1" type="body"/>
          </p:nvPr>
        </p:nvSpPr>
        <p:spPr>
          <a:xfrm>
            <a:off x="311700" y="165787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Don’t merge</a:t>
            </a:r>
            <a:endParaRPr>
              <a:solidFill>
                <a:srgbClr val="000000"/>
              </a:solidFill>
            </a:endParaRPr>
          </a:p>
        </p:txBody>
      </p:sp>
      <p:sp>
        <p:nvSpPr>
          <p:cNvPr id="511" name="Google Shape;511;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Merging results computed locally</a:t>
            </a:r>
            <a:endParaRPr/>
          </a:p>
        </p:txBody>
      </p:sp>
      <p:sp>
        <p:nvSpPr>
          <p:cNvPr id="512" name="Google Shape;512;p52"/>
          <p:cNvSpPr txBox="1"/>
          <p:nvPr/>
        </p:nvSpPr>
        <p:spPr>
          <a:xfrm>
            <a:off x="2082525" y="1658025"/>
            <a:ext cx="56274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requires additional computation for correct results</a:t>
            </a:r>
            <a:endParaRPr/>
          </a:p>
        </p:txBody>
      </p:sp>
      <p:sp>
        <p:nvSpPr>
          <p:cNvPr id="513" name="Google Shape;513;p52"/>
          <p:cNvSpPr txBox="1"/>
          <p:nvPr/>
        </p:nvSpPr>
        <p:spPr>
          <a:xfrm>
            <a:off x="3761775" y="2162925"/>
            <a:ext cx="40596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what if data is too big? Too slow…</a:t>
            </a:r>
            <a:endParaRPr/>
          </a:p>
        </p:txBody>
      </p:sp>
      <p:sp>
        <p:nvSpPr>
          <p:cNvPr id="514" name="Google Shape;514;p52"/>
          <p:cNvSpPr txBox="1"/>
          <p:nvPr>
            <p:ph idx="1" type="body"/>
          </p:nvPr>
        </p:nvSpPr>
        <p:spPr>
          <a:xfrm>
            <a:off x="311700" y="2729875"/>
            <a:ext cx="8520600" cy="2024400"/>
          </a:xfrm>
          <a:prstGeom prst="rect">
            <a:avLst/>
          </a:prstGeom>
          <a:ln>
            <a:noFill/>
          </a:ln>
        </p:spPr>
        <p:txBody>
          <a:bodyPr anchorCtr="0" anchor="t" bIns="91425" lIns="91425" spcFirstLastPara="1" rIns="91425" wrap="square" tIns="91425">
            <a:noAutofit/>
          </a:bodyPr>
          <a:lstStyle/>
          <a:p>
            <a:pPr indent="457200" lvl="0" marL="0" rtl="0" algn="l">
              <a:spcBef>
                <a:spcPts val="0"/>
              </a:spcBef>
              <a:spcAft>
                <a:spcPts val="0"/>
              </a:spcAft>
              <a:buNone/>
            </a:pPr>
            <a:r>
              <a:rPr lang="en">
                <a:solidFill>
                  <a:srgbClr val="000000"/>
                </a:solidFill>
              </a:rPr>
              <a:t>Partition key space among nodes in cluster </a:t>
            </a:r>
            <a:r>
              <a:rPr lang="en">
                <a:solidFill>
                  <a:schemeClr val="dk1"/>
                </a:solidFill>
              </a:rPr>
              <a:t>(e.g. </a:t>
            </a:r>
            <a:r>
              <a:rPr lang="en">
                <a:solidFill>
                  <a:schemeClr val="dk1"/>
                </a:solidFill>
                <a:latin typeface="Consolas"/>
                <a:ea typeface="Consolas"/>
                <a:cs typeface="Consolas"/>
                <a:sym typeface="Consolas"/>
              </a:rPr>
              <a:t>[a-e]</a:t>
            </a:r>
            <a:r>
              <a:rPr lang="en">
                <a:solidFill>
                  <a:schemeClr val="dk1"/>
                </a:solidFill>
              </a:rPr>
              <a:t>, </a:t>
            </a:r>
            <a:r>
              <a:rPr lang="en">
                <a:solidFill>
                  <a:schemeClr val="dk1"/>
                </a:solidFill>
                <a:latin typeface="Consolas"/>
                <a:ea typeface="Consolas"/>
                <a:cs typeface="Consolas"/>
                <a:sym typeface="Consolas"/>
              </a:rPr>
              <a:t>[f-j]</a:t>
            </a:r>
            <a:r>
              <a:rPr lang="en">
                <a:solidFill>
                  <a:schemeClr val="dk1"/>
                </a:solidFill>
              </a:rPr>
              <a:t>, </a:t>
            </a:r>
            <a:r>
              <a:rPr lang="en">
                <a:solidFill>
                  <a:schemeClr val="dk1"/>
                </a:solidFill>
                <a:latin typeface="Consolas"/>
                <a:ea typeface="Consolas"/>
                <a:cs typeface="Consolas"/>
                <a:sym typeface="Consolas"/>
              </a:rPr>
              <a:t>[k-p]</a:t>
            </a:r>
            <a:r>
              <a:rPr lang="en">
                <a:solidFill>
                  <a:schemeClr val="dk1"/>
                </a:solidFill>
              </a:rPr>
              <a:t> ...)</a:t>
            </a:r>
            <a:endParaRPr>
              <a:solidFill>
                <a:schemeClr val="dk1"/>
              </a:solidFill>
            </a:endParaRPr>
          </a:p>
          <a:p>
            <a:pPr indent="-342900" lvl="0" marL="1371600" rtl="0" algn="l">
              <a:spcBef>
                <a:spcPts val="1600"/>
              </a:spcBef>
              <a:spcAft>
                <a:spcPts val="0"/>
              </a:spcAft>
              <a:buClr>
                <a:srgbClr val="000000"/>
              </a:buClr>
              <a:buSzPts val="1800"/>
              <a:buAutoNum type="arabicPeriod"/>
            </a:pPr>
            <a:r>
              <a:rPr lang="en">
                <a:solidFill>
                  <a:srgbClr val="000000"/>
                </a:solidFill>
              </a:rPr>
              <a:t>Assign a key space to each node</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Split local results by the key spaces</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Fetch and merge results that correspond to the node’s key space</a:t>
            </a:r>
            <a:endParaRPr>
              <a:solidFill>
                <a:srgbClr val="000000"/>
              </a:solidFill>
            </a:endParaRPr>
          </a:p>
        </p:txBody>
      </p:sp>
      <p:sp>
        <p:nvSpPr>
          <p:cNvPr id="515" name="Google Shape;515;p52"/>
          <p:cNvSpPr txBox="1"/>
          <p:nvPr>
            <p:ph idx="1" type="body"/>
          </p:nvPr>
        </p:nvSpPr>
        <p:spPr>
          <a:xfrm>
            <a:off x="311700" y="216292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Send everything to one node</a:t>
            </a:r>
            <a:endParaRPr>
              <a:solidFill>
                <a:srgbClr val="000000"/>
              </a:solidFill>
            </a:endParaRPr>
          </a:p>
        </p:txBody>
      </p:sp>
      <p:sp>
        <p:nvSpPr>
          <p:cNvPr id="516" name="Google Shape;516;p52"/>
          <p:cNvSpPr txBox="1"/>
          <p:nvPr>
            <p:ph idx="1" type="body"/>
          </p:nvPr>
        </p:nvSpPr>
        <p:spPr>
          <a:xfrm>
            <a:off x="311700" y="1152475"/>
            <a:ext cx="8520600" cy="50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Several options</a:t>
            </a:r>
            <a:endParaRPr>
              <a:solidFill>
                <a:srgbClr val="000000"/>
              </a:solidFill>
            </a:endParaRPr>
          </a:p>
        </p:txBody>
      </p:sp>
      <p:sp>
        <p:nvSpPr>
          <p:cNvPr id="517" name="Google Shape;517;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0">
                                            <p:txEl>
                                              <p:pRg end="0" st="0"/>
                                            </p:txEl>
                                          </p:spTgt>
                                        </p:tgtEl>
                                        <p:attrNameLst>
                                          <p:attrName>style.visibility</p:attrName>
                                        </p:attrNameLst>
                                      </p:cBhvr>
                                      <p:to>
                                        <p:strVal val="visible"/>
                                      </p:to>
                                    </p:set>
                                    <p:animEffect filter="fade" transition="in">
                                      <p:cBhvr>
                                        <p:cTn dur="1"/>
                                        <p:tgtEl>
                                          <p:spTgt spid="51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2"/>
                                        </p:tgtEl>
                                        <p:attrNameLst>
                                          <p:attrName>style.visibility</p:attrName>
                                        </p:attrNameLst>
                                      </p:cBhvr>
                                      <p:to>
                                        <p:strVal val="visible"/>
                                      </p:to>
                                    </p:set>
                                    <p:animEffect filter="fade" transition="in">
                                      <p:cBhvr>
                                        <p:cTn dur="1"/>
                                        <p:tgtEl>
                                          <p:spTgt spid="5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1"/>
                                        <p:tgtEl>
                                          <p:spTgt spid="5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3"/>
                                        </p:tgtEl>
                                        <p:attrNameLst>
                                          <p:attrName>style.visibility</p:attrName>
                                        </p:attrNameLst>
                                      </p:cBhvr>
                                      <p:to>
                                        <p:strVal val="visible"/>
                                      </p:to>
                                    </p:set>
                                    <p:animEffect filter="fade" transition="in">
                                      <p:cBhvr>
                                        <p:cTn dur="1"/>
                                        <p:tgtEl>
                                          <p:spTgt spid="5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xEl>
                                              <p:pRg end="0" st="0"/>
                                            </p:txEl>
                                          </p:spTgt>
                                        </p:tgtEl>
                                        <p:attrNameLst>
                                          <p:attrName>style.visibility</p:attrName>
                                        </p:attrNameLst>
                                      </p:cBhvr>
                                      <p:to>
                                        <p:strVal val="visible"/>
                                      </p:to>
                                    </p:set>
                                    <p:animEffect filter="fade" transition="in">
                                      <p:cBhvr>
                                        <p:cTn dur="1"/>
                                        <p:tgtEl>
                                          <p:spTgt spid="5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xEl>
                                              <p:pRg end="1" st="1"/>
                                            </p:txEl>
                                          </p:spTgt>
                                        </p:tgtEl>
                                        <p:attrNameLst>
                                          <p:attrName>style.visibility</p:attrName>
                                        </p:attrNameLst>
                                      </p:cBhvr>
                                      <p:to>
                                        <p:strVal val="visible"/>
                                      </p:to>
                                    </p:set>
                                    <p:animEffect filter="fade" transition="in">
                                      <p:cBhvr>
                                        <p:cTn dur="1"/>
                                        <p:tgtEl>
                                          <p:spTgt spid="5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xEl>
                                              <p:pRg end="2" st="2"/>
                                            </p:txEl>
                                          </p:spTgt>
                                        </p:tgtEl>
                                        <p:attrNameLst>
                                          <p:attrName>style.visibility</p:attrName>
                                        </p:attrNameLst>
                                      </p:cBhvr>
                                      <p:to>
                                        <p:strVal val="visible"/>
                                      </p:to>
                                    </p:set>
                                    <p:animEffect filter="fade" transition="in">
                                      <p:cBhvr>
                                        <p:cTn dur="1"/>
                                        <p:tgtEl>
                                          <p:spTgt spid="51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xEl>
                                              <p:pRg end="3" st="3"/>
                                            </p:txEl>
                                          </p:spTgt>
                                        </p:tgtEl>
                                        <p:attrNameLst>
                                          <p:attrName>style.visibility</p:attrName>
                                        </p:attrNameLst>
                                      </p:cBhvr>
                                      <p:to>
                                        <p:strVal val="visible"/>
                                      </p:to>
                                    </p:set>
                                    <p:animEffect filter="fade" transition="in">
                                      <p:cBhvr>
                                        <p:cTn dur="1"/>
                                        <p:tgtEl>
                                          <p:spTgt spid="51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1" name="Shape 521"/>
        <p:cNvGrpSpPr/>
        <p:nvPr/>
      </p:nvGrpSpPr>
      <p:grpSpPr>
        <a:xfrm>
          <a:off x="0" y="0"/>
          <a:ext cx="0" cy="0"/>
          <a:chOff x="0" y="0"/>
          <a:chExt cx="0" cy="0"/>
        </a:xfrm>
      </p:grpSpPr>
      <p:sp>
        <p:nvSpPr>
          <p:cNvPr id="522" name="Google Shape;522;p53"/>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3" name="Google Shape;523;p53"/>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24" name="Google Shape;524;p53"/>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25" name="Google Shape;525;p53"/>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26" name="Google Shape;526;p53"/>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27" name="Google Shape;527;p53"/>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latin typeface="Consolas"/>
                <a:ea typeface="Consolas"/>
                <a:cs typeface="Consolas"/>
                <a:sym typeface="Consolas"/>
              </a:rPr>
              <a:t>when: 1, in: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the: 1, course: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of: 1, 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events: 1, it: 1</a:t>
            </a:r>
            <a:endParaRPr b="1" sz="1000">
              <a:latin typeface="Consolas"/>
              <a:ea typeface="Consolas"/>
              <a:cs typeface="Consolas"/>
              <a:sym typeface="Consolas"/>
            </a:endParaRPr>
          </a:p>
        </p:txBody>
      </p:sp>
      <p:sp>
        <p:nvSpPr>
          <p:cNvPr id="528" name="Google Shape;528;p53"/>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latin typeface="Consolas"/>
                <a:ea typeface="Consolas"/>
                <a:cs typeface="Consolas"/>
                <a:sym typeface="Consolas"/>
              </a:rPr>
              <a:t>dissolve: 1, the: 2, political: 1, bands: 1, which: 1, have: 1, connected: 1, them: 1 ...</a:t>
            </a:r>
            <a:endParaRPr b="1"/>
          </a:p>
        </p:txBody>
      </p:sp>
      <p:pic>
        <p:nvPicPr>
          <p:cNvPr id="529" name="Google Shape;529;p53"/>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30" name="Google Shape;530;p53"/>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among: 1, the: 2, powers: 1, of: 2, earth: 1, separate: 1, equal: 1, and: 1 ...</a:t>
            </a:r>
            <a:endParaRPr b="1" sz="1000">
              <a:latin typeface="Consolas"/>
              <a:ea typeface="Consolas"/>
              <a:cs typeface="Consolas"/>
              <a:sym typeface="Consolas"/>
            </a:endParaRPr>
          </a:p>
        </p:txBody>
      </p:sp>
      <p:sp>
        <p:nvSpPr>
          <p:cNvPr id="531" name="Google Shape;531;p53"/>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nature: 2, and: 1, of: 2, god: 1, entitle: 1, them: 1, decent: 1, respect: 1, mankind: 1, opinion: 1 ...</a:t>
            </a:r>
            <a:endParaRPr b="1" sz="1000">
              <a:latin typeface="Consolas"/>
              <a:ea typeface="Consolas"/>
              <a:cs typeface="Consolas"/>
              <a:sym typeface="Consolas"/>
            </a:endParaRPr>
          </a:p>
        </p:txBody>
      </p:sp>
      <p:sp>
        <p:nvSpPr>
          <p:cNvPr id="532" name="Google Shape;532;p53"/>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requires: 1, that: 1, they: 1, should: 1, declare: 1, the: 1, causes: 1, which: 1 ...</a:t>
            </a:r>
            <a:endParaRPr b="1"/>
          </a:p>
        </p:txBody>
      </p:sp>
      <p:sp>
        <p:nvSpPr>
          <p:cNvPr id="533" name="Google Shape;533;p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54"/>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39" name="Google Shape;539;p54"/>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40" name="Google Shape;540;p54"/>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41" name="Google Shape;541;p54"/>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42" name="Google Shape;542;p54"/>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43" name="Google Shape;543;p54"/>
          <p:cNvSpPr txBox="1"/>
          <p:nvPr/>
        </p:nvSpPr>
        <p:spPr>
          <a:xfrm>
            <a:off x="1428425" y="1233075"/>
            <a:ext cx="19167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in: 1, it: 1, </a:t>
            </a:r>
            <a:r>
              <a:rPr b="1" lang="en" sz="1000">
                <a:solidFill>
                  <a:srgbClr val="F1C232"/>
                </a:solidFill>
                <a:latin typeface="Consolas"/>
                <a:ea typeface="Consolas"/>
                <a:cs typeface="Consolas"/>
                <a:sym typeface="Consolas"/>
              </a:rPr>
              <a:t>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course: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events: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of: 1</a:t>
            </a:r>
            <a:endParaRPr b="1" sz="1000">
              <a:latin typeface="Consolas"/>
              <a:ea typeface="Consolas"/>
              <a:cs typeface="Consolas"/>
              <a:sym typeface="Consolas"/>
            </a:endParaRPr>
          </a:p>
        </p:txBody>
      </p:sp>
      <p:sp>
        <p:nvSpPr>
          <p:cNvPr id="544" name="Google Shape;544;p54"/>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a:t>
            </a:r>
            <a:r>
              <a:rPr b="1" lang="en" sz="1000">
                <a:solidFill>
                  <a:srgbClr val="6AA84F"/>
                </a:solidFill>
                <a:latin typeface="Consolas"/>
                <a:ea typeface="Consolas"/>
                <a:cs typeface="Consolas"/>
                <a:sym typeface="Consolas"/>
              </a:rPr>
              <a:t>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F1C232"/>
                </a:solidFill>
                <a:latin typeface="Consolas"/>
                <a:ea typeface="Consolas"/>
                <a:cs typeface="Consolas"/>
                <a:sym typeface="Consolas"/>
              </a:rPr>
              <a:t>have: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political: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which: 1</a:t>
            </a:r>
            <a:endParaRPr b="1">
              <a:solidFill>
                <a:srgbClr val="FF0000"/>
              </a:solidFill>
            </a:endParaRPr>
          </a:p>
        </p:txBody>
      </p:sp>
      <p:pic>
        <p:nvPicPr>
          <p:cNvPr id="545" name="Google Shape;545;p54"/>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46" name="Google Shape;546;p54"/>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among: 1, and: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separate: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2,</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p:txBody>
      </p:sp>
      <p:sp>
        <p:nvSpPr>
          <p:cNvPr id="547" name="Google Shape;547;p54"/>
          <p:cNvSpPr txBox="1"/>
          <p:nvPr/>
        </p:nvSpPr>
        <p:spPr>
          <a:xfrm>
            <a:off x="5667800" y="1637150"/>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opinion: 1,</a:t>
            </a:r>
            <a:endParaRPr b="1" sz="1000">
              <a:solidFill>
                <a:schemeClr val="dk1"/>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a:t>
            </a:r>
            <a:r>
              <a:rPr b="1" lang="en" sz="1000">
                <a:solidFill>
                  <a:srgbClr val="6AA84F"/>
                </a:solidFill>
                <a:latin typeface="Consolas"/>
                <a:ea typeface="Consolas"/>
                <a:cs typeface="Consolas"/>
                <a:sym typeface="Consolas"/>
              </a:rPr>
              <a:t>and: 1,</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decent: 1, </a:t>
            </a:r>
            <a:r>
              <a:rPr b="1" lang="en" sz="1000">
                <a:solidFill>
                  <a:srgbClr val="F1C232"/>
                </a:solidFill>
                <a:latin typeface="Consolas"/>
                <a:ea typeface="Consolas"/>
                <a:cs typeface="Consolas"/>
                <a:sym typeface="Consolas"/>
              </a:rPr>
              <a:t>god: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a:t>
            </a:r>
            <a:r>
              <a:rPr b="1" lang="en" sz="1000">
                <a:solidFill>
                  <a:srgbClr val="9900FF"/>
                </a:solidFill>
                <a:latin typeface="Consolas"/>
                <a:ea typeface="Consolas"/>
                <a:cs typeface="Consolas"/>
                <a:sym typeface="Consolas"/>
              </a:rPr>
              <a:t>respect: 1, </a:t>
            </a:r>
            <a:endParaRPr b="1" sz="1000">
              <a:solidFill>
                <a:srgbClr val="9900FF"/>
              </a:solidFill>
              <a:latin typeface="Consolas"/>
              <a:ea typeface="Consolas"/>
              <a:cs typeface="Consolas"/>
              <a:sym typeface="Consolas"/>
            </a:endParaRPr>
          </a:p>
        </p:txBody>
      </p:sp>
      <p:sp>
        <p:nvSpPr>
          <p:cNvPr id="548" name="Google Shape;548;p54"/>
          <p:cNvSpPr txBox="1"/>
          <p:nvPr/>
        </p:nvSpPr>
        <p:spPr>
          <a:xfrm>
            <a:off x="3472350" y="461725"/>
            <a:ext cx="21360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requires: 1, should: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that: 1, they: 1, the: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which: 1</a:t>
            </a:r>
            <a:endParaRPr b="1">
              <a:solidFill>
                <a:srgbClr val="FF0000"/>
              </a:solidFill>
            </a:endParaRPr>
          </a:p>
        </p:txBody>
      </p:sp>
      <p:sp>
        <p:nvSpPr>
          <p:cNvPr id="549" name="Google Shape;549;p54"/>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Split local results by key space</a:t>
            </a:r>
            <a:endParaRPr b="1">
              <a:solidFill>
                <a:srgbClr val="000000"/>
              </a:solidFill>
            </a:endParaRPr>
          </a:p>
        </p:txBody>
      </p:sp>
      <p:sp>
        <p:nvSpPr>
          <p:cNvPr id="550" name="Google Shape;550;p54"/>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551" name="Google Shape;551;p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55"/>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7" name="Google Shape;557;p55"/>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58" name="Google Shape;558;p55"/>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59" name="Google Shape;559;p55"/>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60" name="Google Shape;560;p55"/>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561" name="Google Shape;561;p55"/>
          <p:cNvPicPr preferRelativeResize="0"/>
          <p:nvPr/>
        </p:nvPicPr>
        <p:blipFill>
          <a:blip r:embed="rId3">
            <a:alphaModFix/>
          </a:blip>
          <a:stretch>
            <a:fillRect/>
          </a:stretch>
        </p:blipFill>
        <p:spPr>
          <a:xfrm>
            <a:off x="2990012" y="1699113"/>
            <a:ext cx="760025" cy="760025"/>
          </a:xfrm>
          <a:prstGeom prst="rect">
            <a:avLst/>
          </a:prstGeom>
          <a:noFill/>
          <a:ln>
            <a:noFill/>
          </a:ln>
        </p:spPr>
      </p:pic>
      <p:cxnSp>
        <p:nvCxnSpPr>
          <p:cNvPr id="562" name="Google Shape;562;p55"/>
          <p:cNvCxnSpPr>
            <a:stCxn id="561" idx="3"/>
          </p:cNvCxnSpPr>
          <p:nvPr/>
        </p:nvCxnSpPr>
        <p:spPr>
          <a:xfrm>
            <a:off x="3750037" y="2079125"/>
            <a:ext cx="1011900" cy="353100"/>
          </a:xfrm>
          <a:prstGeom prst="straightConnector1">
            <a:avLst/>
          </a:prstGeom>
          <a:noFill/>
          <a:ln cap="flat" cmpd="sng" w="19050">
            <a:solidFill>
              <a:srgbClr val="000000"/>
            </a:solidFill>
            <a:prstDash val="solid"/>
            <a:round/>
            <a:headEnd len="med" w="med" type="none"/>
            <a:tailEnd len="med" w="med" type="triangle"/>
          </a:ln>
        </p:spPr>
      </p:cxnSp>
      <p:cxnSp>
        <p:nvCxnSpPr>
          <p:cNvPr id="563" name="Google Shape;563;p55"/>
          <p:cNvCxnSpPr/>
          <p:nvPr/>
        </p:nvCxnSpPr>
        <p:spPr>
          <a:xfrm flipH="1">
            <a:off x="4231500" y="2078738"/>
            <a:ext cx="834300" cy="385200"/>
          </a:xfrm>
          <a:prstGeom prst="straightConnector1">
            <a:avLst/>
          </a:prstGeom>
          <a:noFill/>
          <a:ln cap="flat" cmpd="sng" w="19050">
            <a:solidFill>
              <a:srgbClr val="000000"/>
            </a:solidFill>
            <a:prstDash val="solid"/>
            <a:round/>
            <a:headEnd len="med" w="med" type="none"/>
            <a:tailEnd len="med" w="med" type="triangle"/>
          </a:ln>
        </p:spPr>
      </p:cxnSp>
      <p:cxnSp>
        <p:nvCxnSpPr>
          <p:cNvPr id="564" name="Google Shape;564;p55"/>
          <p:cNvCxnSpPr>
            <a:stCxn id="560" idx="0"/>
          </p:cNvCxnSpPr>
          <p:nvPr/>
        </p:nvCxnSpPr>
        <p:spPr>
          <a:xfrm rot="10800000">
            <a:off x="4708887" y="2071538"/>
            <a:ext cx="264300" cy="387600"/>
          </a:xfrm>
          <a:prstGeom prst="straightConnector1">
            <a:avLst/>
          </a:prstGeom>
          <a:noFill/>
          <a:ln cap="flat" cmpd="sng" w="19050">
            <a:solidFill>
              <a:srgbClr val="000000"/>
            </a:solidFill>
            <a:prstDash val="solid"/>
            <a:round/>
            <a:headEnd len="med" w="med" type="none"/>
            <a:tailEnd len="med" w="med" type="triangle"/>
          </a:ln>
        </p:spPr>
      </p:cxnSp>
      <p:cxnSp>
        <p:nvCxnSpPr>
          <p:cNvPr id="565" name="Google Shape;565;p55"/>
          <p:cNvCxnSpPr>
            <a:endCxn id="559" idx="0"/>
          </p:cNvCxnSpPr>
          <p:nvPr/>
        </p:nvCxnSpPr>
        <p:spPr>
          <a:xfrm flipH="1">
            <a:off x="3983400" y="2103638"/>
            <a:ext cx="226800" cy="355500"/>
          </a:xfrm>
          <a:prstGeom prst="straightConnector1">
            <a:avLst/>
          </a:prstGeom>
          <a:noFill/>
          <a:ln cap="flat" cmpd="sng" w="19050">
            <a:solidFill>
              <a:srgbClr val="000000"/>
            </a:solidFill>
            <a:prstDash val="solid"/>
            <a:round/>
            <a:headEnd len="med" w="med" type="none"/>
            <a:tailEnd len="med" w="med" type="triangle"/>
          </a:ln>
        </p:spPr>
      </p:cxnSp>
      <p:sp>
        <p:nvSpPr>
          <p:cNvPr id="566" name="Google Shape;566;p55"/>
          <p:cNvSpPr/>
          <p:nvPr/>
        </p:nvSpPr>
        <p:spPr>
          <a:xfrm rot="-241535">
            <a:off x="3377615" y="1268177"/>
            <a:ext cx="1946944" cy="352570"/>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cxnSp>
        <p:nvCxnSpPr>
          <p:cNvPr id="567" name="Google Shape;567;p55"/>
          <p:cNvCxnSpPr>
            <a:endCxn id="559" idx="1"/>
          </p:cNvCxnSpPr>
          <p:nvPr/>
        </p:nvCxnSpPr>
        <p:spPr>
          <a:xfrm>
            <a:off x="3367588" y="2517850"/>
            <a:ext cx="235800" cy="321300"/>
          </a:xfrm>
          <a:prstGeom prst="straightConnector1">
            <a:avLst/>
          </a:prstGeom>
          <a:noFill/>
          <a:ln cap="flat" cmpd="sng" w="19050">
            <a:solidFill>
              <a:srgbClr val="000000"/>
            </a:solidFill>
            <a:prstDash val="solid"/>
            <a:round/>
            <a:headEnd len="med" w="med" type="none"/>
            <a:tailEnd len="med" w="med" type="triangle"/>
          </a:ln>
        </p:spPr>
      </p:cxnSp>
      <p:sp>
        <p:nvSpPr>
          <p:cNvPr id="568" name="Google Shape;568;p55"/>
          <p:cNvSpPr/>
          <p:nvPr/>
        </p:nvSpPr>
        <p:spPr>
          <a:xfrm rot="8856202">
            <a:off x="4286096" y="2636310"/>
            <a:ext cx="1609009" cy="800654"/>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sp>
        <p:nvSpPr>
          <p:cNvPr id="569" name="Google Shape;569;p55"/>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All-to-all shuffle</a:t>
            </a:r>
            <a:endParaRPr b="1">
              <a:solidFill>
                <a:srgbClr val="000000"/>
              </a:solidFill>
            </a:endParaRPr>
          </a:p>
        </p:txBody>
      </p:sp>
      <p:sp>
        <p:nvSpPr>
          <p:cNvPr id="570" name="Google Shape;570;p55"/>
          <p:cNvSpPr txBox="1"/>
          <p:nvPr/>
        </p:nvSpPr>
        <p:spPr>
          <a:xfrm>
            <a:off x="3367650" y="3095113"/>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a:p>
        </p:txBody>
      </p:sp>
      <p:sp>
        <p:nvSpPr>
          <p:cNvPr id="571" name="Google Shape;571;p55"/>
          <p:cNvSpPr txBox="1"/>
          <p:nvPr/>
        </p:nvSpPr>
        <p:spPr>
          <a:xfrm>
            <a:off x="5673300" y="1696100"/>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p:txBody>
      </p:sp>
      <p:sp>
        <p:nvSpPr>
          <p:cNvPr id="572" name="Google Shape;572;p55"/>
          <p:cNvSpPr txBox="1"/>
          <p:nvPr/>
        </p:nvSpPr>
        <p:spPr>
          <a:xfrm>
            <a:off x="4758500" y="3120150"/>
            <a:ext cx="664200" cy="38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p:txBody>
      </p:sp>
      <p:sp>
        <p:nvSpPr>
          <p:cNvPr id="573" name="Google Shape;573;p55"/>
          <p:cNvSpPr txBox="1"/>
          <p:nvPr/>
        </p:nvSpPr>
        <p:spPr>
          <a:xfrm>
            <a:off x="4126500" y="1096250"/>
            <a:ext cx="664200" cy="53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a:p>
        </p:txBody>
      </p:sp>
      <p:sp>
        <p:nvSpPr>
          <p:cNvPr id="574" name="Google Shape;574;p55"/>
          <p:cNvSpPr txBox="1"/>
          <p:nvPr/>
        </p:nvSpPr>
        <p:spPr>
          <a:xfrm>
            <a:off x="2579700" y="1633850"/>
            <a:ext cx="664200" cy="488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a:p>
        </p:txBody>
      </p:sp>
      <p:sp>
        <p:nvSpPr>
          <p:cNvPr id="575" name="Google Shape;575;p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9" name="Shape 579"/>
        <p:cNvGrpSpPr/>
        <p:nvPr/>
      </p:nvGrpSpPr>
      <p:grpSpPr>
        <a:xfrm>
          <a:off x="0" y="0"/>
          <a:ext cx="0" cy="0"/>
          <a:chOff x="0" y="0"/>
          <a:chExt cx="0" cy="0"/>
        </a:xfrm>
      </p:grpSpPr>
      <p:sp>
        <p:nvSpPr>
          <p:cNvPr id="580" name="Google Shape;580;p56"/>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81" name="Google Shape;581;p56"/>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82" name="Google Shape;582;p56"/>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83" name="Google Shape;583;p56"/>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84" name="Google Shape;584;p56"/>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85" name="Google Shape;585;p56"/>
          <p:cNvSpPr txBox="1"/>
          <p:nvPr/>
        </p:nvSpPr>
        <p:spPr>
          <a:xfrm>
            <a:off x="1242825" y="1232950"/>
            <a:ext cx="20985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 </a:t>
            </a:r>
            <a:r>
              <a:rPr b="1" lang="en" sz="1000">
                <a:solidFill>
                  <a:srgbClr val="FF0000"/>
                </a:solidFill>
                <a:latin typeface="Consolas"/>
                <a:ea typeface="Consolas"/>
                <a:cs typeface="Consolas"/>
                <a:sym typeface="Consolas"/>
              </a:rPr>
              <a:t>that: 1, they: 1, the: 1, which: 1, them: 1, the: 2, the: 1, them: 1, which: 1</a:t>
            </a:r>
            <a:endParaRPr b="1" sz="1000">
              <a:latin typeface="Consolas"/>
              <a:ea typeface="Consolas"/>
              <a:cs typeface="Consolas"/>
              <a:sym typeface="Consolas"/>
            </a:endParaRPr>
          </a:p>
        </p:txBody>
      </p:sp>
      <p:sp>
        <p:nvSpPr>
          <p:cNvPr id="586" name="Google Shape;586;p56"/>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chemeClr val="dk1"/>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 entitle: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and: 1,</a:t>
            </a:r>
            <a:r>
              <a:rPr b="1" lang="en" sz="1000">
                <a:solidFill>
                  <a:schemeClr val="dk1"/>
                </a:solidFill>
                <a:latin typeface="Consolas"/>
                <a:ea typeface="Consolas"/>
                <a:cs typeface="Consolas"/>
                <a:sym typeface="Consolas"/>
              </a:rPr>
              <a:t> </a:t>
            </a:r>
            <a:r>
              <a:rPr b="1" lang="en" sz="1000">
                <a:solidFill>
                  <a:srgbClr val="6AA84F"/>
                </a:solidFill>
                <a:latin typeface="Consolas"/>
                <a:ea typeface="Consolas"/>
                <a:cs typeface="Consolas"/>
                <a:sym typeface="Consolas"/>
              </a:rPr>
              <a:t>decent: 1, causes: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declare: 1</a:t>
            </a:r>
            <a:endParaRPr b="1">
              <a:solidFill>
                <a:srgbClr val="FF0000"/>
              </a:solidFill>
            </a:endParaRPr>
          </a:p>
        </p:txBody>
      </p:sp>
      <p:pic>
        <p:nvPicPr>
          <p:cNvPr id="587" name="Google Shape;587;p56"/>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88" name="Google Shape;588;p56"/>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solidFill>
                  <a:schemeClr val="dk1"/>
                </a:solidFill>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of: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589" name="Google Shape;589;p56"/>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a:t>
            </a:r>
            <a:r>
              <a:rPr b="1" lang="en" sz="1000">
                <a:solidFill>
                  <a:srgbClr val="F1C232"/>
                </a:solidFill>
                <a:latin typeface="Consolas"/>
                <a:ea typeface="Consolas"/>
                <a:cs typeface="Consolas"/>
                <a:sym typeface="Consolas"/>
              </a:rPr>
              <a:t>in: 1, it: 1, human: 1,</a:t>
            </a:r>
            <a:endParaRPr b="1" sz="1000">
              <a:solidFill>
                <a:srgbClr val="9900FF"/>
              </a:solidFill>
              <a:latin typeface="Consolas"/>
              <a:ea typeface="Consolas"/>
              <a:cs typeface="Consolas"/>
              <a:sym typeface="Consolas"/>
            </a:endParaRPr>
          </a:p>
        </p:txBody>
      </p:sp>
      <p:sp>
        <p:nvSpPr>
          <p:cNvPr id="590" name="Google Shape;590;p56"/>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a:t>
            </a:r>
            <a:r>
              <a:rPr b="1" lang="en" sz="1000">
                <a:solidFill>
                  <a:srgbClr val="9900FF"/>
                </a:solidFill>
                <a:latin typeface="Consolas"/>
                <a:ea typeface="Consolas"/>
                <a:cs typeface="Consolas"/>
                <a:sym typeface="Consolas"/>
              </a:rPr>
              <a:t>respect: 1, separate: 1</a:t>
            </a:r>
            <a:endParaRPr b="1">
              <a:solidFill>
                <a:srgbClr val="FF0000"/>
              </a:solidFill>
            </a:endParaRPr>
          </a:p>
        </p:txBody>
      </p:sp>
      <p:sp>
        <p:nvSpPr>
          <p:cNvPr id="591" name="Google Shape;591;p56"/>
          <p:cNvSpPr txBox="1"/>
          <p:nvPr>
            <p:ph idx="1" type="body"/>
          </p:nvPr>
        </p:nvSpPr>
        <p:spPr>
          <a:xfrm>
            <a:off x="5739475" y="3958425"/>
            <a:ext cx="2950500" cy="4623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Note the duplicates...</a:t>
            </a:r>
            <a:endParaRPr b="1">
              <a:solidFill>
                <a:srgbClr val="000000"/>
              </a:solidFill>
            </a:endParaRPr>
          </a:p>
        </p:txBody>
      </p:sp>
      <p:cxnSp>
        <p:nvCxnSpPr>
          <p:cNvPr id="592" name="Google Shape;592;p56"/>
          <p:cNvCxnSpPr>
            <a:stCxn id="591" idx="0"/>
          </p:cNvCxnSpPr>
          <p:nvPr/>
        </p:nvCxnSpPr>
        <p:spPr>
          <a:xfrm rot="10800000">
            <a:off x="6625225" y="3236025"/>
            <a:ext cx="589500" cy="722400"/>
          </a:xfrm>
          <a:prstGeom prst="straightConnector1">
            <a:avLst/>
          </a:prstGeom>
          <a:noFill/>
          <a:ln cap="flat" cmpd="sng" w="28575">
            <a:solidFill>
              <a:srgbClr val="000000"/>
            </a:solidFill>
            <a:prstDash val="solid"/>
            <a:round/>
            <a:headEnd len="med" w="med" type="none"/>
            <a:tailEnd len="med" w="med" type="triangle"/>
          </a:ln>
        </p:spPr>
      </p:cxnSp>
      <p:sp>
        <p:nvSpPr>
          <p:cNvPr id="593" name="Google Shape;593;p56"/>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594" name="Google Shape;594;p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9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8" name="Shape 598"/>
        <p:cNvGrpSpPr/>
        <p:nvPr/>
      </p:nvGrpSpPr>
      <p:grpSpPr>
        <a:xfrm>
          <a:off x="0" y="0"/>
          <a:ext cx="0" cy="0"/>
          <a:chOff x="0" y="0"/>
          <a:chExt cx="0" cy="0"/>
        </a:xfrm>
      </p:grpSpPr>
      <p:sp>
        <p:nvSpPr>
          <p:cNvPr id="599" name="Google Shape;599;p57"/>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00" name="Google Shape;600;p57"/>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01" name="Google Shape;601;p57"/>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02" name="Google Shape;602;p57"/>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03" name="Google Shape;603;p57"/>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04" name="Google Shape;604;p57"/>
          <p:cNvSpPr txBox="1"/>
          <p:nvPr/>
        </p:nvSpPr>
        <p:spPr>
          <a:xfrm>
            <a:off x="1495925" y="1232950"/>
            <a:ext cx="15636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4, that: 1, they: 1, which: 2, them: 2</a:t>
            </a:r>
            <a:endParaRPr b="1" sz="1000">
              <a:latin typeface="Consolas"/>
              <a:ea typeface="Consolas"/>
              <a:cs typeface="Consolas"/>
              <a:sym typeface="Consolas"/>
            </a:endParaRPr>
          </a:p>
        </p:txBody>
      </p:sp>
      <p:sp>
        <p:nvSpPr>
          <p:cNvPr id="605" name="Google Shape;605;p57"/>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2,</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decent: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a:solidFill>
                <a:srgbClr val="FF0000"/>
              </a:solidFill>
            </a:endParaRPr>
          </a:p>
        </p:txBody>
      </p:sp>
      <p:pic>
        <p:nvPicPr>
          <p:cNvPr id="606" name="Google Shape;606;p57"/>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07" name="Google Shape;607;p57"/>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5,</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 mankind: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608" name="Google Shape;608;p57"/>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in: 1, it: 1, human: 1,</a:t>
            </a:r>
            <a:endParaRPr b="1" sz="1000">
              <a:solidFill>
                <a:srgbClr val="9900FF"/>
              </a:solidFill>
              <a:latin typeface="Consolas"/>
              <a:ea typeface="Consolas"/>
              <a:cs typeface="Consolas"/>
              <a:sym typeface="Consolas"/>
            </a:endParaRPr>
          </a:p>
        </p:txBody>
      </p:sp>
      <p:sp>
        <p:nvSpPr>
          <p:cNvPr id="609" name="Google Shape;609;p57"/>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610" name="Google Shape;610;p57"/>
          <p:cNvSpPr txBox="1"/>
          <p:nvPr>
            <p:ph idx="1" type="body"/>
          </p:nvPr>
        </p:nvSpPr>
        <p:spPr>
          <a:xfrm>
            <a:off x="2047350" y="4195700"/>
            <a:ext cx="5049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Merge results received from other nodes</a:t>
            </a:r>
            <a:endParaRPr b="1">
              <a:solidFill>
                <a:srgbClr val="000000"/>
              </a:solidFill>
            </a:endParaRPr>
          </a:p>
        </p:txBody>
      </p:sp>
      <p:sp>
        <p:nvSpPr>
          <p:cNvPr id="611" name="Google Shape;611;p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5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a:t>
            </a:r>
            <a:endParaRPr/>
          </a:p>
        </p:txBody>
      </p:sp>
      <p:sp>
        <p:nvSpPr>
          <p:cNvPr id="617" name="Google Shape;617;p5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Partition dataset into many chunks</a:t>
            </a:r>
            <a:endParaRPr>
              <a:solidFill>
                <a:srgbClr val="000000"/>
              </a:solidFill>
            </a:endParaRPr>
          </a:p>
          <a:p>
            <a:pPr indent="0" lvl="0" marL="0" rtl="0" algn="l">
              <a:spcBef>
                <a:spcPts val="1600"/>
              </a:spcBef>
              <a:spcAft>
                <a:spcPts val="0"/>
              </a:spcAft>
              <a:buNone/>
            </a:pPr>
            <a:r>
              <a:rPr b="1" lang="en">
                <a:solidFill>
                  <a:srgbClr val="000000"/>
                </a:solidFill>
              </a:rPr>
              <a:t>Map stage: </a:t>
            </a:r>
            <a:r>
              <a:rPr lang="en">
                <a:solidFill>
                  <a:srgbClr val="000000"/>
                </a:solidFill>
              </a:rPr>
              <a:t>Each node processes one or more chunks locally</a:t>
            </a:r>
            <a:endParaRPr>
              <a:solidFill>
                <a:srgbClr val="000000"/>
              </a:solidFill>
            </a:endParaRPr>
          </a:p>
          <a:p>
            <a:pPr indent="0" lvl="0" marL="0" rtl="0" algn="l">
              <a:spcBef>
                <a:spcPts val="1600"/>
              </a:spcBef>
              <a:spcAft>
                <a:spcPts val="1600"/>
              </a:spcAft>
              <a:buNone/>
            </a:pPr>
            <a:r>
              <a:rPr b="1" lang="en">
                <a:solidFill>
                  <a:srgbClr val="000000"/>
                </a:solidFill>
              </a:rPr>
              <a:t>Reduce stage: </a:t>
            </a:r>
            <a:r>
              <a:rPr lang="en">
                <a:solidFill>
                  <a:srgbClr val="000000"/>
                </a:solidFill>
              </a:rPr>
              <a:t>Each node fetches and merges partial results from all other nodes</a:t>
            </a:r>
            <a:endParaRPr>
              <a:solidFill>
                <a:srgbClr val="000000"/>
              </a:solidFill>
            </a:endParaRPr>
          </a:p>
        </p:txBody>
      </p:sp>
      <p:sp>
        <p:nvSpPr>
          <p:cNvPr id="618" name="Google Shape;618;p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7">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2" name="Shape 622"/>
        <p:cNvGrpSpPr/>
        <p:nvPr/>
      </p:nvGrpSpPr>
      <p:grpSpPr>
        <a:xfrm>
          <a:off x="0" y="0"/>
          <a:ext cx="0" cy="0"/>
          <a:chOff x="0" y="0"/>
          <a:chExt cx="0" cy="0"/>
        </a:xfrm>
      </p:grpSpPr>
      <p:sp>
        <p:nvSpPr>
          <p:cNvPr id="623" name="Google Shape;623;p5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Interface</a:t>
            </a:r>
            <a:endParaRPr/>
          </a:p>
        </p:txBody>
      </p:sp>
      <p:sp>
        <p:nvSpPr>
          <p:cNvPr id="624" name="Google Shape;624;p5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Font typeface="Arial"/>
              <a:buNone/>
            </a:pPr>
            <a:r>
              <a:rPr b="1" lang="en" sz="2400">
                <a:solidFill>
                  <a:schemeClr val="dk1"/>
                </a:solidFill>
                <a:latin typeface="Courier New"/>
                <a:ea typeface="Courier New"/>
                <a:cs typeface="Courier New"/>
                <a:sym typeface="Courier New"/>
              </a:rPr>
              <a:t>map(key, value) -&gt; list(&lt;k’,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Apply function to (key, value) pair</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list of intermediate pairs </a:t>
            </a:r>
            <a:endParaRPr>
              <a:solidFill>
                <a:schemeClr val="dk1"/>
              </a:solidFill>
            </a:endParaRPr>
          </a:p>
          <a:p>
            <a:pPr indent="0" lvl="0" marL="0" rtl="0" algn="l">
              <a:lnSpc>
                <a:spcPct val="120000"/>
              </a:lnSpc>
              <a:spcBef>
                <a:spcPts val="2400"/>
              </a:spcBef>
              <a:spcAft>
                <a:spcPts val="0"/>
              </a:spcAft>
              <a:buClr>
                <a:schemeClr val="dk1"/>
              </a:buClr>
              <a:buFont typeface="Arial"/>
              <a:buNone/>
            </a:pPr>
            <a:r>
              <a:rPr b="1" lang="en" sz="2400">
                <a:solidFill>
                  <a:schemeClr val="dk1"/>
                </a:solidFill>
                <a:latin typeface="Courier New"/>
                <a:ea typeface="Courier New"/>
                <a:cs typeface="Courier New"/>
                <a:sym typeface="Courier New"/>
              </a:rPr>
              <a:t>reduce(key, list&lt;value&gt;) -&gt; &lt;k’,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Applies aggregation function to values</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result</a:t>
            </a:r>
            <a:endParaRPr>
              <a:solidFill>
                <a:srgbClr val="000000"/>
              </a:solidFill>
            </a:endParaRPr>
          </a:p>
        </p:txBody>
      </p:sp>
      <p:sp>
        <p:nvSpPr>
          <p:cNvPr id="625" name="Google Shape;625;p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0" st="0"/>
                                            </p:txEl>
                                          </p:spTgt>
                                        </p:tgtEl>
                                        <p:attrNameLst>
                                          <p:attrName>style.visibility</p:attrName>
                                        </p:attrNameLst>
                                      </p:cBhvr>
                                      <p:to>
                                        <p:strVal val="visible"/>
                                      </p:to>
                                    </p:set>
                                    <p:animEffect filter="fade" transition="in">
                                      <p:cBhvr>
                                        <p:cTn dur="1"/>
                                        <p:tgtEl>
                                          <p:spTgt spid="6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1" st="1"/>
                                            </p:txEl>
                                          </p:spTgt>
                                        </p:tgtEl>
                                        <p:attrNameLst>
                                          <p:attrName>style.visibility</p:attrName>
                                        </p:attrNameLst>
                                      </p:cBhvr>
                                      <p:to>
                                        <p:strVal val="visible"/>
                                      </p:to>
                                    </p:set>
                                    <p:animEffect filter="fade" transition="in">
                                      <p:cBhvr>
                                        <p:cTn dur="1"/>
                                        <p:tgtEl>
                                          <p:spTgt spid="62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2" st="2"/>
                                            </p:txEl>
                                          </p:spTgt>
                                        </p:tgtEl>
                                        <p:attrNameLst>
                                          <p:attrName>style.visibility</p:attrName>
                                        </p:attrNameLst>
                                      </p:cBhvr>
                                      <p:to>
                                        <p:strVal val="visible"/>
                                      </p:to>
                                    </p:set>
                                    <p:animEffect filter="fade" transition="in">
                                      <p:cBhvr>
                                        <p:cTn dur="1"/>
                                        <p:tgtEl>
                                          <p:spTgt spid="62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3" st="3"/>
                                            </p:txEl>
                                          </p:spTgt>
                                        </p:tgtEl>
                                        <p:attrNameLst>
                                          <p:attrName>style.visibility</p:attrName>
                                        </p:attrNameLst>
                                      </p:cBhvr>
                                      <p:to>
                                        <p:strVal val="visible"/>
                                      </p:to>
                                    </p:set>
                                    <p:animEffect filter="fade" transition="in">
                                      <p:cBhvr>
                                        <p:cTn dur="1"/>
                                        <p:tgtEl>
                                          <p:spTgt spid="62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4" st="4"/>
                                            </p:txEl>
                                          </p:spTgt>
                                        </p:tgtEl>
                                        <p:attrNameLst>
                                          <p:attrName>style.visibility</p:attrName>
                                        </p:attrNameLst>
                                      </p:cBhvr>
                                      <p:to>
                                        <p:strVal val="visible"/>
                                      </p:to>
                                    </p:set>
                                    <p:animEffect filter="fade" transition="in">
                                      <p:cBhvr>
                                        <p:cTn dur="1"/>
                                        <p:tgtEl>
                                          <p:spTgt spid="62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xEl>
                                              <p:pRg end="5" st="5"/>
                                            </p:txEl>
                                          </p:spTgt>
                                        </p:tgtEl>
                                        <p:attrNameLst>
                                          <p:attrName>style.visibility</p:attrName>
                                        </p:attrNameLst>
                                      </p:cBhvr>
                                      <p:to>
                                        <p:strVal val="visible"/>
                                      </p:to>
                                    </p:set>
                                    <p:animEffect filter="fade" transition="in">
                                      <p:cBhvr>
                                        <p:cTn dur="1"/>
                                        <p:tgtEl>
                                          <p:spTgt spid="624">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sp>
        <p:nvSpPr>
          <p:cNvPr id="630" name="Google Shape;630;p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
        <p:nvSpPr>
          <p:cNvPr id="631" name="Google Shape;631;p60"/>
          <p:cNvSpPr txBox="1"/>
          <p:nvPr>
            <p:ph idx="1" type="body"/>
          </p:nvPr>
        </p:nvSpPr>
        <p:spPr>
          <a:xfrm>
            <a:off x="311700" y="1180850"/>
            <a:ext cx="8520600" cy="3873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chemeClr val="dk1"/>
                </a:solidFill>
                <a:latin typeface="Courier New"/>
                <a:ea typeface="Courier New"/>
                <a:cs typeface="Courier New"/>
                <a:sym typeface="Courier New"/>
              </a:rPr>
              <a:t>map(key, value):</a:t>
            </a:r>
            <a:endParaRPr b="1">
              <a:solidFill>
                <a:schemeClr val="dk1"/>
              </a:solidFill>
              <a:latin typeface="Courier New"/>
              <a:ea typeface="Courier New"/>
              <a:cs typeface="Courier New"/>
              <a:sym typeface="Courier New"/>
            </a:endParaRPr>
          </a:p>
          <a:p>
            <a:pPr indent="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 key = document name</a:t>
            </a:r>
            <a:endParaRPr>
              <a:solidFill>
                <a:schemeClr val="dk1"/>
              </a:solidFill>
              <a:latin typeface="Courier New"/>
              <a:ea typeface="Courier New"/>
              <a:cs typeface="Courier New"/>
              <a:sym typeface="Courier New"/>
            </a:endParaRPr>
          </a:p>
          <a:p>
            <a:pPr indent="45720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value = document contents</a:t>
            </a:r>
            <a:endParaRPr>
              <a:solidFill>
                <a:schemeClr val="dk1"/>
              </a:solidFill>
              <a:latin typeface="Courier New"/>
              <a:ea typeface="Courier New"/>
              <a:cs typeface="Courier New"/>
              <a:sym typeface="Courier New"/>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for each word w in value: 	</a:t>
            </a:r>
            <a:endParaRPr sz="1800">
              <a:solidFill>
                <a:schemeClr val="dk1"/>
              </a:solidFill>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	emit (w, 1)</a:t>
            </a:r>
            <a:endParaRPr sz="1800">
              <a:solidFill>
                <a:schemeClr val="dk1"/>
              </a:solidFill>
              <a:latin typeface="Courier New"/>
              <a:ea typeface="Courier New"/>
              <a:cs typeface="Courier New"/>
              <a:sym typeface="Courier New"/>
            </a:endParaRPr>
          </a:p>
          <a:p>
            <a:pPr indent="0" lvl="0" marL="0" rtl="0" algn="l">
              <a:lnSpc>
                <a:spcPct val="115000"/>
              </a:lnSpc>
              <a:spcBef>
                <a:spcPts val="1400"/>
              </a:spcBef>
              <a:spcAft>
                <a:spcPts val="0"/>
              </a:spcAft>
              <a:buNone/>
            </a:pPr>
            <a:r>
              <a:rPr b="1" lang="en">
                <a:solidFill>
                  <a:schemeClr val="dk1"/>
                </a:solidFill>
                <a:latin typeface="Courier New"/>
                <a:ea typeface="Courier New"/>
                <a:cs typeface="Courier New"/>
                <a:sym typeface="Courier New"/>
              </a:rPr>
              <a:t>reduce(key, values): </a:t>
            </a:r>
            <a:endParaRPr b="1">
              <a:solidFill>
                <a:schemeClr val="dk1"/>
              </a:solidFill>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key = the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values = number of occurrences of that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count = sum(values)</a:t>
            </a:r>
            <a:endParaRPr>
              <a:solidFill>
                <a:schemeClr val="dk1"/>
              </a:solidFill>
              <a:latin typeface="Courier New"/>
              <a:ea typeface="Courier New"/>
              <a:cs typeface="Courier New"/>
              <a:sym typeface="Courier New"/>
            </a:endParaRPr>
          </a:p>
          <a:p>
            <a:pPr indent="457200" lvl="0" marL="0" rtl="0" algn="l">
              <a:spcBef>
                <a:spcPts val="0"/>
              </a:spcBef>
              <a:spcAft>
                <a:spcPts val="0"/>
              </a:spcAft>
              <a:buNone/>
            </a:pPr>
            <a:r>
              <a:rPr lang="en">
                <a:solidFill>
                  <a:schemeClr val="dk1"/>
                </a:solidFill>
                <a:latin typeface="Courier New"/>
                <a:ea typeface="Courier New"/>
                <a:cs typeface="Courier New"/>
                <a:sym typeface="Courier New"/>
              </a:rPr>
              <a:t>emit (key, count)</a:t>
            </a:r>
            <a:endParaRPr>
              <a:solidFill>
                <a:schemeClr val="dk1"/>
              </a:solidFill>
              <a:latin typeface="Courier New"/>
              <a:ea typeface="Courier New"/>
              <a:cs typeface="Courier New"/>
              <a:sym typeface="Courier New"/>
            </a:endParaRPr>
          </a:p>
        </p:txBody>
      </p:sp>
      <p:sp>
        <p:nvSpPr>
          <p:cNvPr id="632" name="Google Shape;632;p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6" name="Shape 636"/>
        <p:cNvGrpSpPr/>
        <p:nvPr/>
      </p:nvGrpSpPr>
      <p:grpSpPr>
        <a:xfrm>
          <a:off x="0" y="0"/>
          <a:ext cx="0" cy="0"/>
          <a:chOff x="0" y="0"/>
          <a:chExt cx="0" cy="0"/>
        </a:xfrm>
      </p:grpSpPr>
      <p:sp>
        <p:nvSpPr>
          <p:cNvPr id="637" name="Google Shape;637;p61"/>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Autofit/>
          </a:bodyPr>
          <a:lstStyle/>
          <a:p>
            <a:pPr indent="0" lvl="0" marL="0" rtl="0" algn="r">
              <a:spcBef>
                <a:spcPts val="0"/>
              </a:spcBef>
              <a:spcAft>
                <a:spcPts val="0"/>
              </a:spcAft>
              <a:buNone/>
            </a:pPr>
            <a:fld id="{00000000-1234-1234-1234-123412341234}" type="slidenum">
              <a:rPr lang="en"/>
              <a:t>‹#›</a:t>
            </a:fld>
            <a:endParaRPr/>
          </a:p>
        </p:txBody>
      </p:sp>
      <p:sp>
        <p:nvSpPr>
          <p:cNvPr id="638" name="Google Shape;638;p61"/>
          <p:cNvSpPr/>
          <p:nvPr/>
        </p:nvSpPr>
        <p:spPr>
          <a:xfrm>
            <a:off x="842962" y="2719983"/>
            <a:ext cx="49149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639" name="Google Shape;639;p61"/>
          <p:cNvSpPr/>
          <p:nvPr/>
        </p:nvSpPr>
        <p:spPr>
          <a:xfrm>
            <a:off x="6781800" y="2718197"/>
            <a:ext cx="19122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640" name="Google Shape;640;p61"/>
          <p:cNvSpPr/>
          <p:nvPr/>
        </p:nvSpPr>
        <p:spPr>
          <a:xfrm>
            <a:off x="960895" y="2694950"/>
            <a:ext cx="49749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641" name="Google Shape;641;p61"/>
          <p:cNvSpPr/>
          <p:nvPr/>
        </p:nvSpPr>
        <p:spPr>
          <a:xfrm>
            <a:off x="6896746" y="2732454"/>
            <a:ext cx="20187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pic>
        <p:nvPicPr>
          <p:cNvPr id="642" name="Google Shape;642;p61"/>
          <p:cNvPicPr preferRelativeResize="0"/>
          <p:nvPr/>
        </p:nvPicPr>
        <p:blipFill rotWithShape="1">
          <a:blip r:embed="rId3">
            <a:alphaModFix/>
          </a:blip>
          <a:srcRect b="0" l="0" r="0" t="0"/>
          <a:stretch/>
        </p:blipFill>
        <p:spPr>
          <a:xfrm>
            <a:off x="76200" y="1214672"/>
            <a:ext cx="8802600" cy="3671400"/>
          </a:xfrm>
          <a:prstGeom prst="rect">
            <a:avLst/>
          </a:prstGeom>
          <a:noFill/>
          <a:ln>
            <a:noFill/>
          </a:ln>
        </p:spPr>
      </p:pic>
      <p:sp>
        <p:nvSpPr>
          <p:cNvPr id="643" name="Google Shape;643;p61"/>
          <p:cNvSpPr txBox="1"/>
          <p:nvPr/>
        </p:nvSpPr>
        <p:spPr>
          <a:xfrm>
            <a:off x="2752778" y="2816320"/>
            <a:ext cx="712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map</a:t>
            </a:r>
            <a:endParaRPr/>
          </a:p>
        </p:txBody>
      </p:sp>
      <p:sp>
        <p:nvSpPr>
          <p:cNvPr id="644" name="Google Shape;644;p61"/>
          <p:cNvSpPr txBox="1"/>
          <p:nvPr/>
        </p:nvSpPr>
        <p:spPr>
          <a:xfrm>
            <a:off x="4471802" y="2816320"/>
            <a:ext cx="1239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combine</a:t>
            </a:r>
            <a:endParaRPr/>
          </a:p>
        </p:txBody>
      </p:sp>
      <p:sp>
        <p:nvSpPr>
          <p:cNvPr id="645" name="Google Shape;645;p61"/>
          <p:cNvSpPr txBox="1"/>
          <p:nvPr/>
        </p:nvSpPr>
        <p:spPr>
          <a:xfrm>
            <a:off x="5850296" y="2816320"/>
            <a:ext cx="12090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rPr>
              <a:t>shuffle</a:t>
            </a:r>
            <a:endParaRPr/>
          </a:p>
        </p:txBody>
      </p:sp>
      <p:sp>
        <p:nvSpPr>
          <p:cNvPr id="646" name="Google Shape;646;p61"/>
          <p:cNvSpPr txBox="1"/>
          <p:nvPr/>
        </p:nvSpPr>
        <p:spPr>
          <a:xfrm>
            <a:off x="7335479" y="2816320"/>
            <a:ext cx="1026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reduce</a:t>
            </a:r>
            <a:endParaRPr/>
          </a:p>
        </p:txBody>
      </p:sp>
      <p:sp>
        <p:nvSpPr>
          <p:cNvPr id="647" name="Google Shape;647;p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82" name="Google Shape;82;p17"/>
          <p:cNvCxnSpPr/>
          <p:nvPr/>
        </p:nvCxnSpPr>
        <p:spPr>
          <a:xfrm>
            <a:off x="4015425" y="1656275"/>
            <a:ext cx="0" cy="3018000"/>
          </a:xfrm>
          <a:prstGeom prst="straightConnector1">
            <a:avLst/>
          </a:prstGeom>
          <a:noFill/>
          <a:ln cap="flat" cmpd="sng" w="38100">
            <a:solidFill>
              <a:schemeClr val="lt1"/>
            </a:solidFill>
            <a:prstDash val="solid"/>
            <a:round/>
            <a:headEnd len="med" w="med" type="none"/>
            <a:tailEnd len="med" w="med" type="none"/>
          </a:ln>
        </p:spPr>
      </p:cxnSp>
      <p:cxnSp>
        <p:nvCxnSpPr>
          <p:cNvPr id="83" name="Google Shape;83;p17"/>
          <p:cNvCxnSpPr/>
          <p:nvPr/>
        </p:nvCxnSpPr>
        <p:spPr>
          <a:xfrm>
            <a:off x="4986875" y="1656275"/>
            <a:ext cx="0" cy="3018000"/>
          </a:xfrm>
          <a:prstGeom prst="straightConnector1">
            <a:avLst/>
          </a:prstGeom>
          <a:noFill/>
          <a:ln cap="flat" cmpd="sng" w="38100">
            <a:solidFill>
              <a:schemeClr val="lt1"/>
            </a:solidFill>
            <a:prstDash val="solid"/>
            <a:round/>
            <a:headEnd len="med" w="med" type="none"/>
            <a:tailEnd len="med" w="med" type="none"/>
          </a:ln>
        </p:spPr>
      </p:cxnSp>
      <p:sp>
        <p:nvSpPr>
          <p:cNvPr id="84" name="Google Shape;84;p17"/>
          <p:cNvSpPr txBox="1"/>
          <p:nvPr/>
        </p:nvSpPr>
        <p:spPr>
          <a:xfrm>
            <a:off x="2664075" y="1340413"/>
            <a:ext cx="6864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Bob</a:t>
            </a:r>
            <a:endParaRPr b="1" sz="1600">
              <a:solidFill>
                <a:srgbClr val="17AAE8"/>
              </a:solidFill>
            </a:endParaRPr>
          </a:p>
        </p:txBody>
      </p:sp>
      <p:sp>
        <p:nvSpPr>
          <p:cNvPr id="85" name="Google Shape;85;p17"/>
          <p:cNvSpPr txBox="1"/>
          <p:nvPr/>
        </p:nvSpPr>
        <p:spPr>
          <a:xfrm>
            <a:off x="5656550" y="1340425"/>
            <a:ext cx="8862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Alice</a:t>
            </a:r>
            <a:endParaRPr b="1" sz="1800">
              <a:solidFill>
                <a:srgbClr val="FF0000"/>
              </a:solidFill>
            </a:endParaRPr>
          </a:p>
        </p:txBody>
      </p:sp>
      <p:sp>
        <p:nvSpPr>
          <p:cNvPr id="86" name="Google Shape;86;p17"/>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a:t>
            </a:r>
            <a:r>
              <a:rPr b="1" lang="en" sz="1600">
                <a:solidFill>
                  <a:srgbClr val="EFEFEF"/>
                </a:solidFill>
              </a:rPr>
              <a:t>0</a:t>
            </a:r>
            <a:endParaRPr b="1" sz="1600">
              <a:solidFill>
                <a:srgbClr val="EFEFEF"/>
              </a:solidFill>
            </a:endParaRPr>
          </a:p>
        </p:txBody>
      </p:sp>
      <p:sp>
        <p:nvSpPr>
          <p:cNvPr id="87" name="Google Shape;87;p17"/>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88" name="Google Shape;88;p17"/>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89" name="Google Shape;89;p17"/>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90" name="Google Shape;90;p17"/>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91" name="Google Shape;91;p17"/>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92" name="Google Shape;92;p17"/>
          <p:cNvSpPr txBox="1"/>
          <p:nvPr/>
        </p:nvSpPr>
        <p:spPr>
          <a:xfrm>
            <a:off x="5186325" y="3318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110</a:t>
            </a:r>
            <a:endParaRPr b="1" sz="1600">
              <a:solidFill>
                <a:srgbClr val="FF0000"/>
              </a:solidFill>
            </a:endParaRPr>
          </a:p>
        </p:txBody>
      </p:sp>
      <p:sp>
        <p:nvSpPr>
          <p:cNvPr id="93" name="Google Shape;93;p17"/>
          <p:cNvSpPr txBox="1"/>
          <p:nvPr/>
        </p:nvSpPr>
        <p:spPr>
          <a:xfrm>
            <a:off x="5186325" y="3699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94" name="Google Shape;94;p17"/>
          <p:cNvSpPr txBox="1"/>
          <p:nvPr/>
        </p:nvSpPr>
        <p:spPr>
          <a:xfrm>
            <a:off x="5186325" y="4080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120</a:t>
            </a:r>
            <a:endParaRPr b="1" sz="1600">
              <a:solidFill>
                <a:srgbClr val="FF0000"/>
              </a:solidFill>
            </a:endParaRPr>
          </a:p>
        </p:txBody>
      </p:sp>
      <p:sp>
        <p:nvSpPr>
          <p:cNvPr id="95" name="Google Shape;95;p17"/>
          <p:cNvSpPr txBox="1"/>
          <p:nvPr/>
        </p:nvSpPr>
        <p:spPr>
          <a:xfrm>
            <a:off x="4157950" y="41075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120</a:t>
            </a:r>
            <a:endParaRPr b="1" sz="1600">
              <a:solidFill>
                <a:srgbClr val="EFEFEF"/>
              </a:solidFill>
            </a:endParaRPr>
          </a:p>
        </p:txBody>
      </p:sp>
      <p:pic>
        <p:nvPicPr>
          <p:cNvPr id="96" name="Google Shape;96;p17"/>
          <p:cNvPicPr preferRelativeResize="0"/>
          <p:nvPr/>
        </p:nvPicPr>
        <p:blipFill>
          <a:blip r:embed="rId3">
            <a:alphaModFix/>
          </a:blip>
          <a:stretch>
            <a:fillRect/>
          </a:stretch>
        </p:blipFill>
        <p:spPr>
          <a:xfrm>
            <a:off x="4499925" y="4257107"/>
            <a:ext cx="686401" cy="551842"/>
          </a:xfrm>
          <a:prstGeom prst="rect">
            <a:avLst/>
          </a:prstGeom>
          <a:noFill/>
          <a:ln>
            <a:noFill/>
          </a:ln>
        </p:spPr>
      </p:pic>
      <p:sp>
        <p:nvSpPr>
          <p:cNvPr id="97" name="Google Shape;97;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1" name="Shape 651"/>
        <p:cNvGrpSpPr/>
        <p:nvPr/>
      </p:nvGrpSpPr>
      <p:grpSpPr>
        <a:xfrm>
          <a:off x="0" y="0"/>
          <a:ext cx="0" cy="0"/>
          <a:chOff x="0" y="0"/>
          <a:chExt cx="0" cy="0"/>
        </a:xfrm>
      </p:grpSpPr>
      <p:sp>
        <p:nvSpPr>
          <p:cNvPr id="652" name="Google Shape;652;p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is implementing MapReduce hard?</a:t>
            </a:r>
            <a:endParaRPr/>
          </a:p>
        </p:txBody>
      </p:sp>
      <p:sp>
        <p:nvSpPr>
          <p:cNvPr id="653" name="Google Shape;653;p62"/>
          <p:cNvSpPr txBox="1"/>
          <p:nvPr>
            <p:ph idx="1" type="body"/>
          </p:nvPr>
        </p:nvSpPr>
        <p:spPr>
          <a:xfrm>
            <a:off x="311700" y="1152475"/>
            <a:ext cx="8520600" cy="33720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Failure is common</a:t>
            </a:r>
            <a:endParaRPr sz="2200">
              <a:solidFill>
                <a:srgbClr val="000000"/>
              </a:solidFill>
            </a:endParaRPr>
          </a:p>
          <a:p>
            <a:pPr indent="-330200" lvl="1" marL="914400" rtl="0" algn="l">
              <a:spcBef>
                <a:spcPts val="0"/>
              </a:spcBef>
              <a:spcAft>
                <a:spcPts val="0"/>
              </a:spcAft>
              <a:buClr>
                <a:srgbClr val="000000"/>
              </a:buClr>
              <a:buSzPts val="1600"/>
              <a:buChar char="○"/>
            </a:pPr>
            <a:r>
              <a:rPr lang="en" sz="1600">
                <a:solidFill>
                  <a:srgbClr val="000000"/>
                </a:solidFill>
              </a:rPr>
              <a:t>Even if each machine is available </a:t>
            </a:r>
            <a:r>
              <a:rPr i="1" lang="en" sz="1600">
                <a:solidFill>
                  <a:srgbClr val="000000"/>
                </a:solidFill>
              </a:rPr>
              <a:t>p</a:t>
            </a:r>
            <a:r>
              <a:rPr lang="en" sz="1600">
                <a:solidFill>
                  <a:srgbClr val="000000"/>
                </a:solidFill>
              </a:rPr>
              <a:t> = 99.999% of the time, a datacenter with </a:t>
            </a:r>
            <a:br>
              <a:rPr lang="en" sz="1600">
                <a:solidFill>
                  <a:srgbClr val="000000"/>
                </a:solidFill>
              </a:rPr>
            </a:br>
            <a:r>
              <a:rPr i="1" lang="en" sz="1600">
                <a:solidFill>
                  <a:srgbClr val="000000"/>
                </a:solidFill>
              </a:rPr>
              <a:t>n</a:t>
            </a:r>
            <a:r>
              <a:rPr lang="en" sz="1600">
                <a:solidFill>
                  <a:srgbClr val="000000"/>
                </a:solidFill>
              </a:rPr>
              <a:t> = 100,000 machines still encounters failures </a:t>
            </a:r>
            <a:r>
              <a:rPr lang="en" sz="1600">
                <a:solidFill>
                  <a:srgbClr val="000000"/>
                </a:solidFill>
                <a:latin typeface="Consolas"/>
                <a:ea typeface="Consolas"/>
                <a:cs typeface="Consolas"/>
                <a:sym typeface="Consolas"/>
              </a:rPr>
              <a:t>(1-</a:t>
            </a:r>
            <a:r>
              <a:rPr i="1" lang="en" sz="1600">
                <a:solidFill>
                  <a:srgbClr val="000000"/>
                </a:solidFill>
                <a:latin typeface="Consolas"/>
                <a:ea typeface="Consolas"/>
                <a:cs typeface="Consolas"/>
                <a:sym typeface="Consolas"/>
              </a:rPr>
              <a:t>p</a:t>
            </a:r>
            <a:r>
              <a:rPr baseline="30000" i="1" lang="en" sz="1600">
                <a:solidFill>
                  <a:srgbClr val="000000"/>
                </a:solidFill>
                <a:latin typeface="Consolas"/>
                <a:ea typeface="Consolas"/>
                <a:cs typeface="Consolas"/>
                <a:sym typeface="Consolas"/>
              </a:rPr>
              <a:t>n</a:t>
            </a:r>
            <a:r>
              <a:rPr lang="en" sz="1600">
                <a:solidFill>
                  <a:srgbClr val="000000"/>
                </a:solidFill>
                <a:latin typeface="Consolas"/>
                <a:ea typeface="Consolas"/>
                <a:cs typeface="Consolas"/>
                <a:sym typeface="Consolas"/>
              </a:rPr>
              <a:t>) = 63%</a:t>
            </a:r>
            <a:r>
              <a:rPr lang="en" sz="1600">
                <a:solidFill>
                  <a:srgbClr val="000000"/>
                </a:solidFill>
              </a:rPr>
              <a:t> of the time</a:t>
            </a:r>
            <a:endParaRPr sz="1600">
              <a:solidFill>
                <a:srgbClr val="000000"/>
              </a:solidFill>
            </a:endParaRPr>
          </a:p>
          <a:p>
            <a:pPr indent="-368300" lvl="0" marL="457200" rtl="0" algn="l">
              <a:spcBef>
                <a:spcPts val="0"/>
              </a:spcBef>
              <a:spcAft>
                <a:spcPts val="0"/>
              </a:spcAft>
              <a:buClr>
                <a:schemeClr val="dk1"/>
              </a:buClr>
              <a:buSzPts val="2200"/>
              <a:buChar char="●"/>
            </a:pPr>
            <a:r>
              <a:rPr lang="en" sz="2200">
                <a:solidFill>
                  <a:schemeClr val="dk1"/>
                </a:solidFill>
              </a:rPr>
              <a:t>Data skew causes unbalanced performance across cluster</a:t>
            </a:r>
            <a:br>
              <a:rPr lang="en" sz="2200">
                <a:solidFill>
                  <a:schemeClr val="dk1"/>
                </a:solidFill>
              </a:rPr>
            </a:b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Problems occur at scale.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Hard to debug!</a:t>
            </a:r>
            <a:endParaRPr sz="2200">
              <a:solidFill>
                <a:schemeClr val="dk1"/>
              </a:solidFill>
            </a:endParaRPr>
          </a:p>
        </p:txBody>
      </p:sp>
      <p:sp>
        <p:nvSpPr>
          <p:cNvPr id="654" name="Google Shape;654;p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3">
                                            <p:txEl>
                                              <p:pRg end="0" st="0"/>
                                            </p:txEl>
                                          </p:spTgt>
                                        </p:tgtEl>
                                        <p:attrNameLst>
                                          <p:attrName>style.visibility</p:attrName>
                                        </p:attrNameLst>
                                      </p:cBhvr>
                                      <p:to>
                                        <p:strVal val="visible"/>
                                      </p:to>
                                    </p:set>
                                    <p:animEffect filter="fade" transition="in">
                                      <p:cBhvr>
                                        <p:cTn dur="1"/>
                                        <p:tgtEl>
                                          <p:spTgt spid="6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3">
                                            <p:txEl>
                                              <p:pRg end="1" st="1"/>
                                            </p:txEl>
                                          </p:spTgt>
                                        </p:tgtEl>
                                        <p:attrNameLst>
                                          <p:attrName>style.visibility</p:attrName>
                                        </p:attrNameLst>
                                      </p:cBhvr>
                                      <p:to>
                                        <p:strVal val="visible"/>
                                      </p:to>
                                    </p:set>
                                    <p:animEffect filter="fade" transition="in">
                                      <p:cBhvr>
                                        <p:cTn dur="1"/>
                                        <p:tgtEl>
                                          <p:spTgt spid="65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3">
                                            <p:txEl>
                                              <p:pRg end="2" st="2"/>
                                            </p:txEl>
                                          </p:spTgt>
                                        </p:tgtEl>
                                        <p:attrNameLst>
                                          <p:attrName>style.visibility</p:attrName>
                                        </p:attrNameLst>
                                      </p:cBhvr>
                                      <p:to>
                                        <p:strVal val="visible"/>
                                      </p:to>
                                    </p:set>
                                    <p:animEffect filter="fade" transition="in">
                                      <p:cBhvr>
                                        <p:cTn dur="1"/>
                                        <p:tgtEl>
                                          <p:spTgt spid="65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3">
                                            <p:txEl>
                                              <p:pRg end="3" st="3"/>
                                            </p:txEl>
                                          </p:spTgt>
                                        </p:tgtEl>
                                        <p:attrNameLst>
                                          <p:attrName>style.visibility</p:attrName>
                                        </p:attrNameLst>
                                      </p:cBhvr>
                                      <p:to>
                                        <p:strVal val="visible"/>
                                      </p:to>
                                    </p:set>
                                    <p:animEffect filter="fade" transition="in">
                                      <p:cBhvr>
                                        <p:cTn dur="1"/>
                                        <p:tgtEl>
                                          <p:spTgt spid="65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3">
                                            <p:txEl>
                                              <p:pRg end="4" st="4"/>
                                            </p:txEl>
                                          </p:spTgt>
                                        </p:tgtEl>
                                        <p:attrNameLst>
                                          <p:attrName>style.visibility</p:attrName>
                                        </p:attrNameLst>
                                      </p:cBhvr>
                                      <p:to>
                                        <p:strVal val="visible"/>
                                      </p:to>
                                    </p:set>
                                    <p:animEffect filter="fade" transition="in">
                                      <p:cBhvr>
                                        <p:cTn dur="1"/>
                                        <p:tgtEl>
                                          <p:spTgt spid="65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8" name="Shape 658"/>
        <p:cNvGrpSpPr/>
        <p:nvPr/>
      </p:nvGrpSpPr>
      <p:grpSpPr>
        <a:xfrm>
          <a:off x="0" y="0"/>
          <a:ext cx="0" cy="0"/>
          <a:chOff x="0" y="0"/>
          <a:chExt cx="0" cy="0"/>
        </a:xfrm>
      </p:grpSpPr>
      <p:cxnSp>
        <p:nvCxnSpPr>
          <p:cNvPr id="659" name="Google Shape;659;p63"/>
          <p:cNvCxnSpPr/>
          <p:nvPr/>
        </p:nvCxnSpPr>
        <p:spPr>
          <a:xfrm>
            <a:off x="726888" y="2571750"/>
            <a:ext cx="7877400" cy="0"/>
          </a:xfrm>
          <a:prstGeom prst="straightConnector1">
            <a:avLst/>
          </a:prstGeom>
          <a:noFill/>
          <a:ln cap="flat" cmpd="sng" w="38100">
            <a:solidFill>
              <a:srgbClr val="000000"/>
            </a:solidFill>
            <a:prstDash val="solid"/>
            <a:round/>
            <a:headEnd len="med" w="med" type="none"/>
            <a:tailEnd len="med" w="med" type="triangle"/>
          </a:ln>
        </p:spPr>
      </p:cxnSp>
      <p:grpSp>
        <p:nvGrpSpPr>
          <p:cNvPr id="660" name="Google Shape;660;p63"/>
          <p:cNvGrpSpPr/>
          <p:nvPr/>
        </p:nvGrpSpPr>
        <p:grpSpPr>
          <a:xfrm>
            <a:off x="898663" y="2476950"/>
            <a:ext cx="593400" cy="486300"/>
            <a:chOff x="966000" y="2195025"/>
            <a:chExt cx="593400" cy="486300"/>
          </a:xfrm>
        </p:grpSpPr>
        <p:cxnSp>
          <p:nvCxnSpPr>
            <p:cNvPr id="661" name="Google Shape;661;p63"/>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662" name="Google Shape;662;p63"/>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2004</a:t>
              </a:r>
              <a:endParaRPr/>
            </a:p>
          </p:txBody>
        </p:sp>
      </p:grpSp>
      <p:sp>
        <p:nvSpPr>
          <p:cNvPr id="663" name="Google Shape;663;p63"/>
          <p:cNvSpPr txBox="1"/>
          <p:nvPr/>
        </p:nvSpPr>
        <p:spPr>
          <a:xfrm>
            <a:off x="131575" y="1252397"/>
            <a:ext cx="2127600" cy="534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MapReduce</a:t>
            </a:r>
            <a:endParaRPr sz="2400"/>
          </a:p>
        </p:txBody>
      </p:sp>
      <p:grpSp>
        <p:nvGrpSpPr>
          <p:cNvPr id="664" name="Google Shape;664;p63"/>
          <p:cNvGrpSpPr/>
          <p:nvPr/>
        </p:nvGrpSpPr>
        <p:grpSpPr>
          <a:xfrm>
            <a:off x="2727463" y="2476950"/>
            <a:ext cx="593400" cy="486300"/>
            <a:chOff x="966000" y="2195025"/>
            <a:chExt cx="593400" cy="486300"/>
          </a:xfrm>
        </p:grpSpPr>
        <p:cxnSp>
          <p:nvCxnSpPr>
            <p:cNvPr id="665" name="Google Shape;665;p63"/>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666" name="Google Shape;666;p63"/>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2007</a:t>
              </a:r>
              <a:endParaRPr/>
            </a:p>
          </p:txBody>
        </p:sp>
      </p:grpSp>
      <p:grpSp>
        <p:nvGrpSpPr>
          <p:cNvPr id="667" name="Google Shape;667;p63"/>
          <p:cNvGrpSpPr/>
          <p:nvPr/>
        </p:nvGrpSpPr>
        <p:grpSpPr>
          <a:xfrm>
            <a:off x="5165863" y="2476950"/>
            <a:ext cx="593400" cy="486300"/>
            <a:chOff x="966000" y="2195025"/>
            <a:chExt cx="593400" cy="486300"/>
          </a:xfrm>
        </p:grpSpPr>
        <p:cxnSp>
          <p:nvCxnSpPr>
            <p:cNvPr id="668" name="Google Shape;668;p63"/>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669" name="Google Shape;669;p63"/>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2011</a:t>
              </a:r>
              <a:endParaRPr/>
            </a:p>
          </p:txBody>
        </p:sp>
      </p:grpSp>
      <p:grpSp>
        <p:nvGrpSpPr>
          <p:cNvPr id="670" name="Google Shape;670;p63"/>
          <p:cNvGrpSpPr/>
          <p:nvPr/>
        </p:nvGrpSpPr>
        <p:grpSpPr>
          <a:xfrm>
            <a:off x="5775463" y="2476950"/>
            <a:ext cx="593400" cy="486300"/>
            <a:chOff x="1042200" y="2195025"/>
            <a:chExt cx="593400" cy="486300"/>
          </a:xfrm>
        </p:grpSpPr>
        <p:cxnSp>
          <p:nvCxnSpPr>
            <p:cNvPr id="671" name="Google Shape;671;p63"/>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672" name="Google Shape;672;p63"/>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2012</a:t>
              </a:r>
              <a:endParaRPr/>
            </a:p>
          </p:txBody>
        </p:sp>
      </p:grpSp>
      <p:grpSp>
        <p:nvGrpSpPr>
          <p:cNvPr id="673" name="Google Shape;673;p63"/>
          <p:cNvGrpSpPr/>
          <p:nvPr/>
        </p:nvGrpSpPr>
        <p:grpSpPr>
          <a:xfrm>
            <a:off x="7604263" y="2476950"/>
            <a:ext cx="593400" cy="486300"/>
            <a:chOff x="1042200" y="2195025"/>
            <a:chExt cx="593400" cy="486300"/>
          </a:xfrm>
        </p:grpSpPr>
        <p:cxnSp>
          <p:nvCxnSpPr>
            <p:cNvPr id="674" name="Google Shape;674;p63"/>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675" name="Google Shape;675;p63"/>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2015</a:t>
              </a:r>
              <a:endParaRPr/>
            </a:p>
          </p:txBody>
        </p:sp>
      </p:grpSp>
      <p:cxnSp>
        <p:nvCxnSpPr>
          <p:cNvPr id="676" name="Google Shape;676;p63"/>
          <p:cNvCxnSpPr/>
          <p:nvPr/>
        </p:nvCxnSpPr>
        <p:spPr>
          <a:xfrm>
            <a:off x="1195363" y="1759175"/>
            <a:ext cx="0" cy="626400"/>
          </a:xfrm>
          <a:prstGeom prst="straightConnector1">
            <a:avLst/>
          </a:prstGeom>
          <a:noFill/>
          <a:ln cap="flat" cmpd="sng" w="19050">
            <a:solidFill>
              <a:srgbClr val="FF0000"/>
            </a:solidFill>
            <a:prstDash val="solid"/>
            <a:round/>
            <a:headEnd len="med" w="med" type="none"/>
            <a:tailEnd len="med" w="med" type="triangle"/>
          </a:ln>
        </p:spPr>
      </p:cxnSp>
      <p:grpSp>
        <p:nvGrpSpPr>
          <p:cNvPr id="677" name="Google Shape;677;p63"/>
          <p:cNvGrpSpPr/>
          <p:nvPr/>
        </p:nvGrpSpPr>
        <p:grpSpPr>
          <a:xfrm>
            <a:off x="4589475" y="1242999"/>
            <a:ext cx="1746174" cy="1149113"/>
            <a:chOff x="4589475" y="1242999"/>
            <a:chExt cx="1746174" cy="1149113"/>
          </a:xfrm>
        </p:grpSpPr>
        <p:pic>
          <p:nvPicPr>
            <p:cNvPr id="678" name="Google Shape;678;p63"/>
            <p:cNvPicPr preferRelativeResize="0"/>
            <p:nvPr/>
          </p:nvPicPr>
          <p:blipFill>
            <a:blip r:embed="rId3">
              <a:alphaModFix/>
            </a:blip>
            <a:stretch>
              <a:fillRect/>
            </a:stretch>
          </p:blipFill>
          <p:spPr>
            <a:xfrm>
              <a:off x="4589475" y="1242999"/>
              <a:ext cx="1746174" cy="553075"/>
            </a:xfrm>
            <a:prstGeom prst="rect">
              <a:avLst/>
            </a:prstGeom>
            <a:noFill/>
            <a:ln>
              <a:noFill/>
            </a:ln>
          </p:spPr>
        </p:pic>
        <p:cxnSp>
          <p:nvCxnSpPr>
            <p:cNvPr id="679" name="Google Shape;679;p63"/>
            <p:cNvCxnSpPr/>
            <p:nvPr/>
          </p:nvCxnSpPr>
          <p:spPr>
            <a:xfrm>
              <a:off x="5462563" y="1880913"/>
              <a:ext cx="0" cy="511200"/>
            </a:xfrm>
            <a:prstGeom prst="straightConnector1">
              <a:avLst/>
            </a:prstGeom>
            <a:noFill/>
            <a:ln cap="flat" cmpd="sng" w="19050">
              <a:solidFill>
                <a:srgbClr val="FF0000"/>
              </a:solidFill>
              <a:prstDash val="solid"/>
              <a:round/>
              <a:headEnd len="med" w="med" type="none"/>
              <a:tailEnd len="med" w="med" type="triangle"/>
            </a:ln>
          </p:spPr>
        </p:cxnSp>
      </p:grpSp>
      <p:grpSp>
        <p:nvGrpSpPr>
          <p:cNvPr id="680" name="Google Shape;680;p63"/>
          <p:cNvGrpSpPr/>
          <p:nvPr/>
        </p:nvGrpSpPr>
        <p:grpSpPr>
          <a:xfrm>
            <a:off x="5406788" y="2963250"/>
            <a:ext cx="1330740" cy="1645100"/>
            <a:chOff x="5406788" y="2963250"/>
            <a:chExt cx="1330740" cy="1645100"/>
          </a:xfrm>
        </p:grpSpPr>
        <p:pic>
          <p:nvPicPr>
            <p:cNvPr id="681" name="Google Shape;681;p63"/>
            <p:cNvPicPr preferRelativeResize="0"/>
            <p:nvPr/>
          </p:nvPicPr>
          <p:blipFill>
            <a:blip r:embed="rId4">
              <a:alphaModFix/>
            </a:blip>
            <a:stretch>
              <a:fillRect/>
            </a:stretch>
          </p:blipFill>
          <p:spPr>
            <a:xfrm>
              <a:off x="5406788" y="3900500"/>
              <a:ext cx="1330740" cy="707850"/>
            </a:xfrm>
            <a:prstGeom prst="rect">
              <a:avLst/>
            </a:prstGeom>
            <a:noFill/>
            <a:ln>
              <a:noFill/>
            </a:ln>
          </p:spPr>
        </p:pic>
        <p:cxnSp>
          <p:nvCxnSpPr>
            <p:cNvPr id="682" name="Google Shape;682;p63"/>
            <p:cNvCxnSpPr>
              <a:endCxn id="672" idx="2"/>
            </p:cNvCxnSpPr>
            <p:nvPr/>
          </p:nvCxnSpPr>
          <p:spPr>
            <a:xfrm rot="10800000">
              <a:off x="6072163" y="2963250"/>
              <a:ext cx="0" cy="1059000"/>
            </a:xfrm>
            <a:prstGeom prst="straightConnector1">
              <a:avLst/>
            </a:prstGeom>
            <a:noFill/>
            <a:ln cap="flat" cmpd="sng" w="19050">
              <a:solidFill>
                <a:srgbClr val="FF0000"/>
              </a:solidFill>
              <a:prstDash val="solid"/>
              <a:round/>
              <a:headEnd len="med" w="med" type="none"/>
              <a:tailEnd len="med" w="med" type="triangle"/>
            </a:ln>
          </p:spPr>
        </p:cxnSp>
      </p:grpSp>
      <p:grpSp>
        <p:nvGrpSpPr>
          <p:cNvPr id="683" name="Google Shape;683;p63"/>
          <p:cNvGrpSpPr/>
          <p:nvPr/>
        </p:nvGrpSpPr>
        <p:grpSpPr>
          <a:xfrm>
            <a:off x="1960380" y="2963250"/>
            <a:ext cx="2127600" cy="1207850"/>
            <a:chOff x="2569980" y="2963250"/>
            <a:chExt cx="2127600" cy="1207850"/>
          </a:xfrm>
        </p:grpSpPr>
        <p:sp>
          <p:nvSpPr>
            <p:cNvPr id="684" name="Google Shape;684;p63"/>
            <p:cNvSpPr txBox="1"/>
            <p:nvPr/>
          </p:nvSpPr>
          <p:spPr>
            <a:xfrm>
              <a:off x="2569980" y="3544700"/>
              <a:ext cx="2127600" cy="626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Dryad</a:t>
              </a:r>
              <a:endParaRPr sz="2400"/>
            </a:p>
          </p:txBody>
        </p:sp>
        <p:cxnSp>
          <p:nvCxnSpPr>
            <p:cNvPr id="685" name="Google Shape;685;p63"/>
            <p:cNvCxnSpPr/>
            <p:nvPr/>
          </p:nvCxnSpPr>
          <p:spPr>
            <a:xfrm rot="10800000">
              <a:off x="3633763" y="2963250"/>
              <a:ext cx="0" cy="630300"/>
            </a:xfrm>
            <a:prstGeom prst="straightConnector1">
              <a:avLst/>
            </a:prstGeom>
            <a:noFill/>
            <a:ln cap="flat" cmpd="sng" w="19050">
              <a:solidFill>
                <a:srgbClr val="FF0000"/>
              </a:solidFill>
              <a:prstDash val="solid"/>
              <a:round/>
              <a:headEnd len="med" w="med" type="none"/>
              <a:tailEnd len="med" w="med" type="triangle"/>
            </a:ln>
          </p:spPr>
        </p:cxnSp>
      </p:grpSp>
      <p:grpSp>
        <p:nvGrpSpPr>
          <p:cNvPr id="686" name="Google Shape;686;p63"/>
          <p:cNvGrpSpPr/>
          <p:nvPr/>
        </p:nvGrpSpPr>
        <p:grpSpPr>
          <a:xfrm>
            <a:off x="7055713" y="2963250"/>
            <a:ext cx="1690501" cy="1414975"/>
            <a:chOff x="7055713" y="2963250"/>
            <a:chExt cx="1690501" cy="1414975"/>
          </a:xfrm>
        </p:grpSpPr>
        <p:grpSp>
          <p:nvGrpSpPr>
            <p:cNvPr id="687" name="Google Shape;687;p63"/>
            <p:cNvGrpSpPr/>
            <p:nvPr/>
          </p:nvGrpSpPr>
          <p:grpSpPr>
            <a:xfrm>
              <a:off x="7055713" y="3411225"/>
              <a:ext cx="1690501" cy="967000"/>
              <a:chOff x="6894450" y="3204775"/>
              <a:chExt cx="1690501" cy="967000"/>
            </a:xfrm>
          </p:grpSpPr>
          <p:pic>
            <p:nvPicPr>
              <p:cNvPr id="688" name="Google Shape;688;p63"/>
              <p:cNvPicPr preferRelativeResize="0"/>
              <p:nvPr/>
            </p:nvPicPr>
            <p:blipFill>
              <a:blip r:embed="rId5">
                <a:alphaModFix/>
              </a:blip>
              <a:stretch>
                <a:fillRect/>
              </a:stretch>
            </p:blipFill>
            <p:spPr>
              <a:xfrm>
                <a:off x="7421925" y="3204775"/>
                <a:ext cx="635550" cy="635550"/>
              </a:xfrm>
              <a:prstGeom prst="rect">
                <a:avLst/>
              </a:prstGeom>
              <a:noFill/>
              <a:ln>
                <a:noFill/>
              </a:ln>
            </p:spPr>
          </p:pic>
          <p:pic>
            <p:nvPicPr>
              <p:cNvPr id="689" name="Google Shape;689;p63"/>
              <p:cNvPicPr preferRelativeResize="0"/>
              <p:nvPr/>
            </p:nvPicPr>
            <p:blipFill>
              <a:blip r:embed="rId6">
                <a:alphaModFix/>
              </a:blip>
              <a:stretch>
                <a:fillRect/>
              </a:stretch>
            </p:blipFill>
            <p:spPr>
              <a:xfrm>
                <a:off x="6894450" y="3860161"/>
                <a:ext cx="1690501" cy="311613"/>
              </a:xfrm>
              <a:prstGeom prst="rect">
                <a:avLst/>
              </a:prstGeom>
              <a:noFill/>
              <a:ln>
                <a:noFill/>
              </a:ln>
            </p:spPr>
          </p:pic>
        </p:grpSp>
        <p:cxnSp>
          <p:nvCxnSpPr>
            <p:cNvPr id="690" name="Google Shape;690;p63"/>
            <p:cNvCxnSpPr>
              <a:endCxn id="675" idx="2"/>
            </p:cNvCxnSpPr>
            <p:nvPr/>
          </p:nvCxnSpPr>
          <p:spPr>
            <a:xfrm rot="10800000">
              <a:off x="7900963" y="2963250"/>
              <a:ext cx="0" cy="381600"/>
            </a:xfrm>
            <a:prstGeom prst="straightConnector1">
              <a:avLst/>
            </a:prstGeom>
            <a:noFill/>
            <a:ln cap="flat" cmpd="sng" w="19050">
              <a:solidFill>
                <a:srgbClr val="FF0000"/>
              </a:solidFill>
              <a:prstDash val="solid"/>
              <a:round/>
              <a:headEnd len="med" w="med" type="none"/>
              <a:tailEnd len="med" w="med" type="triangle"/>
            </a:ln>
          </p:spPr>
        </p:cxnSp>
      </p:grpSp>
      <p:sp>
        <p:nvSpPr>
          <p:cNvPr id="691" name="Google Shape;691;p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1" name="Shape 101"/>
        <p:cNvGrpSpPr/>
        <p:nvPr/>
      </p:nvGrpSpPr>
      <p:grpSpPr>
        <a:xfrm>
          <a:off x="0" y="0"/>
          <a:ext cx="0" cy="0"/>
          <a:chOff x="0" y="0"/>
          <a:chExt cx="0" cy="0"/>
        </a:xfrm>
      </p:grpSpPr>
      <p:sp>
        <p:nvSpPr>
          <p:cNvPr id="102" name="Google Shape;102;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103" name="Google Shape;103;p18"/>
          <p:cNvCxnSpPr/>
          <p:nvPr/>
        </p:nvCxnSpPr>
        <p:spPr>
          <a:xfrm>
            <a:off x="4015425" y="1656275"/>
            <a:ext cx="0" cy="2614200"/>
          </a:xfrm>
          <a:prstGeom prst="straightConnector1">
            <a:avLst/>
          </a:prstGeom>
          <a:noFill/>
          <a:ln cap="flat" cmpd="sng" w="38100">
            <a:solidFill>
              <a:schemeClr val="lt1"/>
            </a:solidFill>
            <a:prstDash val="solid"/>
            <a:round/>
            <a:headEnd len="med" w="med" type="none"/>
            <a:tailEnd len="med" w="med" type="none"/>
          </a:ln>
        </p:spPr>
      </p:cxnSp>
      <p:cxnSp>
        <p:nvCxnSpPr>
          <p:cNvPr id="104" name="Google Shape;104;p18"/>
          <p:cNvCxnSpPr/>
          <p:nvPr/>
        </p:nvCxnSpPr>
        <p:spPr>
          <a:xfrm>
            <a:off x="4986875" y="1656275"/>
            <a:ext cx="0" cy="2614200"/>
          </a:xfrm>
          <a:prstGeom prst="straightConnector1">
            <a:avLst/>
          </a:prstGeom>
          <a:noFill/>
          <a:ln cap="flat" cmpd="sng" w="38100">
            <a:solidFill>
              <a:schemeClr val="lt1"/>
            </a:solidFill>
            <a:prstDash val="solid"/>
            <a:round/>
            <a:headEnd len="med" w="med" type="none"/>
            <a:tailEnd len="med" w="med" type="none"/>
          </a:ln>
        </p:spPr>
      </p:cxnSp>
      <p:sp>
        <p:nvSpPr>
          <p:cNvPr id="105" name="Google Shape;105;p18"/>
          <p:cNvSpPr txBox="1"/>
          <p:nvPr/>
        </p:nvSpPr>
        <p:spPr>
          <a:xfrm>
            <a:off x="2664075" y="1340413"/>
            <a:ext cx="6864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Bob</a:t>
            </a:r>
            <a:endParaRPr b="1" sz="1600">
              <a:solidFill>
                <a:srgbClr val="17AAE8"/>
              </a:solidFill>
            </a:endParaRPr>
          </a:p>
        </p:txBody>
      </p:sp>
      <p:sp>
        <p:nvSpPr>
          <p:cNvPr id="106" name="Google Shape;106;p18"/>
          <p:cNvSpPr txBox="1"/>
          <p:nvPr/>
        </p:nvSpPr>
        <p:spPr>
          <a:xfrm>
            <a:off x="5656550" y="1340425"/>
            <a:ext cx="8862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Alice</a:t>
            </a:r>
            <a:endParaRPr b="1" sz="1800">
              <a:solidFill>
                <a:srgbClr val="FF0000"/>
              </a:solidFill>
            </a:endParaRPr>
          </a:p>
        </p:txBody>
      </p:sp>
      <p:sp>
        <p:nvSpPr>
          <p:cNvPr id="107" name="Google Shape;107;p18"/>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100</a:t>
            </a:r>
            <a:endParaRPr b="1" sz="1600">
              <a:solidFill>
                <a:srgbClr val="EFEFEF"/>
              </a:solidFill>
            </a:endParaRPr>
          </a:p>
        </p:txBody>
      </p:sp>
      <p:sp>
        <p:nvSpPr>
          <p:cNvPr id="108" name="Google Shape;108;p18"/>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109" name="Google Shape;109;p18"/>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110" name="Google Shape;110;p18"/>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111" name="Google Shape;111;p18"/>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112" name="Google Shape;112;p18"/>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113" name="Google Shape;113;p18"/>
          <p:cNvSpPr txBox="1"/>
          <p:nvPr/>
        </p:nvSpPr>
        <p:spPr>
          <a:xfrm>
            <a:off x="5186325" y="24044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100</a:t>
            </a:r>
            <a:endParaRPr b="1" sz="1600">
              <a:solidFill>
                <a:srgbClr val="FF0000"/>
              </a:solidFill>
            </a:endParaRPr>
          </a:p>
        </p:txBody>
      </p:sp>
      <p:sp>
        <p:nvSpPr>
          <p:cNvPr id="114" name="Google Shape;114;p18"/>
          <p:cNvSpPr txBox="1"/>
          <p:nvPr/>
        </p:nvSpPr>
        <p:spPr>
          <a:xfrm>
            <a:off x="5186325" y="32426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115" name="Google Shape;115;p18"/>
          <p:cNvSpPr txBox="1"/>
          <p:nvPr/>
        </p:nvSpPr>
        <p:spPr>
          <a:xfrm>
            <a:off x="5186325" y="36977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110</a:t>
            </a:r>
            <a:endParaRPr b="1" sz="1600">
              <a:solidFill>
                <a:srgbClr val="FF0000"/>
              </a:solidFill>
            </a:endParaRPr>
          </a:p>
        </p:txBody>
      </p:sp>
      <p:sp>
        <p:nvSpPr>
          <p:cNvPr id="116" name="Google Shape;116;p18"/>
          <p:cNvSpPr txBox="1"/>
          <p:nvPr/>
        </p:nvSpPr>
        <p:spPr>
          <a:xfrm>
            <a:off x="4157950" y="37244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pic>
        <p:nvPicPr>
          <p:cNvPr id="117" name="Google Shape;117;p18"/>
          <p:cNvPicPr preferRelativeResize="0"/>
          <p:nvPr/>
        </p:nvPicPr>
        <p:blipFill>
          <a:blip r:embed="rId3">
            <a:alphaModFix/>
          </a:blip>
          <a:stretch>
            <a:fillRect/>
          </a:stretch>
        </p:blipFill>
        <p:spPr>
          <a:xfrm>
            <a:off x="4482750" y="3953575"/>
            <a:ext cx="572700" cy="572700"/>
          </a:xfrm>
          <a:prstGeom prst="rect">
            <a:avLst/>
          </a:prstGeom>
          <a:noFill/>
          <a:ln>
            <a:noFill/>
          </a:ln>
        </p:spPr>
      </p:pic>
      <p:sp>
        <p:nvSpPr>
          <p:cNvPr id="118" name="Google Shape;118;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1"/>
                                        <p:tgtEl>
                                          <p:spTgt spid="1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
                                        <p:tgtEl>
                                          <p:spTgt spid="1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2" name="Shape 122"/>
        <p:cNvGrpSpPr/>
        <p:nvPr/>
      </p:nvGrpSpPr>
      <p:grpSpPr>
        <a:xfrm>
          <a:off x="0" y="0"/>
          <a:ext cx="0" cy="0"/>
          <a:chOff x="0" y="0"/>
          <a:chExt cx="0" cy="0"/>
        </a:xfrm>
      </p:grpSpPr>
      <p:sp>
        <p:nvSpPr>
          <p:cNvPr id="123" name="Google Shape;12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24" name="Google Shape;124;p19"/>
          <p:cNvSpPr txBox="1"/>
          <p:nvPr>
            <p:ph idx="1" type="body"/>
          </p:nvPr>
        </p:nvSpPr>
        <p:spPr>
          <a:xfrm>
            <a:off x="311700" y="13958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Changes to balance are not </a:t>
            </a:r>
            <a:r>
              <a:rPr b="1" i="1" lang="en">
                <a:solidFill>
                  <a:srgbClr val="FFFFFF"/>
                </a:solidFill>
              </a:rPr>
              <a:t>atomic</a:t>
            </a:r>
            <a:endParaRPr>
              <a:solidFill>
                <a:srgbClr val="FFFFFF"/>
              </a:solidFill>
            </a:endParaRPr>
          </a:p>
        </p:txBody>
      </p:sp>
      <p:sp>
        <p:nvSpPr>
          <p:cNvPr id="125" name="Google Shape;125;p19"/>
          <p:cNvSpPr txBox="1"/>
          <p:nvPr>
            <p:ph idx="1" type="body"/>
          </p:nvPr>
        </p:nvSpPr>
        <p:spPr>
          <a:xfrm>
            <a:off x="1052350" y="210597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26" name="Google Shape;12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27" name="Google Shape;127;p19"/>
          <p:cNvSpPr/>
          <p:nvPr/>
        </p:nvSpPr>
        <p:spPr>
          <a:xfrm>
            <a:off x="1592025" y="2479900"/>
            <a:ext cx="2086200" cy="33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9"/>
          <p:cNvSpPr/>
          <p:nvPr/>
        </p:nvSpPr>
        <p:spPr>
          <a:xfrm>
            <a:off x="1592025" y="3734500"/>
            <a:ext cx="2335500" cy="33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2" name="Shape 132"/>
        <p:cNvGrpSpPr/>
        <p:nvPr/>
      </p:nvGrpSpPr>
      <p:grpSpPr>
        <a:xfrm>
          <a:off x="0" y="0"/>
          <a:ext cx="0" cy="0"/>
          <a:chOff x="0" y="0"/>
          <a:chExt cx="0" cy="0"/>
        </a:xfrm>
      </p:grpSpPr>
      <p:sp>
        <p:nvSpPr>
          <p:cNvPr id="133" name="Google Shape;13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34" name="Google Shape;134;p20"/>
          <p:cNvSpPr txBox="1"/>
          <p:nvPr>
            <p:ph idx="1" type="body"/>
          </p:nvPr>
        </p:nvSpPr>
        <p:spPr>
          <a:xfrm>
            <a:off x="311700" y="13958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Changes to balance are not </a:t>
            </a:r>
            <a:r>
              <a:rPr b="1" i="1" lang="en">
                <a:solidFill>
                  <a:srgbClr val="FFFFFF"/>
                </a:solidFill>
              </a:rPr>
              <a:t>atomic</a:t>
            </a:r>
            <a:endParaRPr>
              <a:solidFill>
                <a:srgbClr val="FFFFFF"/>
              </a:solidFill>
            </a:endParaRPr>
          </a:p>
        </p:txBody>
      </p:sp>
      <p:sp>
        <p:nvSpPr>
          <p:cNvPr id="135" name="Google Shape;135;p20"/>
          <p:cNvSpPr txBox="1"/>
          <p:nvPr>
            <p:ph idx="1" type="body"/>
          </p:nvPr>
        </p:nvSpPr>
        <p:spPr>
          <a:xfrm>
            <a:off x="1052350" y="210597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grpSp>
        <p:nvGrpSpPr>
          <p:cNvPr id="136" name="Google Shape;136;p20"/>
          <p:cNvGrpSpPr/>
          <p:nvPr/>
        </p:nvGrpSpPr>
        <p:grpSpPr>
          <a:xfrm>
            <a:off x="4848100" y="2813500"/>
            <a:ext cx="178200" cy="987600"/>
            <a:chOff x="4238500" y="2813500"/>
            <a:chExt cx="178200" cy="987600"/>
          </a:xfrm>
        </p:grpSpPr>
        <p:cxnSp>
          <p:nvCxnSpPr>
            <p:cNvPr id="137" name="Google Shape;137;p20"/>
            <p:cNvCxnSpPr/>
            <p:nvPr/>
          </p:nvCxnSpPr>
          <p:spPr>
            <a:xfrm>
              <a:off x="4402975" y="2813500"/>
              <a:ext cx="0" cy="987600"/>
            </a:xfrm>
            <a:prstGeom prst="straightConnector1">
              <a:avLst/>
            </a:prstGeom>
            <a:noFill/>
            <a:ln cap="flat" cmpd="sng" w="28575">
              <a:solidFill>
                <a:srgbClr val="FFFFFF"/>
              </a:solidFill>
              <a:prstDash val="solid"/>
              <a:round/>
              <a:headEnd len="med" w="med" type="none"/>
              <a:tailEnd len="med" w="med" type="none"/>
            </a:ln>
          </p:spPr>
        </p:cxnSp>
        <p:cxnSp>
          <p:nvCxnSpPr>
            <p:cNvPr id="138" name="Google Shape;138;p20"/>
            <p:cNvCxnSpPr/>
            <p:nvPr/>
          </p:nvCxnSpPr>
          <p:spPr>
            <a:xfrm rot="10800000">
              <a:off x="4238500" y="2827200"/>
              <a:ext cx="178200" cy="0"/>
            </a:xfrm>
            <a:prstGeom prst="straightConnector1">
              <a:avLst/>
            </a:prstGeom>
            <a:noFill/>
            <a:ln cap="flat" cmpd="sng" w="28575">
              <a:solidFill>
                <a:srgbClr val="FFFFFF"/>
              </a:solidFill>
              <a:prstDash val="solid"/>
              <a:round/>
              <a:headEnd len="med" w="med" type="none"/>
              <a:tailEnd len="med" w="med" type="none"/>
            </a:ln>
          </p:spPr>
        </p:cxnSp>
        <p:cxnSp>
          <p:nvCxnSpPr>
            <p:cNvPr id="139" name="Google Shape;139;p20"/>
            <p:cNvCxnSpPr/>
            <p:nvPr/>
          </p:nvCxnSpPr>
          <p:spPr>
            <a:xfrm rot="10800000">
              <a:off x="4238500" y="3801100"/>
              <a:ext cx="178200" cy="0"/>
            </a:xfrm>
            <a:prstGeom prst="straightConnector1">
              <a:avLst/>
            </a:prstGeom>
            <a:noFill/>
            <a:ln cap="flat" cmpd="sng" w="28575">
              <a:solidFill>
                <a:srgbClr val="FFFFFF"/>
              </a:solidFill>
              <a:prstDash val="solid"/>
              <a:round/>
              <a:headEnd len="med" w="med" type="none"/>
              <a:tailEnd len="med" w="med" type="none"/>
            </a:ln>
          </p:spPr>
        </p:cxnSp>
      </p:grpSp>
      <p:sp>
        <p:nvSpPr>
          <p:cNvPr id="140" name="Google Shape;140;p20"/>
          <p:cNvSpPr txBox="1"/>
          <p:nvPr/>
        </p:nvSpPr>
        <p:spPr>
          <a:xfrm>
            <a:off x="5137400" y="3090400"/>
            <a:ext cx="1863900" cy="43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i="1" lang="en" sz="1800">
                <a:solidFill>
                  <a:schemeClr val="lt1"/>
                </a:solidFill>
              </a:rPr>
              <a:t>Critical section</a:t>
            </a:r>
            <a:endParaRPr b="1" i="1"/>
          </a:p>
        </p:txBody>
      </p:sp>
      <p:sp>
        <p:nvSpPr>
          <p:cNvPr id="141" name="Google Shape;141;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45" name="Shape 145"/>
        <p:cNvGrpSpPr/>
        <p:nvPr/>
      </p:nvGrpSpPr>
      <p:grpSpPr>
        <a:xfrm>
          <a:off x="0" y="0"/>
          <a:ext cx="0" cy="0"/>
          <a:chOff x="0" y="0"/>
          <a:chExt cx="0" cy="0"/>
        </a:xfrm>
      </p:grpSpPr>
      <p:sp>
        <p:nvSpPr>
          <p:cNvPr id="146" name="Google Shape;146;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147" name="Google Shape;147;p21"/>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148" name="Google Shape;148;p21"/>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49" name="Google Shape;149;p21"/>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50" name="Google Shape;150;p21"/>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51" name="Google Shape;151;p21"/>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52" name="Google Shape;152;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3" name="Google Shape;153;p21"/>
          <p:cNvSpPr/>
          <p:nvPr/>
        </p:nvSpPr>
        <p:spPr>
          <a:xfrm>
            <a:off x="714900" y="2622925"/>
            <a:ext cx="15651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1"/>
          <p:cNvSpPr/>
          <p:nvPr/>
        </p:nvSpPr>
        <p:spPr>
          <a:xfrm>
            <a:off x="4881375" y="785825"/>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1"/>
          <p:cNvSpPr/>
          <p:nvPr/>
        </p:nvSpPr>
        <p:spPr>
          <a:xfrm>
            <a:off x="4881375" y="21700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1"/>
          <p:cNvSpPr/>
          <p:nvPr/>
        </p:nvSpPr>
        <p:spPr>
          <a:xfrm>
            <a:off x="4881375" y="36411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5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5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55"/>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