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068ddbce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068ddbce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5068ddbce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5068ddbce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50dff0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550dff0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068ddbce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068ddbce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5068ddbce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5068ddbce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b06f086f0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b06f086f0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068ddbce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5068ddbce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550dff0f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550dff0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5068ddbce7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5068ddbce7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550dff0f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550dff0f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b06f086f0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b06f086f0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students each resource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“Basic syntax code in playground” contains most example codes from today’s precept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5068ddbce7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5068ddbce7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068ddbce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5068ddbce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5068ddbce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5068ddbce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068ddbce7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5068ddbce7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bb06f086f0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bb06f086f0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supports OOP paradigm (via methods)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 through the example code, and compare the function call approach and method call approach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550dff0f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550dff0f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time permits, go over exercises 1-5 from the handout (or pick and choose your favorites)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550dff0f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550dff0f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what will func sharks() print?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Bruce says CHOMP!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Lee says your majesty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Sharkira says yo what's up Lee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(note: this exercise is on the back of one of their handouts)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550dff0f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550dff0f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4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8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9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0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1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6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2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3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Launched the goroutines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5068ddbce7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5068ddbce7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4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8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9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0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1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6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2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3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Launched the goroutines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Remember to mention that goroutines may finish AFTER the function exits.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550dff0f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550dff0f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36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64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81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b06f086f0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b06f086f0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5068ddbce7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5068ddbce7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36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64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81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550dff0f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550dff0f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5068ddbce7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5068ddbce7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50dff0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50dff0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068ddbc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068ddbc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068ddb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068ddb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068ddbce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5068ddbce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068ddbce7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068ddbce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068ddbce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068ddbce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our.golang.org/list" TargetMode="External"/><Relationship Id="rId4" Type="http://schemas.openxmlformats.org/officeDocument/2006/relationships/hyperlink" Target="https://play.golang.org" TargetMode="External"/><Relationship Id="rId5" Type="http://schemas.openxmlformats.org/officeDocument/2006/relationships/hyperlink" Target="https://pkg.go.dev/" TargetMode="External"/><Relationship Id="rId6" Type="http://schemas.openxmlformats.org/officeDocument/2006/relationships/hyperlink" Target="https://tinyurl.com/y7rdgqj3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COS418 Precept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22" name="Google Shape;122;p22"/>
          <p:cNvSpPr txBox="1"/>
          <p:nvPr/>
        </p:nvSpPr>
        <p:spPr>
          <a:xfrm>
            <a:off x="188275" y="868875"/>
            <a:ext cx="460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3" name="Google Shape;123;p22"/>
          <p:cNvSpPr/>
          <p:nvPr/>
        </p:nvSpPr>
        <p:spPr>
          <a:xfrm rot="-961682">
            <a:off x="3218140" y="2872570"/>
            <a:ext cx="1942720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4972050" y="2112500"/>
            <a:ext cx="3765900" cy="7623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30" name="Google Shape;130;p23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31" name="Google Shape;131;p23"/>
          <p:cNvSpPr txBox="1"/>
          <p:nvPr/>
        </p:nvSpPr>
        <p:spPr>
          <a:xfrm>
            <a:off x="188275" y="868875"/>
            <a:ext cx="46002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Note: Keep in mind </a:t>
            </a:r>
            <a:r>
              <a:rPr lang="en" sz="1600">
                <a:solidFill>
                  <a:srgbClr val="FF0000"/>
                </a:solidFill>
              </a:rPr>
              <a:t>:=</a:t>
            </a:r>
            <a:r>
              <a:rPr lang="en" sz="1600"/>
              <a:t> is a declaration, whereas </a:t>
            </a:r>
            <a:r>
              <a:rPr lang="en" sz="1600">
                <a:solidFill>
                  <a:srgbClr val="FF0000"/>
                </a:solidFill>
              </a:rPr>
              <a:t>=</a:t>
            </a:r>
            <a:r>
              <a:rPr lang="en" sz="1600"/>
              <a:t> is an assignment</a:t>
            </a:r>
            <a:endParaRPr sz="1600"/>
          </a:p>
        </p:txBody>
      </p:sp>
      <p:sp>
        <p:nvSpPr>
          <p:cNvPr id="132" name="Google Shape;132;p23"/>
          <p:cNvSpPr/>
          <p:nvPr/>
        </p:nvSpPr>
        <p:spPr>
          <a:xfrm rot="-961996">
            <a:off x="3540479" y="3816695"/>
            <a:ext cx="1423991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4975775" y="2939125"/>
            <a:ext cx="3765900" cy="10194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39" name="Google Shape;139;p24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</a:t>
            </a:r>
            <a:r>
              <a:rPr lang="en" sz="1600"/>
              <a:t>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46" name="Google Shape;146;p25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that returns two things; error is nil if successful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divide(x, y int) (float64, error)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>
                <a:solidFill>
                  <a:schemeClr val="dk1"/>
                </a:solidFill>
              </a:rPr>
              <a:t>y == </a:t>
            </a:r>
            <a:r>
              <a:rPr lang="en">
                <a:solidFill>
                  <a:srgbClr val="0000FF"/>
                </a:solidFill>
              </a:rPr>
              <a:t>0 </a:t>
            </a:r>
            <a:r>
              <a:rPr lang="en">
                <a:solidFill>
                  <a:schemeClr val="dk1"/>
                </a:solidFill>
              </a:rPr>
              <a:t>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rgbClr val="0000FF"/>
                </a:solidFill>
              </a:rPr>
              <a:t>0.0</a:t>
            </a:r>
            <a:r>
              <a:rPr lang="en">
                <a:solidFill>
                  <a:schemeClr val="dk1"/>
                </a:solidFill>
              </a:rPr>
              <a:t>, errors.New(</a:t>
            </a:r>
            <a:r>
              <a:rPr b="1" lang="en">
                <a:solidFill>
                  <a:srgbClr val="008000"/>
                </a:solidFill>
              </a:rPr>
              <a:t>"Divide by zero"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i="1" lang="en">
                <a:solidFill>
                  <a:srgbClr val="808080"/>
                </a:solidFill>
              </a:rPr>
              <a:t>// Cast x and y to float64 before dividing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float64(x) / float64(y), nil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53" name="Google Shape;153;p26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27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0" name="Google Shape;160;p27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6" name="Google Shape;166;p28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7" name="Google Shape;167;p28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  <p:sp>
        <p:nvSpPr>
          <p:cNvPr id="168" name="Google Shape;168;p28"/>
          <p:cNvSpPr/>
          <p:nvPr/>
        </p:nvSpPr>
        <p:spPr>
          <a:xfrm>
            <a:off x="4914975" y="1432825"/>
            <a:ext cx="1627800" cy="9093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75" name="Google Shape;175;p29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82" name="Google Shape;182;p30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  <p:sp>
        <p:nvSpPr>
          <p:cNvPr id="183" name="Google Shape;183;p30"/>
          <p:cNvSpPr/>
          <p:nvPr/>
        </p:nvSpPr>
        <p:spPr>
          <a:xfrm>
            <a:off x="5064375" y="2140050"/>
            <a:ext cx="1487400" cy="229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89" name="Google Shape;189;p31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Resources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tutorial: </a:t>
            </a:r>
            <a:r>
              <a:rPr lang="en" sz="22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https://tour.golang.org/list</a:t>
            </a:r>
            <a:endParaRPr sz="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Go Playground:</a:t>
            </a:r>
            <a:r>
              <a:rPr lang="en" sz="2200"/>
              <a:t> </a:t>
            </a:r>
            <a:r>
              <a:rPr lang="en" sz="2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https://play.golang.org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standard docs: </a:t>
            </a:r>
            <a:r>
              <a:rPr lang="en" sz="2200" u="sng">
                <a:solidFill>
                  <a:schemeClr val="hlink"/>
                </a:solidFill>
                <a:hlinkClick r:id="rId5"/>
              </a:rPr>
              <a:t>https://pkg.go.dev/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Basic syntax code in playground: </a:t>
            </a:r>
            <a:r>
              <a:rPr lang="en" sz="2200" u="sng">
                <a:solidFill>
                  <a:schemeClr val="accent5"/>
                </a:solidFill>
                <a:highlight>
                  <a:schemeClr val="lt1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https://tinyurl.com/y7rdgqj3</a:t>
            </a:r>
            <a:endParaRPr sz="2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var array = [8]int{1, 2, 3, 4, 5, 6, 7, 8}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95" name="Google Shape;195;p32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96" name="Google Shape;196;p32"/>
          <p:cNvSpPr txBox="1"/>
          <p:nvPr/>
        </p:nvSpPr>
        <p:spPr>
          <a:xfrm>
            <a:off x="362775" y="868875"/>
            <a:ext cx="4379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var array = [8]int{1, 2, 3, 4, 5, 6, 7, 8}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:= make([]string,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"tic"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"tac"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"toe"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fmt.Println(slice2)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"tom"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"radar"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fmt.Println(slice)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index, value :=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"%v: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index, value)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"Slice length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len(slice))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02" name="Google Shape;202;p33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3" name="Google Shape;203;p33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4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9" name="Google Shape;209;p34"/>
          <p:cNvSpPr txBox="1"/>
          <p:nvPr/>
        </p:nvSpPr>
        <p:spPr>
          <a:xfrm>
            <a:off x="362775" y="868875"/>
            <a:ext cx="4379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 </a:t>
            </a:r>
            <a:endParaRPr sz="1600"/>
          </a:p>
        </p:txBody>
      </p:sp>
      <p:sp>
        <p:nvSpPr>
          <p:cNvPr id="210" name="Google Shape;210;p34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map whose keys have type string, and values have type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[string]int)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"yellow"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delete(myMap,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"Map size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len(myMap))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16" name="Google Shape;216;p35"/>
          <p:cNvSpPr txBox="1"/>
          <p:nvPr/>
        </p:nvSpPr>
        <p:spPr>
          <a:xfrm>
            <a:off x="362775" y="868875"/>
            <a:ext cx="4379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Struct: contain arbitrary fields and type</a:t>
            </a:r>
            <a:r>
              <a:rPr lang="en" sz="1600"/>
              <a:t>s </a:t>
            </a:r>
            <a:r>
              <a:rPr lang="en" sz="1600"/>
              <a:t>  </a:t>
            </a:r>
            <a:endParaRPr sz="1600"/>
          </a:p>
        </p:txBody>
      </p:sp>
      <p:sp>
        <p:nvSpPr>
          <p:cNvPr id="217" name="Google Shape;217;p35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Object-Oriented Programming (OOP) in Go </a:t>
            </a:r>
            <a:endParaRPr b="1" sz="1900"/>
          </a:p>
        </p:txBody>
      </p:sp>
      <p:sp>
        <p:nvSpPr>
          <p:cNvPr id="223" name="Google Shape;223;p36"/>
          <p:cNvSpPr txBox="1"/>
          <p:nvPr/>
        </p:nvSpPr>
        <p:spPr>
          <a:xfrm>
            <a:off x="362775" y="868875"/>
            <a:ext cx="4267500" cy="4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Go also provides programmers with an OOP paradigm. We can view: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Object: a value or variable that has methods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Method: a function associated with a particular type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Methods in Go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 Declaration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Similar to function declaration, but add an extra parameter between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chemeClr val="dk1"/>
                </a:solidFill>
              </a:rPr>
              <a:t> and </a:t>
            </a:r>
            <a:r>
              <a:rPr i="1" lang="en" sz="1600">
                <a:solidFill>
                  <a:srgbClr val="6AA84F"/>
                </a:solidFill>
              </a:rPr>
              <a:t>name</a:t>
            </a:r>
            <a:r>
              <a:rPr lang="en" sz="1600">
                <a:solidFill>
                  <a:schemeClr val="dk1"/>
                </a:solidFill>
              </a:rPr>
              <a:t>. This will attach the function to the type of the parameter.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Example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	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</a:t>
            </a:r>
            <a:r>
              <a:rPr lang="en" sz="1600"/>
              <a:t> </a:t>
            </a:r>
            <a:endParaRPr sz="1600"/>
          </a:p>
        </p:txBody>
      </p:sp>
      <p:sp>
        <p:nvSpPr>
          <p:cNvPr id="224" name="Google Shape;224;p36"/>
          <p:cNvSpPr txBox="1"/>
          <p:nvPr/>
        </p:nvSpPr>
        <p:spPr>
          <a:xfrm>
            <a:off x="4808825" y="677100"/>
            <a:ext cx="4267500" cy="437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import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“math”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struct named Point with x, y positions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type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Point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struct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{ X, Y float64} 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Implement a method that find Hypotenuse distance between one Point and another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f</a:t>
            </a: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unc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(p Point) Distance(q Point) float64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{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standard function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Distance(p Point, q Point) float64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main()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p := Point{1, 2}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q := Point{4, 6}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fmt.Println(p.Distance(q))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method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fmt.Println(Distance(p, 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function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idx="4294967295" type="ctrTitle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</a:t>
            </a:r>
            <a:endParaRPr sz="6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/>
        </p:nvSpPr>
        <p:spPr>
          <a:xfrm>
            <a:off x="185000" y="720600"/>
            <a:ext cx="44478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oriented programming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Convention: capitalize first letter of public fields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public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is called a receiver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Bite()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CHOMP!\n"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Because functions in Go are pass by value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(as opposed to pass by reference), receiver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methods generally take in pointers to the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instead of the object itself.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ChangeName(newName string)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s.Name = newName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35" name="Google Shape;235;p38"/>
          <p:cNvSpPr txBox="1"/>
          <p:nvPr/>
        </p:nvSpPr>
        <p:spPr>
          <a:xfrm>
            <a:off x="4503575" y="953100"/>
            <a:ext cx="45219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Receiver methods can take in other objects as well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Greet(s2 *Shark)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if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(s.Age &lt; s2.Age)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your majesty\n"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else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 what's up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s.Name, s2.Name)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"Bruce"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shark2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"Sharkira"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shark1.Bite()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shark1.ChangeName(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"Lee"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shark1.Greet(&amp;shark2)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pass in pointer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shark2.Greet(&amp;shark1)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cxnSp>
        <p:nvCxnSpPr>
          <p:cNvPr id="236" name="Google Shape;236;p38"/>
          <p:cNvCxnSpPr/>
          <p:nvPr/>
        </p:nvCxnSpPr>
        <p:spPr>
          <a:xfrm flipH="1">
            <a:off x="4342300" y="413550"/>
            <a:ext cx="25800" cy="4633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7" name="Google Shape;237;p38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Sharks and Their Methods</a:t>
            </a:r>
            <a:endParaRPr b="1" sz="1900"/>
          </a:p>
        </p:txBody>
      </p:sp>
      <p:sp>
        <p:nvSpPr>
          <p:cNvPr id="238" name="Google Shape;238;p38"/>
          <p:cNvSpPr txBox="1"/>
          <p:nvPr/>
        </p:nvSpPr>
        <p:spPr>
          <a:xfrm>
            <a:off x="6464075" y="52200"/>
            <a:ext cx="2400600" cy="951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Output: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Bruce says CHOMP!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Lee says your majesty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Sharkira says yo what's up Lee</a:t>
            </a:r>
            <a:endParaRPr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9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44" name="Google Shape;244;p39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50" name="Google Shape;250;p40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  <p:sp>
        <p:nvSpPr>
          <p:cNvPr id="251" name="Google Shape;251;p40"/>
          <p:cNvSpPr txBox="1"/>
          <p:nvPr/>
        </p:nvSpPr>
        <p:spPr>
          <a:xfrm>
            <a:off x="6073575" y="766350"/>
            <a:ext cx="2745300" cy="2859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4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8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9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0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1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6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2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3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Launched the goroutines</a:t>
            </a:r>
            <a:endParaRPr/>
          </a:p>
        </p:txBody>
      </p:sp>
      <p:sp>
        <p:nvSpPr>
          <p:cNvPr id="252" name="Google Shape;252;p40"/>
          <p:cNvSpPr/>
          <p:nvPr/>
        </p:nvSpPr>
        <p:spPr>
          <a:xfrm>
            <a:off x="1160350" y="1910450"/>
            <a:ext cx="4197300" cy="551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58" name="Google Shape;258;p41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Today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Go Basics</a:t>
            </a:r>
            <a:endParaRPr sz="23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Program Structure 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Variables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Functions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Loops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Composite Data Types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OOP in Go </a:t>
            </a:r>
            <a:endParaRPr sz="19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Exercise Time </a:t>
            </a:r>
            <a:endParaRPr sz="23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64" name="Google Shape;264;p42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  <p:sp>
        <p:nvSpPr>
          <p:cNvPr id="265" name="Google Shape;265;p42"/>
          <p:cNvSpPr txBox="1"/>
          <p:nvPr/>
        </p:nvSpPr>
        <p:spPr>
          <a:xfrm>
            <a:off x="6073575" y="766350"/>
            <a:ext cx="2745300" cy="340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Output: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25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36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64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81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100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66" name="Google Shape;266;p42"/>
          <p:cNvSpPr/>
          <p:nvPr/>
        </p:nvSpPr>
        <p:spPr>
          <a:xfrm>
            <a:off x="664375" y="1414475"/>
            <a:ext cx="1735800" cy="220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42"/>
          <p:cNvSpPr/>
          <p:nvPr/>
        </p:nvSpPr>
        <p:spPr>
          <a:xfrm>
            <a:off x="1331125" y="2461500"/>
            <a:ext cx="28143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2"/>
          <p:cNvSpPr/>
          <p:nvPr/>
        </p:nvSpPr>
        <p:spPr>
          <a:xfrm>
            <a:off x="1079400" y="4092675"/>
            <a:ext cx="44898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3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74" name="Google Shape;274;p43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</a:t>
            </a:r>
            <a:r>
              <a:rPr b="1" lang="en" sz="1900"/>
              <a:t>Channels </a:t>
            </a:r>
            <a:endParaRPr b="1" sz="19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4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80" name="Google Shape;280;p44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Channels </a:t>
            </a:r>
            <a:endParaRPr b="1" sz="1900"/>
          </a:p>
        </p:txBody>
      </p:sp>
      <p:sp>
        <p:nvSpPr>
          <p:cNvPr id="281" name="Google Shape;281;p44"/>
          <p:cNvSpPr txBox="1"/>
          <p:nvPr/>
        </p:nvSpPr>
        <p:spPr>
          <a:xfrm>
            <a:off x="6073575" y="766350"/>
            <a:ext cx="2745300" cy="1326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1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2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3 from channel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82" name="Google Shape;282;p44"/>
          <p:cNvSpPr/>
          <p:nvPr/>
        </p:nvSpPr>
        <p:spPr>
          <a:xfrm>
            <a:off x="743300" y="1772625"/>
            <a:ext cx="2024400" cy="8541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4"/>
          <p:cNvSpPr/>
          <p:nvPr/>
        </p:nvSpPr>
        <p:spPr>
          <a:xfrm>
            <a:off x="1134500" y="3238450"/>
            <a:ext cx="4149900" cy="2427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errors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9" name="Google Shape;79;p17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0" name="Google Shape;80;p17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81" name="Google Shape;81;p17"/>
          <p:cNvSpPr/>
          <p:nvPr/>
        </p:nvSpPr>
        <p:spPr>
          <a:xfrm rot="-2475379">
            <a:off x="4078153" y="942789"/>
            <a:ext cx="987673" cy="28444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4962875" y="394950"/>
            <a:ext cx="3600600" cy="477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9" name="Google Shape;89;p18"/>
          <p:cNvSpPr txBox="1"/>
          <p:nvPr/>
        </p:nvSpPr>
        <p:spPr>
          <a:xfrm>
            <a:off x="362775" y="868875"/>
            <a:ext cx="4379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0" name="Google Shape;90;p18"/>
          <p:cNvSpPr/>
          <p:nvPr/>
        </p:nvSpPr>
        <p:spPr>
          <a:xfrm rot="-1100314">
            <a:off x="3123508" y="1633829"/>
            <a:ext cx="1917481" cy="28441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4990425" y="946050"/>
            <a:ext cx="3765900" cy="12666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98" name="Google Shape;98;p19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Package-level declarations: var, func, const, type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9" name="Google Shape;99;p19"/>
          <p:cNvSpPr/>
          <p:nvPr/>
        </p:nvSpPr>
        <p:spPr>
          <a:xfrm rot="521715">
            <a:off x="1987907" y="2722322"/>
            <a:ext cx="3105594" cy="284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4953700" y="2231225"/>
            <a:ext cx="3765900" cy="25725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362775" y="335275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13" name="Google Shape;113;p21"/>
          <p:cNvSpPr txBox="1"/>
          <p:nvPr/>
        </p:nvSpPr>
        <p:spPr>
          <a:xfrm>
            <a:off x="188275" y="868875"/>
            <a:ext cx="4600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to default value.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14" name="Google Shape;114;p21"/>
          <p:cNvSpPr/>
          <p:nvPr/>
        </p:nvSpPr>
        <p:spPr>
          <a:xfrm rot="-875356">
            <a:off x="2989745" y="1914387"/>
            <a:ext cx="1944911" cy="28458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/>
          <p:nvPr/>
        </p:nvSpPr>
        <p:spPr>
          <a:xfrm>
            <a:off x="4834275" y="1258325"/>
            <a:ext cx="3870900" cy="891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