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6" r:id="rId3"/>
    <p:sldId id="277" r:id="rId4"/>
    <p:sldId id="295" r:id="rId5"/>
    <p:sldId id="326" r:id="rId6"/>
    <p:sldId id="296" r:id="rId7"/>
    <p:sldId id="297" r:id="rId8"/>
    <p:sldId id="298" r:id="rId9"/>
    <p:sldId id="299" r:id="rId10"/>
    <p:sldId id="300" r:id="rId11"/>
    <p:sldId id="304" r:id="rId12"/>
    <p:sldId id="262" r:id="rId13"/>
    <p:sldId id="263" r:id="rId14"/>
    <p:sldId id="264" r:id="rId15"/>
    <p:sldId id="265" r:id="rId16"/>
    <p:sldId id="266" r:id="rId17"/>
    <p:sldId id="267" r:id="rId18"/>
    <p:sldId id="322" r:id="rId19"/>
    <p:sldId id="301" r:id="rId20"/>
    <p:sldId id="320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A0"/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2"/>
    <p:restoredTop sz="85102"/>
  </p:normalViewPr>
  <p:slideViewPr>
    <p:cSldViewPr snapToGrid="0" snapToObjects="1">
      <p:cViewPr varScale="1">
        <p:scale>
          <a:sx n="108" d="100"/>
          <a:sy n="108" d="100"/>
        </p:scale>
        <p:origin x="144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93E77-8BD3-A648-87D4-C5D2D7D8C76E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4F46-256C-3D43-9A45-845FA8CC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14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B4E39-7FA6-C742-8253-895787F77186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EAB4E-334F-0043-B52E-1001B85E8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2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68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4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3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53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69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7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10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try to use synchronized clocks to fix this!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74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1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5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6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1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8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8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8756"/>
            <a:ext cx="11684000" cy="6298245"/>
          </a:xfrm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 sz="2600">
                <a:solidFill>
                  <a:schemeClr val="bg1"/>
                </a:solidFill>
              </a:defRPr>
            </a:lvl2pPr>
            <a:lvl3pPr>
              <a:defRPr sz="2600">
                <a:solidFill>
                  <a:schemeClr val="bg1"/>
                </a:solidFill>
              </a:defRPr>
            </a:lvl3pPr>
            <a:lvl4pPr>
              <a:defRPr sz="2600">
                <a:solidFill>
                  <a:schemeClr val="bg1"/>
                </a:solidFill>
              </a:defRPr>
            </a:lvl4pPr>
            <a:lvl5pPr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9/26/22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Time 2: Totally Ordered Multicast &amp; Vector Clocks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Lecture </a:t>
            </a:r>
            <a:r>
              <a:rPr lang="en-US" dirty="0">
                <a:ea typeface="Helvetica Neue Medium" charset="0"/>
                <a:cs typeface="Helvetica Neue Medium" charset="0"/>
              </a:rPr>
              <a:t>6</a:t>
            </a:r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dirty="0"/>
              <a:t>Wyatt Lloyd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278791"/>
          </a:xfrm>
        </p:spPr>
        <p:txBody>
          <a:bodyPr>
            <a:noAutofit/>
          </a:bodyPr>
          <a:lstStyle/>
          <a:p>
            <a:r>
              <a:rPr lang="en-US" i="1" dirty="0"/>
              <a:t>Does totally-ordered multicast solve the problem of multi-site replication in general?</a:t>
            </a:r>
          </a:p>
          <a:p>
            <a:pPr lvl="5"/>
            <a:endParaRPr lang="en-US" dirty="0"/>
          </a:p>
          <a:p>
            <a:r>
              <a:rPr lang="en-US" dirty="0"/>
              <a:t>Not by a long shot!  </a:t>
            </a:r>
          </a:p>
          <a:p>
            <a:pPr lvl="8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Our protocol </a:t>
            </a:r>
            <a:r>
              <a:rPr lang="en-US" dirty="0">
                <a:solidFill>
                  <a:srgbClr val="FF0000"/>
                </a:solidFill>
              </a:rPr>
              <a:t>assumed:</a:t>
            </a:r>
          </a:p>
          <a:p>
            <a:pPr lvl="1"/>
            <a:r>
              <a:rPr lang="en-US" sz="2800" dirty="0"/>
              <a:t>No node failures</a:t>
            </a:r>
          </a:p>
          <a:p>
            <a:pPr lvl="1"/>
            <a:r>
              <a:rPr lang="en-US" sz="2800" dirty="0"/>
              <a:t>No message loss</a:t>
            </a:r>
          </a:p>
          <a:p>
            <a:pPr lvl="1"/>
            <a:r>
              <a:rPr lang="en-US" sz="2800" dirty="0"/>
              <a:t>No message corruption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 to all communication </a:t>
            </a:r>
            <a:r>
              <a:rPr lang="en-US" dirty="0">
                <a:solidFill>
                  <a:srgbClr val="FF0000"/>
                </a:solidFill>
              </a:rPr>
              <a:t>does not scale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Waits forever </a:t>
            </a:r>
            <a:r>
              <a:rPr lang="en-US" dirty="0"/>
              <a:t>for message delays </a:t>
            </a:r>
            <a:r>
              <a:rPr lang="en-US" dirty="0">
                <a:solidFill>
                  <a:srgbClr val="FF0000"/>
                </a:solidFill>
              </a:rPr>
              <a:t>(performance?)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are we done?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Lamport</a:t>
            </a:r>
            <a:r>
              <a:rPr lang="en-US" dirty="0"/>
              <a:t> Clocks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Q: a </a:t>
            </a:r>
            <a:r>
              <a:rPr lang="en-US" dirty="0">
                <a:sym typeface="Wingdings"/>
              </a:rPr>
              <a:t> b	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</a:t>
            </a:r>
            <a:r>
              <a:rPr lang="en-US" dirty="0">
                <a:sym typeface="Wingdings"/>
              </a:rPr>
              <a:t>LC(a) &lt; LC(b) 	=&gt;	</a:t>
            </a:r>
          </a:p>
          <a:p>
            <a:pPr marL="0" indent="0">
              <a:buNone/>
            </a:pPr>
            <a:endParaRPr lang="en-US" dirty="0">
              <a:sym typeface="Wingdings"/>
            </a:endParaRPr>
          </a:p>
          <a:p>
            <a:pPr marL="0" indent="0">
              <a:buNone/>
            </a:pPr>
            <a:r>
              <a:rPr lang="en-US" dirty="0"/>
              <a:t>Q: a || b		=&gt;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8215" y="18341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Helvetica Neue Medium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LC(a) &lt; LC(b)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>
                <a:sym typeface="Wingdings"/>
              </a:rPr>
              <a:t>				b -/-&gt; a	( a  b or a || b )</a:t>
            </a:r>
          </a:p>
          <a:p>
            <a:pPr marL="0" indent="0">
              <a:buFont typeface="Arial"/>
              <a:buNone/>
            </a:pPr>
            <a:endParaRPr lang="en-US" dirty="0">
              <a:sym typeface="Wingdings"/>
            </a:endParaRPr>
          </a:p>
          <a:p>
            <a:pPr marL="0" indent="0">
              <a:buFont typeface="Arial"/>
              <a:buNone/>
            </a:pPr>
            <a:r>
              <a:rPr lang="en-US" dirty="0"/>
              <a:t>				nothing</a:t>
            </a:r>
          </a:p>
        </p:txBody>
      </p:sp>
    </p:spTree>
    <p:extLst>
      <p:ext uri="{BB962C8B-B14F-4D97-AF65-F5344CB8AC3E}">
        <p14:creationId xmlns:p14="http://schemas.microsoft.com/office/powerpoint/2010/main" val="18341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0" i="0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 clock timestamps do not capture causality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Given two timestamps C(a) and C(z), want to know whether there’s a chain of events linking them:</a:t>
            </a:r>
          </a:p>
          <a:p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indent="0" algn="ctr">
              <a:buNone/>
            </a:pP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</a:rPr>
              <a:t>a </a:t>
            </a:r>
            <a:r>
              <a:rPr lang="en-US" b="0" i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 b  ...  y  z</a:t>
            </a:r>
          </a:p>
          <a:p>
            <a:pPr marL="0" indent="0" algn="ctr">
              <a:buNone/>
            </a:pPr>
            <a:endParaRPr lang="en-US" b="0" i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Lamport Clocks and Causality</a:t>
            </a:r>
          </a:p>
        </p:txBody>
      </p:sp>
    </p:spTree>
    <p:extLst>
      <p:ext uri="{BB962C8B-B14F-4D97-AF65-F5344CB8AC3E}">
        <p14:creationId xmlns:p14="http://schemas.microsoft.com/office/powerpoint/2010/main" val="303537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One integer can’t order events in more than one process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So, a </a:t>
            </a:r>
            <a:r>
              <a:rPr lang="en-US" altLang="en-US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Vector Clock (VC) 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is a vector of integers, one entry for each process in the entire distributed system</a:t>
            </a:r>
          </a:p>
          <a:p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Label event e with VC(e) = [c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</a:t>
            </a:r>
          </a:p>
          <a:p>
            <a:pPr lvl="2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Each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is a count of events in process k that causally precede e</a:t>
            </a:r>
          </a:p>
          <a:p>
            <a:pPr lvl="2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Introduction</a:t>
            </a:r>
          </a:p>
        </p:txBody>
      </p:sp>
    </p:spTree>
    <p:extLst>
      <p:ext uri="{BB962C8B-B14F-4D97-AF65-F5344CB8AC3E}">
        <p14:creationId xmlns:p14="http://schemas.microsoft.com/office/powerpoint/2010/main" val="1546621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Initially, all vectors are [0, 0, …, 0]</a:t>
            </a:r>
          </a:p>
          <a:p>
            <a:pPr eaLnBrk="1" hangingPunct="1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Two update rules:</a:t>
            </a:r>
          </a:p>
          <a:p>
            <a:pPr eaLnBrk="1" hangingPunct="1"/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For each local event on process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increment local entry c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en-US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If process j receives message with vector [d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1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d</a:t>
            </a:r>
            <a:r>
              <a:rPr lang="en-US" altLang="en-US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2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…,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n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]: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Set each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max{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}</a:t>
            </a:r>
          </a:p>
          <a:p>
            <a:pPr lvl="1" eaLnBrk="1" hangingPunct="1"/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Increment local entry </a:t>
            </a:r>
            <a:r>
              <a:rPr lang="en-US" altLang="en-US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  <a:r>
              <a:rPr lang="en-US" altLang="en-US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endParaRPr lang="en-US" altLang="en-US" b="0" i="0" spc="0" baseline="-250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clock: Update rules</a:t>
            </a:r>
          </a:p>
        </p:txBody>
      </p:sp>
    </p:spTree>
    <p:extLst>
      <p:ext uri="{BB962C8B-B14F-4D97-AF65-F5344CB8AC3E}">
        <p14:creationId xmlns:p14="http://schemas.microsoft.com/office/powerpoint/2010/main" val="118805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0"/>
            <a:ext cx="6280283" cy="5224990"/>
          </a:xfrm>
        </p:spPr>
        <p:txBody>
          <a:bodyPr>
            <a:normAutofit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All processes’ VCs start at [0, 0, 0]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local update rule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Applying message rule</a:t>
            </a:r>
          </a:p>
          <a:p>
            <a:pPr lvl="1"/>
            <a:r>
              <a:rPr lang="en-US" sz="2800" dirty="0">
                <a:ea typeface="Helvetica Neue Medium" charset="0"/>
                <a:cs typeface="Helvetica Neue Medium" charset="0"/>
              </a:rPr>
              <a:t>Local vector clock piggybacks on inter-process messages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15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Vector clock: Example</a:t>
            </a:r>
          </a:p>
        </p:txBody>
      </p:sp>
      <p:cxnSp>
        <p:nvCxnSpPr>
          <p:cNvPr id="5" name="Straight Connector 4"/>
          <p:cNvCxnSpPr>
            <a:stCxn id="8" idx="2"/>
          </p:cNvCxnSpPr>
          <p:nvPr/>
        </p:nvCxnSpPr>
        <p:spPr>
          <a:xfrm>
            <a:off x="7856080" y="2392700"/>
            <a:ext cx="2389" cy="326631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17" idx="2"/>
          </p:cNvCxnSpPr>
          <p:nvPr/>
        </p:nvCxnSpPr>
        <p:spPr>
          <a:xfrm flipH="1">
            <a:off x="8893892" y="2411928"/>
            <a:ext cx="1967" cy="324708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8" idx="2"/>
          </p:cNvCxnSpPr>
          <p:nvPr/>
        </p:nvCxnSpPr>
        <p:spPr>
          <a:xfrm>
            <a:off x="9932852" y="2409610"/>
            <a:ext cx="3187" cy="32494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rocess 7"/>
          <p:cNvSpPr/>
          <p:nvPr/>
        </p:nvSpPr>
        <p:spPr>
          <a:xfrm>
            <a:off x="7565350" y="181124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9" name="Oval 8"/>
          <p:cNvSpPr/>
          <p:nvPr/>
        </p:nvSpPr>
        <p:spPr>
          <a:xfrm>
            <a:off x="7787319" y="265151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787319" y="317296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1492" y="24478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43912" y="298483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8825131" y="348113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56730" y="347492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c</a:t>
            </a:r>
          </a:p>
        </p:txBody>
      </p:sp>
      <p:cxnSp>
        <p:nvCxnSpPr>
          <p:cNvPr id="16" name="Straight Arrow Connector 15"/>
          <p:cNvCxnSpPr>
            <a:stCxn id="10" idx="6"/>
            <a:endCxn id="14" idx="2"/>
          </p:cNvCxnSpPr>
          <p:nvPr/>
        </p:nvCxnSpPr>
        <p:spPr>
          <a:xfrm>
            <a:off x="7924839" y="3241723"/>
            <a:ext cx="900292" cy="308171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Process 16"/>
          <p:cNvSpPr/>
          <p:nvPr/>
        </p:nvSpPr>
        <p:spPr>
          <a:xfrm>
            <a:off x="8603970" y="182815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18" name="Process 17"/>
          <p:cNvSpPr/>
          <p:nvPr/>
        </p:nvSpPr>
        <p:spPr>
          <a:xfrm>
            <a:off x="9642122" y="1828152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27727" y="5866463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Physical time ↓</a:t>
            </a:r>
          </a:p>
        </p:txBody>
      </p:sp>
      <p:sp>
        <p:nvSpPr>
          <p:cNvPr id="20" name="Oval 19"/>
          <p:cNvSpPr/>
          <p:nvPr/>
        </p:nvSpPr>
        <p:spPr>
          <a:xfrm>
            <a:off x="8825131" y="420462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89800" y="4020912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d</a:t>
            </a:r>
          </a:p>
        </p:txBody>
      </p:sp>
      <p:sp>
        <p:nvSpPr>
          <p:cNvPr id="30" name="Oval 29"/>
          <p:cNvSpPr/>
          <p:nvPr/>
        </p:nvSpPr>
        <p:spPr>
          <a:xfrm>
            <a:off x="9862521" y="451999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862521" y="286069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26191" y="267164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10428" y="4598425"/>
            <a:ext cx="28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f</a:t>
            </a:r>
            <a:endParaRPr lang="en-US" sz="24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111883">
            <a:off x="7851446" y="333326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64746" y="24970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62223" y="284710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23333" y="332526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5137" y="3856119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965855" y="438450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959015" y="2702424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[0,0,1]</a:t>
            </a:r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9" name="Straight Arrow Connector 48"/>
          <p:cNvCxnSpPr>
            <a:stCxn id="20" idx="6"/>
            <a:endCxn id="30" idx="2"/>
          </p:cNvCxnSpPr>
          <p:nvPr/>
        </p:nvCxnSpPr>
        <p:spPr>
          <a:xfrm>
            <a:off x="8962651" y="4273383"/>
            <a:ext cx="899870" cy="315373"/>
          </a:xfrm>
          <a:prstGeom prst="straightConnector1">
            <a:avLst/>
          </a:prstGeom>
          <a:ln w="3810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 rot="1188144">
            <a:off x="8880163" y="438331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2523" y="4579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8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762951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214940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V(w) &lt; V(z) then there is a chain of events linked by </a:t>
            </a:r>
            <a:b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                 Happens-Before (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) between a and z</a:t>
            </a:r>
          </a:p>
          <a:p>
            <a:pPr>
              <a:buClr>
                <a:schemeClr val="tx1"/>
              </a:buClr>
            </a:pPr>
            <a:endParaRPr lang="en-US" sz="2400" b="0" i="0" spc="0" dirty="0">
              <a:latin typeface="Helvetica Neue Medium" charset="0"/>
              <a:ea typeface="Helvetica Neue Medium" charset="0"/>
              <a:cs typeface="Helvetica Neue Medium" charset="0"/>
              <a:sym typeface="Wingdings"/>
            </a:endParaRPr>
          </a:p>
          <a:p>
            <a:pPr>
              <a:buClr>
                <a:schemeClr val="tx1"/>
              </a:buClr>
            </a:pP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) || V(w) then there is </a:t>
            </a:r>
            <a:r>
              <a:rPr lang="en-US" sz="2400" b="0" i="0" spc="0" dirty="0">
                <a:solidFill>
                  <a:srgbClr val="E775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no</a:t>
            </a:r>
            <a:r>
              <a:rPr lang="en-US" sz="24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such chain of events between a and 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Vector clocks capture causality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593477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50465" y="4201838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526465" y="445634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3526465" y="4977794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76646" y="478966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x</a:t>
            </a:r>
          </a:p>
        </p:txBody>
      </p:sp>
      <p:sp>
        <p:nvSpPr>
          <p:cNvPr id="38" name="Oval 37"/>
          <p:cNvSpPr/>
          <p:nvPr/>
        </p:nvSpPr>
        <p:spPr>
          <a:xfrm>
            <a:off x="6180687" y="550094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59065" y="5481492"/>
            <a:ext cx="370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y</a:t>
            </a:r>
          </a:p>
        </p:txBody>
      </p:sp>
      <p:cxnSp>
        <p:nvCxnSpPr>
          <p:cNvPr id="40" name="Straight Arrow Connector 39"/>
          <p:cNvCxnSpPr>
            <a:stCxn id="36" idx="6"/>
            <a:endCxn id="38" idx="2"/>
          </p:cNvCxnSpPr>
          <p:nvPr/>
        </p:nvCxnSpPr>
        <p:spPr>
          <a:xfrm>
            <a:off x="3663985" y="5046554"/>
            <a:ext cx="2516702" cy="523152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6180687" y="6224435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48708" y="424559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[1,0,0]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177643" y="481572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 Neue Medium" charset="0"/>
                <a:ea typeface="Helvetica Neue Medium" charset="0"/>
                <a:cs typeface="Helvetica Neue Medium" charset="0"/>
              </a:rPr>
              <a:t>[2,0,0]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17247" y="53388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[2,1,0]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303244" y="600985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[2,2,0]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44207" y="4245589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29683" y="600122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 Medium" charset="0"/>
                <a:ea typeface="Helvetica Neue Medium" charset="0"/>
                <a:cs typeface="Helvetica Neue Medium" charset="0"/>
              </a:rPr>
              <a:t>z</a:t>
            </a:r>
          </a:p>
        </p:txBody>
      </p:sp>
      <p:sp>
        <p:nvSpPr>
          <p:cNvPr id="29" name="Process 28"/>
          <p:cNvSpPr/>
          <p:nvPr/>
        </p:nvSpPr>
        <p:spPr>
          <a:xfrm>
            <a:off x="3297901" y="3620379"/>
            <a:ext cx="581459" cy="581459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</a:p>
        </p:txBody>
      </p:sp>
      <p:sp>
        <p:nvSpPr>
          <p:cNvPr id="30" name="Process 29"/>
          <p:cNvSpPr/>
          <p:nvPr/>
        </p:nvSpPr>
        <p:spPr>
          <a:xfrm>
            <a:off x="5952219" y="3619219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sp>
        <p:nvSpPr>
          <p:cNvPr id="31" name="Process 30"/>
          <p:cNvSpPr/>
          <p:nvPr/>
        </p:nvSpPr>
        <p:spPr>
          <a:xfrm>
            <a:off x="8621572" y="3618061"/>
            <a:ext cx="583776" cy="583776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P3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8913460" y="4200680"/>
            <a:ext cx="0" cy="245684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8" idx="4"/>
            <a:endCxn id="47" idx="0"/>
          </p:cNvCxnSpPr>
          <p:nvPr/>
        </p:nvCxnSpPr>
        <p:spPr>
          <a:xfrm>
            <a:off x="6249447" y="5638467"/>
            <a:ext cx="0" cy="585969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5" idx="4"/>
            <a:endCxn id="36" idx="0"/>
          </p:cNvCxnSpPr>
          <p:nvPr/>
        </p:nvCxnSpPr>
        <p:spPr>
          <a:xfrm>
            <a:off x="3595225" y="4593868"/>
            <a:ext cx="0" cy="383927"/>
          </a:xfrm>
          <a:prstGeom prst="straightConnector1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8491840" y="4476422"/>
            <a:ext cx="1537252" cy="523220"/>
            <a:chOff x="4595752" y="4199049"/>
            <a:chExt cx="1537252" cy="523220"/>
          </a:xfrm>
        </p:grpSpPr>
        <p:sp>
          <p:nvSpPr>
            <p:cNvPr id="42" name="TextBox 41"/>
            <p:cNvSpPr txBox="1"/>
            <p:nvPr/>
          </p:nvSpPr>
          <p:spPr>
            <a:xfrm>
              <a:off x="5081113" y="4225337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 Neue Medium" charset="0"/>
                  <a:ea typeface="Helvetica Neue Medium" charset="0"/>
                  <a:cs typeface="Helvetica Neue Medium" charset="0"/>
                </a:rPr>
                <a:t>[0,0,1]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4944554" y="4438081"/>
              <a:ext cx="137520" cy="137520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5752" y="419904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E77500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2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4792133"/>
          </a:xfrm>
        </p:spPr>
        <p:txBody>
          <a:bodyPr>
            <a:normAutofit/>
          </a:bodyPr>
          <a:lstStyle/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Rule for comparing vector timestamps: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=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=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They are the same event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&lt; V(b) when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≤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k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for all k and V(a) ≠ V(b)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 </a:t>
            </a:r>
            <a:r>
              <a:rPr lang="en-US" sz="2800" dirty="0">
                <a:ea typeface="Helvetica Neue Medium" charset="0"/>
                <a:cs typeface="Helvetica Neue Medium" charset="0"/>
                <a:sym typeface="Wingdings"/>
              </a:rPr>
              <a:t>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Concurrency: </a:t>
            </a:r>
          </a:p>
          <a:p>
            <a:pPr lvl="1"/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V(a) || V(b) if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&lt; b</a:t>
            </a:r>
            <a:r>
              <a:rPr lang="en-US" sz="3200" b="0" i="0" spc="0" baseline="-25000" dirty="0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and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a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 &gt;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b</a:t>
            </a:r>
            <a:r>
              <a:rPr lang="en-US" sz="3200" b="0" i="0" spc="0" baseline="-25000" dirty="0" err="1">
                <a:latin typeface="Helvetica Neue Medium" charset="0"/>
                <a:ea typeface="Helvetica Neue Medium" charset="0"/>
                <a:cs typeface="Helvetica Neue Medium" charset="0"/>
              </a:rPr>
              <a:t>j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some </a:t>
            </a:r>
            <a:r>
              <a:rPr lang="en-US" sz="3200" b="0" i="0" spc="0" dirty="0" err="1">
                <a:latin typeface="Helvetica Neue Medium" charset="0"/>
                <a:ea typeface="Helvetica Neue Medium" charset="0"/>
                <a:cs typeface="Helvetica Neue Medium" charset="0"/>
              </a:rPr>
              <a:t>i</a:t>
            </a:r>
            <a:r>
              <a:rPr lang="en-US" sz="3200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, j</a:t>
            </a:r>
          </a:p>
          <a:p>
            <a:pPr lvl="2"/>
            <a:r>
              <a:rPr lang="en-US" sz="2800" dirty="0">
                <a:ea typeface="Helvetica Neue Medium" charset="0"/>
                <a:cs typeface="Helvetica Neue Medium" charset="0"/>
              </a:rPr>
              <a:t>a || b</a:t>
            </a:r>
            <a:endParaRPr lang="en-US" sz="28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endParaRPr lang="en-US" sz="3200" b="0" i="0" spc="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pc="0" dirty="0">
                <a:latin typeface="Helvetica Neue Medium" charset="0"/>
                <a:ea typeface="Helvetica Neue Medium" charset="0"/>
                <a:cs typeface="Helvetica Neue Medium" charset="0"/>
              </a:rPr>
              <a:t>Comparing vector timestamps</a:t>
            </a:r>
          </a:p>
        </p:txBody>
      </p:sp>
    </p:spTree>
    <p:extLst>
      <p:ext uri="{BB962C8B-B14F-4D97-AF65-F5344CB8AC3E}">
        <p14:creationId xmlns:p14="http://schemas.microsoft.com/office/powerpoint/2010/main" val="1429121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37846" y="178757"/>
            <a:ext cx="10415954" cy="47282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Two events a, 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Lamport clocks: C(a) &lt; C(z)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200" i="0" spc="0" dirty="0">
                <a:ea typeface="Helvetica Neue Medium" charset="0"/>
                <a:cs typeface="Helvetica Neue Medium" charset="0"/>
              </a:rPr>
              <a:t>	Conclusion: </a:t>
            </a:r>
            <a:r>
              <a:rPr lang="en-US" sz="3200" dirty="0"/>
              <a:t>z -/-&gt; </a:t>
            </a:r>
            <a:r>
              <a:rPr lang="en-US" sz="3200" dirty="0">
                <a:sym typeface="Wingdings"/>
              </a:rPr>
              <a:t>a, i.e., either a  z or a || z</a:t>
            </a:r>
            <a:endParaRPr lang="en-US" sz="3600" i="0" spc="0" dirty="0">
              <a:solidFill>
                <a:srgbClr val="FF0000"/>
              </a:solidFill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i="0" spc="0" dirty="0">
              <a:ea typeface="Helvetica Neue Medium" charset="0"/>
              <a:cs typeface="Helvetica Neue Medium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i="0" spc="0" dirty="0">
                <a:ea typeface="Helvetica Neue Medium" charset="0"/>
                <a:cs typeface="Helvetica Neue Medium" charset="0"/>
              </a:rPr>
              <a:t>Vector clocks: V(a) &lt; V(z)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ea typeface="Helvetica Neue Medium" charset="0"/>
                <a:cs typeface="Helvetica Neue Medium" charset="0"/>
              </a:rPr>
              <a:t>	</a:t>
            </a:r>
            <a:r>
              <a:rPr lang="en-US" sz="3200" i="0" spc="0" dirty="0">
                <a:ea typeface="Helvetica Neue Medium" charset="0"/>
                <a:cs typeface="Helvetica Neue Medium" charset="0"/>
              </a:rPr>
              <a:t>Conclusion: </a:t>
            </a:r>
            <a:r>
              <a:rPr lang="en-US" sz="3200" dirty="0"/>
              <a:t>a </a:t>
            </a:r>
            <a:r>
              <a:rPr lang="en-US" sz="3200" dirty="0">
                <a:sym typeface="Wingdings"/>
              </a:rPr>
              <a:t> z</a:t>
            </a:r>
            <a:endParaRPr lang="en-US" altLang="en-US" sz="3600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846" y="5129960"/>
            <a:ext cx="968326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Vector clock timestamps precisely capture happens-before </a:t>
            </a:r>
            <a:r>
              <a:rPr lang="en-US" sz="3600">
                <a:latin typeface="Helvetica Neue Medium" charset="0"/>
                <a:ea typeface="Helvetica Neue Medium" charset="0"/>
                <a:cs typeface="Helvetica Neue Medium" charset="0"/>
              </a:rPr>
              <a:t>relation (potential causality)</a:t>
            </a:r>
            <a:endParaRPr lang="en-US" sz="36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9601200" cy="135202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 New York-based bank wants to make its transaction ledger database resilient to whole-site failures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Motivation: Multi-site database replication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385" y="2923180"/>
            <a:ext cx="1392831" cy="1353358"/>
          </a:xfrm>
          <a:prstGeom prst="rect">
            <a:avLst/>
          </a:prstGeom>
        </p:spPr>
      </p:pic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057" y="4585928"/>
            <a:ext cx="115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New York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34087" y="4163318"/>
            <a:ext cx="1599319" cy="814703"/>
            <a:chOff x="1110086" y="4163317"/>
            <a:chExt cx="1599319" cy="814703"/>
          </a:xfrm>
        </p:grpSpPr>
        <p:sp>
          <p:nvSpPr>
            <p:cNvPr id="13" name="Can 12"/>
            <p:cNvSpPr/>
            <p:nvPr/>
          </p:nvSpPr>
          <p:spPr>
            <a:xfrm>
              <a:off x="2232117" y="4163317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10086" y="4331689"/>
              <a:ext cx="14872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Arial" charset="0"/>
                  <a:ea typeface="Arial" charset="0"/>
                  <a:cs typeface="Arial" charset="0"/>
                </a:rPr>
                <a:t>San Francisco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3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455" y="3109218"/>
            <a:ext cx="4610100" cy="2859115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838200" y="1447801"/>
            <a:ext cx="10515600" cy="135202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Replicate </a:t>
            </a:r>
            <a:r>
              <a:rPr lang="en-US" dirty="0"/>
              <a:t>the database, keep one copy in sf, one in </a:t>
            </a:r>
            <a:r>
              <a:rPr lang="en-US" dirty="0" err="1"/>
              <a:t>nyc</a:t>
            </a:r>
            <a:endParaRPr lang="en-US" dirty="0"/>
          </a:p>
          <a:p>
            <a:pPr lvl="1"/>
            <a:r>
              <a:rPr lang="en-US" dirty="0"/>
              <a:t>Client sends reads to the nearest copy</a:t>
            </a:r>
          </a:p>
          <a:p>
            <a:pPr lvl="1"/>
            <a:r>
              <a:rPr lang="en-US" dirty="0"/>
              <a:t>Client sends update to both copies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pc="-150" dirty="0"/>
              <a:t>The consequences of concurrent updates</a:t>
            </a:r>
          </a:p>
        </p:txBody>
      </p:sp>
      <p:sp>
        <p:nvSpPr>
          <p:cNvPr id="13" name="Can 12"/>
          <p:cNvSpPr/>
          <p:nvPr/>
        </p:nvSpPr>
        <p:spPr>
          <a:xfrm>
            <a:off x="3756117" y="4163318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Can 13"/>
          <p:cNvSpPr/>
          <p:nvPr/>
        </p:nvSpPr>
        <p:spPr>
          <a:xfrm>
            <a:off x="7862636" y="4014302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Curved Connector 21"/>
          <p:cNvCxnSpPr>
            <a:stCxn id="20" idx="3"/>
            <a:endCxn id="13" idx="0"/>
          </p:cNvCxnSpPr>
          <p:nvPr/>
        </p:nvCxnSpPr>
        <p:spPr>
          <a:xfrm>
            <a:off x="3661463" y="3642657"/>
            <a:ext cx="333299" cy="639983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20" idx="3"/>
            <a:endCxn id="14" idx="2"/>
          </p:cNvCxnSpPr>
          <p:nvPr/>
        </p:nvCxnSpPr>
        <p:spPr>
          <a:xfrm>
            <a:off x="3661463" y="3642656"/>
            <a:ext cx="4201173" cy="633882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4" idx="0"/>
            <a:endCxn id="14" idx="3"/>
          </p:cNvCxnSpPr>
          <p:nvPr/>
        </p:nvCxnSpPr>
        <p:spPr>
          <a:xfrm rot="16200000" flipV="1">
            <a:off x="7872018" y="4769022"/>
            <a:ext cx="657536" cy="197041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24" idx="0"/>
            <a:endCxn id="13" idx="4"/>
          </p:cNvCxnSpPr>
          <p:nvPr/>
        </p:nvCxnSpPr>
        <p:spPr>
          <a:xfrm rot="16200000" flipV="1">
            <a:off x="5880440" y="2777443"/>
            <a:ext cx="771835" cy="4065901"/>
          </a:xfrm>
          <a:prstGeom prst="curvedConnector2">
            <a:avLst/>
          </a:prstGeom>
          <a:ln w="57150"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617587" y="3179067"/>
            <a:ext cx="6117737" cy="2663574"/>
            <a:chOff x="1093586" y="3179067"/>
            <a:chExt cx="6117737" cy="2663574"/>
          </a:xfrm>
        </p:grpSpPr>
        <p:sp>
          <p:nvSpPr>
            <p:cNvPr id="18" name="Smiley Face 17"/>
            <p:cNvSpPr/>
            <p:nvPr/>
          </p:nvSpPr>
          <p:spPr>
            <a:xfrm>
              <a:off x="2315705" y="3179067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93586" y="3319490"/>
              <a:ext cx="10438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“Deposit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$100”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39289" y="5196310"/>
              <a:ext cx="872034" cy="64633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“Pay 1%</a:t>
              </a:r>
            </a:p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interest”</a:t>
              </a:r>
            </a:p>
          </p:txBody>
        </p:sp>
        <p:sp>
          <p:nvSpPr>
            <p:cNvPr id="19" name="Smiley Face 18"/>
            <p:cNvSpPr/>
            <p:nvPr/>
          </p:nvSpPr>
          <p:spPr>
            <a:xfrm>
              <a:off x="5838706" y="5194163"/>
              <a:ext cx="393700" cy="388158"/>
            </a:xfrm>
            <a:prstGeom prst="smileyFac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703262" y="426148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551200" y="3974985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$1,000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707159" y="466159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17368" y="5063861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551199" y="437996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$1,010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558252" y="4780072"/>
            <a:ext cx="87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$1,110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44520" y="3215166"/>
            <a:ext cx="5617592" cy="1438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Inconsistent replicas!</a:t>
            </a:r>
          </a:p>
          <a:p>
            <a:r>
              <a: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Updates should have been performed in the same order at each copy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0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1C1C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5" grpId="0"/>
      <p:bldP spid="45" grpId="1"/>
      <p:bldP spid="46" grpId="0"/>
      <p:bldP spid="47" grpId="0"/>
      <p:bldP spid="47" grpId="1"/>
      <p:bldP spid="4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518525"/>
            <a:ext cx="9601200" cy="2175106"/>
          </a:xfrm>
        </p:spPr>
        <p:txBody>
          <a:bodyPr>
            <a:normAutofit lnSpcReduction="10000"/>
          </a:bodyPr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Client sends update to one replica site </a:t>
            </a:r>
            <a:r>
              <a:rPr lang="en-US" i="1" dirty="0">
                <a:ea typeface="Helvetica Neue Medium" charset="0"/>
                <a:cs typeface="Helvetica Neue Medium" charset="0"/>
              </a:rPr>
              <a:t>j</a:t>
            </a: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Replica assigns it Lamport timestamp C</a:t>
            </a:r>
            <a:r>
              <a:rPr lang="en-US" i="1" baseline="-25000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r>
              <a:rPr lang="en-US" baseline="-25000" dirty="0">
                <a:ea typeface="Helvetica Neue Medium" charset="0"/>
                <a:cs typeface="Helvetica Neue Medium" charset="0"/>
                <a:sym typeface="Wingdings"/>
              </a:rPr>
              <a:t> </a:t>
            </a:r>
            <a:r>
              <a:rPr lang="en-US" dirty="0">
                <a:ea typeface="Helvetica Neue Medium" charset="0"/>
                <a:cs typeface="Helvetica Neue Medium" charset="0"/>
                <a:sym typeface="Wingdings"/>
              </a:rPr>
              <a:t>. </a:t>
            </a:r>
            <a:r>
              <a:rPr lang="en-US" i="1" dirty="0">
                <a:ea typeface="Helvetica Neue Medium" charset="0"/>
                <a:cs typeface="Helvetica Neue Medium" charset="0"/>
                <a:sym typeface="Wingdings"/>
              </a:rPr>
              <a:t>j</a:t>
            </a:r>
            <a:endParaRPr lang="en-US" i="1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dirty="0">
                <a:ea typeface="Helvetica Neue Medium" charset="0"/>
                <a:cs typeface="Helvetica Neue Medium" charset="0"/>
              </a:rPr>
              <a:t>Key idea: Place events into a sorted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local queue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Sorted </a:t>
            </a:r>
            <a:r>
              <a:rPr lang="en-US" dirty="0">
                <a:ea typeface="Helvetica Neue Medium" charset="0"/>
                <a:cs typeface="Helvetica Neue Medium" charset="0"/>
              </a:rPr>
              <a:t>by increasing Lamport timestamps</a:t>
            </a: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Helvetica Neue Medium" charset="0"/>
                <a:cs typeface="Helvetica Neue Medium" charset="0"/>
              </a:rPr>
              <a:t>Totally-Ordered Multicast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735322" y="4982311"/>
            <a:ext cx="4105970" cy="1353578"/>
            <a:chOff x="2162790" y="4654918"/>
            <a:chExt cx="4105970" cy="1353578"/>
          </a:xfrm>
        </p:grpSpPr>
        <p:sp>
          <p:nvSpPr>
            <p:cNvPr id="5" name="Can 4"/>
            <p:cNvSpPr/>
            <p:nvPr/>
          </p:nvSpPr>
          <p:spPr>
            <a:xfrm>
              <a:off x="4973308" y="5486181"/>
              <a:ext cx="477288" cy="522315"/>
            </a:xfrm>
            <a:prstGeom prst="can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P1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4513883" y="4900256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510130" y="5330245"/>
              <a:ext cx="1374993" cy="308"/>
            </a:xfrm>
            <a:prstGeom prst="line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Document 10"/>
            <p:cNvSpPr/>
            <p:nvPr/>
          </p:nvSpPr>
          <p:spPr>
            <a:xfrm>
              <a:off x="5183725" y="4909438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5745492" y="4657884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  <p:sp>
          <p:nvSpPr>
            <p:cNvPr id="13" name="Document 12"/>
            <p:cNvSpPr/>
            <p:nvPr/>
          </p:nvSpPr>
          <p:spPr>
            <a:xfrm>
              <a:off x="4588396" y="490764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5141235" y="4654918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62790" y="4765000"/>
              <a:ext cx="216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Example: P1’s</a:t>
              </a:r>
            </a:p>
            <a:p>
              <a:r>
                <a:rPr lang="en-US" dirty="0">
                  <a:latin typeface="Helvetica Neue Medium" charset="0"/>
                  <a:ea typeface="Helvetica Neue Medium" charset="0"/>
                  <a:cs typeface="Helvetica Neue Medium" charset="0"/>
                </a:rPr>
                <a:t>local queue: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4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8200" y="1721543"/>
            <a:ext cx="8763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 Medium" charset="0"/>
                <a:ea typeface="Helvetica Neue Medium" charset="0"/>
                <a:cs typeface="Helvetica Neue Medium" charset="0"/>
              </a:rPr>
              <a:t>Goal: All sites apply updates in (same) Lamport clock order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94251" y="4977289"/>
            <a:ext cx="1782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Helvetica Neue Medium" charset="0"/>
                <a:ea typeface="Helvetica Neue Medium" charset="0"/>
                <a:cs typeface="Helvetica Neue Medium" charset="0"/>
                <a:sym typeface="Wingdings"/>
              </a:rPr>
              <a:t> </a:t>
            </a:r>
            <a:r>
              <a:rPr lang="en-US">
                <a:latin typeface="Helvetica Neue Medium" charset="0"/>
                <a:ea typeface="Helvetica Neue Medium" charset="0"/>
                <a:cs typeface="Helvetica Neue Medium" charset="0"/>
              </a:rPr>
              <a:t>Timestamps</a:t>
            </a:r>
          </a:p>
        </p:txBody>
      </p:sp>
    </p:spTree>
    <p:extLst>
      <p:ext uri="{BB962C8B-B14F-4D97-AF65-F5344CB8AC3E}">
        <p14:creationId xmlns:p14="http://schemas.microsoft.com/office/powerpoint/2010/main" val="18233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23259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431507" y="1306680"/>
            <a:ext cx="0" cy="5250237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Process 6"/>
          <p:cNvSpPr/>
          <p:nvPr/>
        </p:nvSpPr>
        <p:spPr>
          <a:xfrm>
            <a:off x="3143249" y="546660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SF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455109" y="169272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55109" y="232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32" y="1434593"/>
            <a:ext cx="3303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a) Add Alice to Bank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66842" y="2105254"/>
            <a:ext cx="369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b) Alice deposits $1000</a:t>
            </a:r>
          </a:p>
        </p:txBody>
      </p:sp>
      <p:sp>
        <p:nvSpPr>
          <p:cNvPr id="13" name="Oval 12"/>
          <p:cNvSpPr/>
          <p:nvPr/>
        </p:nvSpPr>
        <p:spPr>
          <a:xfrm>
            <a:off x="5365710" y="26061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endCxn id="13" idx="2"/>
          </p:cNvCxnSpPr>
          <p:nvPr/>
        </p:nvCxnSpPr>
        <p:spPr>
          <a:xfrm>
            <a:off x="3586117" y="2371410"/>
            <a:ext cx="1779593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Process 15"/>
          <p:cNvSpPr/>
          <p:nvPr/>
        </p:nvSpPr>
        <p:spPr>
          <a:xfrm>
            <a:off x="5054204" y="552968"/>
            <a:ext cx="760020" cy="760020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NY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64410" y="6272353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Physical time ↓</a:t>
            </a:r>
          </a:p>
        </p:txBody>
      </p:sp>
      <p:sp>
        <p:nvSpPr>
          <p:cNvPr id="28" name="Oval 27"/>
          <p:cNvSpPr/>
          <p:nvPr/>
        </p:nvSpPr>
        <p:spPr>
          <a:xfrm>
            <a:off x="3464778" y="554001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360973" y="55932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541519" y="3096562"/>
            <a:ext cx="1809708" cy="33947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589269" y="2856032"/>
            <a:ext cx="389792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c) Remove Alice from Bank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366842" y="5357418"/>
            <a:ext cx="3657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e) Alice deposits $100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366841" y="3865426"/>
            <a:ext cx="369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d) Re-add Alice to Bank</a:t>
            </a:r>
          </a:p>
        </p:txBody>
      </p:sp>
      <p:sp>
        <p:nvSpPr>
          <p:cNvPr id="40" name="Oval 39"/>
          <p:cNvSpPr/>
          <p:nvPr/>
        </p:nvSpPr>
        <p:spPr>
          <a:xfrm>
            <a:off x="5365710" y="301018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3455109" y="338652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589609" y="1743537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365710" y="1972886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455109" y="405078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365710" y="4350790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3600505" y="4116029"/>
            <a:ext cx="1774856" cy="30352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589269" y="5377944"/>
            <a:ext cx="334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f) 1% interest payment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74469" y="1665425"/>
            <a:ext cx="499832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Q2) What are all the valid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lamport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 timestamp total orders of a—f?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774469" y="546660"/>
            <a:ext cx="500189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Q1) What is bad about using order </a:t>
            </a:r>
            <a:r>
              <a:rPr lang="en-US" sz="2400" i="1" dirty="0" err="1">
                <a:latin typeface="Helvetica Neue Medium" charset="0"/>
                <a:ea typeface="Helvetica Neue Medium" charset="0"/>
                <a:cs typeface="Helvetica Neue Medium" charset="0"/>
              </a:rPr>
              <a:t>a,b,d,c</a:t>
            </a:r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137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8372" y="1690688"/>
            <a:ext cx="11215255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client, broadcast to others (including yourself)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On receiving an update from replica: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Add it to your local queue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2000" dirty="0"/>
              <a:t>Broadcast an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sz="2000" dirty="0"/>
              <a:t>to every replica (including yourself)</a:t>
            </a:r>
          </a:p>
          <a:p>
            <a:pPr marL="971550" lvl="1" indent="-514350">
              <a:buFont typeface="+mj-lt"/>
              <a:buAutoNum type="alphaLcParenR"/>
            </a:pPr>
            <a:endParaRPr lang="en-US" sz="20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/>
              <a:t>On receiving an acknowledgement:</a:t>
            </a:r>
          </a:p>
          <a:p>
            <a:pPr lvl="1"/>
            <a:r>
              <a:rPr lang="en-US" sz="2000" dirty="0"/>
              <a:t>Mark corresponding update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sz="2000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sz="2400" dirty="0"/>
          </a:p>
          <a:p>
            <a:pPr marL="520700" indent="-51435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sz="2400" dirty="0"/>
              <a:t>updates </a:t>
            </a:r>
            <a:r>
              <a:rPr lang="en-US" sz="2400" u="sng" dirty="0"/>
              <a:t>everyone</a:t>
            </a:r>
            <a:r>
              <a:rPr lang="en-US" sz="2400" dirty="0"/>
              <a:t> has ack’ed from </a:t>
            </a:r>
            <a:r>
              <a:rPr lang="en-US" sz="2400" u="sng" dirty="0"/>
              <a:t>head</a:t>
            </a:r>
            <a:r>
              <a:rPr lang="en-US" sz="2400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(Almost correct)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9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5829300" y="2165654"/>
            <a:ext cx="4610100" cy="2148151"/>
          </a:xfrm>
          <a:prstGeom prst="rect">
            <a:avLst/>
          </a:prstGeom>
        </p:spPr>
      </p:pic>
      <p:sp>
        <p:nvSpPr>
          <p:cNvPr id="43" name="Content Placeholder 42"/>
          <p:cNvSpPr>
            <a:spLocks noGrp="1"/>
          </p:cNvSpPr>
          <p:nvPr>
            <p:ph idx="1"/>
          </p:nvPr>
        </p:nvSpPr>
        <p:spPr>
          <a:xfrm>
            <a:off x="1676401" y="1420586"/>
            <a:ext cx="3960639" cy="2893218"/>
          </a:xfrm>
        </p:spPr>
        <p:txBody>
          <a:bodyPr>
            <a:normAutofit/>
          </a:bodyPr>
          <a:lstStyle/>
          <a:p>
            <a:r>
              <a:rPr lang="en-US" sz="2400" spc="-100" dirty="0">
                <a:ea typeface="Helvetica Neue Medium" charset="0"/>
                <a:cs typeface="Helvetica Neue Medium" charset="0"/>
              </a:rPr>
              <a:t>P1 queues </a:t>
            </a:r>
            <a:r>
              <a:rPr lang="en-US" sz="2400" spc="-1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$</a:t>
            </a:r>
            <a:r>
              <a:rPr lang="en-US" sz="2400" spc="-100" dirty="0">
                <a:ea typeface="Helvetica Neue Medium" charset="0"/>
                <a:cs typeface="Helvetica Neue Medium" charset="0"/>
              </a:rPr>
              <a:t>, P2 queues </a:t>
            </a:r>
            <a:r>
              <a:rPr lang="en-US" sz="2400" spc="-1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endParaRPr lang="en-US" sz="2400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P1 queues and </a:t>
            </a:r>
            <a:r>
              <a:rPr lang="en-US" sz="240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ack’s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</a:p>
          <a:p>
            <a:pPr lvl="1"/>
            <a:r>
              <a:rPr lang="en-US" spc="-150" dirty="0">
                <a:ea typeface="Helvetica Neue Medium" charset="0"/>
                <a:cs typeface="Helvetica Neue Medium" charset="0"/>
              </a:rPr>
              <a:t>P1 marks </a:t>
            </a:r>
            <a:r>
              <a:rPr lang="en-US" spc="-15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pc="-15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pc="-150" dirty="0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</a:p>
          <a:p>
            <a:pPr lvl="1"/>
            <a:endParaRPr lang="en-US" dirty="0">
              <a:ea typeface="Helvetica Neue Medium" charset="0"/>
              <a:cs typeface="Helvetica Neue Medium" charset="0"/>
            </a:endParaRPr>
          </a:p>
          <a:p>
            <a:r>
              <a:rPr lang="en-US" sz="2400" dirty="0">
                <a:ea typeface="Helvetica Neue Medium" charset="0"/>
                <a:cs typeface="Helvetica Neue Medium" charset="0"/>
              </a:rPr>
              <a:t>P2 marks </a:t>
            </a:r>
            <a:r>
              <a:rPr lang="en-US" sz="2400" dirty="0">
                <a:solidFill>
                  <a:schemeClr val="accent4"/>
                </a:solidFill>
                <a:ea typeface="Helvetica Neue Medium" charset="0"/>
                <a:cs typeface="Helvetica Neue Medium" charset="0"/>
              </a:rPr>
              <a:t>%</a:t>
            </a:r>
            <a:r>
              <a:rPr lang="en-US" sz="2400" dirty="0">
                <a:ea typeface="Helvetica Neue Medium" charset="0"/>
                <a:cs typeface="Helvetica Neue Medium" charset="0"/>
              </a:rPr>
              <a:t> fully </a:t>
            </a:r>
            <a:r>
              <a:rPr lang="en-US" sz="2400" dirty="0" err="1">
                <a:solidFill>
                  <a:srgbClr val="0070C0"/>
                </a:solidFill>
                <a:ea typeface="Helvetica Neue Medium" charset="0"/>
                <a:cs typeface="Helvetica Neue Medium" charset="0"/>
              </a:rPr>
              <a:t>ack’ed</a:t>
            </a:r>
            <a:endParaRPr lang="en-US" sz="2400" dirty="0">
              <a:solidFill>
                <a:srgbClr val="0070C0"/>
              </a:solidFill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6">
                    <a:lumMod val="75000"/>
                  </a:schemeClr>
                </a:solidFill>
                <a:ea typeface="Helvetica Neue Medium" charset="0"/>
                <a:cs typeface="Helvetica Neue Medium" charset="0"/>
              </a:rPr>
              <a:t>(Almost correct)</a:t>
            </a:r>
          </a:p>
        </p:txBody>
      </p:sp>
      <p:sp>
        <p:nvSpPr>
          <p:cNvPr id="13" name="Can 12"/>
          <p:cNvSpPr/>
          <p:nvPr/>
        </p:nvSpPr>
        <p:spPr>
          <a:xfrm>
            <a:off x="5713962" y="250879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9820481" y="235977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949820" y="303110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060109" y="2884247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5889224" y="314944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</p:cNvCxnSpPr>
          <p:nvPr/>
        </p:nvCxnSpPr>
        <p:spPr>
          <a:xfrm>
            <a:off x="6026745" y="321820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6468501" y="258523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8684524" y="162798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680771" y="205797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683283" y="163014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679530" y="206013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04141" y="1387776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8812" y="138481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9995166" y="315595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895480" y="335331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6033000" y="322471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507308" y="2574748"/>
            <a:ext cx="1085035" cy="674158"/>
            <a:chOff x="7251414" y="2534353"/>
            <a:chExt cx="1085035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13181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9999513" y="3561707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>
            <a:stCxn id="40" idx="6"/>
            <a:endCxn id="57" idx="2"/>
          </p:cNvCxnSpPr>
          <p:nvPr/>
        </p:nvCxnSpPr>
        <p:spPr>
          <a:xfrm>
            <a:off x="6033001" y="3422079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8718266" y="3698108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8718267" y="1379832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718267" y="138094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8" name="Document 87"/>
          <p:cNvSpPr/>
          <p:nvPr/>
        </p:nvSpPr>
        <p:spPr>
          <a:xfrm>
            <a:off x="9882836" y="3785126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15868" y="187796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932605" y="1880379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8926783" y="1870495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9" name="Notched Right Arrow 98"/>
          <p:cNvSpPr/>
          <p:nvPr/>
        </p:nvSpPr>
        <p:spPr>
          <a:xfrm rot="192280">
            <a:off x="7978118" y="3625399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220115" y="605678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7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797171" y="4041923"/>
            <a:ext cx="307328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✘  P2 processes %</a:t>
            </a:r>
          </a:p>
        </p:txBody>
      </p:sp>
      <p:sp>
        <p:nvSpPr>
          <p:cNvPr id="50" name="Notched Right Arrow 49"/>
          <p:cNvSpPr/>
          <p:nvPr/>
        </p:nvSpPr>
        <p:spPr>
          <a:xfrm rot="16200000">
            <a:off x="6357116" y="2225577"/>
            <a:ext cx="593529" cy="467751"/>
          </a:xfrm>
          <a:prstGeom prst="notchedRightArrow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1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9797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0" grpId="0" animBg="1"/>
      <p:bldP spid="57" grpId="0" animBg="1"/>
      <p:bldP spid="88" grpId="0" animBg="1"/>
      <p:bldP spid="95" grpId="0" animBg="1"/>
      <p:bldP spid="97" grpId="0" animBg="1"/>
      <p:bldP spid="98" grpId="0" animBg="1"/>
      <p:bldP spid="98" grpId="1" animBg="1"/>
      <p:bldP spid="99" grpId="0" animBg="1"/>
      <p:bldP spid="5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38200" y="2493073"/>
            <a:ext cx="10515600" cy="1612762"/>
          </a:xfrm>
          <a:prstGeom prst="roundRect">
            <a:avLst>
              <a:gd name="adj" fmla="val 7756"/>
            </a:avLst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6887" y="1825625"/>
            <a:ext cx="11234057" cy="435133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On receiving an update from client, broadcast to others (including yourself)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 receiving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or processing </a:t>
            </a:r>
            <a:r>
              <a:rPr lang="en-US" dirty="0"/>
              <a:t>an update: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Add it to your local queue, if received update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/>
              <a:t>Broadcast 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acknowledgement message </a:t>
            </a:r>
            <a:r>
              <a:rPr lang="en-US" dirty="0"/>
              <a:t>to every replica (including yourself) </a:t>
            </a:r>
            <a:br>
              <a:rPr lang="en-US" dirty="0"/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only from head of queue</a:t>
            </a:r>
          </a:p>
          <a:p>
            <a:pPr marL="971550" lvl="1" indent="-514350">
              <a:buFont typeface="+mj-lt"/>
              <a:buAutoNum type="alphaLcParenR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/>
              <a:t>On receiving an acknowledgement:</a:t>
            </a:r>
          </a:p>
          <a:p>
            <a:pPr lvl="1"/>
            <a:r>
              <a:rPr lang="en-US" dirty="0"/>
              <a:t>Mark corresponding update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acknowledged </a:t>
            </a:r>
            <a:r>
              <a:rPr lang="en-US" dirty="0"/>
              <a:t>in your queue</a:t>
            </a:r>
          </a:p>
          <a:p>
            <a:pPr marL="571500" indent="-514350">
              <a:buFont typeface="+mj-lt"/>
              <a:buAutoNum type="arabicPeriod"/>
            </a:pPr>
            <a:endParaRPr lang="en-US" dirty="0"/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Remove and process </a:t>
            </a:r>
            <a:r>
              <a:rPr lang="en-US" dirty="0"/>
              <a:t>updates </a:t>
            </a:r>
            <a:r>
              <a:rPr lang="en-US" u="sng" dirty="0"/>
              <a:t>everyone</a:t>
            </a:r>
            <a:r>
              <a:rPr lang="en-US" dirty="0"/>
              <a:t> has ack’ed from </a:t>
            </a:r>
            <a:r>
              <a:rPr lang="en-US" u="sng" dirty="0"/>
              <a:t>head</a:t>
            </a:r>
            <a:r>
              <a:rPr lang="en-US" dirty="0"/>
              <a:t> of queue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Totally-Ordered Multicast 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</a:rPr>
              <a:t>(Correct version)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7D29C-13D7-3846-B1B1-4786208EEB0B}"/>
              </a:ext>
            </a:extLst>
          </p:cNvPr>
          <p:cNvSpPr txBox="1"/>
          <p:nvPr/>
        </p:nvSpPr>
        <p:spPr>
          <a:xfrm>
            <a:off x="4522273" y="6176963"/>
            <a:ext cx="314745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Helvetica Neue Medium" charset="0"/>
                <a:ea typeface="Helvetica Neue Medium" charset="0"/>
                <a:cs typeface="Helvetica Neue Medium" charset="0"/>
              </a:rPr>
              <a:t>Why is this correct?</a:t>
            </a:r>
          </a:p>
        </p:txBody>
      </p:sp>
    </p:spTree>
    <p:extLst>
      <p:ext uri="{BB962C8B-B14F-4D97-AF65-F5344CB8AC3E}">
        <p14:creationId xmlns:p14="http://schemas.microsoft.com/office/powerpoint/2010/main" val="56109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4866"/>
          <a:stretch/>
        </p:blipFill>
        <p:spPr>
          <a:xfrm>
            <a:off x="3970519" y="2270584"/>
            <a:ext cx="4610100" cy="21481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>
                <a:ea typeface="Helvetica Neue Medium" charset="0"/>
                <a:cs typeface="Helvetica Neue Medium" charset="0"/>
              </a:rPr>
              <a:pPr>
                <a:defRPr/>
              </a:pPr>
              <a:t>9</a:t>
            </a:fld>
            <a:endParaRPr lang="en-US">
              <a:ea typeface="Helvetica Neue Medium" charset="0"/>
              <a:cs typeface="Helvetica Neue Medium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spc="-150" dirty="0">
                <a:ea typeface="Helvetica Neue Medium" charset="0"/>
                <a:cs typeface="Helvetica Neue Medium" charset="0"/>
              </a:rPr>
              <a:t>Totally-Ordered Multicast </a:t>
            </a:r>
            <a:r>
              <a:rPr lang="en-US" sz="3300" spc="-150" baseline="30000" dirty="0">
                <a:solidFill>
                  <a:schemeClr val="accent3">
                    <a:lumMod val="50000"/>
                  </a:schemeClr>
                </a:solidFill>
                <a:ea typeface="Helvetica Neue Medium" charset="0"/>
                <a:cs typeface="Helvetica Neue Medium" charset="0"/>
              </a:rPr>
              <a:t>(Correct version)</a:t>
            </a:r>
          </a:p>
        </p:txBody>
      </p:sp>
      <p:sp>
        <p:nvSpPr>
          <p:cNvPr id="13" name="Can 12"/>
          <p:cNvSpPr/>
          <p:nvPr/>
        </p:nvSpPr>
        <p:spPr>
          <a:xfrm>
            <a:off x="3855181" y="2613721"/>
            <a:ext cx="477288" cy="522315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P1</a:t>
            </a:r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4" name="Can 13"/>
          <p:cNvSpPr/>
          <p:nvPr/>
        </p:nvSpPr>
        <p:spPr>
          <a:xfrm>
            <a:off x="7961700" y="2464705"/>
            <a:ext cx="479259" cy="524472"/>
          </a:xfrm>
          <a:prstGeom prst="can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P2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091039" y="3136035"/>
            <a:ext cx="0" cy="3549176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96982" y="2989178"/>
            <a:ext cx="4346" cy="366895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olid"/>
            <a:headEnd type="none" w="med" len="med"/>
            <a:tailEnd type="arrow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4030443" y="325437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33" name="Straight Arrow Connector 32"/>
          <p:cNvCxnSpPr>
            <a:stCxn id="30" idx="6"/>
            <a:endCxn id="34" idx="2"/>
          </p:cNvCxnSpPr>
          <p:nvPr/>
        </p:nvCxnSpPr>
        <p:spPr>
          <a:xfrm>
            <a:off x="4167964" y="3323131"/>
            <a:ext cx="3972775" cy="1391640"/>
          </a:xfrm>
          <a:prstGeom prst="curvedConnector3">
            <a:avLst>
              <a:gd name="adj1" fmla="val 50000"/>
            </a:avLst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8140738" y="4646011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9720" y="2690164"/>
            <a:ext cx="1097084" cy="611842"/>
            <a:chOff x="6067924" y="2616275"/>
            <a:chExt cx="1097084" cy="611842"/>
          </a:xfrm>
        </p:grpSpPr>
        <p:sp>
          <p:nvSpPr>
            <p:cNvPr id="17" name="Document 16"/>
            <p:cNvSpPr/>
            <p:nvPr/>
          </p:nvSpPr>
          <p:spPr>
            <a:xfrm>
              <a:off x="6067924" y="280551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641740" y="261627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V="1">
            <a:off x="6825743" y="173291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821990" y="2162906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824502" y="1735078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820749" y="2165067"/>
            <a:ext cx="1374993" cy="308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4479188" y="1487280"/>
            <a:ext cx="1085035" cy="674158"/>
            <a:chOff x="4829124" y="1387776"/>
            <a:chExt cx="1085035" cy="674158"/>
          </a:xfrm>
        </p:grpSpPr>
        <p:sp>
          <p:nvSpPr>
            <p:cNvPr id="32" name="Document 31"/>
            <p:cNvSpPr/>
            <p:nvPr/>
          </p:nvSpPr>
          <p:spPr>
            <a:xfrm>
              <a:off x="4829124" y="1639330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35" name="Rounded Rectangular Callout 34"/>
            <p:cNvSpPr/>
            <p:nvPr/>
          </p:nvSpPr>
          <p:spPr>
            <a:xfrm>
              <a:off x="5390891" y="1387776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50031" y="1489741"/>
            <a:ext cx="1076107" cy="675327"/>
            <a:chOff x="4233795" y="1384810"/>
            <a:chExt cx="1076107" cy="675327"/>
          </a:xfrm>
        </p:grpSpPr>
        <p:sp>
          <p:nvSpPr>
            <p:cNvPr id="36" name="Document 35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37" name="Rounded Rectangular Callout 36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136385" y="3260883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036699" y="3458248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1" name="Straight Arrow Connector 40"/>
          <p:cNvCxnSpPr>
            <a:stCxn id="38" idx="2"/>
            <a:endCxn id="40" idx="6"/>
          </p:cNvCxnSpPr>
          <p:nvPr/>
        </p:nvCxnSpPr>
        <p:spPr>
          <a:xfrm flipH="1">
            <a:off x="4174219" y="3329644"/>
            <a:ext cx="3962166" cy="197365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5991015" y="2700572"/>
            <a:ext cx="1098581" cy="674158"/>
            <a:chOff x="7251414" y="2534353"/>
            <a:chExt cx="1098581" cy="674158"/>
          </a:xfrm>
        </p:grpSpPr>
        <p:sp>
          <p:nvSpPr>
            <p:cNvPr id="42" name="Document 41"/>
            <p:cNvSpPr/>
            <p:nvPr/>
          </p:nvSpPr>
          <p:spPr>
            <a:xfrm>
              <a:off x="7251414" y="2785907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44" name="Rounded Rectangular Callout 43"/>
            <p:cNvSpPr/>
            <p:nvPr/>
          </p:nvSpPr>
          <p:spPr>
            <a:xfrm>
              <a:off x="7826727" y="2534353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8133110" y="574110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4165183" y="5588503"/>
            <a:ext cx="3966513" cy="208389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814392" y="5222686"/>
            <a:ext cx="939010" cy="423104"/>
            <a:chOff x="5662125" y="3608674"/>
            <a:chExt cx="939010" cy="423104"/>
          </a:xfrm>
        </p:grpSpPr>
        <p:sp>
          <p:nvSpPr>
            <p:cNvPr id="65" name="Document 64"/>
            <p:cNvSpPr/>
            <p:nvPr/>
          </p:nvSpPr>
          <p:spPr>
            <a:xfrm>
              <a:off x="6219580" y="3609174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662125" y="3608674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cxnSp>
        <p:nvCxnSpPr>
          <p:cNvPr id="70" name="Straight Arrow Connector 69"/>
          <p:cNvCxnSpPr>
            <a:stCxn id="34" idx="2"/>
            <a:endCxn id="71" idx="6"/>
          </p:cNvCxnSpPr>
          <p:nvPr/>
        </p:nvCxnSpPr>
        <p:spPr>
          <a:xfrm flipH="1">
            <a:off x="4156142" y="4714772"/>
            <a:ext cx="3984597" cy="220881"/>
          </a:xfrm>
          <a:prstGeom prst="straightConnector1">
            <a:avLst/>
          </a:prstGeom>
          <a:ln w="57150">
            <a:prstDash val="solid"/>
            <a:headEnd type="none" w="med" len="med"/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18621" y="4866892"/>
            <a:ext cx="137520" cy="13752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4720086" y="4380001"/>
            <a:ext cx="941936" cy="422604"/>
            <a:chOff x="6101350" y="4491591"/>
            <a:chExt cx="941936" cy="422604"/>
          </a:xfrm>
        </p:grpSpPr>
        <p:sp>
          <p:nvSpPr>
            <p:cNvPr id="74" name="TextBox 73"/>
            <p:cNvSpPr txBox="1"/>
            <p:nvPr/>
          </p:nvSpPr>
          <p:spPr>
            <a:xfrm>
              <a:off x="6101350" y="4495035"/>
              <a:ext cx="499785" cy="36933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lIns="0" rIns="0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ack</a:t>
              </a:r>
              <a:endParaRPr lang="en-US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  <p:sp>
          <p:nvSpPr>
            <p:cNvPr id="76" name="Document 75"/>
            <p:cNvSpPr/>
            <p:nvPr/>
          </p:nvSpPr>
          <p:spPr>
            <a:xfrm>
              <a:off x="6661731" y="4491591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  <a:endParaRPr lang="en-US" sz="2400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08269" y="1494869"/>
            <a:ext cx="1085035" cy="674158"/>
            <a:chOff x="7830365" y="1385615"/>
            <a:chExt cx="1085035" cy="674158"/>
          </a:xfrm>
        </p:grpSpPr>
        <p:sp>
          <p:nvSpPr>
            <p:cNvPr id="21" name="Document 20"/>
            <p:cNvSpPr/>
            <p:nvPr/>
          </p:nvSpPr>
          <p:spPr>
            <a:xfrm>
              <a:off x="7830365" y="1637169"/>
              <a:ext cx="381555" cy="422604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%</a:t>
              </a:r>
            </a:p>
          </p:txBody>
        </p:sp>
        <p:sp>
          <p:nvSpPr>
            <p:cNvPr id="23" name="Rounded Rectangular Callout 22"/>
            <p:cNvSpPr/>
            <p:nvPr/>
          </p:nvSpPr>
          <p:spPr>
            <a:xfrm>
              <a:off x="8392132" y="1385615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1.2</a:t>
              </a:r>
            </a:p>
          </p:txBody>
        </p:sp>
      </p:grpSp>
      <p:sp>
        <p:nvSpPr>
          <p:cNvPr id="86" name="Document 85"/>
          <p:cNvSpPr/>
          <p:nvPr/>
        </p:nvSpPr>
        <p:spPr>
          <a:xfrm>
            <a:off x="3896605" y="5145367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7" name="Document 86"/>
          <p:cNvSpPr/>
          <p:nvPr/>
        </p:nvSpPr>
        <p:spPr>
          <a:xfrm>
            <a:off x="3906652" y="5668995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88" name="Document 87"/>
          <p:cNvSpPr/>
          <p:nvPr/>
        </p:nvSpPr>
        <p:spPr>
          <a:xfrm>
            <a:off x="8006205" y="5932823"/>
            <a:ext cx="381555" cy="422604"/>
          </a:xfrm>
          <a:prstGeom prst="flowChartDocumen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%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3" name="Document 92"/>
          <p:cNvSpPr/>
          <p:nvPr/>
        </p:nvSpPr>
        <p:spPr>
          <a:xfrm>
            <a:off x="8025685" y="4857369"/>
            <a:ext cx="381555" cy="422604"/>
          </a:xfrm>
          <a:prstGeom prst="flowChartDocumen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$</a:t>
            </a:r>
            <a:endParaRPr lang="en-US" sz="2400" dirty="0">
              <a:solidFill>
                <a:schemeClr val="tx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059038" y="1977592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050115" y="1979580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126408" y="1984833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61334" y="6161712"/>
            <a:ext cx="36634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(</a:t>
            </a:r>
            <a:r>
              <a:rPr lang="en-US" spc="-150" dirty="0" err="1">
                <a:latin typeface="Helvetica Neue Medium" charset="0"/>
                <a:ea typeface="Helvetica Neue Medium" charset="0"/>
                <a:cs typeface="Helvetica Neue Medium" charset="0"/>
              </a:rPr>
              <a:t>Acks</a:t>
            </a:r>
            <a:r>
              <a:rPr lang="en-US" spc="-150" dirty="0">
                <a:latin typeface="Helvetica Neue Medium" charset="0"/>
                <a:ea typeface="Helvetica Neue Medium" charset="0"/>
                <a:cs typeface="Helvetica Neue Medium" charset="0"/>
              </a:rPr>
              <a:t> to self not shown here)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6897948" y="1489085"/>
            <a:ext cx="1076107" cy="675327"/>
            <a:chOff x="4233795" y="1384810"/>
            <a:chExt cx="1076107" cy="675327"/>
          </a:xfrm>
        </p:grpSpPr>
        <p:sp>
          <p:nvSpPr>
            <p:cNvPr id="80" name="Document 79"/>
            <p:cNvSpPr/>
            <p:nvPr/>
          </p:nvSpPr>
          <p:spPr>
            <a:xfrm>
              <a:off x="4233795" y="1637533"/>
              <a:ext cx="381555" cy="422604"/>
            </a:xfrm>
            <a:prstGeom prst="flowChartDocumen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$</a:t>
              </a:r>
            </a:p>
          </p:txBody>
        </p:sp>
        <p:sp>
          <p:nvSpPr>
            <p:cNvPr id="81" name="Rounded Rectangular Callout 80"/>
            <p:cNvSpPr/>
            <p:nvPr/>
          </p:nvSpPr>
          <p:spPr>
            <a:xfrm>
              <a:off x="4786634" y="1384810"/>
              <a:ext cx="523268" cy="386647"/>
            </a:xfrm>
            <a:prstGeom prst="wedgeRoundRectCallout">
              <a:avLst>
                <a:gd name="adj1" fmla="val -81592"/>
                <a:gd name="adj2" fmla="val 60298"/>
                <a:gd name="adj3" fmla="val 16667"/>
              </a:avLst>
            </a:prstGeom>
            <a:solidFill>
              <a:srgbClr val="FFFF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>
                  <a:solidFill>
                    <a:schemeClr val="tx1"/>
                  </a:solidFill>
                  <a:latin typeface="Helvetica Neue Medium" charset="0"/>
                  <a:ea typeface="Helvetica Neue Medium" charset="0"/>
                  <a:cs typeface="Helvetica Neue Medium" charset="0"/>
                </a:rPr>
                <a:t>1.1</a:t>
              </a:r>
              <a:endParaRPr lang="en-US" dirty="0">
                <a:solidFill>
                  <a:schemeClr val="tx1"/>
                </a:solidFill>
                <a:latin typeface="Helvetica Neue Medium" charset="0"/>
                <a:ea typeface="Helvetica Neue Medium" charset="0"/>
                <a:cs typeface="Helvetica Neue Medium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7127163" y="1956404"/>
            <a:ext cx="286821" cy="24622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7902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799 -0.0004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9 -0.00046 L 1.11111E-6 -1.85185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2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6875 0.0011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40" grpId="0" animBg="1"/>
      <p:bldP spid="57" grpId="0" animBg="1"/>
      <p:bldP spid="71" grpId="0" animBg="1"/>
      <p:bldP spid="86" grpId="0" animBg="1"/>
      <p:bldP spid="87" grpId="0" animBg="1"/>
      <p:bldP spid="88" grpId="0" animBg="1"/>
      <p:bldP spid="93" grpId="0" animBg="1"/>
      <p:bldP spid="95" grpId="0" animBg="1"/>
      <p:bldP spid="95" grpId="1" animBg="1"/>
      <p:bldP spid="96" grpId="0" animBg="1"/>
      <p:bldP spid="96" grpId="1" animBg="1"/>
      <p:bldP spid="98" grpId="0" animBg="1"/>
      <p:bldP spid="98" grpId="1" animBg="1"/>
      <p:bldP spid="97" grpId="0" animBg="1"/>
      <p:bldP spid="9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12068</TotalTime>
  <Words>1199</Words>
  <Application>Microsoft Macintosh PowerPoint</Application>
  <PresentationFormat>Widescreen</PresentationFormat>
  <Paragraphs>264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Helvetica Neue Medium</vt:lpstr>
      <vt:lpstr>Office Theme</vt:lpstr>
      <vt:lpstr>Time 2: Totally Ordered Multicast &amp; Vector Clocks</vt:lpstr>
      <vt:lpstr>Motivation: Multi-site database replication</vt:lpstr>
      <vt:lpstr>The consequences of concurrent updates</vt:lpstr>
      <vt:lpstr>Totally-Ordered Multicast</vt:lpstr>
      <vt:lpstr>PowerPoint Presentation</vt:lpstr>
      <vt:lpstr>Totally-Ordered Multicast (Almost correct)</vt:lpstr>
      <vt:lpstr>Totally-Ordered Multicast (Almost correct)</vt:lpstr>
      <vt:lpstr>Totally-Ordered Multicast (Correct version)</vt:lpstr>
      <vt:lpstr>Totally-Ordered Multicast (Correct version)</vt:lpstr>
      <vt:lpstr>So, are we done?</vt:lpstr>
      <vt:lpstr>Lamport Clocks Review</vt:lpstr>
      <vt:lpstr>Lamport Clocks and Causality</vt:lpstr>
      <vt:lpstr>Vector clock: Introduction</vt:lpstr>
      <vt:lpstr>Vector clock: Update rules</vt:lpstr>
      <vt:lpstr>Vector clock: Example</vt:lpstr>
      <vt:lpstr>Comparing vector timestamps</vt:lpstr>
      <vt:lpstr>Vector clocks capture causality</vt:lpstr>
      <vt:lpstr>Comparing vector timestamps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A. Lloyd</cp:lastModifiedBy>
  <cp:revision>48</cp:revision>
  <cp:lastPrinted>2022-09-26T13:29:42Z</cp:lastPrinted>
  <dcterms:created xsi:type="dcterms:W3CDTF">2018-09-09T13:59:16Z</dcterms:created>
  <dcterms:modified xsi:type="dcterms:W3CDTF">2022-09-26T13:36:21Z</dcterms:modified>
</cp:coreProperties>
</file>