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74" r:id="rId11"/>
    <p:sldId id="275" r:id="rId12"/>
    <p:sldId id="276" r:id="rId13"/>
    <p:sldId id="277" r:id="rId14"/>
    <p:sldId id="308"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309" r:id="rId32"/>
    <p:sldId id="295" r:id="rId33"/>
    <p:sldId id="296" r:id="rId34"/>
    <p:sldId id="297" r:id="rId35"/>
    <p:sldId id="298" r:id="rId36"/>
    <p:sldId id="299" r:id="rId37"/>
    <p:sldId id="300" r:id="rId38"/>
    <p:sldId id="301" r:id="rId39"/>
    <p:sldId id="3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32"/>
    <p:restoredTop sz="78491"/>
  </p:normalViewPr>
  <p:slideViewPr>
    <p:cSldViewPr snapToGrid="0" snapToObjects="1">
      <p:cViewPr varScale="1">
        <p:scale>
          <a:sx n="68" d="100"/>
          <a:sy n="68" d="100"/>
        </p:scale>
        <p:origin x="22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38412-CC09-B343-90D4-9E78E2B64E27}" type="datetimeFigureOut">
              <a:rPr lang="en-US" smtClean="0"/>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2A6E2-18E5-6444-ACAE-4409E01438EB}" type="slidenum">
              <a:rPr lang="en-US" smtClean="0"/>
              <a:t>‹#›</a:t>
            </a:fld>
            <a:endParaRPr lang="en-US"/>
          </a:p>
        </p:txBody>
      </p:sp>
    </p:spTree>
    <p:extLst>
      <p:ext uri="{BB962C8B-B14F-4D97-AF65-F5344CB8AC3E}">
        <p14:creationId xmlns:p14="http://schemas.microsoft.com/office/powerpoint/2010/main" val="3777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2A6E2-18E5-6444-ACAE-4409E01438EB}" type="slidenum">
              <a:rPr lang="en-US" smtClean="0"/>
              <a:t>1</a:t>
            </a:fld>
            <a:endParaRPr lang="en-US"/>
          </a:p>
        </p:txBody>
      </p:sp>
    </p:spTree>
    <p:extLst>
      <p:ext uri="{BB962C8B-B14F-4D97-AF65-F5344CB8AC3E}">
        <p14:creationId xmlns:p14="http://schemas.microsoft.com/office/powerpoint/2010/main" val="3504156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return to real-time w/ Spanner near the end of the class. Uses worst-case bounds on aggressively synchronized clocks in datacenters in its distributed systems design.</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4669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4654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836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to use synchronized clocks to fix this!</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9674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703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13646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7114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525003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88062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2618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38763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273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8364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Tree>
    <p:extLst>
      <p:ext uri="{BB962C8B-B14F-4D97-AF65-F5344CB8AC3E}">
        <p14:creationId xmlns:p14="http://schemas.microsoft.com/office/powerpoint/2010/main" val="775671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381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38256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0676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71455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9595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0440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0332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baseline="0" dirty="0">
                <a:ea typeface="ＭＳ Ｐゴシック" charset="-128"/>
              </a:rPr>
              <a:t>[Or </a:t>
            </a:r>
            <a:r>
              <a:rPr lang="mr-IN" altLang="en-US" b="0" baseline="0" dirty="0">
                <a:ea typeface="ＭＳ Ｐゴシック" charset="-128"/>
              </a:rPr>
              <a:t>…</a:t>
            </a:r>
            <a:r>
              <a:rPr lang="en-US" altLang="en-US" b="0" baseline="0" dirty="0">
                <a:ea typeface="ＭＳ Ｐゴシック" charset="-128"/>
              </a:rPr>
              <a:t> use time to order operations, can have situations like:</a:t>
            </a:r>
          </a:p>
          <a:p>
            <a:r>
              <a:rPr lang="en-US" altLang="en-US" b="0" baseline="0" dirty="0">
                <a:ea typeface="ＭＳ Ｐゴシック" charset="-128"/>
              </a:rPr>
              <a:t>Delete user at time 10</a:t>
            </a:r>
          </a:p>
          <a:p>
            <a:r>
              <a:rPr lang="en-US" altLang="en-US" b="0" baseline="0" dirty="0">
                <a:ea typeface="ＭＳ Ｐゴシック" charset="-128"/>
              </a:rPr>
              <a:t>Someone else realizes whoops should still be a user</a:t>
            </a:r>
          </a:p>
          <a:p>
            <a:r>
              <a:rPr lang="en-US" altLang="en-US" b="0" baseline="0" dirty="0">
                <a:ea typeface="ＭＳ Ｐゴシック" charset="-128"/>
              </a:rPr>
              <a:t>Re-add user at time 8</a:t>
            </a:r>
          </a:p>
          <a:p>
            <a:r>
              <a:rPr lang="en-US" altLang="en-US" b="0" baseline="0" dirty="0">
                <a:ea typeface="ＭＳ Ｐゴシック" charset="-128"/>
              </a:rPr>
              <a:t>User will be deleted forever, which is not correct]</a:t>
            </a:r>
          </a:p>
        </p:txBody>
      </p:sp>
    </p:spTree>
    <p:extLst>
      <p:ext uri="{BB962C8B-B14F-4D97-AF65-F5344CB8AC3E}">
        <p14:creationId xmlns:p14="http://schemas.microsoft.com/office/powerpoint/2010/main" val="1043884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3512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58745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80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91169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69961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7151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63184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9431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i="0" spc="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6790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6775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GB" altLang="en-US" sz="1200"/>
          </a:p>
        </p:txBody>
      </p:sp>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Q: Why not GPS on everything?</a:t>
            </a:r>
          </a:p>
          <a:p>
            <a:r>
              <a:rPr lang="en-GB" dirty="0"/>
              <a:t> A: Expensive +</a:t>
            </a:r>
            <a:r>
              <a:rPr lang="en-GB" baseline="0" dirty="0"/>
              <a:t> </a:t>
            </a:r>
            <a:r>
              <a:rPr lang="en-GB" dirty="0"/>
              <a:t>GPS does not work inside buildings</a:t>
            </a:r>
          </a:p>
          <a:p>
            <a:endParaRPr lang="en-GB" altLang="en-US" dirty="0">
              <a:ea typeface="ＭＳ Ｐゴシック" charset="-128"/>
            </a:endParaRPr>
          </a:p>
        </p:txBody>
      </p:sp>
    </p:spTree>
    <p:extLst>
      <p:ext uri="{BB962C8B-B14F-4D97-AF65-F5344CB8AC3E}">
        <p14:creationId xmlns:p14="http://schemas.microsoft.com/office/powerpoint/2010/main" val="106807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5667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12757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6719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883F3E-8D2D-8D4F-BA7F-C0A897C14CA0}"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12877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04963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02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9944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883F3E-8D2D-8D4F-BA7F-C0A897C14CA0}"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64444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883F3E-8D2D-8D4F-BA7F-C0A897C14CA0}"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48362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3F3E-8D2D-8D4F-BA7F-C0A897C14CA0}" type="datetimeFigureOut">
              <a:rPr lang="en-US" smtClean="0"/>
              <a:t>9/19/22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0110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883F3E-8D2D-8D4F-BA7F-C0A897C14CA0}" type="datetimeFigureOut">
              <a:rPr lang="en-US" smtClean="0"/>
              <a:t>9/19/22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54249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3F3E-8D2D-8D4F-BA7F-C0A897C14CA0}" type="datetimeFigureOut">
              <a:rPr lang="en-US" smtClean="0"/>
              <a:t>9/19/22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745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6623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845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charset="0"/>
              </a:defRPr>
            </a:lvl1pPr>
          </a:lstStyle>
          <a:p>
            <a:fld id="{16883F3E-8D2D-8D4F-BA7F-C0A897C14CA0}" type="datetimeFigureOut">
              <a:rPr lang="en-US" smtClean="0"/>
              <a:pPr/>
              <a:t>9/19/22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charset="0"/>
              </a:defRPr>
            </a:lvl1pPr>
          </a:lstStyle>
          <a:p>
            <a:fld id="{BA294D44-32C8-FE4A-A262-B6F8943234A2}" type="slidenum">
              <a:rPr lang="en-US" smtClean="0"/>
              <a:pPr/>
              <a:t>‹#›</a:t>
            </a:fld>
            <a:endParaRPr lang="en-US" dirty="0"/>
          </a:p>
        </p:txBody>
      </p:sp>
    </p:spTree>
    <p:extLst>
      <p:ext uri="{BB962C8B-B14F-4D97-AF65-F5344CB8AC3E}">
        <p14:creationId xmlns:p14="http://schemas.microsoft.com/office/powerpoint/2010/main" val="129280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US"/>
              <a:t>Time</a:t>
            </a:r>
            <a:endParaRPr lang="en-US" dirty="0"/>
          </a:p>
        </p:txBody>
      </p:sp>
      <p:sp>
        <p:nvSpPr>
          <p:cNvPr id="3" name="Subtitle 2"/>
          <p:cNvSpPr>
            <a:spLocks noGrp="1"/>
          </p:cNvSpPr>
          <p:nvPr>
            <p:ph type="subTitle" idx="1"/>
          </p:nvPr>
        </p:nvSpPr>
        <p:spPr>
          <a:xfrm>
            <a:off x="1524000" y="4373346"/>
            <a:ext cx="9144000" cy="1655762"/>
          </a:xfrm>
        </p:spPr>
        <p:txBody>
          <a:bodyPr>
            <a:normAutofit lnSpcReduction="10000"/>
          </a:bodyPr>
          <a:lstStyle/>
          <a:p>
            <a:r>
              <a:rPr lang="en-US" dirty="0"/>
              <a:t>COS 418/518: Distributed Systems</a:t>
            </a:r>
          </a:p>
          <a:p>
            <a:r>
              <a:rPr lang="en-US" dirty="0"/>
              <a:t>Lecture 5</a:t>
            </a:r>
          </a:p>
          <a:p>
            <a:endParaRPr lang="en-US" dirty="0"/>
          </a:p>
          <a:p>
            <a:r>
              <a:rPr lang="en-US" dirty="0"/>
              <a:t>Wyatt Lloyd</a:t>
            </a:r>
          </a:p>
        </p:txBody>
      </p:sp>
      <p:pic>
        <p:nvPicPr>
          <p:cNvPr id="6" name="Picture 5"/>
          <p:cNvPicPr>
            <a:picLocks noChangeAspect="1"/>
          </p:cNvPicPr>
          <p:nvPr/>
        </p:nvPicPr>
        <p:blipFill>
          <a:blip r:embed="rId3"/>
          <a:stretch>
            <a:fillRect/>
          </a:stretch>
        </p:blipFill>
        <p:spPr>
          <a:xfrm>
            <a:off x="5517624" y="2648345"/>
            <a:ext cx="1156753" cy="1464256"/>
          </a:xfrm>
          <a:prstGeom prst="rect">
            <a:avLst/>
          </a:prstGeom>
        </p:spPr>
      </p:pic>
    </p:spTree>
    <p:extLst>
      <p:ext uri="{BB962C8B-B14F-4D97-AF65-F5344CB8AC3E}">
        <p14:creationId xmlns:p14="http://schemas.microsoft.com/office/powerpoint/2010/main" val="8858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Clocks on different systems will always behave differently</a:t>
            </a:r>
          </a:p>
          <a:p>
            <a:pPr lvl="1"/>
            <a:r>
              <a:rPr lang="en-US" dirty="0"/>
              <a:t>Disagreement between machines can result in undesirable behavior</a:t>
            </a:r>
          </a:p>
          <a:p>
            <a:endParaRPr lang="en-US" dirty="0"/>
          </a:p>
          <a:p>
            <a:r>
              <a:rPr lang="en-US" dirty="0"/>
              <a:t>NTP clock synchronization</a:t>
            </a:r>
          </a:p>
          <a:p>
            <a:pPr lvl="1"/>
            <a:r>
              <a:rPr lang="en-US" dirty="0"/>
              <a:t>Rely on timestamps to estimate network delays</a:t>
            </a:r>
          </a:p>
          <a:p>
            <a:pPr lvl="1"/>
            <a:r>
              <a:rPr lang="en-US" dirty="0"/>
              <a:t>100s 𝝁s−</a:t>
            </a:r>
            <a:r>
              <a:rPr lang="en-US" dirty="0" err="1"/>
              <a:t>ms</a:t>
            </a:r>
            <a:r>
              <a:rPr lang="en-US" dirty="0"/>
              <a:t> accuracy</a:t>
            </a:r>
          </a:p>
          <a:p>
            <a:pPr lvl="1"/>
            <a:r>
              <a:rPr lang="en-US" dirty="0"/>
              <a:t>Clocks never exactly synchronized</a:t>
            </a:r>
          </a:p>
          <a:p>
            <a:pPr lvl="1"/>
            <a:endParaRPr lang="en-US" dirty="0"/>
          </a:p>
          <a:p>
            <a:r>
              <a:rPr lang="en-US" dirty="0"/>
              <a:t>Often </a:t>
            </a:r>
            <a:r>
              <a:rPr lang="en-US" dirty="0">
                <a:solidFill>
                  <a:srgbClr val="FF0000"/>
                </a:solidFill>
              </a:rPr>
              <a:t>inadequate </a:t>
            </a:r>
            <a:r>
              <a:rPr lang="en-US" dirty="0"/>
              <a:t>for distributed systems</a:t>
            </a:r>
          </a:p>
          <a:p>
            <a:pPr lvl="1"/>
            <a:r>
              <a:rPr lang="en-US" dirty="0"/>
              <a:t>Often need to reason about the order of events</a:t>
            </a:r>
          </a:p>
          <a:p>
            <a:endParaRPr 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10</a:t>
            </a:fld>
            <a:endParaRPr lang="en-US"/>
          </a:p>
        </p:txBody>
      </p:sp>
      <p:sp>
        <p:nvSpPr>
          <p:cNvPr id="58369" name="Title 1"/>
          <p:cNvSpPr>
            <a:spLocks noGrp="1"/>
          </p:cNvSpPr>
          <p:nvPr>
            <p:ph type="title"/>
          </p:nvPr>
        </p:nvSpPr>
        <p:spPr/>
        <p:txBody>
          <a:bodyPr/>
          <a:lstStyle/>
          <a:p>
            <a:r>
              <a:rPr lang="en-US" altLang="en-US" spc="-150" dirty="0"/>
              <a:t>C</a:t>
            </a:r>
            <a:r>
              <a:rPr lang="en-US" altLang="en-US" spc="-150"/>
              <a:t>lock synchronization: Take-away </a:t>
            </a:r>
            <a:r>
              <a:rPr lang="en-US" altLang="en-US" spc="-150" dirty="0"/>
              <a:t>points</a:t>
            </a:r>
          </a:p>
        </p:txBody>
      </p:sp>
    </p:spTree>
    <p:extLst>
      <p:ext uri="{BB962C8B-B14F-4D97-AF65-F5344CB8AC3E}">
        <p14:creationId xmlns:p14="http://schemas.microsoft.com/office/powerpoint/2010/main" val="17822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solidFill>
                  <a:schemeClr val="tx1">
                    <a:lumMod val="50000"/>
                    <a:lumOff val="50000"/>
                  </a:schemeClr>
                </a:solidFill>
              </a:rPr>
              <a:t>“Wall clock time” synchronization</a:t>
            </a:r>
          </a:p>
          <a:p>
            <a:pPr marL="914400" lvl="1" indent="-514350"/>
            <a:r>
              <a:rPr lang="en-US" altLang="en-US" sz="3200" dirty="0">
                <a:solidFill>
                  <a:schemeClr val="tx1">
                    <a:lumMod val="50000"/>
                    <a:lumOff val="50000"/>
                  </a:schemeClr>
                </a:solidFill>
              </a:rPr>
              <a:t>Cristian’s algorithm, NTP</a:t>
            </a:r>
          </a:p>
          <a:p>
            <a:pPr marL="914400" lvl="1" indent="-514350"/>
            <a:endParaRPr lang="en-US" altLang="en-US" sz="3200" dirty="0">
              <a:solidFill>
                <a:schemeClr val="tx1">
                  <a:lumMod val="50000"/>
                  <a:lumOff val="50000"/>
                </a:schemeClr>
              </a:solidFill>
            </a:endParaRPr>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Tree>
    <p:extLst>
      <p:ext uri="{BB962C8B-B14F-4D97-AF65-F5344CB8AC3E}">
        <p14:creationId xmlns:p14="http://schemas.microsoft.com/office/powerpoint/2010/main" val="54144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352027"/>
          </a:xfrm>
        </p:spPr>
        <p:txBody>
          <a:bodyPr>
            <a:normAutofit fontScale="77500" lnSpcReduction="20000"/>
          </a:bodyPr>
          <a:lstStyle/>
          <a:p>
            <a:r>
              <a:rPr lang="en-US" dirty="0"/>
              <a:t>A New York-based bank wants to make its transaction ledger database resilient to whole-site failures</a:t>
            </a:r>
          </a:p>
          <a:p>
            <a:endParaRPr lang="en-US" dirty="0"/>
          </a:p>
          <a:p>
            <a:r>
              <a:rPr lang="en-US" dirty="0">
                <a:solidFill>
                  <a:schemeClr val="accent6">
                    <a:lumMod val="75000"/>
                  </a:schemeClr>
                </a:solidFill>
              </a:rPr>
              <a:t>Replicate</a:t>
            </a:r>
            <a:r>
              <a:rPr lang="en-US" dirty="0">
                <a:solidFill>
                  <a:srgbClr val="00B050"/>
                </a:solidFill>
              </a:rPr>
              <a:t> </a:t>
            </a:r>
            <a:r>
              <a:rPr lang="en-US" dirty="0"/>
              <a:t>the database, keep one copy in sf, one in </a:t>
            </a:r>
            <a:r>
              <a:rPr lang="en-US" dirty="0" err="1"/>
              <a:t>nyc</a:t>
            </a:r>
            <a:endParaRPr lang="en-US"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8077057" y="4585928"/>
            <a:ext cx="1159741" cy="369332"/>
          </a:xfrm>
          <a:prstGeom prst="rect">
            <a:avLst/>
          </a:prstGeom>
          <a:noFill/>
        </p:spPr>
        <p:txBody>
          <a:bodyPr wrap="none" rtlCol="0">
            <a:spAutoFit/>
          </a:bodyPr>
          <a:lstStyle/>
          <a:p>
            <a:r>
              <a:rPr lang="en-US">
                <a:latin typeface="Arial" charset="0"/>
                <a:ea typeface="Arial" charset="0"/>
                <a:cs typeface="Arial"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a:latin typeface="Arial" charset="0"/>
                  <a:ea typeface="Arial" charset="0"/>
                  <a:cs typeface="Arial"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Tree>
    <p:extLst>
      <p:ext uri="{BB962C8B-B14F-4D97-AF65-F5344CB8AC3E}">
        <p14:creationId xmlns:p14="http://schemas.microsoft.com/office/powerpoint/2010/main" val="5404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352027"/>
          </a:xfrm>
        </p:spPr>
        <p:txBody>
          <a:bodyPr>
            <a:normAutofit/>
          </a:bodyPr>
          <a:lstStyle/>
          <a:p>
            <a:r>
              <a:rPr lang="en-US" dirty="0">
                <a:solidFill>
                  <a:schemeClr val="accent6">
                    <a:lumMod val="75000"/>
                  </a:schemeClr>
                </a:solidFill>
              </a:rPr>
              <a:t>Replicate </a:t>
            </a:r>
            <a:r>
              <a:rPr lang="en-US" dirty="0"/>
              <a:t>the database, keep one copy in sf, one in </a:t>
            </a:r>
            <a:r>
              <a:rPr lang="en-US" dirty="0" err="1"/>
              <a:t>nyc</a:t>
            </a:r>
            <a:endParaRPr lang="en-US" dirty="0"/>
          </a:p>
          <a:p>
            <a:pPr lvl="1"/>
            <a:r>
              <a:rPr lang="en-US" dirty="0"/>
              <a:t>Client sends reads to the nearest copy</a:t>
            </a:r>
          </a:p>
          <a:p>
            <a:pPr lvl="1"/>
            <a:r>
              <a:rPr lang="en-US" dirty="0"/>
              <a:t>Client sends update to both copies</a:t>
            </a:r>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2" name="Curved Connector 21"/>
          <p:cNvCxnSpPr>
            <a:stCxn id="20" idx="3"/>
            <a:endCxn id="13" idx="0"/>
          </p:cNvCxnSpPr>
          <p:nvPr/>
        </p:nvCxnSpPr>
        <p:spPr>
          <a:xfrm>
            <a:off x="3661463" y="3642657"/>
            <a:ext cx="333299" cy="639983"/>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661463" y="3642656"/>
            <a:ext cx="4201173"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72018" y="4769022"/>
            <a:ext cx="657536" cy="197041"/>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80440" y="2777443"/>
            <a:ext cx="771835" cy="4065901"/>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17737" cy="2663574"/>
            <a:chOff x="1093586" y="3179067"/>
            <a:chExt cx="6117737"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TextBox 19"/>
            <p:cNvSpPr txBox="1"/>
            <p:nvPr/>
          </p:nvSpPr>
          <p:spPr>
            <a:xfrm>
              <a:off x="1093586" y="3319490"/>
              <a:ext cx="1043876" cy="646331"/>
            </a:xfrm>
            <a:prstGeom prst="rect">
              <a:avLst/>
            </a:prstGeom>
            <a:noFill/>
          </p:spPr>
          <p:txBody>
            <a:bodyPr wrap="none" rtlCol="0">
              <a:spAutoFit/>
            </a:bodyPr>
            <a:lstStyle/>
            <a:p>
              <a:r>
                <a:rPr lang="en-US" dirty="0">
                  <a:latin typeface="Arial" charset="0"/>
                  <a:ea typeface="Arial" charset="0"/>
                  <a:cs typeface="Arial" charset="0"/>
                </a:rPr>
                <a:t>“Deposit</a:t>
              </a:r>
            </a:p>
            <a:p>
              <a:r>
                <a:rPr lang="en-US" dirty="0">
                  <a:latin typeface="Arial" charset="0"/>
                  <a:ea typeface="Arial" charset="0"/>
                  <a:cs typeface="Arial" charset="0"/>
                </a:rPr>
                <a:t>$100”</a:t>
              </a:r>
            </a:p>
          </p:txBody>
        </p:sp>
        <p:sp>
          <p:nvSpPr>
            <p:cNvPr id="24" name="TextBox 23"/>
            <p:cNvSpPr txBox="1"/>
            <p:nvPr/>
          </p:nvSpPr>
          <p:spPr>
            <a:xfrm>
              <a:off x="6339289" y="5196310"/>
              <a:ext cx="872034" cy="646331"/>
            </a:xfrm>
            <a:prstGeom prst="rect">
              <a:avLst/>
            </a:prstGeom>
            <a:noFill/>
          </p:spPr>
          <p:txBody>
            <a:bodyPr wrap="none" lIns="0" rIns="0" rtlCol="0">
              <a:spAutoFit/>
            </a:bodyPr>
            <a:lstStyle/>
            <a:p>
              <a:r>
                <a:rPr lang="en-US" dirty="0">
                  <a:latin typeface="Arial" charset="0"/>
                  <a:ea typeface="Arial" charset="0"/>
                  <a:cs typeface="Arial" charset="0"/>
                </a:rPr>
                <a:t>“Pay 1%</a:t>
              </a:r>
            </a:p>
            <a:p>
              <a:r>
                <a:rPr lang="en-US" dirty="0">
                  <a:latin typeface="Arial" charset="0"/>
                  <a:ea typeface="Arial" charset="0"/>
                  <a:cs typeface="Arial"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$1,100</a:t>
            </a:r>
          </a:p>
        </p:txBody>
      </p:sp>
      <p:sp>
        <p:nvSpPr>
          <p:cNvPr id="46" name="TextBox 45"/>
          <p:cNvSpPr txBox="1"/>
          <p:nvPr/>
        </p:nvSpPr>
        <p:spPr>
          <a:xfrm>
            <a:off x="2717368" y="5063861"/>
            <a:ext cx="855875"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a:solidFill>
                  <a:srgbClr val="FF0000"/>
                </a:solidFill>
                <a:latin typeface="Arial" charset="0"/>
                <a:ea typeface="Arial" charset="0"/>
                <a:cs typeface="Arial" charset="0"/>
              </a:rPr>
              <a:t>$1,010</a:t>
            </a:r>
            <a:endParaRPr lang="en-US" dirty="0">
              <a:solidFill>
                <a:srgbClr val="FF0000"/>
              </a:solidFill>
              <a:latin typeface="Arial" charset="0"/>
              <a:ea typeface="Arial" charset="0"/>
              <a:cs typeface="Arial" charset="0"/>
            </a:endParaRPr>
          </a:p>
        </p:txBody>
      </p:sp>
      <p:sp>
        <p:nvSpPr>
          <p:cNvPr id="48" name="TextBox 47"/>
          <p:cNvSpPr txBox="1"/>
          <p:nvPr/>
        </p:nvSpPr>
        <p:spPr>
          <a:xfrm>
            <a:off x="8558252" y="4780072"/>
            <a:ext cx="872931"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Tree>
    <p:extLst>
      <p:ext uri="{BB962C8B-B14F-4D97-AF65-F5344CB8AC3E}">
        <p14:creationId xmlns:p14="http://schemas.microsoft.com/office/powerpoint/2010/main" val="17999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RFC 677 “The Maintenance of Duplicate Databases” (1975)</a:t>
            </a:r>
          </a:p>
        </p:txBody>
      </p:sp>
      <p:sp>
        <p:nvSpPr>
          <p:cNvPr id="3" name="Content Placeholder 2"/>
          <p:cNvSpPr>
            <a:spLocks noGrp="1"/>
          </p:cNvSpPr>
          <p:nvPr>
            <p:ph idx="1"/>
          </p:nvPr>
        </p:nvSpPr>
        <p:spPr/>
        <p:txBody>
          <a:bodyPr/>
          <a:lstStyle/>
          <a:p>
            <a:r>
              <a:rPr lang="en-US" dirty="0"/>
              <a:t>“To the extent that the communication paths can be made reliable, and the clocks used by the processes kept close to synchrony, the probability of seemingly strange behavior can be made very small. However, </a:t>
            </a:r>
            <a:r>
              <a:rPr lang="en-US" i="1" dirty="0"/>
              <a:t>the distributed nature of the system dictates that this probability can never be zero</a:t>
            </a:r>
            <a:r>
              <a:rPr lang="en-US" dirty="0"/>
              <a:t>.”</a:t>
            </a:r>
          </a:p>
        </p:txBody>
      </p:sp>
    </p:spTree>
    <p:extLst>
      <p:ext uri="{BB962C8B-B14F-4D97-AF65-F5344CB8AC3E}">
        <p14:creationId xmlns:p14="http://schemas.microsoft.com/office/powerpoint/2010/main" val="132936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a:t>Idea: Logical clocks</a:t>
            </a:r>
          </a:p>
        </p:txBody>
      </p:sp>
      <p:sp>
        <p:nvSpPr>
          <p:cNvPr id="24578" name="Rectangle 3"/>
          <p:cNvSpPr>
            <a:spLocks noGrp="1" noChangeArrowheads="1"/>
          </p:cNvSpPr>
          <p:nvPr>
            <p:ph type="body" idx="1"/>
          </p:nvPr>
        </p:nvSpPr>
        <p:spPr>
          <a:xfrm>
            <a:off x="838200" y="1678676"/>
            <a:ext cx="9601200" cy="1842446"/>
          </a:xfrm>
        </p:spPr>
        <p:txBody>
          <a:bodyPr>
            <a:normAutofit lnSpcReduction="10000"/>
          </a:bodyPr>
          <a:lstStyle/>
          <a:p>
            <a:pPr eaLnBrk="1" hangingPunct="1"/>
            <a:endParaRPr lang="en-US" altLang="en-US" dirty="0"/>
          </a:p>
          <a:p>
            <a:pPr eaLnBrk="1" hangingPunct="1"/>
            <a:r>
              <a:rPr lang="en-US" altLang="en-US" dirty="0"/>
              <a:t>Landmark 1978 paper by Leslie Lamport</a:t>
            </a:r>
          </a:p>
          <a:p>
            <a:pPr eaLnBrk="1" hangingPunct="1"/>
            <a:endParaRPr lang="en-US" altLang="en-US" dirty="0"/>
          </a:p>
          <a:p>
            <a:pPr eaLnBrk="1" hangingPunct="1"/>
            <a:r>
              <a:rPr lang="en-US" altLang="en-US" dirty="0"/>
              <a:t>Insight: only the </a:t>
            </a:r>
            <a:r>
              <a:rPr lang="en-US" altLang="en-US" dirty="0">
                <a:solidFill>
                  <a:schemeClr val="accent6">
                    <a:lumMod val="75000"/>
                  </a:schemeClr>
                </a:solidFill>
              </a:rPr>
              <a:t>events themselves </a:t>
            </a:r>
            <a:r>
              <a:rPr lang="en-US" altLang="en-US" dirty="0"/>
              <a:t>matter </a:t>
            </a:r>
          </a:p>
          <a:p>
            <a:pPr lvl="1" eaLnBrk="1" hangingPunct="1"/>
            <a:endParaRPr lang="en-US" altLang="en-US" dirty="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15</a:t>
            </a:fld>
            <a:endParaRPr lang="en-US"/>
          </a:p>
        </p:txBody>
      </p:sp>
      <p:sp>
        <p:nvSpPr>
          <p:cNvPr id="8" name="Rectangle 7"/>
          <p:cNvSpPr/>
          <p:nvPr/>
        </p:nvSpPr>
        <p:spPr>
          <a:xfrm>
            <a:off x="2281452" y="4443918"/>
            <a:ext cx="8356811" cy="1649807"/>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lnSpc>
                <a:spcPct val="80000"/>
              </a:lnSpc>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lnSpc>
                <a:spcPct val="80000"/>
              </a:lnSpc>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365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574405"/>
          </a:xfrm>
        </p:spPr>
        <p:txBody>
          <a:bodyPr>
            <a:normAutofit/>
          </a:bodyPr>
          <a:lstStyle/>
          <a:p>
            <a:r>
              <a:rPr lang="en-GB" altLang="en-US" dirty="0"/>
              <a:t>Consider three processes: P1, P2, and P3</a:t>
            </a:r>
          </a:p>
          <a:p>
            <a:endParaRPr lang="en-GB" altLang="en-US" dirty="0"/>
          </a:p>
          <a:p>
            <a:r>
              <a:rPr lang="en-GB" altLang="en-US" dirty="0"/>
              <a:t>Notation: Event a</a:t>
            </a:r>
            <a:r>
              <a:rPr lang="en-US" altLang="en-US" dirty="0"/>
              <a:t> </a:t>
            </a:r>
            <a:r>
              <a:rPr lang="en-US" altLang="en-US" dirty="0">
                <a:solidFill>
                  <a:schemeClr val="accent6">
                    <a:lumMod val="75000"/>
                  </a:schemeClr>
                </a:solidFill>
              </a:rPr>
              <a:t>happens before</a:t>
            </a:r>
            <a:r>
              <a:rPr lang="en-US" altLang="en-US" dirty="0"/>
              <a:t> event b (a </a:t>
            </a:r>
            <a:r>
              <a:rPr lang="en-US" altLang="en-US" dirty="0">
                <a:solidFill>
                  <a:schemeClr val="accent6">
                    <a:lumMod val="75000"/>
                  </a:schemeClr>
                </a:solidFill>
                <a:sym typeface="Wingdings"/>
              </a:rPr>
              <a:t></a:t>
            </a:r>
            <a:r>
              <a:rPr lang="en-US" altLang="en-US" dirty="0">
                <a:sym typeface="Wingdings"/>
              </a:rPr>
              <a:t> b)</a:t>
            </a:r>
            <a:endParaRPr lang="en-US" altLang="en-US" dirty="0"/>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17" name="TextBox 16"/>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spTree>
    <p:extLst>
      <p:ext uri="{BB962C8B-B14F-4D97-AF65-F5344CB8AC3E}">
        <p14:creationId xmlns:p14="http://schemas.microsoft.com/office/powerpoint/2010/main" val="185371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t>Can observe event order at a single process</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Tree>
    <p:extLst>
      <p:ext uri="{BB962C8B-B14F-4D97-AF65-F5344CB8AC3E}">
        <p14:creationId xmlns:p14="http://schemas.microsoft.com/office/powerpoint/2010/main" val="1945056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Tree>
    <p:extLst>
      <p:ext uri="{BB962C8B-B14F-4D97-AF65-F5344CB8AC3E}">
        <p14:creationId xmlns:p14="http://schemas.microsoft.com/office/powerpoint/2010/main" val="737410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when processes communicate</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19</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874716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Tree>
    <p:extLst>
      <p:ext uri="{BB962C8B-B14F-4D97-AF65-F5344CB8AC3E}">
        <p14:creationId xmlns:p14="http://schemas.microsoft.com/office/powerpoint/2010/main" val="44339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c</a:t>
            </a:r>
            <a:r>
              <a:rPr lang="en-US" altLang="en-US" dirty="0">
                <a:sym typeface="Wingdings"/>
              </a:rPr>
              <a:t> is a message receipt of </a:t>
            </a:r>
            <a:r>
              <a:rPr lang="en-US" altLang="en-US" b="1" dirty="0">
                <a:sym typeface="Wingdings"/>
              </a:rPr>
              <a:t>b</a:t>
            </a:r>
            <a:r>
              <a:rPr lang="en-US" altLang="en-US" dirty="0">
                <a:sym typeface="Wingdings"/>
              </a:rPr>
              <a:t>, then </a:t>
            </a:r>
            <a:r>
              <a:rPr lang="en-US" altLang="en-US" b="1" dirty="0">
                <a:sym typeface="Wingdings"/>
              </a:rPr>
              <a:t>b</a:t>
            </a:r>
            <a:r>
              <a:rPr lang="en-US" altLang="en-US" dirty="0">
                <a:sym typeface="Wingdings"/>
              </a:rPr>
              <a:t>  </a:t>
            </a:r>
            <a:r>
              <a:rPr lang="en-US" altLang="en-US" b="1" dirty="0">
                <a:sym typeface="Wingdings"/>
              </a:rPr>
              <a:t>c</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631650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46628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a</a:t>
            </a:r>
            <a:r>
              <a:rPr lang="en-US" altLang="en-US" dirty="0">
                <a:sym typeface="Wingdings"/>
              </a:rPr>
              <a:t>  </a:t>
            </a:r>
            <a:r>
              <a:rPr lang="en-US" altLang="en-US" b="1" dirty="0">
                <a:sym typeface="Wingdings"/>
              </a:rPr>
              <a:t>b</a:t>
            </a:r>
            <a:r>
              <a:rPr lang="en-US" altLang="en-US" dirty="0">
                <a:sym typeface="Wingdings"/>
              </a:rPr>
              <a:t> and </a:t>
            </a:r>
            <a:r>
              <a:rPr lang="en-US" altLang="en-US" b="1" dirty="0">
                <a:sym typeface="Wingdings"/>
              </a:rPr>
              <a:t>b</a:t>
            </a:r>
            <a:r>
              <a:rPr lang="en-US" altLang="en-US" dirty="0">
                <a:sym typeface="Wingdings"/>
              </a:rPr>
              <a:t>  </a:t>
            </a:r>
            <a:r>
              <a:rPr lang="en-US" altLang="en-US" b="1" dirty="0">
                <a:sym typeface="Wingdings"/>
              </a:rPr>
              <a:t>c</a:t>
            </a:r>
            <a:r>
              <a:rPr lang="en-US" altLang="en-US" dirty="0">
                <a:sym typeface="Wingdings"/>
              </a:rPr>
              <a:t>, then </a:t>
            </a:r>
            <a:r>
              <a:rPr lang="en-US" altLang="en-US" b="1" dirty="0">
                <a:sym typeface="Wingdings"/>
              </a:rPr>
              <a:t>a</a:t>
            </a:r>
            <a:r>
              <a:rPr lang="en-US" altLang="en-US" dirty="0">
                <a:sym typeface="Wingdings"/>
              </a:rPr>
              <a:t>  </a:t>
            </a:r>
            <a:r>
              <a:rPr lang="en-US" altLang="en-US" b="1" dirty="0">
                <a:sym typeface="Wingdings"/>
              </a:rPr>
              <a:t>c</a:t>
            </a: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214664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7801"/>
            <a:ext cx="9601200" cy="1479645"/>
          </a:xfrm>
        </p:spPr>
        <p:txBody>
          <a:bodyPr>
            <a:normAutofit lnSpcReduction="10000"/>
          </a:bodyPr>
          <a:lstStyle/>
          <a:p>
            <a:r>
              <a:rPr lang="en-GB" dirty="0"/>
              <a:t>Not all events are related by </a:t>
            </a:r>
            <a:r>
              <a:rPr lang="en-GB" dirty="0">
                <a:sym typeface="Wingdings"/>
              </a:rPr>
              <a:t></a:t>
            </a:r>
          </a:p>
          <a:p>
            <a:endParaRPr lang="en-GB" dirty="0"/>
          </a:p>
          <a:p>
            <a:r>
              <a:rPr lang="en-GB" dirty="0"/>
              <a:t>a, d not related by </a:t>
            </a:r>
            <a:r>
              <a:rPr lang="en-GB" dirty="0">
                <a:sym typeface="Wingdings"/>
              </a:rPr>
              <a:t></a:t>
            </a:r>
            <a:r>
              <a:rPr lang="en-GB" dirty="0"/>
              <a:t> so </a:t>
            </a:r>
            <a:r>
              <a:rPr lang="en-GB" dirty="0">
                <a:solidFill>
                  <a:schemeClr val="accent6">
                    <a:lumMod val="75000"/>
                  </a:schemeClr>
                </a:solidFill>
              </a:rPr>
              <a:t>concurrent,</a:t>
            </a:r>
            <a:r>
              <a:rPr lang="en-GB" dirty="0"/>
              <a:t> written as a || d</a:t>
            </a:r>
          </a:p>
        </p:txBody>
      </p:sp>
      <p:sp>
        <p:nvSpPr>
          <p:cNvPr id="63489" name="Rectangle 2"/>
          <p:cNvSpPr>
            <a:spLocks noGrp="1" noChangeArrowheads="1"/>
          </p:cNvSpPr>
          <p:nvPr>
            <p:ph type="title"/>
          </p:nvPr>
        </p:nvSpPr>
        <p:spPr/>
        <p:txBody>
          <a:bodyPr/>
          <a:lstStyle/>
          <a:p>
            <a:r>
              <a:rPr lang="en-GB" altLang="en-US"/>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0" name="Process 9"/>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p:txBody>
      </p: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5" name="TextBox 14"/>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16" name="Group 15"/>
          <p:cNvGrpSpPr/>
          <p:nvPr/>
        </p:nvGrpSpPr>
        <p:grpSpPr>
          <a:xfrm>
            <a:off x="3346322" y="5331259"/>
            <a:ext cx="2287297" cy="516713"/>
            <a:chOff x="1822321" y="5331258"/>
            <a:chExt cx="2287297"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TextBox 17"/>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0" name="Process 19"/>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p:txBody>
      </p:sp>
      <p:sp>
        <p:nvSpPr>
          <p:cNvPr id="21" name="Process 20"/>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 name="TextBox 23"/>
          <p:cNvSpPr txBox="1"/>
          <p:nvPr/>
        </p:nvSpPr>
        <p:spPr>
          <a:xfrm>
            <a:off x="6630382" y="4673974"/>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Tree>
    <p:extLst>
      <p:ext uri="{BB962C8B-B14F-4D97-AF65-F5344CB8AC3E}">
        <p14:creationId xmlns:p14="http://schemas.microsoft.com/office/powerpoint/2010/main" val="15593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256"/>
            <a:ext cx="9601200" cy="4786745"/>
          </a:xfrm>
        </p:spPr>
        <p:txBody>
          <a:bodyPr>
            <a:noAutofit/>
          </a:bodyPr>
          <a:lstStyle/>
          <a:p>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endParaRPr lang="en-US" dirty="0"/>
          </a:p>
          <a:p>
            <a:endParaRPr lang="en-US" dirty="0"/>
          </a:p>
          <a:p>
            <a:endParaRPr lang="en-US" dirty="0"/>
          </a:p>
          <a:p>
            <a:endParaRPr lang="en-US" dirty="0"/>
          </a:p>
          <a:p>
            <a:endParaRPr lang="en-US" dirty="0"/>
          </a:p>
          <a:p>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6" name="Rectangle 5"/>
          <p:cNvSpPr/>
          <p:nvPr/>
        </p:nvSpPr>
        <p:spPr>
          <a:xfrm>
            <a:off x="1110390" y="2600345"/>
            <a:ext cx="8769589"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8907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sym typeface="Wingdings"/>
              </a:rPr>
              <a:t>Each process P</a:t>
            </a:r>
            <a:r>
              <a:rPr lang="en-US" altLang="en-US" i="1" baseline="-25000" dirty="0">
                <a:sym typeface="Wingdings"/>
              </a:rPr>
              <a:t>i</a:t>
            </a:r>
            <a:r>
              <a:rPr lang="en-US" altLang="en-US" dirty="0">
                <a:sym typeface="Wingdings"/>
              </a:rPr>
              <a:t> maintains a local clock </a:t>
            </a:r>
            <a:r>
              <a:rPr lang="en-US" altLang="en-US" i="1" dirty="0">
                <a:sym typeface="Wingdings"/>
              </a:rPr>
              <a:t>C</a:t>
            </a:r>
            <a:r>
              <a:rPr lang="en-US" altLang="en-US" i="1" baseline="-25000" dirty="0">
                <a:sym typeface="Wingdings"/>
              </a:rPr>
              <a:t>i</a:t>
            </a:r>
          </a:p>
          <a:p>
            <a:endParaRPr lang="en-US" altLang="en-US" i="1" dirty="0">
              <a:sym typeface="Wingdings"/>
            </a:endParaRPr>
          </a:p>
          <a:p>
            <a:pPr marL="514350" indent="-514350">
              <a:buFont typeface="+mj-lt"/>
              <a:buAutoNum type="arabicPeriod"/>
            </a:pPr>
            <a:r>
              <a:rPr lang="en-US" altLang="en-US" dirty="0">
                <a:sym typeface="Wingdings"/>
              </a:rPr>
              <a:t>Before executing an event,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569906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marL="747713" lvl="1" indent="-347663"/>
            <a:endParaRPr lang="en-US" altLang="en-US" dirty="0">
              <a:sym typeface="Wingdings"/>
            </a:endParaRPr>
          </a:p>
          <a:p>
            <a:pPr marL="747713" lvl="1" indent="-347663"/>
            <a:r>
              <a:rPr lang="en-US" altLang="en-US" dirty="0">
                <a:sym typeface="Wingdings"/>
              </a:rPr>
              <a:t>Set event time </a:t>
            </a:r>
            <a:r>
              <a:rPr lang="en-US" altLang="en-US" i="1" dirty="0">
                <a:sym typeface="Wingdings"/>
              </a:rPr>
              <a:t>C</a:t>
            </a:r>
            <a:r>
              <a:rPr lang="en-US" altLang="en-US" dirty="0">
                <a:sym typeface="Wingdings"/>
              </a:rPr>
              <a:t>(a)  </a:t>
            </a:r>
            <a:r>
              <a:rPr lang="en-US" altLang="en-US" i="1" dirty="0">
                <a:sym typeface="Wingdings"/>
              </a:rPr>
              <a:t>C</a:t>
            </a:r>
            <a:r>
              <a:rPr lang="en-US" altLang="en-US" i="1" baseline="-25000" dirty="0">
                <a:sym typeface="Wingdings"/>
              </a:rPr>
              <a:t>i</a:t>
            </a:r>
          </a:p>
          <a:p>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tx1"/>
                </a:solidFill>
                <a:latin typeface="Arial" charset="0"/>
                <a:ea typeface="Arial" charset="0"/>
                <a:cs typeface="Arial" charset="0"/>
              </a:rPr>
              <a:t>C</a:t>
            </a:r>
            <a:r>
              <a:rPr lang="en-US" sz="2400">
                <a:solidFill>
                  <a:schemeClr val="tx1"/>
                </a:solidFill>
                <a:latin typeface="Arial" charset="0"/>
                <a:ea typeface="Arial" charset="0"/>
                <a:cs typeface="Arial" charset="0"/>
              </a:rPr>
              <a:t>(a)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0677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b,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lvl="1"/>
            <a:endParaRPr lang="en-US" altLang="en-US" dirty="0">
              <a:sym typeface="Wingdings"/>
            </a:endParaRPr>
          </a:p>
          <a:p>
            <a:pPr lvl="1"/>
            <a:r>
              <a:rPr lang="en-US" altLang="en-US" dirty="0">
                <a:sym typeface="Wingdings"/>
              </a:rPr>
              <a:t>Set event time </a:t>
            </a:r>
            <a:r>
              <a:rPr lang="en-US" altLang="en-US" i="1" dirty="0">
                <a:sym typeface="Wingdings"/>
              </a:rPr>
              <a:t>C</a:t>
            </a:r>
            <a:r>
              <a:rPr lang="en-US" altLang="en-US" dirty="0">
                <a:sym typeface="Wingdings"/>
              </a:rPr>
              <a:t>(b)  </a:t>
            </a:r>
            <a:r>
              <a:rPr lang="en-US" altLang="en-US" i="1" dirty="0">
                <a:sym typeface="Wingdings"/>
              </a:rPr>
              <a:t>C</a:t>
            </a:r>
            <a:r>
              <a:rPr lang="en-US" altLang="en-US" i="1" baseline="-25000" dirty="0">
                <a:sym typeface="Wingdings"/>
              </a:rPr>
              <a:t>i</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2120447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lnSpcReduction="10000"/>
          </a:bodyPr>
          <a:lstStyle/>
          <a:p>
            <a:endParaRPr lang="en-US" altLang="en-US" dirty="0">
              <a:sym typeface="Wingdings"/>
            </a:endParaRPr>
          </a:p>
          <a:p>
            <a:pPr marL="514350" indent="-514350">
              <a:buFont typeface="+mj-lt"/>
              <a:buAutoNum type="arabicPeriod"/>
            </a:pPr>
            <a:r>
              <a:rPr lang="en-US" altLang="en-US" dirty="0">
                <a:solidFill>
                  <a:schemeClr val="bg1">
                    <a:lumMod val="50000"/>
                  </a:schemeClr>
                </a:solidFill>
                <a:sym typeface="Wingdings"/>
              </a:rPr>
              <a:t>Before executing an event b,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+ 1</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Send the local clock in the message m</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Arial" charset="0"/>
                <a:ea typeface="Arial" charset="0"/>
                <a:cs typeface="Arial"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31" name="TextBox 30"/>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21460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startAt="3"/>
            </a:pPr>
            <a:endParaRPr lang="en-US" altLang="en-US" dirty="0">
              <a:sym typeface="Wingdings"/>
            </a:endParaRPr>
          </a:p>
          <a:p>
            <a:pPr marL="514350" indent="-514350">
              <a:buFont typeface="+mj-lt"/>
              <a:buAutoNum type="arabicPeriod" startAt="3"/>
            </a:pPr>
            <a:r>
              <a:rPr lang="en-US" altLang="en-US" dirty="0">
                <a:sym typeface="Wingdings"/>
              </a:rPr>
              <a:t>On process </a:t>
            </a:r>
            <a:r>
              <a:rPr lang="en-US" altLang="en-US" dirty="0" err="1">
                <a:sym typeface="Wingdings"/>
              </a:rPr>
              <a:t>P</a:t>
            </a:r>
            <a:r>
              <a:rPr lang="en-US" altLang="en-US" i="1" baseline="-25000" dirty="0" err="1">
                <a:sym typeface="Wingdings"/>
              </a:rPr>
              <a:t>j</a:t>
            </a:r>
            <a:r>
              <a:rPr lang="en-US" altLang="en-US" dirty="0">
                <a:sym typeface="Wingdings"/>
              </a:rPr>
              <a:t> receiving a message m:</a:t>
            </a:r>
          </a:p>
          <a:p>
            <a:pPr marL="914400" lvl="1" indent="-514350"/>
            <a:endParaRPr lang="en-US" altLang="en-US" dirty="0">
              <a:sym typeface="Wingdings"/>
            </a:endParaRPr>
          </a:p>
          <a:p>
            <a:pPr marL="690563" lvl="1" indent="-290513"/>
            <a:r>
              <a:rPr lang="en-US" altLang="en-US" dirty="0">
                <a:sym typeface="Wingdings"/>
              </a:rPr>
              <a:t>Set </a:t>
            </a:r>
            <a:r>
              <a:rPr lang="en-US" altLang="en-US" i="1" dirty="0">
                <a:sym typeface="Wingdings"/>
              </a:rPr>
              <a:t>C</a:t>
            </a:r>
            <a:r>
              <a:rPr lang="en-US" altLang="en-US" i="1" baseline="-25000" dirty="0">
                <a:sym typeface="Wingdings"/>
              </a:rPr>
              <a:t>j</a:t>
            </a:r>
            <a:r>
              <a:rPr lang="en-US" altLang="en-US" dirty="0">
                <a:sym typeface="Wingdings"/>
              </a:rPr>
              <a:t> </a:t>
            </a:r>
            <a:r>
              <a:rPr lang="en-US" altLang="en-US" dirty="0">
                <a:solidFill>
                  <a:schemeClr val="accent6">
                    <a:lumMod val="75000"/>
                  </a:schemeClr>
                </a:solidFill>
                <a:sym typeface="Wingdings"/>
              </a:rPr>
              <a:t>and </a:t>
            </a:r>
            <a:r>
              <a:rPr lang="en-US" altLang="en-US" dirty="0">
                <a:sym typeface="Wingdings"/>
              </a:rPr>
              <a:t>receive event time </a:t>
            </a:r>
            <a:r>
              <a:rPr lang="en-US" altLang="en-US" i="1" dirty="0">
                <a:sym typeface="Wingdings"/>
              </a:rPr>
              <a:t>C</a:t>
            </a:r>
            <a:r>
              <a:rPr lang="de-DE" altLang="en-US" dirty="0">
                <a:sym typeface="Wingdings"/>
              </a:rPr>
              <a:t>(c)</a:t>
            </a:r>
            <a:r>
              <a:rPr lang="en-US" altLang="en-US" dirty="0">
                <a:sym typeface="Wingdings"/>
              </a:rPr>
              <a:t> 1 + max{ </a:t>
            </a:r>
            <a:r>
              <a:rPr lang="en-US" altLang="en-US" i="1" dirty="0" err="1">
                <a:sym typeface="Wingdings"/>
              </a:rPr>
              <a:t>C</a:t>
            </a:r>
            <a:r>
              <a:rPr lang="en-US" altLang="en-US" i="1" baseline="-25000" dirty="0" err="1">
                <a:sym typeface="Wingdings"/>
              </a:rPr>
              <a:t>j</a:t>
            </a:r>
            <a:r>
              <a:rPr lang="en-US" altLang="en-US" dirty="0">
                <a:sym typeface="Wingdings"/>
              </a:rPr>
              <a:t>, </a:t>
            </a:r>
            <a:r>
              <a:rPr lang="en-US" altLang="en-US" i="1" dirty="0">
                <a:sym typeface="Wingdings"/>
              </a:rPr>
              <a:t>C</a:t>
            </a:r>
            <a:r>
              <a:rPr lang="en-US" altLang="en-US" dirty="0">
                <a:sym typeface="Wingdings"/>
              </a:rPr>
              <a:t>(m) }</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accent6">
                    <a:lumMod val="75000"/>
                  </a:schemeClr>
                </a:solidFill>
              </a:rPr>
              <a:t>C</a:t>
            </a:r>
            <a:r>
              <a:rPr lang="en-US" baseline="-25000" dirty="0">
                <a:solidFill>
                  <a:schemeClr val="accent6">
                    <a:lumMod val="75000"/>
                  </a:schemeClr>
                </a:solidFill>
              </a:rPr>
              <a:t>2</a:t>
            </a:r>
            <a:r>
              <a:rPr lang="en-US" dirty="0">
                <a:solidFill>
                  <a:schemeClr val="accent6">
                    <a:lumMod val="75000"/>
                  </a:schemeClr>
                </a:solidFill>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i="1" dirty="0">
                <a:solidFill>
                  <a:schemeClr val="tx1">
                    <a:lumMod val="50000"/>
                    <a:lumOff val="50000"/>
                  </a:schemeClr>
                </a:solidFill>
                <a:latin typeface="Arial" charset="0"/>
                <a:ea typeface="Arial" charset="0"/>
                <a:cs typeface="Arial" charset="0"/>
              </a:rPr>
              <a:t>C(</a:t>
            </a:r>
            <a:r>
              <a:rPr lang="en-US" dirty="0">
                <a:solidFill>
                  <a:schemeClr val="tx1">
                    <a:lumMod val="50000"/>
                    <a:lumOff val="50000"/>
                  </a:schemeClr>
                </a:solidFill>
                <a:latin typeface="Arial" charset="0"/>
                <a:ea typeface="Arial" charset="0"/>
                <a:cs typeface="Arial" charset="0"/>
              </a:rPr>
              <a:t>m</a:t>
            </a:r>
            <a:r>
              <a:rPr lang="en-US" i="1" dirty="0">
                <a:solidFill>
                  <a:schemeClr val="tx1">
                    <a:lumMod val="50000"/>
                    <a:lumOff val="50000"/>
                  </a:schemeClr>
                </a:solidFill>
                <a:latin typeface="Arial" charset="0"/>
                <a:ea typeface="Arial" charset="0"/>
                <a:cs typeface="Arial" charset="0"/>
              </a:rPr>
              <a:t>) </a:t>
            </a:r>
            <a:r>
              <a:rPr lang="en-US" dirty="0">
                <a:solidFill>
                  <a:schemeClr val="tx1">
                    <a:lumMod val="50000"/>
                    <a:lumOff val="50000"/>
                  </a:schemeClr>
                </a:solidFill>
                <a:latin typeface="Arial" charset="0"/>
                <a:ea typeface="Arial" charset="0"/>
                <a:cs typeface="Arial" charset="0"/>
              </a:rPr>
              <a:t>=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de-DE" sz="2400"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
        <p:nvSpPr>
          <p:cNvPr id="32" name="TextBox 3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19528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en-US" sz="4000" dirty="0"/>
              <a:t>A distributed edit-compile workflow</a:t>
            </a:r>
          </a:p>
        </p:txBody>
      </p:sp>
      <p:sp>
        <p:nvSpPr>
          <p:cNvPr id="6147" name="Rectangle 3"/>
          <p:cNvSpPr>
            <a:spLocks noGrp="1" noChangeArrowheads="1"/>
          </p:cNvSpPr>
          <p:nvPr>
            <p:ph type="body" idx="1"/>
          </p:nvPr>
        </p:nvSpPr>
        <p:spPr>
          <a:xfrm>
            <a:off x="838199" y="4339029"/>
            <a:ext cx="8763000" cy="730713"/>
          </a:xfrm>
        </p:spPr>
        <p:txBody>
          <a:bodyPr>
            <a:normAutofit/>
          </a:bodyPr>
          <a:lstStyle/>
          <a:p>
            <a:pPr>
              <a:lnSpc>
                <a:spcPct val="90000"/>
              </a:lnSpc>
              <a:defRPr/>
            </a:pPr>
            <a:r>
              <a:rPr lang="en-US" sz="3200" dirty="0"/>
              <a:t>2143 &lt; 2144 </a:t>
            </a:r>
            <a:r>
              <a:rPr lang="en-US" sz="3200" dirty="0">
                <a:sym typeface="Wingdings"/>
              </a:rPr>
              <a:t> make </a:t>
            </a:r>
            <a:r>
              <a:rPr lang="en-US" sz="3200" dirty="0">
                <a:solidFill>
                  <a:srgbClr val="FF0000"/>
                </a:solidFill>
                <a:sym typeface="Wingdings"/>
              </a:rPr>
              <a:t>doesn’t call compiler</a:t>
            </a:r>
          </a:p>
        </p:txBody>
      </p:sp>
      <p:pic>
        <p:nvPicPr>
          <p:cNvPr id="40963" name="Picture 6" descr="06-0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38200" y="1553064"/>
            <a:ext cx="8651029" cy="222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3" name="TextBox 2"/>
          <p:cNvSpPr txBox="1"/>
          <p:nvPr/>
        </p:nvSpPr>
        <p:spPr>
          <a:xfrm>
            <a:off x="8489827" y="3586317"/>
            <a:ext cx="1834156" cy="369332"/>
          </a:xfrm>
          <a:prstGeom prst="rect">
            <a:avLst/>
          </a:prstGeom>
          <a:noFill/>
        </p:spPr>
        <p:txBody>
          <a:bodyPr wrap="none" rtlCol="0">
            <a:spAutoFit/>
          </a:bodyPr>
          <a:lstStyle/>
          <a:p>
            <a:r>
              <a:rPr lang="en-US">
                <a:latin typeface="Arial" charset="0"/>
                <a:ea typeface="Arial" charset="0"/>
                <a:cs typeface="Arial" charset="0"/>
              </a:rPr>
              <a:t>Physical time </a:t>
            </a:r>
            <a:r>
              <a:rPr lang="en-US">
                <a:latin typeface="Arial" charset="0"/>
                <a:ea typeface="Arial" charset="0"/>
                <a:cs typeface="Arial" charset="0"/>
                <a:sym typeface="Wingdings"/>
              </a:rPr>
              <a:t></a:t>
            </a:r>
            <a:endParaRPr lang="en-US">
              <a:latin typeface="Arial" charset="0"/>
              <a:ea typeface="Arial" charset="0"/>
              <a:cs typeface="Arial" charset="0"/>
            </a:endParaRPr>
          </a:p>
        </p:txBody>
      </p:sp>
      <p:sp>
        <p:nvSpPr>
          <p:cNvPr id="7" name="TextBox 6"/>
          <p:cNvSpPr txBox="1"/>
          <p:nvPr/>
        </p:nvSpPr>
        <p:spPr>
          <a:xfrm>
            <a:off x="1755807" y="5279132"/>
            <a:ext cx="7003984" cy="1077218"/>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3200" dirty="0">
                <a:latin typeface="Helvetica Neue Medium" charset="0"/>
                <a:ea typeface="Helvetica Neue Medium" charset="0"/>
                <a:cs typeface="Helvetica Neue Medium" charset="0"/>
              </a:rPr>
              <a:t>Lack of time synchronization result – a </a:t>
            </a:r>
            <a:r>
              <a:rPr lang="en-US" sz="3200" dirty="0">
                <a:solidFill>
                  <a:srgbClr val="FF0000"/>
                </a:solidFill>
                <a:latin typeface="Helvetica Neue Medium" charset="0"/>
                <a:ea typeface="Helvetica Neue Medium" charset="0"/>
                <a:cs typeface="Helvetica Neue Medium" charset="0"/>
              </a:rPr>
              <a:t>possible object file mismatch </a:t>
            </a:r>
          </a:p>
        </p:txBody>
      </p:sp>
    </p:spTree>
    <p:extLst>
      <p:ext uri="{BB962C8B-B14F-4D97-AF65-F5344CB8AC3E}">
        <p14:creationId xmlns:p14="http://schemas.microsoft.com/office/powerpoint/2010/main" val="14023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a:t>Lamport Timestamps: Ordering all events</a:t>
            </a:r>
          </a:p>
        </p:txBody>
      </p:sp>
      <p:sp>
        <p:nvSpPr>
          <p:cNvPr id="26627" name="Rectangle 3"/>
          <p:cNvSpPr>
            <a:spLocks noGrp="1" noChangeArrowheads="1"/>
          </p:cNvSpPr>
          <p:nvPr>
            <p:ph type="body" idx="1"/>
          </p:nvPr>
        </p:nvSpPr>
        <p:spPr/>
        <p:txBody>
          <a:bodyPr/>
          <a:lstStyle/>
          <a:p>
            <a:pPr eaLnBrk="1" hangingPunct="1"/>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buFont typeface="+mj-lt"/>
              <a:buAutoNum type="arabicPeriod"/>
            </a:pPr>
            <a:endParaRPr lang="en-US" altLang="en-US" dirty="0">
              <a:solidFill>
                <a:srgbClr val="000000"/>
              </a:solidFill>
            </a:endParaRPr>
          </a:p>
          <a:p>
            <a:pPr marL="971550" lvl="1" indent="-514350">
              <a:buFont typeface="+mj-lt"/>
              <a:buAutoNum type="arabicPeriod"/>
            </a:pPr>
            <a:r>
              <a:rPr lang="en-US" altLang="en-US" dirty="0">
                <a:solidFill>
                  <a:srgbClr val="000000"/>
                </a:solidFill>
              </a:rPr>
              <a:t>Process P</a:t>
            </a:r>
            <a:r>
              <a:rPr lang="en-US" altLang="en-US" i="1" baseline="-25000" dirty="0">
                <a:solidFill>
                  <a:srgbClr val="000000"/>
                </a:solidFill>
              </a:rPr>
              <a:t>i</a:t>
            </a:r>
            <a:r>
              <a:rPr lang="en-US" altLang="en-US" dirty="0">
                <a:solidFill>
                  <a:srgbClr val="000000"/>
                </a:solidFill>
              </a:rPr>
              <a:t> timestamps event e with </a:t>
            </a:r>
            <a:r>
              <a:rPr lang="en-US" altLang="en-US" i="1" dirty="0">
                <a:solidFill>
                  <a:srgbClr val="000000"/>
                </a:solidFill>
              </a:rPr>
              <a:t>C</a:t>
            </a:r>
            <a:r>
              <a:rPr lang="en-US" altLang="en-US" i="1" baseline="-25000" dirty="0">
                <a:solidFill>
                  <a:srgbClr val="000000"/>
                </a:solidFill>
              </a:rPr>
              <a:t>i</a:t>
            </a:r>
            <a:r>
              <a:rPr lang="en-US" altLang="en-US" dirty="0">
                <a:solidFill>
                  <a:srgbClr val="000000"/>
                </a:solidFill>
              </a:rPr>
              <a:t>(e).</a:t>
            </a:r>
            <a:r>
              <a:rPr lang="en-US" altLang="en-US" i="1" dirty="0" err="1">
                <a:solidFill>
                  <a:srgbClr val="000000"/>
                </a:solidFill>
              </a:rPr>
              <a:t>i</a:t>
            </a:r>
            <a:endParaRPr lang="en-US" altLang="en-US" dirty="0">
              <a:solidFill>
                <a:srgbClr val="000000"/>
              </a:solidFill>
            </a:endParaRPr>
          </a:p>
          <a:p>
            <a:pPr marL="971550" lvl="1" indent="-514350">
              <a:buFont typeface="+mj-lt"/>
              <a:buAutoNum type="arabicPeriod"/>
            </a:pPr>
            <a:endParaRPr lang="en-US" altLang="en-US" i="1" dirty="0">
              <a:solidFill>
                <a:srgbClr val="000000"/>
              </a:solidFill>
            </a:endParaRPr>
          </a:p>
          <a:p>
            <a:pPr marL="971550" lvl="1" indent="-514350">
              <a:buFont typeface="+mj-lt"/>
              <a:buAutoNum type="arabicPeriod"/>
            </a:pPr>
            <a:r>
              <a:rPr lang="en-US" altLang="en-US" i="1" dirty="0">
                <a:solidFill>
                  <a:srgbClr val="000000"/>
                </a:solidFill>
              </a:rPr>
              <a:t>C</a:t>
            </a:r>
            <a:r>
              <a:rPr lang="en-US" altLang="en-US" dirty="0">
                <a:solidFill>
                  <a:srgbClr val="000000"/>
                </a:solidFill>
              </a:rPr>
              <a:t>(a).</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C</a:t>
            </a:r>
            <a:r>
              <a:rPr lang="en-US" altLang="en-US" dirty="0">
                <a:solidFill>
                  <a:srgbClr val="000000"/>
                </a:solidFill>
              </a:rPr>
              <a:t>(b).</a:t>
            </a:r>
            <a:r>
              <a:rPr lang="en-US" altLang="en-US" i="1" dirty="0">
                <a:solidFill>
                  <a:srgbClr val="000000"/>
                </a:solidFill>
              </a:rPr>
              <a:t>j</a:t>
            </a:r>
            <a:r>
              <a:rPr lang="en-US" altLang="en-US" dirty="0">
                <a:solidFill>
                  <a:srgbClr val="000000"/>
                </a:solidFill>
              </a:rPr>
              <a:t> when:</a:t>
            </a:r>
          </a:p>
          <a:p>
            <a:pPr lvl="2" eaLnBrk="1" hangingPunct="1"/>
            <a:r>
              <a:rPr lang="en-US" altLang="en-US" i="1" dirty="0">
                <a:solidFill>
                  <a:srgbClr val="000000"/>
                </a:solidFill>
              </a:rPr>
              <a:t>C</a:t>
            </a:r>
            <a:r>
              <a:rPr lang="en-US" altLang="en-US" dirty="0">
                <a:solidFill>
                  <a:srgbClr val="000000"/>
                </a:solidFill>
              </a:rPr>
              <a:t>(a) &lt; </a:t>
            </a:r>
            <a:r>
              <a:rPr lang="en-US" altLang="en-US" i="1" dirty="0">
                <a:solidFill>
                  <a:srgbClr val="000000"/>
                </a:solidFill>
              </a:rPr>
              <a:t>C</a:t>
            </a:r>
            <a:r>
              <a:rPr lang="en-US" altLang="en-US" dirty="0">
                <a:solidFill>
                  <a:srgbClr val="000000"/>
                </a:solidFill>
              </a:rPr>
              <a:t>(b), </a:t>
            </a:r>
            <a:r>
              <a:rPr lang="en-US" altLang="en-US" dirty="0">
                <a:solidFill>
                  <a:schemeClr val="accent6">
                    <a:lumMod val="75000"/>
                  </a:schemeClr>
                </a:solidFill>
              </a:rPr>
              <a:t>or </a:t>
            </a:r>
            <a:r>
              <a:rPr lang="en-US" altLang="en-US" i="1" dirty="0">
                <a:solidFill>
                  <a:srgbClr val="000000"/>
                </a:solidFill>
              </a:rPr>
              <a:t>C</a:t>
            </a:r>
            <a:r>
              <a:rPr lang="en-US" altLang="en-US" dirty="0">
                <a:solidFill>
                  <a:srgbClr val="000000"/>
                </a:solidFill>
              </a:rPr>
              <a:t>(a) = </a:t>
            </a:r>
            <a:r>
              <a:rPr lang="en-US" altLang="en-US" i="1" dirty="0">
                <a:solidFill>
                  <a:srgbClr val="000000"/>
                </a:solidFill>
              </a:rPr>
              <a:t>C</a:t>
            </a:r>
            <a:r>
              <a:rPr lang="en-US" altLang="en-US" dirty="0">
                <a:solidFill>
                  <a:srgbClr val="000000"/>
                </a:solidFill>
              </a:rPr>
              <a:t>(b) and </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j</a:t>
            </a:r>
          </a:p>
          <a:p>
            <a:pPr lvl="1" eaLnBrk="1" hangingPunct="1"/>
            <a:endParaRPr lang="en-US" altLang="en-US" i="1" dirty="0">
              <a:solidFill>
                <a:srgbClr val="000000"/>
              </a:solidFill>
            </a:endParaRPr>
          </a:p>
          <a:p>
            <a:pPr lvl="1" eaLnBrk="1" hangingPunct="1"/>
            <a:endParaRPr lang="en-US" altLang="en-US" i="1" dirty="0">
              <a:solidFill>
                <a:srgbClr val="000000"/>
              </a:solidFill>
            </a:endParaRPr>
          </a:p>
          <a:p>
            <a:pPr eaLnBrk="1" hangingPunct="1"/>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r>
              <a:rPr lang="en-US" altLang="en-US" dirty="0">
                <a:sym typeface="Wingdings"/>
              </a:rPr>
              <a:t>This is called a total ordering </a:t>
            </a:r>
            <a:r>
              <a:rPr lang="en-US" altLang="en-US" dirty="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Tree>
    <p:extLst>
      <p:ext uri="{BB962C8B-B14F-4D97-AF65-F5344CB8AC3E}">
        <p14:creationId xmlns:p14="http://schemas.microsoft.com/office/powerpoint/2010/main" val="175929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all these events</a:t>
            </a:r>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1" name="TextBox 10"/>
          <p:cNvSpPr txBox="1"/>
          <p:nvPr/>
        </p:nvSpPr>
        <p:spPr>
          <a:xfrm>
            <a:off x="1035689" y="3528104"/>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TextBox 13"/>
          <p:cNvSpPr txBox="1"/>
          <p:nvPr/>
        </p:nvSpPr>
        <p:spPr>
          <a:xfrm>
            <a:off x="1079040" y="4784849"/>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P4</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a:latin typeface="Arial" charset="0"/>
                <a:ea typeface="Arial" charset="0"/>
                <a:cs typeface="Arial" charset="0"/>
              </a:rPr>
              <a:t>e</a:t>
            </a:r>
          </a:p>
        </p:txBody>
      </p:sp>
      <p:sp>
        <p:nvSpPr>
          <p:cNvPr id="44" name="TextBox 43"/>
          <p:cNvSpPr txBox="1"/>
          <p:nvPr/>
        </p:nvSpPr>
        <p:spPr>
          <a:xfrm>
            <a:off x="5395160" y="3880569"/>
            <a:ext cx="269626" cy="461665"/>
          </a:xfrm>
          <a:prstGeom prst="rect">
            <a:avLst/>
          </a:prstGeom>
          <a:noFill/>
        </p:spPr>
        <p:txBody>
          <a:bodyPr wrap="none" rtlCol="0">
            <a:spAutoFit/>
          </a:bodyPr>
          <a:lstStyle/>
          <a:p>
            <a:r>
              <a:rPr lang="en-US" sz="2400">
                <a:latin typeface="Arial" charset="0"/>
                <a:ea typeface="Arial" charset="0"/>
                <a:cs typeface="Arial" charset="0"/>
              </a:rPr>
              <a:t>f</a:t>
            </a:r>
            <a:endParaRPr lang="en-US" sz="2400" dirty="0">
              <a:latin typeface="Arial" charset="0"/>
              <a:ea typeface="Arial" charset="0"/>
              <a:cs typeface="Arial" charset="0"/>
            </a:endParaRP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a:latin typeface="Arial" charset="0"/>
                <a:ea typeface="Arial" charset="0"/>
                <a:cs typeface="Arial" charset="0"/>
              </a:rPr>
              <a:t>g</a:t>
            </a: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a:latin typeface="Arial" charset="0"/>
                <a:ea typeface="Arial" charset="0"/>
                <a:cs typeface="Arial" charset="0"/>
              </a:rPr>
              <a:t>h</a:t>
            </a: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a:latin typeface="Arial" charset="0"/>
                <a:ea typeface="Arial" charset="0"/>
                <a:cs typeface="Arial" charset="0"/>
              </a:rPr>
              <a:t>i</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5552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518525"/>
            <a:ext cx="9601200" cy="2175106"/>
          </a:xfrm>
        </p:spPr>
        <p:txBody>
          <a:bodyPr>
            <a:normAutofit lnSpcReduction="10000"/>
          </a:bodyPr>
          <a:lstStyle/>
          <a:p>
            <a:r>
              <a:rPr lang="en-US" dirty="0">
                <a:ea typeface="Helvetica Neue Medium" charset="0"/>
                <a:cs typeface="Helvetica Neue Medium" charset="0"/>
              </a:rPr>
              <a:t>Client sends update to one replica site </a:t>
            </a:r>
            <a:r>
              <a:rPr lang="en-US" i="1" dirty="0">
                <a:ea typeface="Helvetica Neue Medium" charset="0"/>
                <a:cs typeface="Helvetica Neue Medium" charset="0"/>
              </a:rPr>
              <a:t>j</a:t>
            </a:r>
          </a:p>
          <a:p>
            <a:pPr lvl="1"/>
            <a:r>
              <a:rPr lang="en-US" dirty="0">
                <a:ea typeface="Helvetica Neue Medium" charset="0"/>
                <a:cs typeface="Helvetica Neue Medium" charset="0"/>
                <a:sym typeface="Wingdings"/>
              </a:rPr>
              <a:t>Replica assigns it Lamport timestamp C</a:t>
            </a:r>
            <a:r>
              <a:rPr lang="en-US" i="1" baseline="-25000" dirty="0">
                <a:ea typeface="Helvetica Neue Medium" charset="0"/>
                <a:cs typeface="Helvetica Neue Medium" charset="0"/>
                <a:sym typeface="Wingdings"/>
              </a:rPr>
              <a:t>j</a:t>
            </a:r>
            <a:r>
              <a:rPr lang="en-US" baseline="-25000" dirty="0">
                <a:ea typeface="Helvetica Neue Medium" charset="0"/>
                <a:cs typeface="Helvetica Neue Medium" charset="0"/>
                <a:sym typeface="Wingdings"/>
              </a:rPr>
              <a:t> </a:t>
            </a:r>
            <a:r>
              <a:rPr lang="en-US" dirty="0">
                <a:ea typeface="Helvetica Neue Medium" charset="0"/>
                <a:cs typeface="Helvetica Neue Medium" charset="0"/>
                <a:sym typeface="Wingdings"/>
              </a:rPr>
              <a:t>. </a:t>
            </a:r>
            <a:r>
              <a:rPr lang="en-US" i="1" dirty="0">
                <a:ea typeface="Helvetica Neue Medium" charset="0"/>
                <a:cs typeface="Helvetica Neue Medium" charset="0"/>
                <a:sym typeface="Wingdings"/>
              </a:rPr>
              <a:t>j</a:t>
            </a:r>
            <a:endParaRPr lang="en-US" i="1" dirty="0">
              <a:ea typeface="Helvetica Neue Medium" charset="0"/>
              <a:cs typeface="Helvetica Neue Medium" charset="0"/>
            </a:endParaRPr>
          </a:p>
          <a:p>
            <a:endParaRPr lang="en-US" dirty="0">
              <a:ea typeface="Helvetica Neue Medium" charset="0"/>
              <a:cs typeface="Helvetica Neue Medium" charset="0"/>
            </a:endParaRPr>
          </a:p>
          <a:p>
            <a:r>
              <a:rPr lang="en-US" dirty="0">
                <a:ea typeface="Helvetica Neue Medium" charset="0"/>
                <a:cs typeface="Helvetica Neue Medium" charset="0"/>
              </a:rPr>
              <a:t>Key idea: Place events into a sorted </a:t>
            </a:r>
            <a:r>
              <a:rPr lang="en-US" dirty="0">
                <a:solidFill>
                  <a:schemeClr val="accent6">
                    <a:lumMod val="75000"/>
                  </a:schemeClr>
                </a:solidFill>
                <a:ea typeface="Helvetica Neue Medium" charset="0"/>
                <a:cs typeface="Helvetica Neue Medium" charset="0"/>
              </a:rPr>
              <a:t>local queue</a:t>
            </a:r>
            <a:endParaRPr lang="en-US" dirty="0">
              <a:ea typeface="Helvetica Neue Medium" charset="0"/>
              <a:cs typeface="Helvetica Neue Medium" charset="0"/>
            </a:endParaRPr>
          </a:p>
          <a:p>
            <a:pPr lvl="1"/>
            <a:r>
              <a:rPr lang="en-US" dirty="0">
                <a:solidFill>
                  <a:schemeClr val="accent6">
                    <a:lumMod val="75000"/>
                  </a:schemeClr>
                </a:solidFill>
                <a:ea typeface="Helvetica Neue Medium" charset="0"/>
                <a:cs typeface="Helvetica Neue Medium" charset="0"/>
              </a:rPr>
              <a:t>Sorted </a:t>
            </a:r>
            <a:r>
              <a:rPr lang="en-US" dirty="0">
                <a:ea typeface="Helvetica Neue Medium" charset="0"/>
                <a:cs typeface="Helvetica Neue Medium" charset="0"/>
              </a:rPr>
              <a:t>by increasing Lamport timestamps</a:t>
            </a:r>
          </a:p>
          <a:p>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dirty="0">
                <a:ea typeface="Helvetica Neue Medium" charset="0"/>
                <a:cs typeface="Helvetica Neue Medium" charset="0"/>
              </a:rPr>
              <a:t>Totally-Ordered Multicast</a:t>
            </a:r>
          </a:p>
        </p:txBody>
      </p:sp>
      <p:grpSp>
        <p:nvGrpSpPr>
          <p:cNvPr id="3" name="Group 2"/>
          <p:cNvGrpSpPr/>
          <p:nvPr/>
        </p:nvGrpSpPr>
        <p:grpSpPr>
          <a:xfrm>
            <a:off x="2735322" y="4982311"/>
            <a:ext cx="4105970" cy="1353578"/>
            <a:chOff x="2162790" y="4654918"/>
            <a:chExt cx="4105970" cy="1353578"/>
          </a:xfrm>
        </p:grpSpPr>
        <p:sp>
          <p:nvSpPr>
            <p:cNvPr id="5" name="Can 4"/>
            <p:cNvSpPr/>
            <p:nvPr/>
          </p:nvSpPr>
          <p:spPr>
            <a:xfrm>
              <a:off x="4973308" y="548618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cxnSp>
          <p:nvCxnSpPr>
            <p:cNvPr id="9" name="Straight Connector 8"/>
            <p:cNvCxnSpPr/>
            <p:nvPr/>
          </p:nvCxnSpPr>
          <p:spPr>
            <a:xfrm flipV="1">
              <a:off x="4513883" y="490025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4510130" y="5330245"/>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1" name="Document 10"/>
            <p:cNvSpPr/>
            <p:nvPr/>
          </p:nvSpPr>
          <p:spPr>
            <a:xfrm>
              <a:off x="5183725" y="4909438"/>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12" name="Rounded Rectangular Callout 11"/>
            <p:cNvSpPr/>
            <p:nvPr/>
          </p:nvSpPr>
          <p:spPr>
            <a:xfrm>
              <a:off x="5745492" y="4657884"/>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sp>
          <p:nvSpPr>
            <p:cNvPr id="13" name="Document 12"/>
            <p:cNvSpPr/>
            <p:nvPr/>
          </p:nvSpPr>
          <p:spPr>
            <a:xfrm>
              <a:off x="4588396" y="490764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4" name="Rounded Rectangular Callout 13"/>
            <p:cNvSpPr/>
            <p:nvPr/>
          </p:nvSpPr>
          <p:spPr>
            <a:xfrm>
              <a:off x="5141235" y="4654918"/>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sp>
          <p:nvSpPr>
            <p:cNvPr id="23" name="TextBox 22"/>
            <p:cNvSpPr txBox="1"/>
            <p:nvPr/>
          </p:nvSpPr>
          <p:spPr>
            <a:xfrm>
              <a:off x="2162790" y="4765000"/>
              <a:ext cx="2167128" cy="646331"/>
            </a:xfrm>
            <a:prstGeom prst="rect">
              <a:avLst/>
            </a:prstGeom>
            <a:noFill/>
          </p:spPr>
          <p:txBody>
            <a:bodyPr wrap="square" rtlCol="0">
              <a:spAutoFit/>
            </a:bodyPr>
            <a:lstStyle/>
            <a:p>
              <a:r>
                <a:rPr lang="en-US" dirty="0">
                  <a:latin typeface="Helvetica Neue Medium" charset="0"/>
                  <a:ea typeface="Helvetica Neue Medium" charset="0"/>
                  <a:cs typeface="Helvetica Neue Medium" charset="0"/>
                </a:rPr>
                <a:t>Example: P1’s</a:t>
              </a:r>
            </a:p>
            <a:p>
              <a:r>
                <a:rPr lang="en-US" dirty="0">
                  <a:latin typeface="Helvetica Neue Medium" charset="0"/>
                  <a:ea typeface="Helvetica Neue Medium" charset="0"/>
                  <a:cs typeface="Helvetica Neue Medium" charset="0"/>
                </a:rPr>
                <a:t>local queue:</a:t>
              </a:r>
            </a:p>
          </p:txBody>
        </p:sp>
      </p:grpSp>
      <p:sp>
        <p:nvSpPr>
          <p:cNvPr id="6" name="Slide Number Placeholder 5"/>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32</a:t>
            </a:fld>
            <a:endParaRPr lang="en-US">
              <a:ea typeface="Helvetica Neue Medium" charset="0"/>
              <a:cs typeface="Helvetica Neue Medium" charset="0"/>
            </a:endParaRPr>
          </a:p>
        </p:txBody>
      </p:sp>
      <p:sp>
        <p:nvSpPr>
          <p:cNvPr id="21" name="TextBox 20"/>
          <p:cNvSpPr txBox="1"/>
          <p:nvPr/>
        </p:nvSpPr>
        <p:spPr>
          <a:xfrm>
            <a:off x="838200" y="1721543"/>
            <a:ext cx="8763000" cy="461665"/>
          </a:xfrm>
          <a:prstGeom prst="rect">
            <a:avLst/>
          </a:prstGeom>
          <a:solidFill>
            <a:schemeClr val="accent6">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Goal: All sites apply updates in (same) Lamport clock order</a:t>
            </a:r>
          </a:p>
        </p:txBody>
      </p:sp>
      <p:sp>
        <p:nvSpPr>
          <p:cNvPr id="7" name="TextBox 6"/>
          <p:cNvSpPr txBox="1"/>
          <p:nvPr/>
        </p:nvSpPr>
        <p:spPr>
          <a:xfrm>
            <a:off x="7094251" y="4977289"/>
            <a:ext cx="1782860"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sym typeface="Wingdings"/>
              </a:rPr>
              <a:t> </a:t>
            </a:r>
            <a:r>
              <a:rPr lang="en-US">
                <a:latin typeface="Helvetica Neue Medium" charset="0"/>
                <a:ea typeface="Helvetica Neue Medium" charset="0"/>
                <a:cs typeface="Helvetica Neue Medium" charset="0"/>
              </a:rPr>
              <a:t>Timestamps</a:t>
            </a:r>
          </a:p>
        </p:txBody>
      </p:sp>
    </p:spTree>
    <p:extLst>
      <p:ext uri="{BB962C8B-B14F-4D97-AF65-F5344CB8AC3E}">
        <p14:creationId xmlns:p14="http://schemas.microsoft.com/office/powerpoint/2010/main" val="182337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an update from replica:</a:t>
            </a:r>
          </a:p>
          <a:p>
            <a:pPr marL="971550" lvl="1" indent="-514350">
              <a:buFont typeface="+mj-lt"/>
              <a:buAutoNum type="alphaLcParenR"/>
            </a:pPr>
            <a:r>
              <a:rPr lang="en-US" dirty="0"/>
              <a:t>Add it to your local queue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a:t>
            </a:r>
          </a:p>
          <a:p>
            <a:pPr marL="971550" lvl="1" indent="-514350">
              <a:buFont typeface="+mj-lt"/>
              <a:buAutoNum type="alphaLcParenR"/>
            </a:pPr>
            <a:endParaRPr lang="en-US" dirty="0"/>
          </a:p>
          <a:p>
            <a:pPr marL="5207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207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6">
                    <a:lumMod val="75000"/>
                  </a:schemeClr>
                </a:solidFill>
              </a:rPr>
              <a:t>(Almost correct)</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33</a:t>
            </a:fld>
            <a:endParaRPr lang="en-US"/>
          </a:p>
        </p:txBody>
      </p:sp>
    </p:spTree>
    <p:extLst>
      <p:ext uri="{BB962C8B-B14F-4D97-AF65-F5344CB8AC3E}">
        <p14:creationId xmlns:p14="http://schemas.microsoft.com/office/powerpoint/2010/main" val="6020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p:cNvGrpSpPr/>
          <p:nvPr/>
        </p:nvGrpSpPr>
        <p:grpSpPr>
          <a:xfrm>
            <a:off x="6468501" y="258523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6304141" y="1387776"/>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5708812" y="138481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8507308" y="2574748"/>
            <a:ext cx="1085035" cy="674158"/>
            <a:chOff x="7251414" y="2534353"/>
            <a:chExt cx="1085035"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8718266" y="3698108"/>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79" name="Group 78"/>
          <p:cNvGrpSpPr/>
          <p:nvPr/>
        </p:nvGrpSpPr>
        <p:grpSpPr>
          <a:xfrm>
            <a:off x="8718267" y="1379832"/>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8718267" y="138094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34</a:t>
            </a:fld>
            <a:endParaRPr lang="en-US">
              <a:ea typeface="Helvetica Neue Medium" charset="0"/>
              <a:cs typeface="Helvetica Neue Medium" charset="0"/>
            </a:endParaRPr>
          </a:p>
        </p:txBody>
      </p:sp>
      <p:sp>
        <p:nvSpPr>
          <p:cNvPr id="59" name="TextBox 58"/>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6676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98"/>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0"/>
                                  </p:stCondLst>
                                  <p:childTnLst>
                                    <p:set>
                                      <p:cBhvr>
                                        <p:cTn id="73" dur="1" fill="hold">
                                          <p:stCondLst>
                                            <p:cond delay="0"/>
                                          </p:stCondLst>
                                        </p:cTn>
                                        <p:tgtEl>
                                          <p:spTgt spid="99"/>
                                        </p:tgtEl>
                                        <p:attrNameLst>
                                          <p:attrName>style.visibility</p:attrName>
                                        </p:attrNameLst>
                                      </p:cBhvr>
                                      <p:to>
                                        <p:strVal val="visible"/>
                                      </p:to>
                                    </p:set>
                                    <p:anim calcmode="lin" valueType="num">
                                      <p:cBhvr>
                                        <p:cTn id="74" dur="500" fill="hold"/>
                                        <p:tgtEl>
                                          <p:spTgt spid="99"/>
                                        </p:tgtEl>
                                        <p:attrNameLst>
                                          <p:attrName>ppt_w</p:attrName>
                                        </p:attrNameLst>
                                      </p:cBhvr>
                                      <p:tavLst>
                                        <p:tav tm="0">
                                          <p:val>
                                            <p:fltVal val="0"/>
                                          </p:val>
                                        </p:tav>
                                        <p:tav tm="100000">
                                          <p:val>
                                            <p:strVal val="#ppt_w"/>
                                          </p:val>
                                        </p:tav>
                                      </p:tavLst>
                                    </p:anim>
                                    <p:anim calcmode="lin" valueType="num">
                                      <p:cBhvr>
                                        <p:cTn id="75" dur="500" fill="hold"/>
                                        <p:tgtEl>
                                          <p:spTgt spid="99"/>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 calcmode="lin" valueType="num">
                                      <p:cBhvr>
                                        <p:cTn id="78" dur="500" fill="hold"/>
                                        <p:tgtEl>
                                          <p:spTgt spid="50"/>
                                        </p:tgtEl>
                                        <p:attrNameLst>
                                          <p:attrName>ppt_w</p:attrName>
                                        </p:attrNameLst>
                                      </p:cBhvr>
                                      <p:tavLst>
                                        <p:tav tm="0">
                                          <p:val>
                                            <p:fltVal val="0"/>
                                          </p:val>
                                        </p:tav>
                                        <p:tav tm="100000">
                                          <p:val>
                                            <p:strVal val="#ppt_w"/>
                                          </p:val>
                                        </p:tav>
                                      </p:tavLst>
                                    </p:anim>
                                    <p:anim calcmode="lin" valueType="num">
                                      <p:cBhvr>
                                        <p:cTn id="79"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8" grpId="1" animBg="1"/>
      <p:bldP spid="99" grpId="0" animBg="1"/>
      <p:bldP spid="59"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ounded Rectangle 2"/>
          <p:cNvSpPr/>
          <p:nvPr/>
        </p:nvSpPr>
        <p:spPr>
          <a:xfrm>
            <a:off x="838200" y="2493073"/>
            <a:ext cx="10515600" cy="1612762"/>
          </a:xfrm>
          <a:prstGeom prst="roundRect">
            <a:avLst>
              <a:gd name="adj" fmla="val 7756"/>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t>
            </a:r>
            <a:r>
              <a:rPr lang="en-US" dirty="0">
                <a:solidFill>
                  <a:schemeClr val="accent3">
                    <a:lumMod val="50000"/>
                  </a:schemeClr>
                </a:solidFill>
              </a:rPr>
              <a:t>or processing </a:t>
            </a:r>
            <a:r>
              <a:rPr lang="en-US" dirty="0"/>
              <a:t>an update:</a:t>
            </a:r>
          </a:p>
          <a:p>
            <a:pPr marL="971550" lvl="1" indent="-514350">
              <a:buFont typeface="+mj-lt"/>
              <a:buAutoNum type="alphaLcParenR"/>
            </a:pPr>
            <a:r>
              <a:rPr lang="en-US" dirty="0"/>
              <a:t>Add it to your local queue, if received update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 </a:t>
            </a:r>
            <a:r>
              <a:rPr lang="en-US" dirty="0">
                <a:solidFill>
                  <a:schemeClr val="accent3">
                    <a:lumMod val="50000"/>
                  </a:schemeClr>
                </a:solidFill>
              </a:rPr>
              <a:t>only from head of queue</a:t>
            </a:r>
          </a:p>
          <a:p>
            <a:pPr marL="971550" lvl="1" indent="-514350">
              <a:buFont typeface="+mj-lt"/>
              <a:buAutoNum type="alphaLcParenR"/>
            </a:pPr>
            <a:endParaRPr lang="en-US" dirty="0"/>
          </a:p>
          <a:p>
            <a:pPr marL="5715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715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3">
                    <a:lumMod val="50000"/>
                  </a:schemeClr>
                </a:solidFill>
              </a:rPr>
              <a:t>(Correct version)</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35</a:t>
            </a:fld>
            <a:endParaRPr lang="en-US"/>
          </a:p>
        </p:txBody>
      </p:sp>
    </p:spTree>
    <p:extLst>
      <p:ext uri="{BB962C8B-B14F-4D97-AF65-F5344CB8AC3E}">
        <p14:creationId xmlns:p14="http://schemas.microsoft.com/office/powerpoint/2010/main" val="561091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3970519" y="2270584"/>
            <a:ext cx="4610100" cy="2148151"/>
          </a:xfrm>
          <a:prstGeom prst="rect">
            <a:avLst/>
          </a:prstGeom>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36</a:t>
            </a:fld>
            <a:endParaRPr lang="en-US">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3">
                    <a:lumMod val="50000"/>
                  </a:schemeClr>
                </a:solidFill>
                <a:ea typeface="Helvetica Neue Medium" charset="0"/>
                <a:cs typeface="Helvetica Neue Medium" charset="0"/>
              </a:rPr>
              <a:t>(Correct version)</a:t>
            </a:r>
          </a:p>
        </p:txBody>
      </p:sp>
      <p:sp>
        <p:nvSpPr>
          <p:cNvPr id="13" name="Can 12"/>
          <p:cNvSpPr/>
          <p:nvPr/>
        </p:nvSpPr>
        <p:spPr>
          <a:xfrm>
            <a:off x="3855181" y="261372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7961700" y="246470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4091039" y="313603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8196982" y="2989178"/>
            <a:ext cx="4346" cy="3668953"/>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4030443" y="325437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a:endCxn id="34" idx="2"/>
          </p:cNvCxnSpPr>
          <p:nvPr/>
        </p:nvCxnSpPr>
        <p:spPr>
          <a:xfrm>
            <a:off x="4167964" y="332313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34" name="Oval 33"/>
          <p:cNvSpPr/>
          <p:nvPr/>
        </p:nvSpPr>
        <p:spPr>
          <a:xfrm>
            <a:off x="8140738" y="464601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12" name="Group 11"/>
          <p:cNvGrpSpPr/>
          <p:nvPr/>
        </p:nvGrpSpPr>
        <p:grpSpPr>
          <a:xfrm>
            <a:off x="4609720" y="269016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6825743" y="173291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6821990" y="216290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3824502" y="173507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3820749" y="216506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4479188" y="1487280"/>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3850031" y="148974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8136385" y="326088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4036699" y="345824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4174219" y="332964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991015" y="2700572"/>
            <a:ext cx="1098581" cy="674158"/>
            <a:chOff x="7251414" y="2534353"/>
            <a:chExt cx="1098581"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26727"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8133110" y="574110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p:nvPr/>
        </p:nvCxnSpPr>
        <p:spPr>
          <a:xfrm>
            <a:off x="4165183" y="5588503"/>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5814392" y="5222686"/>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cxnSp>
        <p:nvCxnSpPr>
          <p:cNvPr id="70" name="Straight Arrow Connector 69"/>
          <p:cNvCxnSpPr>
            <a:stCxn id="34" idx="2"/>
            <a:endCxn id="71" idx="6"/>
          </p:cNvCxnSpPr>
          <p:nvPr/>
        </p:nvCxnSpPr>
        <p:spPr>
          <a:xfrm flipH="1">
            <a:off x="4156142" y="4714772"/>
            <a:ext cx="3984597" cy="22088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71" name="Oval 70"/>
          <p:cNvSpPr/>
          <p:nvPr/>
        </p:nvSpPr>
        <p:spPr>
          <a:xfrm>
            <a:off x="4018621" y="486689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77" name="Group 76"/>
          <p:cNvGrpSpPr/>
          <p:nvPr/>
        </p:nvGrpSpPr>
        <p:grpSpPr>
          <a:xfrm>
            <a:off x="4720086" y="4380001"/>
            <a:ext cx="941936" cy="422604"/>
            <a:chOff x="6101350" y="4491591"/>
            <a:chExt cx="941936" cy="422604"/>
          </a:xfrm>
        </p:grpSpPr>
        <p:sp>
          <p:nvSpPr>
            <p:cNvPr id="74" name="TextBox 73"/>
            <p:cNvSpPr txBox="1"/>
            <p:nvPr/>
          </p:nvSpPr>
          <p:spPr>
            <a:xfrm>
              <a:off x="6101350" y="4495035"/>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sp>
          <p:nvSpPr>
            <p:cNvPr id="76" name="Document 75"/>
            <p:cNvSpPr/>
            <p:nvPr/>
          </p:nvSpPr>
          <p:spPr>
            <a:xfrm>
              <a:off x="6661731" y="449159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6908269" y="149486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6" name="Document 85"/>
          <p:cNvSpPr/>
          <p:nvPr/>
        </p:nvSpPr>
        <p:spPr>
          <a:xfrm>
            <a:off x="3896605" y="5145367"/>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7" name="Document 86"/>
          <p:cNvSpPr/>
          <p:nvPr/>
        </p:nvSpPr>
        <p:spPr>
          <a:xfrm>
            <a:off x="3906652" y="5668995"/>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8" name="Document 87"/>
          <p:cNvSpPr/>
          <p:nvPr/>
        </p:nvSpPr>
        <p:spPr>
          <a:xfrm>
            <a:off x="8006205" y="5932823"/>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3" name="Document 92"/>
          <p:cNvSpPr/>
          <p:nvPr/>
        </p:nvSpPr>
        <p:spPr>
          <a:xfrm>
            <a:off x="8025685" y="4857369"/>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4059038" y="197759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6" name="TextBox 95"/>
          <p:cNvSpPr txBox="1"/>
          <p:nvPr/>
        </p:nvSpPr>
        <p:spPr>
          <a:xfrm>
            <a:off x="4050115" y="1979580"/>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7126408" y="1984833"/>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59" name="Rectangle 58"/>
          <p:cNvSpPr/>
          <p:nvPr/>
        </p:nvSpPr>
        <p:spPr>
          <a:xfrm>
            <a:off x="4361334" y="616171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grpSp>
        <p:nvGrpSpPr>
          <p:cNvPr id="79" name="Group 78"/>
          <p:cNvGrpSpPr/>
          <p:nvPr/>
        </p:nvGrpSpPr>
        <p:grpSpPr>
          <a:xfrm>
            <a:off x="6897948" y="1489085"/>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97" name="TextBox 96"/>
          <p:cNvSpPr txBox="1"/>
          <p:nvPr/>
        </p:nvSpPr>
        <p:spPr>
          <a:xfrm>
            <a:off x="7127163" y="1956404"/>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Tree>
    <p:extLst>
      <p:ext uri="{BB962C8B-B14F-4D97-AF65-F5344CB8AC3E}">
        <p14:creationId xmlns:p14="http://schemas.microsoft.com/office/powerpoint/2010/main" val="7902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1.11111E-6 -1.85185E-6 L 0.05799 -0.00046 " pathEditMode="relative" rAng="0" ptsTypes="AA">
                                      <p:cBhvr>
                                        <p:cTn id="34" dur="1000" fill="hold"/>
                                        <p:tgtEl>
                                          <p:spTgt spid="56"/>
                                        </p:tgtEl>
                                        <p:attrNameLst>
                                          <p:attrName>ppt_x</p:attrName>
                                          <p:attrName>ppt_y</p:attrName>
                                        </p:attrNameLst>
                                      </p:cBhvr>
                                      <p:rCtr x="2899" y="-23"/>
                                    </p:animMotion>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7"/>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nodeType="afterEffect">
                                  <p:stCondLst>
                                    <p:cond delay="0"/>
                                  </p:stCondLst>
                                  <p:childTnLst>
                                    <p:animMotion origin="layout" path="M 0.05799 -0.00046 L 1.11111E-6 -1.85185E-6 " pathEditMode="relative" rAng="0" ptsTypes="AA">
                                      <p:cBhvr>
                                        <p:cTn id="54" dur="2000" fill="hold"/>
                                        <p:tgtEl>
                                          <p:spTgt spid="56"/>
                                        </p:tgtEl>
                                        <p:attrNameLst>
                                          <p:attrName>ppt_x</p:attrName>
                                          <p:attrName>ppt_y</p:attrName>
                                        </p:attrNameLst>
                                      </p:cBhvr>
                                      <p:rCtr x="-2899" y="23"/>
                                    </p:animMotion>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nodeType="afterEffect">
                                  <p:stCondLst>
                                    <p:cond delay="0"/>
                                  </p:stCondLst>
                                  <p:childTnLst>
                                    <p:animMotion origin="layout" path="M -3.88889E-6 -4.44444E-6 L -0.06875 0.00116 " pathEditMode="relative" rAng="0" ptsTypes="AA">
                                      <p:cBhvr>
                                        <p:cTn id="73" dur="2000" fill="hold"/>
                                        <p:tgtEl>
                                          <p:spTgt spid="54"/>
                                        </p:tgtEl>
                                        <p:attrNameLst>
                                          <p:attrName>ppt_x</p:attrName>
                                          <p:attrName>ppt_y</p:attrName>
                                        </p:attrNameLst>
                                      </p:cBhvr>
                                      <p:rCtr x="-3438" y="46"/>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8" grpId="0" animBg="1"/>
      <p:bldP spid="40" grpId="0" animBg="1"/>
      <p:bldP spid="57" grpId="0" animBg="1"/>
      <p:bldP spid="71" grpId="0" animBg="1"/>
      <p:bldP spid="86" grpId="0" animBg="1"/>
      <p:bldP spid="87" grpId="0" animBg="1"/>
      <p:bldP spid="88" grpId="0" animBg="1"/>
      <p:bldP spid="93" grpId="0" animBg="1"/>
      <p:bldP spid="95" grpId="0" animBg="1"/>
      <p:bldP spid="95" grpId="1" animBg="1"/>
      <p:bldP spid="96" grpId="0" animBg="1"/>
      <p:bldP spid="96" grpId="1" animBg="1"/>
      <p:bldP spid="98" grpId="0" animBg="1"/>
      <p:bldP spid="98" grpId="1" animBg="1"/>
      <p:bldP spid="97" grpId="0" animBg="1"/>
      <p:bldP spid="97"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278791"/>
          </a:xfrm>
        </p:spPr>
        <p:txBody>
          <a:bodyPr>
            <a:noAutofit/>
          </a:bodyPr>
          <a:lstStyle/>
          <a:p>
            <a:r>
              <a:rPr lang="en-US" i="1" dirty="0"/>
              <a:t>Does totally-ordered multicast solve the problem of multi-site replication in general?</a:t>
            </a:r>
          </a:p>
          <a:p>
            <a:pPr lvl="5"/>
            <a:endParaRPr lang="en-US" dirty="0"/>
          </a:p>
          <a:p>
            <a:r>
              <a:rPr lang="en-US" dirty="0"/>
              <a:t>Not by a long shot!  </a:t>
            </a:r>
          </a:p>
          <a:p>
            <a:pPr lvl="8"/>
            <a:endParaRPr lang="en-US" dirty="0"/>
          </a:p>
          <a:p>
            <a:pPr marL="514350" indent="-514350">
              <a:buFont typeface="+mj-lt"/>
              <a:buAutoNum type="arabicPeriod"/>
            </a:pPr>
            <a:r>
              <a:rPr lang="en-US" dirty="0"/>
              <a:t>Our protocol </a:t>
            </a:r>
            <a:r>
              <a:rPr lang="en-US" dirty="0">
                <a:solidFill>
                  <a:srgbClr val="FF0000"/>
                </a:solidFill>
              </a:rPr>
              <a:t>assumed:</a:t>
            </a:r>
          </a:p>
          <a:p>
            <a:pPr lvl="1"/>
            <a:r>
              <a:rPr lang="en-US" sz="2800" dirty="0"/>
              <a:t>No node failures</a:t>
            </a:r>
          </a:p>
          <a:p>
            <a:pPr lvl="1"/>
            <a:r>
              <a:rPr lang="en-US" sz="2800" dirty="0"/>
              <a:t>No message loss</a:t>
            </a:r>
          </a:p>
          <a:p>
            <a:pPr lvl="1"/>
            <a:r>
              <a:rPr lang="en-US" sz="2800" dirty="0"/>
              <a:t>No message corruption</a:t>
            </a:r>
          </a:p>
          <a:p>
            <a:pPr marL="514350" indent="-514350">
              <a:buFont typeface="+mj-lt"/>
              <a:buAutoNum type="arabicPeriod"/>
            </a:pPr>
            <a:r>
              <a:rPr lang="en-US" dirty="0"/>
              <a:t>All to all communication </a:t>
            </a:r>
            <a:r>
              <a:rPr lang="en-US" dirty="0">
                <a:solidFill>
                  <a:srgbClr val="FF0000"/>
                </a:solidFill>
              </a:rPr>
              <a:t>does not scale</a:t>
            </a:r>
            <a:endParaRPr lang="en-US" dirty="0"/>
          </a:p>
          <a:p>
            <a:pPr marL="514350" indent="-514350">
              <a:buFont typeface="+mj-lt"/>
              <a:buAutoNum type="arabicPeriod"/>
            </a:pPr>
            <a:r>
              <a:rPr lang="en-US" dirty="0">
                <a:solidFill>
                  <a:srgbClr val="FF0000"/>
                </a:solidFill>
              </a:rPr>
              <a:t>Waits forever </a:t>
            </a:r>
            <a:r>
              <a:rPr lang="en-US" dirty="0"/>
              <a:t>for message delays </a:t>
            </a:r>
            <a:r>
              <a:rPr lang="en-US" dirty="0">
                <a:solidFill>
                  <a:srgbClr val="FF0000"/>
                </a:solidFill>
              </a:rPr>
              <a:t>(performance?)</a:t>
            </a:r>
          </a:p>
        </p:txBody>
      </p:sp>
      <p:sp>
        <p:nvSpPr>
          <p:cNvPr id="4" name="Title 3"/>
          <p:cNvSpPr>
            <a:spLocks noGrp="1"/>
          </p:cNvSpPr>
          <p:nvPr>
            <p:ph type="title"/>
          </p:nvPr>
        </p:nvSpPr>
        <p:spPr/>
        <p:txBody>
          <a:bodyPr/>
          <a:lstStyle/>
          <a:p>
            <a:r>
              <a:rPr lang="en-US" dirty="0"/>
              <a:t>So, are we done?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37</a:t>
            </a:fld>
            <a:endParaRPr lang="en-US"/>
          </a:p>
        </p:txBody>
      </p:sp>
    </p:spTree>
    <p:extLst>
      <p:ext uri="{BB962C8B-B14F-4D97-AF65-F5344CB8AC3E}">
        <p14:creationId xmlns:p14="http://schemas.microsoft.com/office/powerpoint/2010/main" val="4060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447801"/>
            <a:ext cx="10515600" cy="3728048"/>
          </a:xfrm>
        </p:spPr>
        <p:txBody>
          <a:bodyPr>
            <a:normAutofit/>
          </a:bodyPr>
          <a:lstStyle/>
          <a:p>
            <a:r>
              <a:rPr lang="en-GB" altLang="en-US" dirty="0"/>
              <a:t>Can totally-order events in a distributed system: that’s useful!</a:t>
            </a:r>
          </a:p>
          <a:p>
            <a:pPr lvl="1"/>
            <a:r>
              <a:rPr lang="en-GB" altLang="en-US" dirty="0"/>
              <a:t>We saw an application of Lamport clocks for totally-ordered multicast</a:t>
            </a:r>
          </a:p>
          <a:p>
            <a:endParaRPr lang="en-GB" altLang="en-US" dirty="0"/>
          </a:p>
          <a:p>
            <a:r>
              <a:rPr lang="en-GB" altLang="en-US" dirty="0"/>
              <a:t>But: while by construction, a </a:t>
            </a:r>
            <a:r>
              <a:rPr lang="en-GB" altLang="en-US" dirty="0">
                <a:sym typeface="Wingdings"/>
              </a:rPr>
              <a:t> </a:t>
            </a:r>
            <a:r>
              <a:rPr lang="en-GB" altLang="en-US" dirty="0"/>
              <a:t>b implies </a:t>
            </a:r>
            <a:r>
              <a:rPr lang="en-GB" altLang="en-US" i="1" dirty="0"/>
              <a:t>C</a:t>
            </a:r>
            <a:r>
              <a:rPr lang="en-GB" altLang="en-US" dirty="0"/>
              <a:t>(a) &lt; </a:t>
            </a:r>
            <a:r>
              <a:rPr lang="en-GB" altLang="en-US" i="1" dirty="0"/>
              <a:t>C</a:t>
            </a:r>
            <a:r>
              <a:rPr lang="en-GB" altLang="en-US" dirty="0"/>
              <a:t>(b),</a:t>
            </a:r>
          </a:p>
          <a:p>
            <a:pPr lvl="1"/>
            <a:r>
              <a:rPr lang="en-GB" altLang="en-US" dirty="0"/>
              <a:t>The converse is not necessarily true:</a:t>
            </a:r>
          </a:p>
          <a:p>
            <a:pPr lvl="2"/>
            <a:r>
              <a:rPr lang="en-GB" altLang="en-US" i="1" dirty="0"/>
              <a:t>C</a:t>
            </a:r>
            <a:r>
              <a:rPr lang="en-GB" altLang="en-US" dirty="0"/>
              <a:t>(a) &lt; </a:t>
            </a:r>
            <a:r>
              <a:rPr lang="en-GB" altLang="en-US" i="1" dirty="0"/>
              <a:t>C</a:t>
            </a:r>
            <a:r>
              <a:rPr lang="en-GB" altLang="en-US" dirty="0"/>
              <a:t>(b) does not imply a </a:t>
            </a:r>
            <a:r>
              <a:rPr lang="en-GB" altLang="en-US" dirty="0">
                <a:sym typeface="Wingdings"/>
              </a:rPr>
              <a:t> </a:t>
            </a:r>
            <a:r>
              <a:rPr lang="en-GB" altLang="en-US" dirty="0"/>
              <a:t>b (possibly, a || b)</a:t>
            </a:r>
          </a:p>
          <a:p>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38</a:t>
            </a:fld>
            <a:endParaRPr lang="en-US"/>
          </a:p>
        </p:txBody>
      </p:sp>
      <p:sp>
        <p:nvSpPr>
          <p:cNvPr id="66561" name="Rectangle 2"/>
          <p:cNvSpPr>
            <a:spLocks noGrp="1" noChangeArrowheads="1"/>
          </p:cNvSpPr>
          <p:nvPr>
            <p:ph type="title"/>
          </p:nvPr>
        </p:nvSpPr>
        <p:spPr/>
        <p:txBody>
          <a:bodyPr/>
          <a:lstStyle/>
          <a:p>
            <a:r>
              <a:rPr lang="en-GB" altLang="en-US" dirty="0"/>
              <a:t>Take-away points: Lamport clocks</a:t>
            </a:r>
          </a:p>
        </p:txBody>
      </p:sp>
      <p:sp>
        <p:nvSpPr>
          <p:cNvPr id="5" name="TextBox 4"/>
          <p:cNvSpPr txBox="1"/>
          <p:nvPr/>
        </p:nvSpPr>
        <p:spPr>
          <a:xfrm>
            <a:off x="838200" y="5175849"/>
            <a:ext cx="9283800"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a:t>
            </a:r>
            <a:r>
              <a:rPr lang="en-US" sz="2800" dirty="0" err="1">
                <a:latin typeface="Helvetica Neue Medium" charset="0"/>
                <a:ea typeface="Helvetica Neue Medium" charset="0"/>
                <a:cs typeface="Helvetica Neue Medium" charset="0"/>
              </a:rPr>
              <a:t>Lamport</a:t>
            </a:r>
            <a:r>
              <a:rPr lang="en-US" sz="2800" dirty="0">
                <a:latin typeface="Helvetica Neue Medium" charset="0"/>
                <a:ea typeface="Helvetica Neue Medium" charset="0"/>
                <a:cs typeface="Helvetica Neue Medium" charset="0"/>
              </a:rPr>
              <a:t> timestamps 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1191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3094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Quartz oscillator sensitive</a:t>
            </a:r>
            <a:r>
              <a:rPr lang="en-US" sz="3200" dirty="0">
                <a:solidFill>
                  <a:srgbClr val="FF0000"/>
                </a:solidFill>
              </a:rPr>
              <a:t> </a:t>
            </a:r>
            <a:r>
              <a:rPr lang="en-US" sz="3200" dirty="0"/>
              <a:t>to temperature, age, vibration, radiation</a:t>
            </a:r>
          </a:p>
          <a:p>
            <a:pPr lvl="1"/>
            <a:r>
              <a:rPr lang="en-US" sz="3200" dirty="0"/>
              <a:t>Accuracy ~one part per million</a:t>
            </a:r>
          </a:p>
          <a:p>
            <a:pPr lvl="2"/>
            <a:r>
              <a:rPr lang="en-US" sz="2800" dirty="0"/>
              <a:t>(one second of clock drift over 12 days)</a:t>
            </a:r>
          </a:p>
          <a:p>
            <a:pPr marL="342900" lvl="1" indent="-342900">
              <a:buFont typeface="Arial" pitchFamily="-1" charset="0"/>
              <a:buChar char="•"/>
            </a:pPr>
            <a:endParaRPr lang="en-US" altLang="en-US" sz="3200" dirty="0"/>
          </a:p>
          <a:p>
            <a:pPr marL="514350" lvl="1" indent="-514350">
              <a:buFont typeface="+mj-lt"/>
              <a:buAutoNum type="arabicPeriod" startAt="2"/>
            </a:pPr>
            <a:r>
              <a:rPr lang="en-US" altLang="en-US" sz="3200" dirty="0"/>
              <a:t>The internet is:</a:t>
            </a:r>
          </a:p>
          <a:p>
            <a:pPr marL="742950" lvl="2" indent="-342900"/>
            <a:r>
              <a:rPr lang="en-US" altLang="en-US" sz="3200" dirty="0"/>
              <a:t>Asynchronous: arbitrary message delays</a:t>
            </a:r>
          </a:p>
          <a:p>
            <a:pPr marL="742950" lvl="2" indent="-342900"/>
            <a:r>
              <a:rPr lang="en-US" altLang="en-US" sz="3200" dirty="0"/>
              <a:t>Best-effort: messages don’</a:t>
            </a:r>
            <a:r>
              <a:rPr lang="en-US" altLang="ja-JP" sz="3200" dirty="0"/>
              <a:t>t always arrive</a:t>
            </a:r>
            <a:endParaRPr lang="en-US" altLang="en-US" sz="3200" dirty="0"/>
          </a:p>
          <a:p>
            <a:endParaRPr lang="en-GB" sz="3200"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p:cNvSpPr>
            <a:spLocks noGrp="1"/>
          </p:cNvSpPr>
          <p:nvPr>
            <p:ph type="title"/>
          </p:nvPr>
        </p:nvSpPr>
        <p:spPr/>
        <p:txBody>
          <a:bodyPr/>
          <a:lstStyle/>
          <a:p>
            <a:r>
              <a:rPr lang="en-US" dirty="0"/>
              <a:t>What makes time synchronization hard?</a:t>
            </a:r>
          </a:p>
        </p:txBody>
      </p:sp>
    </p:spTree>
    <p:extLst>
      <p:ext uri="{BB962C8B-B14F-4D97-AF65-F5344CB8AC3E}">
        <p14:creationId xmlns:p14="http://schemas.microsoft.com/office/powerpoint/2010/main" val="176840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dirty="0"/>
              <a:t>Cristian’s algorithm, NTP</a:t>
            </a:r>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207422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p:txBody>
          <a:bodyPr>
            <a:normAutofit lnSpcReduction="10000"/>
          </a:bodyPr>
          <a:lstStyle/>
          <a:p>
            <a:r>
              <a:rPr lang="en-GB" altLang="en-US" dirty="0"/>
              <a:t>UTC is broadcast from radio stations on land and satellite (e.g., the Global Positioning System)</a:t>
            </a:r>
          </a:p>
          <a:p>
            <a:pPr lvl="1"/>
            <a:r>
              <a:rPr lang="en-GB" altLang="en-US" dirty="0"/>
              <a:t>Computers with receivers can synchronize their clocks with these timing signals</a:t>
            </a:r>
          </a:p>
          <a:p>
            <a:endParaRPr lang="en-GB" altLang="en-US" dirty="0"/>
          </a:p>
          <a:p>
            <a:r>
              <a:rPr lang="en-GB" altLang="en-US" dirty="0"/>
              <a:t>Signals from land-based stations are accurate to about 0.1−10 milliseconds</a:t>
            </a:r>
          </a:p>
          <a:p>
            <a:endParaRPr lang="en-GB" altLang="en-US" dirty="0"/>
          </a:p>
          <a:p>
            <a:r>
              <a:rPr lang="en-GB" altLang="en-US" dirty="0"/>
              <a:t>Signals from GPS are accurate to about one microsecond</a:t>
            </a:r>
          </a:p>
          <a:p>
            <a:pPr lvl="1"/>
            <a:r>
              <a:rPr lang="en-GB" altLang="en-US" i="1" dirty="0"/>
              <a:t>Why can’t we put GPS receivers on all our computers?</a:t>
            </a:r>
          </a:p>
          <a:p>
            <a:pPr lvl="1"/>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6</a:t>
            </a:fld>
            <a:endParaRPr lang="en-US"/>
          </a:p>
        </p:txBody>
      </p:sp>
      <p:sp>
        <p:nvSpPr>
          <p:cNvPr id="43009" name="Rectangle 2"/>
          <p:cNvSpPr>
            <a:spLocks noGrp="1" noChangeArrowheads="1"/>
          </p:cNvSpPr>
          <p:nvPr>
            <p:ph type="title"/>
          </p:nvPr>
        </p:nvSpPr>
        <p:spPr>
          <a:xfrm>
            <a:off x="838200" y="152400"/>
            <a:ext cx="10515600" cy="1066800"/>
          </a:xfrm>
        </p:spPr>
        <p:txBody>
          <a:bodyPr>
            <a:normAutofit/>
          </a:bodyPr>
          <a:lstStyle/>
          <a:p>
            <a:r>
              <a:rPr lang="en-GB" altLang="en-US"/>
              <a:t>Just use Coordinated Universal Time?</a:t>
            </a:r>
          </a:p>
        </p:txBody>
      </p:sp>
    </p:spTree>
    <p:extLst>
      <p:ext uri="{BB962C8B-B14F-4D97-AF65-F5344CB8AC3E}">
        <p14:creationId xmlns:p14="http://schemas.microsoft.com/office/powerpoint/2010/main" val="113021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4351338"/>
          </a:xfrm>
        </p:spPr>
        <p:txBody>
          <a:bodyPr>
            <a:noAutofit/>
          </a:bodyPr>
          <a:lstStyle/>
          <a:p>
            <a:r>
              <a:rPr lang="en-US" dirty="0"/>
              <a:t>Suppose a server with an accurate clock (e.g., GPS-receiver)</a:t>
            </a:r>
          </a:p>
          <a:p>
            <a:pPr lvl="1"/>
            <a:r>
              <a:rPr lang="en-US" dirty="0"/>
              <a:t>Could simply issue an RPC to obtain the time:</a:t>
            </a:r>
          </a:p>
          <a:p>
            <a:endParaRPr lang="en-US" dirty="0"/>
          </a:p>
          <a:p>
            <a:endParaRPr lang="en-US" dirty="0"/>
          </a:p>
          <a:p>
            <a:endParaRPr lang="en-US" dirty="0"/>
          </a:p>
          <a:p>
            <a:endParaRPr lang="en-US" dirty="0"/>
          </a:p>
          <a:p>
            <a:endParaRPr lang="en-US" dirty="0"/>
          </a:p>
          <a:p>
            <a:r>
              <a:rPr lang="en-US" dirty="0"/>
              <a:t>But this doesn’t account for network latency</a:t>
            </a:r>
          </a:p>
          <a:p>
            <a:pPr lvl="1"/>
            <a:r>
              <a:rPr lang="en-US" dirty="0"/>
              <a:t>Message delays will have </a:t>
            </a:r>
            <a:r>
              <a:rPr lang="en-US" dirty="0">
                <a:solidFill>
                  <a:srgbClr val="FF0000"/>
                </a:solidFill>
              </a:rPr>
              <a:t>outdated </a:t>
            </a:r>
            <a:r>
              <a:rPr lang="en-US" dirty="0"/>
              <a:t>server’s answer</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p:cNvSpPr>
            <a:spLocks noGrp="1"/>
          </p:cNvSpPr>
          <p:nvPr>
            <p:ph type="title"/>
          </p:nvPr>
        </p:nvSpPr>
        <p:spPr/>
        <p:txBody>
          <a:bodyPr/>
          <a:lstStyle/>
          <a:p>
            <a:r>
              <a:rPr lang="en-US" dirty="0"/>
              <a:t>Synchronization to a time server</a:t>
            </a:r>
          </a:p>
        </p:txBody>
      </p:sp>
      <p:grpSp>
        <p:nvGrpSpPr>
          <p:cNvPr id="26" name="Group 25"/>
          <p:cNvGrpSpPr/>
          <p:nvPr/>
        </p:nvGrpSpPr>
        <p:grpSpPr>
          <a:xfrm>
            <a:off x="3249519" y="2902245"/>
            <a:ext cx="4711134" cy="2120311"/>
            <a:chOff x="1695538" y="3334634"/>
            <a:chExt cx="4711134" cy="2120311"/>
          </a:xfrm>
        </p:grpSpPr>
        <p:sp>
          <p:nvSpPr>
            <p:cNvPr id="9" name="Rectangle 8"/>
            <p:cNvSpPr>
              <a:spLocks/>
            </p:cNvSpPr>
            <p:nvPr/>
          </p:nvSpPr>
          <p:spPr bwMode="auto">
            <a:xfrm>
              <a:off x="1695538" y="3503643"/>
              <a:ext cx="58990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Arial"/>
                  <a:ea typeface="Gill Sans" pitchFamily="-84" charset="0"/>
                  <a:cs typeface="Arial"/>
                </a:rPr>
                <a:t>Client</a:t>
              </a:r>
              <a:endParaRPr lang="en-US" dirty="0">
                <a:latin typeface="Arial"/>
                <a:ea typeface="Gill Sans" pitchFamily="-84" charset="0"/>
                <a:cs typeface="Arial"/>
              </a:endParaRPr>
            </a:p>
          </p:txBody>
        </p:sp>
        <p:sp>
          <p:nvSpPr>
            <p:cNvPr id="10" name="Rectangle 9"/>
            <p:cNvSpPr>
              <a:spLocks/>
            </p:cNvSpPr>
            <p:nvPr/>
          </p:nvSpPr>
          <p:spPr bwMode="auto">
            <a:xfrm>
              <a:off x="5515315" y="3488254"/>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Arial"/>
                  <a:ea typeface="Gill Sans" pitchFamily="-84" charset="0"/>
                  <a:cs typeface="Arial"/>
                </a:rPr>
                <a:t>Server</a:t>
              </a:r>
              <a:endParaRPr lang="en-US" dirty="0">
                <a:latin typeface="Arial"/>
                <a:ea typeface="Gill Sans" pitchFamily="-84" charset="0"/>
                <a:cs typeface="Arial"/>
              </a:endParaRPr>
            </a:p>
          </p:txBody>
        </p:sp>
        <p:pic>
          <p:nvPicPr>
            <p:cNvPr id="11" name="Picture 10"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00" y="3334634"/>
              <a:ext cx="609600" cy="609600"/>
            </a:xfrm>
            <a:prstGeom prst="rect">
              <a:avLst/>
            </a:prstGeom>
          </p:spPr>
        </p:pic>
        <p:pic>
          <p:nvPicPr>
            <p:cNvPr id="12" name="Picture 11"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15" y="3334634"/>
              <a:ext cx="609600" cy="609600"/>
            </a:xfrm>
            <a:prstGeom prst="rect">
              <a:avLst/>
            </a:prstGeom>
          </p:spPr>
        </p:pic>
        <p:sp>
          <p:nvSpPr>
            <p:cNvPr id="13" name="TextBox 12"/>
            <p:cNvSpPr txBox="1"/>
            <p:nvPr/>
          </p:nvSpPr>
          <p:spPr>
            <a:xfrm rot="373032">
              <a:off x="3327055" y="3834706"/>
              <a:ext cx="1516505" cy="369332"/>
            </a:xfrm>
            <a:prstGeom prst="rect">
              <a:avLst/>
            </a:prstGeom>
            <a:noFill/>
          </p:spPr>
          <p:txBody>
            <a:bodyPr wrap="none" rtlCol="0">
              <a:spAutoFit/>
            </a:bodyPr>
            <a:lstStyle/>
            <a:p>
              <a:r>
                <a:rPr lang="en-US" i="1" dirty="0">
                  <a:latin typeface="Arial"/>
                  <a:cs typeface="Arial"/>
                </a:rPr>
                <a:t>Time of day?</a:t>
              </a:r>
            </a:p>
          </p:txBody>
        </p:sp>
        <p:cxnSp>
          <p:nvCxnSpPr>
            <p:cNvPr id="14" name="Straight Connector 13"/>
            <p:cNvCxnSpPr>
              <a:stCxn id="14" idx="2"/>
            </p:cNvCxnSpPr>
            <p:nvPr/>
          </p:nvCxnSpPr>
          <p:spPr>
            <a:xfrm>
              <a:off x="2960100" y="3944234"/>
              <a:ext cx="778" cy="1510711"/>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5" name="Straight Connector 14"/>
            <p:cNvCxnSpPr>
              <a:stCxn id="15" idx="2"/>
            </p:cNvCxnSpPr>
            <p:nvPr/>
          </p:nvCxnSpPr>
          <p:spPr>
            <a:xfrm>
              <a:off x="5210515" y="3944234"/>
              <a:ext cx="0" cy="1481512"/>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5315793" y="5025636"/>
              <a:ext cx="868636" cy="369332"/>
            </a:xfrm>
            <a:prstGeom prst="rect">
              <a:avLst/>
            </a:prstGeom>
            <a:noFill/>
          </p:spPr>
          <p:txBody>
            <a:bodyPr wrap="none" rtlCol="0">
              <a:spAutoFit/>
            </a:bodyPr>
            <a:lstStyle/>
            <a:p>
              <a:r>
                <a:rPr lang="en-US" dirty="0">
                  <a:latin typeface="Arial" charset="0"/>
                  <a:ea typeface="Arial" charset="0"/>
                  <a:cs typeface="Arial" charset="0"/>
                </a:rPr>
                <a:t>Time ↓</a:t>
              </a:r>
            </a:p>
          </p:txBody>
        </p:sp>
        <p:cxnSp>
          <p:nvCxnSpPr>
            <p:cNvPr id="21" name="Curved Connector 8"/>
            <p:cNvCxnSpPr/>
            <p:nvPr/>
          </p:nvCxnSpPr>
          <p:spPr>
            <a:xfrm flipH="1" flipV="1">
              <a:off x="2960101" y="4126322"/>
              <a:ext cx="2250414" cy="2521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2" name="Curved Connector 8"/>
            <p:cNvCxnSpPr/>
            <p:nvPr/>
          </p:nvCxnSpPr>
          <p:spPr>
            <a:xfrm flipV="1">
              <a:off x="2960099" y="4636510"/>
              <a:ext cx="2250416" cy="35157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4" name="TextBox 23"/>
            <p:cNvSpPr txBox="1"/>
            <p:nvPr/>
          </p:nvSpPr>
          <p:spPr>
            <a:xfrm rot="21147479">
              <a:off x="3504368" y="4412649"/>
              <a:ext cx="1043876" cy="369332"/>
            </a:xfrm>
            <a:prstGeom prst="rect">
              <a:avLst/>
            </a:prstGeom>
            <a:noFill/>
          </p:spPr>
          <p:txBody>
            <a:bodyPr wrap="none" rtlCol="0">
              <a:spAutoFit/>
            </a:bodyPr>
            <a:lstStyle/>
            <a:p>
              <a:r>
                <a:rPr lang="en-US" i="1" dirty="0">
                  <a:latin typeface="Arial"/>
                  <a:cs typeface="Arial"/>
                </a:rPr>
                <a:t>2:50 PM</a:t>
              </a:r>
            </a:p>
          </p:txBody>
        </p:sp>
      </p:grpSp>
    </p:spTree>
    <p:extLst>
      <p:ext uri="{BB962C8B-B14F-4D97-AF65-F5344CB8AC3E}">
        <p14:creationId xmlns:p14="http://schemas.microsoft.com/office/powerpoint/2010/main" val="3454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4224" y="1731986"/>
            <a:ext cx="6169513" cy="4230900"/>
          </a:xfrm>
        </p:spPr>
        <p:txBody>
          <a:bodyPr>
            <a:normAutofit fontScale="92500" lnSpcReduction="20000"/>
          </a:bodyPr>
          <a:lstStyle/>
          <a:p>
            <a:pPr marL="514350" indent="-514350">
              <a:buFont typeface="+mj-lt"/>
              <a:buAutoNum type="arabicPeriod"/>
            </a:pPr>
            <a:r>
              <a:rPr lang="en-US" dirty="0">
                <a:ea typeface="Helvetica Neue Medium" charset="0"/>
                <a:cs typeface="Helvetica Neue Medium" charset="0"/>
              </a:rPr>
              <a:t>Client sends a </a:t>
            </a:r>
            <a:r>
              <a:rPr lang="en-US" dirty="0">
                <a:solidFill>
                  <a:schemeClr val="accent6">
                    <a:lumMod val="75000"/>
                  </a:schemeClr>
                </a:solidFill>
                <a:ea typeface="Helvetica Neue Medium" charset="0"/>
                <a:cs typeface="Helvetica Neue Medium" charset="0"/>
              </a:rPr>
              <a:t>request </a:t>
            </a:r>
            <a:r>
              <a:rPr lang="en-US" dirty="0">
                <a:ea typeface="Helvetica Neue Medium" charset="0"/>
                <a:cs typeface="Helvetica Neue Medium" charset="0"/>
              </a:rPr>
              <a:t>packet, timestamped with its local clock T</a:t>
            </a:r>
            <a:r>
              <a:rPr lang="en-US" baseline="-25000" dirty="0">
                <a:ea typeface="Helvetica Neue Medium" charset="0"/>
                <a:cs typeface="Helvetica Neue Medium" charset="0"/>
              </a:rPr>
              <a:t>1</a:t>
            </a:r>
          </a:p>
          <a:p>
            <a:pPr marL="514350" indent="-514350">
              <a:buFont typeface="+mj-lt"/>
              <a:buAutoNum type="arabicPeriod"/>
            </a:pPr>
            <a:endParaRPr lang="en-US" dirty="0">
              <a:ea typeface="Helvetica Neue Medium" charset="0"/>
              <a:cs typeface="Helvetica Neue Medium" charset="0"/>
            </a:endParaRPr>
          </a:p>
          <a:p>
            <a:pPr marL="514350" indent="-514350">
              <a:buFont typeface="+mj-lt"/>
              <a:buAutoNum type="arabicPeriod"/>
            </a:pPr>
            <a:r>
              <a:rPr lang="en-US" dirty="0">
                <a:ea typeface="Helvetica Neue Medium" charset="0"/>
                <a:cs typeface="Helvetica Neue Medium" charset="0"/>
              </a:rPr>
              <a:t>Server timestamps its receipt of the request T</a:t>
            </a:r>
            <a:r>
              <a:rPr lang="en-US" baseline="-25000" dirty="0">
                <a:ea typeface="Helvetica Neue Medium" charset="0"/>
                <a:cs typeface="Helvetica Neue Medium" charset="0"/>
              </a:rPr>
              <a:t>2</a:t>
            </a:r>
            <a:r>
              <a:rPr lang="en-US" dirty="0">
                <a:ea typeface="Helvetica Neue Medium" charset="0"/>
                <a:cs typeface="Helvetica Neue Medium" charset="0"/>
              </a:rPr>
              <a:t> with its local clock</a:t>
            </a:r>
          </a:p>
          <a:p>
            <a:pPr marL="514350" indent="-514350">
              <a:buFont typeface="+mj-lt"/>
              <a:buAutoNum type="arabicPeriod"/>
            </a:pPr>
            <a:endParaRPr lang="en-US" dirty="0">
              <a:ea typeface="Helvetica Neue Medium" charset="0"/>
              <a:cs typeface="Helvetica Neue Medium" charset="0"/>
            </a:endParaRPr>
          </a:p>
          <a:p>
            <a:pPr marL="514350" indent="-514350">
              <a:buFont typeface="+mj-lt"/>
              <a:buAutoNum type="arabicPeriod"/>
            </a:pPr>
            <a:r>
              <a:rPr lang="en-US" dirty="0">
                <a:ea typeface="Helvetica Neue Medium" charset="0"/>
                <a:cs typeface="Helvetica Neue Medium" charset="0"/>
              </a:rPr>
              <a:t>Server sends a </a:t>
            </a:r>
            <a:r>
              <a:rPr lang="en-US" dirty="0">
                <a:solidFill>
                  <a:schemeClr val="accent6">
                    <a:lumMod val="75000"/>
                  </a:schemeClr>
                </a:solidFill>
                <a:ea typeface="Helvetica Neue Medium" charset="0"/>
                <a:cs typeface="Helvetica Neue Medium" charset="0"/>
              </a:rPr>
              <a:t>response </a:t>
            </a:r>
            <a:r>
              <a:rPr lang="en-US" dirty="0">
                <a:ea typeface="Helvetica Neue Medium" charset="0"/>
                <a:cs typeface="Helvetica Neue Medium" charset="0"/>
              </a:rPr>
              <a:t>packet with its local clock T</a:t>
            </a:r>
            <a:r>
              <a:rPr lang="en-US" baseline="-25000" dirty="0">
                <a:ea typeface="Helvetica Neue Medium" charset="0"/>
                <a:cs typeface="Helvetica Neue Medium" charset="0"/>
              </a:rPr>
              <a:t>3</a:t>
            </a:r>
            <a:r>
              <a:rPr lang="en-US" dirty="0">
                <a:ea typeface="Helvetica Neue Medium" charset="0"/>
                <a:cs typeface="Helvetica Neue Medium" charset="0"/>
              </a:rPr>
              <a:t> and T</a:t>
            </a:r>
            <a:r>
              <a:rPr lang="en-US" baseline="-25000" dirty="0">
                <a:ea typeface="Helvetica Neue Medium" charset="0"/>
                <a:cs typeface="Helvetica Neue Medium" charset="0"/>
              </a:rPr>
              <a:t>2</a:t>
            </a:r>
          </a:p>
          <a:p>
            <a:pPr marL="514350" indent="-514350">
              <a:buFont typeface="+mj-lt"/>
              <a:buAutoNum type="arabicPeriod"/>
            </a:pPr>
            <a:endParaRPr lang="en-US" dirty="0">
              <a:ea typeface="Helvetica Neue Medium" charset="0"/>
              <a:cs typeface="Helvetica Neue Medium" charset="0"/>
            </a:endParaRPr>
          </a:p>
          <a:p>
            <a:pPr marL="514350" indent="-514350">
              <a:buFont typeface="+mj-lt"/>
              <a:buAutoNum type="arabicPeriod"/>
            </a:pPr>
            <a:r>
              <a:rPr lang="en-US" dirty="0">
                <a:ea typeface="Helvetica Neue Medium" charset="0"/>
                <a:cs typeface="Helvetica Neue Medium" charset="0"/>
              </a:rPr>
              <a:t>Client locally timestamps its receipt of the server’s response T</a:t>
            </a:r>
            <a:r>
              <a:rPr lang="en-US" baseline="-25000" dirty="0">
                <a:ea typeface="Helvetica Neue Medium" charset="0"/>
                <a:cs typeface="Helvetica Neue Medium" charset="0"/>
              </a:rPr>
              <a:t>4</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8</a:t>
            </a:fld>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a:ea typeface="Helvetica Neue Medium" charset="0"/>
                <a:cs typeface="Helvetica Neue Medium" charset="0"/>
              </a:rPr>
              <a:t>Cristian’s algorithm: Outline</a:t>
            </a:r>
            <a:endParaRPr lang="en-US" dirty="0">
              <a:ea typeface="Helvetica Neue Medium" charset="0"/>
              <a:cs typeface="Helvetica Neue Medium" charset="0"/>
            </a:endParaRP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sp>
        <p:nvSpPr>
          <p:cNvPr id="26" name="Rectangle 25"/>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28" name="TextBox 27"/>
          <p:cNvSpPr txBox="1"/>
          <p:nvPr/>
        </p:nvSpPr>
        <p:spPr>
          <a:xfrm rot="858043">
            <a:off x="8053008" y="2614564"/>
            <a:ext cx="1054135"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request:</a:t>
            </a:r>
          </a:p>
        </p:txBody>
      </p:sp>
      <p:grpSp>
        <p:nvGrpSpPr>
          <p:cNvPr id="30" name="Group 29"/>
          <p:cNvGrpSpPr/>
          <p:nvPr/>
        </p:nvGrpSpPr>
        <p:grpSpPr>
          <a:xfrm>
            <a:off x="7870845" y="4022476"/>
            <a:ext cx="2533383" cy="1045932"/>
            <a:chOff x="6304153" y="4197758"/>
            <a:chExt cx="2533383" cy="1045932"/>
          </a:xfrm>
        </p:grpSpPr>
        <p:sp>
          <p:nvSpPr>
            <p:cNvPr id="24" name="TextBox 23"/>
            <p:cNvSpPr txBox="1"/>
            <p:nvPr/>
          </p:nvSpPr>
          <p:spPr>
            <a:xfrm>
              <a:off x="8426846" y="419775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27" name="Rectangle 26"/>
            <p:cNvSpPr/>
            <p:nvPr/>
          </p:nvSpPr>
          <p:spPr>
            <a:xfrm rot="20798430">
              <a:off x="7533954" y="4653908"/>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2</a:t>
              </a: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3</a:t>
              </a:r>
              <a:endParaRPr lang="en-US" baseline="-25000" dirty="0">
                <a:solidFill>
                  <a:schemeClr val="tx1"/>
                </a:solidFill>
                <a:latin typeface="Helvetica Neue Medium" charset="0"/>
                <a:ea typeface="Helvetica Neue Medium" charset="0"/>
                <a:cs typeface="Helvetica Neue Medium" charset="0"/>
              </a:endParaRPr>
            </a:p>
          </p:txBody>
        </p:sp>
        <p:sp>
          <p:nvSpPr>
            <p:cNvPr id="29" name="TextBox 28"/>
            <p:cNvSpPr txBox="1"/>
            <p:nvPr/>
          </p:nvSpPr>
          <p:spPr>
            <a:xfrm rot="20836752">
              <a:off x="6304153" y="4874358"/>
              <a:ext cx="1233671"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response:</a:t>
              </a:r>
            </a:p>
          </p:txBody>
        </p:sp>
      </p:grpSp>
      <p:sp>
        <p:nvSpPr>
          <p:cNvPr id="5" name="TextBox 4"/>
          <p:cNvSpPr txBox="1"/>
          <p:nvPr/>
        </p:nvSpPr>
        <p:spPr>
          <a:xfrm>
            <a:off x="1183341" y="5780002"/>
            <a:ext cx="8285750" cy="830997"/>
          </a:xfrm>
          <a:prstGeom prst="rect">
            <a:avLst/>
          </a:prstGeom>
          <a:solidFill>
            <a:schemeClr val="accent3">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How can the client use these timestamps to synchronize its local clock to the server’s local clock?</a:t>
            </a:r>
          </a:p>
        </p:txBody>
      </p:sp>
    </p:spTree>
    <p:extLst>
      <p:ext uri="{BB962C8B-B14F-4D97-AF65-F5344CB8AC3E}">
        <p14:creationId xmlns:p14="http://schemas.microsoft.com/office/powerpoint/2010/main" val="5705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2">
                                            <p:txEl>
                                              <p:pRg st="0" end="0"/>
                                            </p:txEl>
                                          </p:spTgt>
                                        </p:tgtEl>
                                        <p:attrNameLst>
                                          <p:attrName>style.color</p:attrName>
                                        </p:attrNameLst>
                                      </p:cBhvr>
                                      <p:to>
                                        <a:srgbClr val="797979"/>
                                      </p:to>
                                    </p:animClr>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2">
                                            <p:txEl>
                                              <p:pRg st="2" end="2"/>
                                            </p:txEl>
                                          </p:spTgt>
                                        </p:tgtEl>
                                        <p:attrNameLst>
                                          <p:attrName>style.color</p:attrName>
                                        </p:attrNameLst>
                                      </p:cBhvr>
                                      <p:to>
                                        <a:srgbClr val="797979"/>
                                      </p:to>
                                    </p:animClr>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2">
                                            <p:txEl>
                                              <p:pRg st="4" end="4"/>
                                            </p:txEl>
                                          </p:spTgt>
                                        </p:tgtEl>
                                        <p:attrNameLst>
                                          <p:attrName>style.color</p:attrName>
                                        </p:attrNameLst>
                                      </p:cBhvr>
                                      <p:to>
                                        <a:srgbClr val="797979"/>
                                      </p:to>
                                    </p:animClr>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399" y="2657968"/>
            <a:ext cx="5090010" cy="1811922"/>
          </a:xfrm>
        </p:spPr>
        <p:txBody>
          <a:bodyPr>
            <a:normAutofit fontScale="92500"/>
          </a:bodyPr>
          <a:lstStyle/>
          <a:p>
            <a:r>
              <a:rPr lang="en-US" spc="-150" dirty="0">
                <a:ea typeface="Helvetica Neue Medium" charset="0"/>
                <a:cs typeface="Helvetica Neue Medium" charset="0"/>
              </a:rPr>
              <a:t>Client samples </a:t>
            </a:r>
            <a:r>
              <a:rPr lang="en-US" spc="-150" dirty="0">
                <a:solidFill>
                  <a:schemeClr val="accent6">
                    <a:lumMod val="75000"/>
                  </a:schemeClr>
                </a:solidFill>
                <a:ea typeface="Helvetica Neue Medium" charset="0"/>
                <a:cs typeface="Helvetica Neue Medium" charset="0"/>
              </a:rPr>
              <a:t>round trip time (𝛿 )</a:t>
            </a:r>
            <a:br>
              <a:rPr lang="en-US" spc="-150" dirty="0">
                <a:solidFill>
                  <a:schemeClr val="accent6">
                    <a:lumMod val="75000"/>
                  </a:schemeClr>
                </a:solidFill>
                <a:ea typeface="Helvetica Neue Medium" charset="0"/>
                <a:cs typeface="Helvetica Neue Medium" charset="0"/>
              </a:rPr>
            </a:br>
            <a:r>
              <a:rPr lang="en-US" spc="-150" dirty="0">
                <a:solidFill>
                  <a:schemeClr val="accent6">
                    <a:lumMod val="75000"/>
                  </a:schemeClr>
                </a:solidFill>
                <a:ea typeface="Helvetica Neue Medium" charset="0"/>
                <a:cs typeface="Helvetica Neue Medium" charset="0"/>
              </a:rPr>
              <a:t>𝛿 </a:t>
            </a:r>
            <a:r>
              <a:rPr lang="en-US" spc="-150" dirty="0">
                <a:ea typeface="Helvetica Neue Medium" charset="0"/>
                <a:cs typeface="Helvetica Neue Medium" charset="0"/>
              </a:rPr>
              <a:t>= 𝛿</a:t>
            </a:r>
            <a:r>
              <a:rPr lang="en-US" spc="-150" baseline="-25000" dirty="0" err="1">
                <a:ea typeface="Helvetica Neue Medium" charset="0"/>
                <a:cs typeface="Helvetica Neue Medium" charset="0"/>
              </a:rPr>
              <a:t>req</a:t>
            </a:r>
            <a:r>
              <a:rPr lang="en-US" spc="-150" dirty="0">
                <a:ea typeface="Helvetica Neue Medium" charset="0"/>
                <a:cs typeface="Helvetica Neue Medium" charset="0"/>
              </a:rPr>
              <a:t> + 𝛿</a:t>
            </a:r>
            <a:r>
              <a:rPr lang="en-US" spc="-150" baseline="-25000" dirty="0" err="1">
                <a:ea typeface="Helvetica Neue Medium" charset="0"/>
                <a:cs typeface="Helvetica Neue Medium" charset="0"/>
              </a:rPr>
              <a:t>resp</a:t>
            </a:r>
            <a:r>
              <a:rPr lang="en-US" spc="-150" dirty="0">
                <a:ea typeface="Helvetica Neue Medium" charset="0"/>
                <a:cs typeface="Helvetica Neue Medium" charset="0"/>
              </a:rPr>
              <a:t> = (T</a:t>
            </a:r>
            <a:r>
              <a:rPr lang="en-US" spc="-150" baseline="-25000" dirty="0">
                <a:ea typeface="Helvetica Neue Medium" charset="0"/>
                <a:cs typeface="Helvetica Neue Medium" charset="0"/>
              </a:rPr>
              <a:t>4</a:t>
            </a:r>
            <a:r>
              <a:rPr lang="en-US" spc="-150" dirty="0">
                <a:ea typeface="Helvetica Neue Medium" charset="0"/>
                <a:cs typeface="Helvetica Neue Medium" charset="0"/>
              </a:rPr>
              <a:t> − T</a:t>
            </a:r>
            <a:r>
              <a:rPr lang="en-US" spc="-150" baseline="-25000" dirty="0">
                <a:ea typeface="Helvetica Neue Medium" charset="0"/>
                <a:cs typeface="Helvetica Neue Medium" charset="0"/>
              </a:rPr>
              <a:t>1</a:t>
            </a:r>
            <a:r>
              <a:rPr lang="en-US" spc="-150" dirty="0">
                <a:ea typeface="Helvetica Neue Medium" charset="0"/>
                <a:cs typeface="Helvetica Neue Medium" charset="0"/>
              </a:rPr>
              <a:t>) − (T</a:t>
            </a:r>
            <a:r>
              <a:rPr lang="en-US" spc="-150" baseline="-25000" dirty="0">
                <a:ea typeface="Helvetica Neue Medium" charset="0"/>
                <a:cs typeface="Helvetica Neue Medium" charset="0"/>
              </a:rPr>
              <a:t>3</a:t>
            </a:r>
            <a:r>
              <a:rPr lang="en-US" spc="-150" dirty="0">
                <a:ea typeface="Helvetica Neue Medium" charset="0"/>
                <a:cs typeface="Helvetica Neue Medium" charset="0"/>
              </a:rPr>
              <a:t> − T</a:t>
            </a:r>
            <a:r>
              <a:rPr lang="en-US" spc="-150" baseline="-25000" dirty="0">
                <a:ea typeface="Helvetica Neue Medium" charset="0"/>
                <a:cs typeface="Helvetica Neue Medium" charset="0"/>
              </a:rPr>
              <a:t>2</a:t>
            </a:r>
            <a:r>
              <a:rPr lang="en-US" spc="-150" dirty="0">
                <a:ea typeface="Helvetica Neue Medium" charset="0"/>
                <a:cs typeface="Helvetica Neue Medium" charset="0"/>
              </a:rPr>
              <a:t>)</a:t>
            </a:r>
          </a:p>
          <a:p>
            <a:endParaRPr lang="en-US" dirty="0">
              <a:solidFill>
                <a:srgbClr val="FF0000"/>
              </a:solidFill>
              <a:ea typeface="Helvetica Neue Medium" charset="0"/>
              <a:cs typeface="Helvetica Neue Medium" charset="0"/>
            </a:endParaRPr>
          </a:p>
          <a:p>
            <a:r>
              <a:rPr lang="en-US" dirty="0">
                <a:solidFill>
                  <a:srgbClr val="FF0000"/>
                </a:solidFill>
                <a:ea typeface="Helvetica Neue Medium" charset="0"/>
                <a:cs typeface="Helvetica Neue Medium" charset="0"/>
              </a:rPr>
              <a:t>But client knows </a:t>
            </a:r>
            <a:r>
              <a:rPr lang="en-US" spc="-150" dirty="0">
                <a:solidFill>
                  <a:srgbClr val="FF0000"/>
                </a:solidFill>
                <a:ea typeface="Helvetica Neue Medium" charset="0"/>
                <a:cs typeface="Helvetica Neue Medium" charset="0"/>
              </a:rPr>
              <a:t>𝛿</a:t>
            </a:r>
            <a:r>
              <a:rPr lang="en-US" dirty="0">
                <a:solidFill>
                  <a:srgbClr val="FF0000"/>
                </a:solidFill>
                <a:ea typeface="Helvetica Neue Medium" charset="0"/>
                <a:cs typeface="Helvetica Neue Medium" charset="0"/>
              </a:rPr>
              <a:t>, not </a:t>
            </a:r>
            <a:r>
              <a:rPr lang="en-US" spc="-150" dirty="0">
                <a:solidFill>
                  <a:srgbClr val="FF0000"/>
                </a:solidFill>
                <a:ea typeface="Helvetica Neue Medium" charset="0"/>
                <a:cs typeface="Helvetica Neue Medium" charset="0"/>
              </a:rPr>
              <a:t>𝛿</a:t>
            </a:r>
            <a:r>
              <a:rPr lang="en-US" baseline="-25000" dirty="0" err="1">
                <a:solidFill>
                  <a:srgbClr val="FF0000"/>
                </a:solidFill>
                <a:ea typeface="Helvetica Neue Medium" charset="0"/>
                <a:cs typeface="Helvetica Neue Medium" charset="0"/>
              </a:rPr>
              <a:t>resp</a:t>
            </a:r>
            <a:endParaRPr lang="en-US" dirty="0">
              <a:solidFill>
                <a:srgbClr val="FF0000"/>
              </a:solidFill>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9</a:t>
            </a:fld>
            <a:endParaRPr lang="en-US">
              <a:ea typeface="Helvetica Neue Medium" charset="0"/>
              <a:cs typeface="Helvetica Neue Medium" charset="0"/>
            </a:endParaRPr>
          </a:p>
        </p:txBody>
      </p:sp>
      <p:sp>
        <p:nvSpPr>
          <p:cNvPr id="4" name="Title 3"/>
          <p:cNvSpPr>
            <a:spLocks noGrp="1"/>
          </p:cNvSpPr>
          <p:nvPr>
            <p:ph type="title"/>
          </p:nvPr>
        </p:nvSpPr>
        <p:spPr/>
        <p:txBody>
          <a:bodyPr>
            <a:normAutofit/>
          </a:bodyPr>
          <a:lstStyle/>
          <a:p>
            <a:r>
              <a:rPr lang="en-US" sz="4000" spc="-150" dirty="0">
                <a:ea typeface="Helvetica Neue Medium" charset="0"/>
                <a:cs typeface="Helvetica Neue Medium" charset="0"/>
              </a:rPr>
              <a:t>Cristian’s algorithm: Offset sample calculation</a:t>
            </a: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cxnSp>
        <p:nvCxnSpPr>
          <p:cNvPr id="10" name="Straight Connector 9"/>
          <p:cNvCxnSpPr/>
          <p:nvPr/>
        </p:nvCxnSpPr>
        <p:spPr>
          <a:xfrm flipH="1">
            <a:off x="7743124" y="3414711"/>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7743124" y="4226419"/>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Rectangle 31"/>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33" name="TextBox 32"/>
          <p:cNvSpPr txBox="1"/>
          <p:nvPr/>
        </p:nvSpPr>
        <p:spPr>
          <a:xfrm rot="858043">
            <a:off x="8053008" y="2614564"/>
            <a:ext cx="1054135"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request:</a:t>
            </a:r>
          </a:p>
        </p:txBody>
      </p:sp>
      <p:sp>
        <p:nvSpPr>
          <p:cNvPr id="39" name="TextBox 38"/>
          <p:cNvSpPr txBox="1"/>
          <p:nvPr/>
        </p:nvSpPr>
        <p:spPr>
          <a:xfrm>
            <a:off x="9993538" y="4022476"/>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40" name="Rectangle 39"/>
          <p:cNvSpPr/>
          <p:nvPr/>
        </p:nvSpPr>
        <p:spPr>
          <a:xfrm rot="20798430">
            <a:off x="9100647" y="4478627"/>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2</a:t>
            </a: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3</a:t>
            </a:r>
          </a:p>
        </p:txBody>
      </p:sp>
      <p:sp>
        <p:nvSpPr>
          <p:cNvPr id="41" name="TextBox 40"/>
          <p:cNvSpPr txBox="1"/>
          <p:nvPr/>
        </p:nvSpPr>
        <p:spPr>
          <a:xfrm rot="20836752">
            <a:off x="7870845" y="4699076"/>
            <a:ext cx="1233671"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response:</a:t>
            </a:r>
          </a:p>
        </p:txBody>
      </p:sp>
      <p:grpSp>
        <p:nvGrpSpPr>
          <p:cNvPr id="23" name="Group 22"/>
          <p:cNvGrpSpPr/>
          <p:nvPr/>
        </p:nvGrpSpPr>
        <p:grpSpPr>
          <a:xfrm>
            <a:off x="6959576" y="2876961"/>
            <a:ext cx="783549" cy="1886263"/>
            <a:chOff x="5435575" y="2876960"/>
            <a:chExt cx="783549" cy="1886263"/>
          </a:xfrm>
        </p:grpSpPr>
        <p:sp>
          <p:nvSpPr>
            <p:cNvPr id="18" name="Left Brace 17"/>
            <p:cNvSpPr/>
            <p:nvPr/>
          </p:nvSpPr>
          <p:spPr>
            <a:xfrm>
              <a:off x="6079822" y="2876960"/>
              <a:ext cx="139302" cy="537751"/>
            </a:xfrm>
            <a:prstGeom prst="leftBrace">
              <a:avLst>
                <a:gd name="adj1" fmla="val 36898"/>
                <a:gd name="adj2" fmla="val 72436"/>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2" name="TextBox 41"/>
            <p:cNvSpPr txBox="1"/>
            <p:nvPr/>
          </p:nvSpPr>
          <p:spPr>
            <a:xfrm>
              <a:off x="5555563" y="3055845"/>
              <a:ext cx="637803"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req</a:t>
              </a:r>
            </a:p>
          </p:txBody>
        </p:sp>
        <p:sp>
          <p:nvSpPr>
            <p:cNvPr id="43" name="Left Brace 42"/>
            <p:cNvSpPr/>
            <p:nvPr/>
          </p:nvSpPr>
          <p:spPr>
            <a:xfrm>
              <a:off x="6079822" y="4225472"/>
              <a:ext cx="139302" cy="537751"/>
            </a:xfrm>
            <a:prstGeom prst="leftBrace">
              <a:avLst>
                <a:gd name="adj1" fmla="val 36898"/>
                <a:gd name="adj2" fmla="val 27564"/>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4" name="TextBox 43"/>
            <p:cNvSpPr txBox="1"/>
            <p:nvPr/>
          </p:nvSpPr>
          <p:spPr>
            <a:xfrm>
              <a:off x="5435575" y="4122673"/>
              <a:ext cx="743602"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resp</a:t>
              </a:r>
            </a:p>
          </p:txBody>
        </p:sp>
      </p:grpSp>
      <p:sp>
        <p:nvSpPr>
          <p:cNvPr id="19" name="Right Arrow 18"/>
          <p:cNvSpPr/>
          <p:nvPr/>
        </p:nvSpPr>
        <p:spPr>
          <a:xfrm>
            <a:off x="7021211" y="4598873"/>
            <a:ext cx="323906" cy="326810"/>
          </a:xfrm>
          <a:prstGeom prst="rightArrow">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30" name="TextBox 29"/>
          <p:cNvSpPr txBox="1"/>
          <p:nvPr/>
        </p:nvSpPr>
        <p:spPr>
          <a:xfrm>
            <a:off x="2515460" y="4469891"/>
            <a:ext cx="3380544" cy="584775"/>
          </a:xfrm>
          <a:prstGeom prst="rect">
            <a:avLst/>
          </a:prstGeom>
          <a:solidFill>
            <a:schemeClr val="accent6">
              <a:lumMod val="20000"/>
              <a:lumOff val="80000"/>
            </a:schemeClr>
          </a:solidFill>
          <a:ln w="28575">
            <a:solidFill>
              <a:schemeClr val="tx1"/>
            </a:solidFill>
            <a:prstDash val="sysDash"/>
          </a:ln>
        </p:spPr>
        <p:txBody>
          <a:bodyPr wrap="square" tIns="91440" bIns="91440" rtlCol="0">
            <a:spAutoFit/>
          </a:bodyPr>
          <a:lstStyle/>
          <a:p>
            <a:r>
              <a:rPr lang="en-US" sz="2600" dirty="0">
                <a:latin typeface="Helvetica Neue Medium" charset="0"/>
                <a:ea typeface="Helvetica Neue Medium" charset="0"/>
                <a:cs typeface="Helvetica Neue Medium" charset="0"/>
              </a:rPr>
              <a:t>Assume: 𝛿</a:t>
            </a:r>
            <a:r>
              <a:rPr lang="en-US" sz="2600" baseline="-25000" dirty="0" err="1">
                <a:latin typeface="Helvetica Neue Medium" charset="0"/>
                <a:ea typeface="Helvetica Neue Medium" charset="0"/>
                <a:cs typeface="Helvetica Neue Medium" charset="0"/>
              </a:rPr>
              <a:t>req</a:t>
            </a:r>
            <a:r>
              <a:rPr lang="en-US" sz="2600" dirty="0">
                <a:latin typeface="Helvetica Neue Medium" charset="0"/>
                <a:ea typeface="Helvetica Neue Medium" charset="0"/>
                <a:cs typeface="Helvetica Neue Medium" charset="0"/>
              </a:rPr>
              <a:t> ≈ 𝛿</a:t>
            </a:r>
            <a:r>
              <a:rPr lang="en-US" sz="2600" baseline="-25000" dirty="0" err="1">
                <a:latin typeface="Helvetica Neue Medium" charset="0"/>
                <a:ea typeface="Helvetica Neue Medium" charset="0"/>
                <a:cs typeface="Helvetica Neue Medium" charset="0"/>
              </a:rPr>
              <a:t>resp</a:t>
            </a:r>
            <a:endParaRPr lang="en-US" sz="2600" dirty="0">
              <a:latin typeface="Helvetica Neue Medium" charset="0"/>
              <a:ea typeface="Helvetica Neue Medium" charset="0"/>
              <a:cs typeface="Helvetica Neue Medium" charset="0"/>
            </a:endParaRPr>
          </a:p>
        </p:txBody>
      </p:sp>
      <p:sp>
        <p:nvSpPr>
          <p:cNvPr id="34" name="TextBox 33"/>
          <p:cNvSpPr txBox="1"/>
          <p:nvPr/>
        </p:nvSpPr>
        <p:spPr>
          <a:xfrm>
            <a:off x="1869565" y="1702376"/>
            <a:ext cx="5090010"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dirty="0">
                <a:latin typeface="Helvetica Neue Medium" charset="0"/>
                <a:ea typeface="Helvetica Neue Medium" charset="0"/>
                <a:cs typeface="Helvetica Neue Medium" charset="0"/>
              </a:rPr>
              <a:t>Goal: Client 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 𝛿</a:t>
            </a:r>
            <a:r>
              <a:rPr lang="en-US" sz="2600" spc="-150" baseline="-25000" dirty="0" err="1">
                <a:latin typeface="Helvetica Neue Medium" charset="0"/>
                <a:ea typeface="Helvetica Neue Medium" charset="0"/>
                <a:cs typeface="Helvetica Neue Medium" charset="0"/>
              </a:rPr>
              <a:t>resp</a:t>
            </a:r>
            <a:endParaRPr lang="en-US" sz="2600" spc="-150" baseline="-25000" dirty="0">
              <a:latin typeface="Helvetica Neue Medium" charset="0"/>
              <a:ea typeface="Helvetica Neue Medium" charset="0"/>
              <a:cs typeface="Helvetica Neue Medium" charset="0"/>
            </a:endParaRPr>
          </a:p>
        </p:txBody>
      </p:sp>
      <p:sp>
        <p:nvSpPr>
          <p:cNvPr id="35" name="TextBox 34"/>
          <p:cNvSpPr txBox="1"/>
          <p:nvPr/>
        </p:nvSpPr>
        <p:spPr>
          <a:xfrm>
            <a:off x="2095930" y="5598947"/>
            <a:ext cx="4250949"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a:latin typeface="Helvetica Neue Medium" charset="0"/>
                <a:ea typeface="Helvetica Neue Medium" charset="0"/>
                <a:cs typeface="Helvetica Neue Medium" charset="0"/>
              </a:rPr>
              <a:t>Client </a:t>
            </a:r>
            <a:r>
              <a:rPr lang="en-US" sz="2600" spc="-150" dirty="0">
                <a:latin typeface="Helvetica Neue Medium" charset="0"/>
                <a:ea typeface="Helvetica Neue Medium" charset="0"/>
                <a:cs typeface="Helvetica Neue Medium" charset="0"/>
              </a:rPr>
              <a:t>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a:t>
            </a:r>
            <a:r>
              <a:rPr lang="en-US" sz="2600" spc="-150">
                <a:latin typeface="Helvetica Neue Medium" charset="0"/>
                <a:ea typeface="Helvetica Neue Medium" charset="0"/>
                <a:cs typeface="Helvetica Neue Medium" charset="0"/>
              </a:rPr>
              <a:t>+ ½𝛿</a:t>
            </a:r>
            <a:endParaRPr lang="en-US" sz="2600" spc="-150" baseline="-25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54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17997</TotalTime>
  <Words>2001</Words>
  <Application>Microsoft Macintosh PowerPoint</Application>
  <PresentationFormat>Widescreen</PresentationFormat>
  <Paragraphs>507</Paragraphs>
  <Slides>39</Slides>
  <Notes>36</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Helvetica Neue Medium</vt:lpstr>
      <vt:lpstr>Times New Roman</vt:lpstr>
      <vt:lpstr>Office Theme</vt:lpstr>
      <vt:lpstr>Time</vt:lpstr>
      <vt:lpstr>Today</vt:lpstr>
      <vt:lpstr>A distributed edit-compile workflow</vt:lpstr>
      <vt:lpstr>What makes time synchronization hard?</vt:lpstr>
      <vt:lpstr>Today</vt:lpstr>
      <vt:lpstr>Just use Coordinated Universal Time?</vt:lpstr>
      <vt:lpstr>Synchronization to a time server</vt:lpstr>
      <vt:lpstr>Cristian’s algorithm: Outline</vt:lpstr>
      <vt:lpstr>Cristian’s algorithm: Offset sample calculation</vt:lpstr>
      <vt:lpstr>Clock synchronization: Take-away points</vt:lpstr>
      <vt:lpstr>Today</vt:lpstr>
      <vt:lpstr>Motivation: Multi-site database replication</vt:lpstr>
      <vt:lpstr>The consequences of concurrent updates</vt:lpstr>
      <vt:lpstr>RFC 677 “The Maintenance of Duplicate Databases” (1975)</vt:lpstr>
      <vt:lpstr>Idea: Logical clocks</vt:lpstr>
      <vt:lpstr>Defining “happens-before” ()</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Totally-Ordered Multicast</vt:lpstr>
      <vt:lpstr>Totally-Ordered Multicast (Almost correct)</vt:lpstr>
      <vt:lpstr>Totally-Ordered Multicast (Almost correct)</vt:lpstr>
      <vt:lpstr>Totally-Ordered Multicast (Correct version)</vt:lpstr>
      <vt:lpstr>Totally-Ordered Multicast (Correct version)</vt:lpstr>
      <vt:lpstr>So, are we done?</vt:lpstr>
      <vt:lpstr>Take-away points: Lamport clocks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Systems</dc:title>
  <dc:creator>Wyatt Andrew Lloyd</dc:creator>
  <cp:lastModifiedBy>Wyatt A. Lloyd</cp:lastModifiedBy>
  <cp:revision>32</cp:revision>
  <cp:lastPrinted>2018-09-19T12:59:51Z</cp:lastPrinted>
  <dcterms:created xsi:type="dcterms:W3CDTF">2018-09-09T13:59:16Z</dcterms:created>
  <dcterms:modified xsi:type="dcterms:W3CDTF">2022-09-26T14:09:44Z</dcterms:modified>
</cp:coreProperties>
</file>