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7" r:id="rId3"/>
    <p:sldId id="287" r:id="rId4"/>
    <p:sldId id="288" r:id="rId5"/>
    <p:sldId id="289" r:id="rId6"/>
    <p:sldId id="32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3" r:id="rId19"/>
    <p:sldId id="304" r:id="rId20"/>
    <p:sldId id="323" r:id="rId21"/>
    <p:sldId id="324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/>
    <p:restoredTop sz="69434"/>
  </p:normalViewPr>
  <p:slideViewPr>
    <p:cSldViewPr snapToGrid="0" snapToObjects="1">
      <p:cViewPr varScale="1">
        <p:scale>
          <a:sx n="60" d="100"/>
          <a:sy n="60" d="100"/>
        </p:scale>
        <p:origin x="1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Reuse the same client id?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[Each individually is fine for this specific part of the design, ... uniqueness. But we'll revisit them once we've full considered the design.]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Q: What is bad about the arrays growing</a:t>
            </a:r>
            <a:r>
              <a:rPr lang="en-US" baseline="0" dirty="0"/>
              <a:t> without bound?</a:t>
            </a:r>
          </a:p>
          <a:p>
            <a:pPr algn="l"/>
            <a:endParaRPr lang="en-US" baseline="0" dirty="0"/>
          </a:p>
          <a:p>
            <a:pPr algn="l"/>
            <a:r>
              <a:rPr lang="en-US" baseline="0" dirty="0"/>
              <a:t>Q: How does the client KNOW the server got the "done with </a:t>
            </a:r>
            <a:r>
              <a:rPr lang="en-US" baseline="0" dirty="0" err="1"/>
              <a:t>xid</a:t>
            </a:r>
            <a:r>
              <a:rPr lang="en-US" baseline="0" dirty="0"/>
              <a:t> x" message?</a:t>
            </a:r>
          </a:p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Q: Does the server need to write it's table to disk?</a:t>
            </a:r>
          </a:p>
          <a:p>
            <a:r>
              <a:rPr lang="en-US" b="1" baseline="0" dirty="0"/>
              <a:t>A: Yes! [Go over running mental model to find something bad happening ... or draw it out]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(Would need external actor to also allow at-least-once and</a:t>
            </a:r>
            <a:r>
              <a:rPr lang="en-US" baseline="0" dirty="0"/>
              <a:t> at-most-once.)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What should the client do??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Q: What bad thing can happen here? Where is at least once going</a:t>
            </a:r>
            <a:r>
              <a:rPr lang="en-US" b="1" baseline="0" dirty="0"/>
              <a:t> to hurt us here?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/>
          </a:bodyPr>
          <a:lstStyle/>
          <a:p>
            <a:r>
              <a:rPr lang="en-US" dirty="0"/>
              <a:t>RPCs and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4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Yes: If they are read-only operations with no side effects</a:t>
            </a:r>
          </a:p>
          <a:p>
            <a:pPr lvl="1"/>
            <a:r>
              <a:rPr lang="en-US" dirty="0"/>
              <a:t>e.g., read a key’s value in a database 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Yes: If the application has its own functionality to cope with duplication and reordering</a:t>
            </a:r>
          </a:p>
          <a:p>
            <a:pPr lvl="1"/>
            <a:r>
              <a:rPr lang="en-US" dirty="0"/>
              <a:t>You will need this in Assignments 3 onwards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At-Least-Once ever okay?</a:t>
            </a:r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747287"/>
          </a:xfrm>
        </p:spPr>
        <p:txBody>
          <a:bodyPr>
            <a:normAutofit/>
          </a:bodyPr>
          <a:lstStyle/>
          <a:p>
            <a:r>
              <a:rPr lang="en-US" dirty="0"/>
              <a:t>Idea: server RPC stub detects duplicate requests </a:t>
            </a:r>
          </a:p>
          <a:p>
            <a:pPr lvl="1"/>
            <a:r>
              <a:rPr lang="en-US" dirty="0"/>
              <a:t>Returns previous reply instead of re-running handler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detect a duplicate request?</a:t>
            </a:r>
          </a:p>
          <a:p>
            <a:pPr lvl="1"/>
            <a:r>
              <a:rPr lang="en-US" dirty="0"/>
              <a:t>Test: Server stub sees same function, same arguments twice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No!</a:t>
            </a:r>
            <a:r>
              <a:rPr lang="en-US" dirty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1353800" cy="21536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detect a duplicate request?</a:t>
            </a:r>
          </a:p>
          <a:p>
            <a:endParaRPr lang="en-US" dirty="0"/>
          </a:p>
          <a:p>
            <a:pPr lvl="1"/>
            <a:r>
              <a:rPr lang="en-US" dirty="0"/>
              <a:t>Client stub includes unique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/>
              <a:t>) with each RPC request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Client stub uses same xid for retransmitted requests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 Stub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Combine a unique client ID (e.g., IP address) with the current time of day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Combine unique client ID with a sequence number</a:t>
            </a:r>
          </a:p>
          <a:p>
            <a:pPr lvl="1"/>
            <a:r>
              <a:rPr lang="en-US" dirty="0"/>
              <a:t>Suppose client crashes and restarts.  Can it reuse the same client ID?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Providing unique XIDs</a:t>
            </a:r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30684"/>
            <a:ext cx="10515600" cy="328604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dirty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/>
            <a:r>
              <a:rPr lang="en-US" dirty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5145324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6281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seen and old arrays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endParaRPr lang="en-US" dirty="0"/>
          </a:p>
          <a:p>
            <a:r>
              <a:rPr lang="en-US" dirty="0"/>
              <a:t>Suppose xid = ⟨unique client id, sequence no.⟩</a:t>
            </a:r>
          </a:p>
          <a:p>
            <a:pPr lvl="1"/>
            <a:r>
              <a:rPr lang="en-US" dirty="0"/>
              <a:t>e.g., ⟨42, 1000⟩, ⟨42, 1001⟩, ⟨42, 1002⟩</a:t>
            </a:r>
          </a:p>
          <a:p>
            <a:endParaRPr lang="en-US" dirty="0"/>
          </a:p>
          <a:p>
            <a:r>
              <a:rPr lang="en-US" dirty="0"/>
              <a:t>Client includes “seen all replies ≤ X” with every RPC </a:t>
            </a:r>
          </a:p>
          <a:p>
            <a:pPr lvl="1"/>
            <a:r>
              <a:rPr lang="en-US" dirty="0"/>
              <a:t>Much like TCP sequence numbers, acks </a:t>
            </a:r>
          </a:p>
          <a:p>
            <a:endParaRPr lang="en-US" dirty="0"/>
          </a:p>
          <a:p>
            <a:r>
              <a:rPr lang="en-US" dirty="0"/>
              <a:t>How does the client know that the server received the information about retired RPCs?</a:t>
            </a:r>
          </a:p>
          <a:p>
            <a:pPr lvl="1"/>
            <a:r>
              <a:rPr lang="en-US" dirty="0"/>
              <a:t>Each one of these is cumulative: later seen messages subsume earlier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Problem: </a:t>
            </a:r>
            <a:r>
              <a:rPr lang="en-US" dirty="0"/>
              <a:t>How to handle a duplicate request while the original is still executing?</a:t>
            </a:r>
          </a:p>
          <a:p>
            <a:endParaRPr lang="en-US" dirty="0"/>
          </a:p>
          <a:p>
            <a:pPr lvl="1"/>
            <a:r>
              <a:rPr lang="en-US" dirty="0"/>
              <a:t>Server doesn’t know reply yet.  Also, we don’t want to run the procedure twice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Add a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/>
              <a:t> flag per executing RPC</a:t>
            </a:r>
          </a:p>
          <a:p>
            <a:pPr lvl="1"/>
            <a:r>
              <a:rPr lang="en-US" dirty="0"/>
              <a:t>Server waits for the procedure to finish, or ignores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Concurrent requests</a:t>
            </a:r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Server may crash and restart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server need to write its tables to disk?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Yes!  On server crash and restart: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/>
              <a:t> tables are only in memory:</a:t>
            </a:r>
          </a:p>
          <a:p>
            <a:pPr lvl="2"/>
            <a:r>
              <a:rPr lang="en-US" dirty="0"/>
              <a:t>Server will forget, </a:t>
            </a:r>
            <a:r>
              <a:rPr lang="en-US" dirty="0">
                <a:solidFill>
                  <a:srgbClr val="FF0000"/>
                </a:solidFill>
              </a:rPr>
              <a:t>accept duplicate requests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Server crash and restart</a:t>
            </a:r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9798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retransmission of at least once scheme</a:t>
            </a:r>
          </a:p>
          <a:p>
            <a:endParaRPr lang="en-US" dirty="0"/>
          </a:p>
          <a:p>
            <a:r>
              <a:rPr lang="en-US" dirty="0"/>
              <a:t>Plus the duplicate filtering of at most once scheme</a:t>
            </a:r>
          </a:p>
          <a:p>
            <a:pPr lvl="1"/>
            <a:r>
              <a:rPr lang="en-US" dirty="0"/>
              <a:t>To survive client crashes, client needs to record pending RPCs on disk</a:t>
            </a:r>
          </a:p>
          <a:p>
            <a:pPr lvl="2"/>
            <a:r>
              <a:rPr lang="en-US" dirty="0"/>
              <a:t>So it can replay them with the same unique identifier</a:t>
            </a:r>
          </a:p>
          <a:p>
            <a:endParaRPr lang="en-US" dirty="0"/>
          </a:p>
          <a:p>
            <a:r>
              <a:rPr lang="en-US" dirty="0"/>
              <a:t>Plus story for making server reliable</a:t>
            </a:r>
          </a:p>
          <a:p>
            <a:pPr lvl="1"/>
            <a:r>
              <a:rPr lang="en-US" dirty="0"/>
              <a:t>Even if server fails, it needs to continue with full state</a:t>
            </a:r>
          </a:p>
          <a:p>
            <a:pPr lvl="1"/>
            <a:r>
              <a:rPr lang="en-US" dirty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Exactly-once?</a:t>
            </a:r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Imagine that the remote operation triggers an external physical thing</a:t>
            </a:r>
          </a:p>
          <a:p>
            <a:pPr lvl="1"/>
            <a:r>
              <a:rPr lang="en-US" altLang="en-US" dirty="0"/>
              <a:t>e.g., dispense $100 from an ATM</a:t>
            </a:r>
          </a:p>
          <a:p>
            <a:endParaRPr lang="en-US" altLang="en-US" dirty="0"/>
          </a:p>
          <a:p>
            <a:r>
              <a:rPr lang="en-US" altLang="en-US" dirty="0"/>
              <a:t>The ATM could crash immediately before or after dispensing and lose its state</a:t>
            </a:r>
          </a:p>
          <a:p>
            <a:pPr lvl="1"/>
            <a:r>
              <a:rPr lang="en-US" altLang="en-US" dirty="0"/>
              <a:t>Don’</a:t>
            </a:r>
            <a:r>
              <a:rPr lang="en-US" altLang="ja-JP" dirty="0"/>
              <a:t>t know which one happened</a:t>
            </a:r>
          </a:p>
          <a:p>
            <a:pPr lvl="2"/>
            <a:r>
              <a:rPr lang="en-US" altLang="ja-JP" dirty="0"/>
              <a:t>Can, however, make this window very small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So can’t achieve exactly-once in general, </a:t>
            </a:r>
            <a:r>
              <a:rPr lang="en-US" altLang="en-US" dirty="0"/>
              <a:t>in the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Exactly-once for external actions?</a:t>
            </a:r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/>
              <a:t>Layers are our friends!</a:t>
            </a:r>
          </a:p>
          <a:p>
            <a:r>
              <a:rPr lang="en-US" dirty="0"/>
              <a:t>RPCs are everywhere</a:t>
            </a:r>
          </a:p>
          <a:p>
            <a:r>
              <a:rPr lang="en-US" dirty="0"/>
              <a:t>Necessary issues surrounding machine heterogeneity</a:t>
            </a:r>
          </a:p>
          <a:p>
            <a:r>
              <a:rPr lang="en-US" dirty="0"/>
              <a:t>Subtle issues around failures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this time!!!</a:t>
            </a:r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/>
              <a:t>Layers are our friends!</a:t>
            </a:r>
          </a:p>
          <a:p>
            <a:r>
              <a:rPr lang="en-US" dirty="0"/>
              <a:t>RPCs are everywhere</a:t>
            </a:r>
          </a:p>
          <a:p>
            <a:r>
              <a:rPr lang="en-US" dirty="0"/>
              <a:t>Necessary issues surrounding machine heterogeneity</a:t>
            </a:r>
          </a:p>
          <a:p>
            <a:r>
              <a:rPr lang="en-US" dirty="0"/>
              <a:t>Subtle issues around failures</a:t>
            </a:r>
          </a:p>
          <a:p>
            <a:pPr lvl="1"/>
            <a:r>
              <a:rPr lang="en-US" dirty="0"/>
              <a:t>At-least-once w/ retransmission</a:t>
            </a:r>
          </a:p>
          <a:p>
            <a:pPr lvl="1"/>
            <a:r>
              <a:rPr lang="en-US" dirty="0"/>
              <a:t>At-most-once w/ duplicate filtering</a:t>
            </a:r>
          </a:p>
          <a:p>
            <a:pPr lvl="2"/>
            <a:r>
              <a:rPr lang="en-US" dirty="0"/>
              <a:t>Discard server state w/ cumulative </a:t>
            </a:r>
            <a:r>
              <a:rPr lang="en-US" dirty="0" err="1"/>
              <a:t>acks</a:t>
            </a:r>
            <a:endParaRPr lang="en-US" dirty="0"/>
          </a:p>
          <a:p>
            <a:pPr lvl="1"/>
            <a:r>
              <a:rPr lang="en-US" dirty="0"/>
              <a:t>Exactly-once with:</a:t>
            </a:r>
          </a:p>
          <a:p>
            <a:pPr lvl="2"/>
            <a:r>
              <a:rPr lang="en-US" dirty="0"/>
              <a:t>at-least-once + at-most-once                         + fault tolerance + no external actions</a:t>
            </a:r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6036" y="2185412"/>
            <a:ext cx="22226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Failures, from client’s </a:t>
            </a:r>
            <a:r>
              <a:rPr lang="en-US" dirty="0"/>
              <a:t>perspective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Simplest scheme for handling failures</a:t>
            </a:r>
          </a:p>
          <a:p>
            <a:pPr lvl="1"/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Client stub waits for a response, for a while</a:t>
            </a:r>
          </a:p>
          <a:p>
            <a:pPr lvl="1"/>
            <a:r>
              <a:rPr lang="en-US" dirty="0"/>
              <a:t>Response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/>
              <a:t>message from the server stub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If no response arrives after a fixed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/>
              <a:t> time period, then client stub re-sends the request</a:t>
            </a:r>
          </a:p>
          <a:p>
            <a:endParaRPr lang="en-US" dirty="0"/>
          </a:p>
          <a:p>
            <a:r>
              <a:rPr lang="en-US" dirty="0"/>
              <a:t>Repeat the above a few times</a:t>
            </a:r>
          </a:p>
          <a:p>
            <a:pPr lvl="1"/>
            <a:r>
              <a:rPr lang="en-US" dirty="0"/>
              <a:t>Still no response?  Return an error to the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25A6-1F84-2A46-9C2E-0A35A541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276F-F468-834E-BB06-17CF65D0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should the timeout period be?</a:t>
            </a:r>
          </a:p>
        </p:txBody>
      </p:sp>
    </p:spTree>
    <p:extLst>
      <p:ext uri="{BB962C8B-B14F-4D97-AF65-F5344CB8AC3E}">
        <p14:creationId xmlns:p14="http://schemas.microsoft.com/office/powerpoint/2010/main" val="286561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side effects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624991"/>
          </a:xfrm>
        </p:spPr>
        <p:txBody>
          <a:bodyPr>
            <a:normAutofit/>
          </a:bodyPr>
          <a:lstStyle/>
          <a:p>
            <a:r>
              <a:rPr lang="en-US"/>
              <a:t>put(x</a:t>
            </a:r>
            <a:r>
              <a:rPr lang="en-US" dirty="0"/>
              <a:t>, </a:t>
            </a:r>
            <a:r>
              <a:rPr lang="en-US" i="1" dirty="0"/>
              <a:t>value</a:t>
            </a:r>
            <a:r>
              <a:rPr lang="en-US" dirty="0"/>
              <a:t>), then get(x): expect answer to be </a:t>
            </a:r>
            <a:r>
              <a:rPr lang="en-US" i="1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r>
              <a:rPr lang="en-US" dirty="0"/>
              <a:t>Consider a client storing key-value pairs in a database</a:t>
            </a:r>
          </a:p>
          <a:p>
            <a:pPr lvl="1"/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1302</Words>
  <Application>Microsoft Macintosh PowerPoint</Application>
  <PresentationFormat>Widescreen</PresentationFormat>
  <Paragraphs>258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Courier</vt:lpstr>
      <vt:lpstr>Helvetica Neue Medium</vt:lpstr>
      <vt:lpstr>Office Theme</vt:lpstr>
      <vt:lpstr>RPCs and Failure</vt:lpstr>
      <vt:lpstr>Last Time: RPCs and Network Comm.</vt:lpstr>
      <vt:lpstr>What could possibly go wrong?</vt:lpstr>
      <vt:lpstr>Failures, from client’s perspective</vt:lpstr>
      <vt:lpstr>At-Least-Once scheme</vt:lpstr>
      <vt:lpstr>Discussion!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Exactly-once?</vt:lpstr>
      <vt:lpstr>Exactly-once for external actions?</vt:lpstr>
      <vt:lpstr>Summary: RPCs and Network Comm.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39</cp:revision>
  <cp:lastPrinted>2022-09-19T13:05:48Z</cp:lastPrinted>
  <dcterms:created xsi:type="dcterms:W3CDTF">2018-09-09T13:59:16Z</dcterms:created>
  <dcterms:modified xsi:type="dcterms:W3CDTF">2022-09-19T15:16:53Z</dcterms:modified>
</cp:coreProperties>
</file>