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  <p:sldId id="369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8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12/5/22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Reasoning About the Performance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284806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21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286" y="4501679"/>
            <a:ext cx="653088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Observed throughput &lt; max system throughput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2342" y="5486298"/>
            <a:ext cx="2846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Throughput = min(1,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253" y="5247258"/>
            <a:ext cx="58868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buAutoNum type="arabicParenR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buAutoNum type="arabicParenR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buAutoNum type="arabicParenR"/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  <a:p>
            <a:pPr marL="342900" indent="-342900">
              <a:buAutoNum type="arabicParenR"/>
            </a:pP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r>
              <a:rPr lang="en-US" sz="2200" dirty="0"/>
              <a:t>Simple Setting: Single Server; Client-</a:t>
            </a:r>
            <a:r>
              <a:rPr lang="en-US" sz="2200" dirty="0">
                <a:sym typeface="Wingdings"/>
              </a:rPr>
              <a:t>Server RTT 90ms;</a:t>
            </a:r>
            <a:br>
              <a:rPr lang="en-US" sz="2200" dirty="0">
                <a:sym typeface="Wingdings"/>
              </a:rPr>
            </a:br>
            <a:r>
              <a:rPr lang="en-US" sz="2200" dirty="0">
                <a:sym typeface="Wingdings"/>
              </a:rPr>
              <a:t>Server Processing latency 10ms; Single-Threaded Server (100 ops/s)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Throughput / Latency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762911" cy="46941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Proportional at low load </a:t>
            </a:r>
            <a:r>
              <a:rPr lang="mr-IN" dirty="0"/>
              <a:t>…</a:t>
            </a:r>
            <a:r>
              <a:rPr lang="en-US" dirty="0"/>
              <a:t> but not high load</a:t>
            </a:r>
          </a:p>
          <a:p>
            <a:endParaRPr lang="en-US" dirty="0"/>
          </a:p>
          <a:p>
            <a:r>
              <a:rPr lang="en-US" dirty="0"/>
              <a:t>Because measured throughput is a function of latency</a:t>
            </a:r>
          </a:p>
          <a:p>
            <a:pPr lvl="1"/>
            <a:r>
              <a:rPr lang="en-US" dirty="0"/>
              <a:t>i.e., throughput bottleneck is offered load</a:t>
            </a:r>
          </a:p>
          <a:p>
            <a:endParaRPr lang="en-US" dirty="0"/>
          </a:p>
          <a:p>
            <a:r>
              <a:rPr lang="en-US" dirty="0"/>
              <a:t>Related, but you should reason about </a:t>
            </a:r>
            <a:r>
              <a:rPr lang="en-US" dirty="0">
                <a:solidFill>
                  <a:srgbClr val="FF8F00"/>
                </a:solidFill>
              </a:rPr>
              <a:t>both</a:t>
            </a:r>
          </a:p>
          <a:p>
            <a:endParaRPr lang="en-US" dirty="0">
              <a:solidFill>
                <a:srgbClr val="FF8F00"/>
              </a:solidFill>
            </a:endParaRPr>
          </a:p>
          <a:p>
            <a:r>
              <a:rPr lang="en-US" dirty="0"/>
              <a:t>For system A vs system B, all are possible:</a:t>
            </a:r>
          </a:p>
          <a:p>
            <a:pPr lvl="1"/>
            <a:r>
              <a:rPr lang="en-US" dirty="0"/>
              <a:t>A has lower latency and higher throughput than B</a:t>
            </a:r>
          </a:p>
          <a:p>
            <a:pPr lvl="1"/>
            <a:r>
              <a:rPr lang="en-US" dirty="0"/>
              <a:t>A has lower latency and lower throughput than B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 has higher latency and higher throughput than B</a:t>
            </a: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855675" cy="4694152"/>
          </a:xfrm>
        </p:spPr>
        <p:txBody>
          <a:bodyPr>
            <a:normAutofit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/>
            <a:r>
              <a:rPr lang="en-US" sz="2200" dirty="0"/>
              <a:t>I moved my servers from the San Jose datacenter to Oregon?</a:t>
            </a:r>
          </a:p>
          <a:p>
            <a:pPr lvl="1"/>
            <a:r>
              <a:rPr lang="en-US" sz="2200" dirty="0"/>
              <a:t>I switch from c5.xlarges to c5.24xlarges for my servers?</a:t>
            </a:r>
          </a:p>
          <a:p>
            <a:pPr lvl="1"/>
            <a:r>
              <a:rPr lang="en-US" sz="2200" dirty="0"/>
              <a:t>I doubled the number of servers?</a:t>
            </a:r>
          </a:p>
          <a:p>
            <a:pPr lvl="1"/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/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/>
            <a:r>
              <a:rPr lang="en-US" sz="1800" dirty="0"/>
              <a:t>add batching?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 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07152" y="2041451"/>
            <a:ext cx="6047211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07152" y="2041451"/>
            <a:ext cx="3471845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2044299"/>
            <a:ext cx="5033516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299"/>
            <a:ext cx="3123792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 together multiple operations</a:t>
            </a:r>
          </a:p>
          <a:p>
            <a:endParaRPr lang="en-US" dirty="0"/>
          </a:p>
          <a:p>
            <a:r>
              <a:rPr lang="en-US" dirty="0"/>
              <a:t>Improves throughput, e.g., </a:t>
            </a:r>
          </a:p>
          <a:p>
            <a:pPr lvl="1"/>
            <a:r>
              <a:rPr lang="en-US" dirty="0"/>
              <a:t>Marshall data together</a:t>
            </a:r>
          </a:p>
          <a:p>
            <a:pPr lvl="1"/>
            <a:r>
              <a:rPr lang="en-US" dirty="0"/>
              <a:t>Send to network layer together</a:t>
            </a:r>
          </a:p>
          <a:p>
            <a:pPr lvl="1"/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/>
            <a:r>
              <a:rPr lang="en-US" dirty="0"/>
              <a:t>Handle group of operations together</a:t>
            </a:r>
          </a:p>
          <a:p>
            <a:pPr lvl="1"/>
            <a:endParaRPr lang="en-US" dirty="0"/>
          </a:p>
          <a:p>
            <a:r>
              <a:rPr lang="en-US" dirty="0"/>
              <a:t>Delay processing/sending operations </a:t>
            </a:r>
            <a:br>
              <a:rPr lang="en-US" dirty="0"/>
            </a:br>
            <a:r>
              <a:rPr lang="en-US" dirty="0"/>
              <a:t>to increase batch size</a:t>
            </a:r>
          </a:p>
          <a:p>
            <a:pPr lvl="1"/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dirty="0"/>
              <a:t>(Clients and servers in same datacenter,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09"/>
            <a:ext cx="5650204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Measure distributed systems externally</a:t>
            </a:r>
          </a:p>
          <a:p>
            <a:endParaRPr lang="en-US" dirty="0"/>
          </a:p>
          <a:p>
            <a:r>
              <a:rPr lang="en-US" dirty="0"/>
              <a:t>Latency: how long operations take</a:t>
            </a:r>
          </a:p>
          <a:p>
            <a:r>
              <a:rPr lang="en-US" dirty="0"/>
              <a:t>Throughput: how many operations/sec</a:t>
            </a:r>
          </a:p>
          <a:p>
            <a:endParaRPr lang="en-US" dirty="0"/>
          </a:p>
          <a:p>
            <a:r>
              <a:rPr lang="en-US" dirty="0"/>
              <a:t>Reason about latency and throughput using internal knowledge of system design </a:t>
            </a:r>
          </a:p>
          <a:p>
            <a:pPr lvl="1"/>
            <a:r>
              <a:rPr lang="en-US" dirty="0"/>
              <a:t>(and back-of-the-envelope calculations)</a:t>
            </a:r>
          </a:p>
          <a:p>
            <a:pPr lvl="1"/>
            <a:endParaRPr lang="en-US" dirty="0"/>
          </a:p>
          <a:p>
            <a:r>
              <a:rPr lang="en-US" dirty="0"/>
              <a:t>Reason about effects on latency and throughput from changes to system choice, deployment, design</a:t>
            </a:r>
          </a:p>
          <a:p>
            <a:pPr lvl="1"/>
            <a:r>
              <a:rPr lang="en-US" dirty="0"/>
              <a:t>Critical tool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request takes to complete</a:t>
            </a:r>
          </a:p>
          <a:p>
            <a:endParaRPr lang="en-US" dirty="0"/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649" y="5486298"/>
            <a:ext cx="22156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operations per unit time a system can handle</a:t>
            </a:r>
          </a:p>
          <a:p>
            <a:pPr lvl="1"/>
            <a:r>
              <a:rPr lang="en-US" dirty="0"/>
              <a:t>Typically operations/second</a:t>
            </a:r>
          </a:p>
          <a:p>
            <a:endParaRPr lang="en-US" dirty="0"/>
          </a:p>
          <a:p>
            <a:r>
              <a:rPr lang="en-US" dirty="0"/>
              <a:t>Measured externally as the rate that responses come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5967" y="5515131"/>
            <a:ext cx="73834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dirty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7082</TotalTime>
  <Words>975</Words>
  <Application>Microsoft Macintosh PowerPoint</Application>
  <PresentationFormat>Overhead</PresentationFormat>
  <Paragraphs>276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Office Theme</vt:lpstr>
      <vt:lpstr>Reasoning About the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 Simple Setting: Single Server; Client-Server RTT 90ms; Server Processing latency 10ms; Single-Threaded Server (100 ops/s)</vt:lpstr>
      <vt:lpstr>Throughput-Latency Graph 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102</cp:revision>
  <cp:lastPrinted>2022-12-05T14:02:02Z</cp:lastPrinted>
  <dcterms:created xsi:type="dcterms:W3CDTF">2018-09-09T13:59:16Z</dcterms:created>
  <dcterms:modified xsi:type="dcterms:W3CDTF">2022-12-05T14:55:31Z</dcterms:modified>
</cp:coreProperties>
</file>