
<file path=[Content_Types].xml><?xml version="1.0" encoding="utf-8"?>
<Types xmlns="http://schemas.openxmlformats.org/package/2006/content-types">
  <Default Extension="emf" ContentType="image/x-emf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.xml" ContentType="application/vnd.openxmlformats-officedocument.drawingml.chart+xml"/>
  <Override PartName="/ppt/notesSlides/notesSlide37.xml" ContentType="application/vnd.openxmlformats-officedocument.presentationml.notesSlide+xml"/>
  <Override PartName="/ppt/charts/chart2.xml" ContentType="application/vnd.openxmlformats-officedocument.drawingml.chart+xml"/>
  <Override PartName="/ppt/notesSlides/notesSlide38.xml" ContentType="application/vnd.openxmlformats-officedocument.presentationml.notesSlide+xml"/>
  <Override PartName="/ppt/charts/chart3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  <p:sldMasterId id="2147483665" r:id="rId2"/>
  </p:sldMasterIdLst>
  <p:notesMasterIdLst>
    <p:notesMasterId r:id="rId50"/>
  </p:notesMasterIdLst>
  <p:sldIdLst>
    <p:sldId id="453" r:id="rId3"/>
    <p:sldId id="454" r:id="rId4"/>
    <p:sldId id="268" r:id="rId5"/>
    <p:sldId id="412" r:id="rId6"/>
    <p:sldId id="418" r:id="rId7"/>
    <p:sldId id="445" r:id="rId8"/>
    <p:sldId id="446" r:id="rId9"/>
    <p:sldId id="447" r:id="rId10"/>
    <p:sldId id="448" r:id="rId11"/>
    <p:sldId id="449" r:id="rId12"/>
    <p:sldId id="450" r:id="rId13"/>
    <p:sldId id="321" r:id="rId14"/>
    <p:sldId id="459" r:id="rId15"/>
    <p:sldId id="458" r:id="rId16"/>
    <p:sldId id="460" r:id="rId17"/>
    <p:sldId id="461" r:id="rId18"/>
    <p:sldId id="463" r:id="rId19"/>
    <p:sldId id="464" r:id="rId20"/>
    <p:sldId id="341" r:id="rId21"/>
    <p:sldId id="465" r:id="rId22"/>
    <p:sldId id="344" r:id="rId23"/>
    <p:sldId id="278" r:id="rId24"/>
    <p:sldId id="279" r:id="rId25"/>
    <p:sldId id="420" r:id="rId26"/>
    <p:sldId id="346" r:id="rId27"/>
    <p:sldId id="347" r:id="rId28"/>
    <p:sldId id="419" r:id="rId29"/>
    <p:sldId id="438" r:id="rId30"/>
    <p:sldId id="439" r:id="rId31"/>
    <p:sldId id="440" r:id="rId32"/>
    <p:sldId id="441" r:id="rId33"/>
    <p:sldId id="442" r:id="rId34"/>
    <p:sldId id="443" r:id="rId35"/>
    <p:sldId id="444" r:id="rId36"/>
    <p:sldId id="466" r:id="rId37"/>
    <p:sldId id="292" r:id="rId38"/>
    <p:sldId id="362" r:id="rId39"/>
    <p:sldId id="363" r:id="rId40"/>
    <p:sldId id="423" r:id="rId41"/>
    <p:sldId id="311" r:id="rId42"/>
    <p:sldId id="398" r:id="rId43"/>
    <p:sldId id="399" r:id="rId44"/>
    <p:sldId id="400" r:id="rId45"/>
    <p:sldId id="401" r:id="rId46"/>
    <p:sldId id="452" r:id="rId47"/>
    <p:sldId id="468" r:id="rId48"/>
    <p:sldId id="469" r:id="rId49"/>
  </p:sldIdLst>
  <p:sldSz cx="24384000" cy="13716000"/>
  <p:notesSz cx="6858000" cy="9144000"/>
  <p:defaultTextStyle>
    <a:lvl1pPr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1pPr>
    <a:lvl2pPr indent="2286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2pPr>
    <a:lvl3pPr indent="4572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3pPr>
    <a:lvl4pPr indent="6858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4pPr>
    <a:lvl5pPr indent="9144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5pPr>
    <a:lvl6pPr indent="11430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6pPr>
    <a:lvl7pPr indent="13716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7pPr>
    <a:lvl8pPr indent="16002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8pPr>
    <a:lvl9pPr indent="1828800" algn="ctr" defTabSz="457200">
      <a:lnSpc>
        <a:spcPct val="110000"/>
      </a:lnSpc>
      <a:defRPr sz="9000">
        <a:solidFill>
          <a:srgbClr val="7D8490"/>
        </a:solidFill>
        <a:latin typeface="Vista Sans OT Medium"/>
        <a:ea typeface="Vista Sans OT Medium"/>
        <a:cs typeface="Vista Sans OT Medium"/>
        <a:sym typeface="Vista Sans OT Medium"/>
      </a:defRPr>
    </a:lvl9pPr>
  </p:defaultTextStyle>
  <p:extLst>
    <p:ext uri="{EFAFB233-063F-42B5-8137-9DF3F51BA10A}">
      <p15:sldGuideLst xmlns:p15="http://schemas.microsoft.com/office/powerpoint/2012/main">
        <p15:guide id="1" orient="horz" pos="5312">
          <p15:clr>
            <a:srgbClr val="A4A3A4"/>
          </p15:clr>
        </p15:guide>
        <p15:guide id="2" pos="78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129"/>
    <a:srgbClr val="5890FF"/>
    <a:srgbClr val="FFFFFF"/>
    <a:srgbClr val="ADB2BB"/>
    <a:srgbClr val="DDDEE3"/>
    <a:srgbClr val="E6E6E6"/>
    <a:srgbClr val="898F9C"/>
    <a:srgbClr val="575D6A"/>
    <a:srgbClr val="385998"/>
    <a:srgbClr val="2C4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76" autoAdjust="0"/>
    <p:restoredTop sz="73401" autoAdjust="0"/>
  </p:normalViewPr>
  <p:slideViewPr>
    <p:cSldViewPr snapToGrid="0" snapToObjects="1" showGuides="1">
      <p:cViewPr varScale="1">
        <p:scale>
          <a:sx n="46" d="100"/>
          <a:sy n="46" d="100"/>
        </p:scale>
        <p:origin x="1656" y="176"/>
      </p:cViewPr>
      <p:guideLst>
        <p:guide orient="horz" pos="5312"/>
        <p:guide pos="78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4.6154899999999999E-2"/>
          <c:y val="0.12126000000000001"/>
          <c:w val="0.92272600000000005"/>
          <c:h val="0.739301538926997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Speedup</c:v>
                </c:pt>
              </c:strCache>
            </c:strRef>
          </c:tx>
          <c:spPr>
            <a:solidFill>
              <a:srgbClr val="62D966">
                <a:alpha val="79000"/>
              </a:srgbClr>
            </a:solidFill>
            <a:ln w="12700" cap="flat">
              <a:noFill/>
              <a:miter lim="4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lvl="0">
                  <a:defRPr sz="4000" b="0" i="0" u="none" strike="noStrike">
                    <a:solidFill>
                      <a:schemeClr val="bg1">
                        <a:lumMod val="50000"/>
                      </a:schemeClr>
                    </a:solidFill>
                    <a:effectLst/>
                    <a:latin typeface="Helvetica Neue Medium" charset="0"/>
                    <a:ea typeface="Helvetica Neue Medium" charset="0"/>
                    <a:cs typeface="Helvetica Neue Medium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&lt; 3M</c:v>
                </c:pt>
                <c:pt idx="1">
                  <c:v>3M ~ 10M</c:v>
                </c:pt>
                <c:pt idx="2">
                  <c:v>10M ~ 100M</c:v>
                </c:pt>
                <c:pt idx="3">
                  <c:v>100M ~ 1G</c:v>
                </c:pt>
                <c:pt idx="4">
                  <c:v>&gt;1G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2.2999999999999998</c:v>
                </c:pt>
                <c:pt idx="1">
                  <c:v>3</c:v>
                </c:pt>
                <c:pt idx="2">
                  <c:v>3.7</c:v>
                </c:pt>
                <c:pt idx="3">
                  <c:v>6.1</c:v>
                </c:pt>
                <c:pt idx="4">
                  <c:v>9.3000000000000007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F9-F64B-A2D0-EFD1859511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860772096"/>
        <c:axId val="-860782512"/>
      </c:barChart>
      <c:catAx>
        <c:axId val="-8607720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-860782512"/>
        <c:crosses val="autoZero"/>
        <c:auto val="1"/>
        <c:lblAlgn val="ctr"/>
        <c:lblOffset val="100"/>
        <c:noMultiLvlLbl val="1"/>
      </c:catAx>
      <c:valAx>
        <c:axId val="-860782512"/>
        <c:scaling>
          <c:orientation val="minMax"/>
          <c:max val="10"/>
          <c:min val="0"/>
        </c:scaling>
        <c:delete val="0"/>
        <c:axPos val="l"/>
        <c:majorGridlines>
          <c:spPr>
            <a:ln w="12700" cap="flat">
              <a:solidFill>
                <a:srgbClr val="53585F"/>
              </a:solidFill>
              <a:custDash>
                <a:ds d="200000" sp="200000"/>
              </a:custDash>
              <a:miter lim="400000"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-860772096"/>
        <c:crosses val="autoZero"/>
        <c:crossBetween val="between"/>
        <c:majorUnit val="10"/>
        <c:minorUnit val="2"/>
      </c:valAx>
      <c:spPr>
        <a:noFill/>
        <a:ln w="12700" cap="flat">
          <a:noFill/>
          <a:miter lim="400000"/>
        </a:ln>
        <a:effectLst/>
      </c:spPr>
    </c:plotArea>
    <c:plotVisOnly val="0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4.6154899999999999E-2"/>
          <c:y val="0.12126000000000001"/>
          <c:w val="0.92272600000000005"/>
          <c:h val="0.739301538926997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Speedup</c:v>
                </c:pt>
              </c:strCache>
            </c:strRef>
          </c:tx>
          <c:spPr>
            <a:solidFill>
              <a:srgbClr val="62D966">
                <a:alpha val="79000"/>
              </a:srgbClr>
            </a:solidFill>
            <a:ln w="12700" cap="flat">
              <a:noFill/>
              <a:miter lim="4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lvl="0">
                  <a:defRPr sz="4000" b="0" i="0" u="none" strike="noStrike">
                    <a:solidFill>
                      <a:schemeClr val="bg1">
                        <a:lumMod val="50000"/>
                      </a:schemeClr>
                    </a:solidFill>
                    <a:effectLst/>
                    <a:latin typeface="Helvetica Neue Medium" charset="0"/>
                    <a:ea typeface="Helvetica Neue Medium" charset="0"/>
                    <a:cs typeface="Helvetica Neue Medium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&lt; 3M</c:v>
                </c:pt>
                <c:pt idx="1">
                  <c:v>3M ~ 10M</c:v>
                </c:pt>
                <c:pt idx="2">
                  <c:v>10M ~ 100M</c:v>
                </c:pt>
                <c:pt idx="3">
                  <c:v>100M ~ 1G</c:v>
                </c:pt>
                <c:pt idx="4">
                  <c:v>&gt;1G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2.2999999999999998</c:v>
                </c:pt>
                <c:pt idx="1">
                  <c:v>3</c:v>
                </c:pt>
                <c:pt idx="2">
                  <c:v>3.7</c:v>
                </c:pt>
                <c:pt idx="3">
                  <c:v>6.1</c:v>
                </c:pt>
                <c:pt idx="4">
                  <c:v>9.3000000000000007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68-D048-A276-EA74F6FE90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860843488"/>
        <c:axId val="-860841440"/>
      </c:barChart>
      <c:catAx>
        <c:axId val="-860843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-860841440"/>
        <c:crosses val="autoZero"/>
        <c:auto val="1"/>
        <c:lblAlgn val="ctr"/>
        <c:lblOffset val="100"/>
        <c:noMultiLvlLbl val="1"/>
      </c:catAx>
      <c:valAx>
        <c:axId val="-860841440"/>
        <c:scaling>
          <c:orientation val="minMax"/>
          <c:max val="10"/>
          <c:min val="0"/>
        </c:scaling>
        <c:delete val="0"/>
        <c:axPos val="l"/>
        <c:majorGridlines>
          <c:spPr>
            <a:ln w="12700" cap="flat">
              <a:solidFill>
                <a:srgbClr val="53585F"/>
              </a:solidFill>
              <a:custDash>
                <a:ds d="200000" sp="200000"/>
              </a:custDash>
              <a:miter lim="400000"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-860843488"/>
        <c:crosses val="autoZero"/>
        <c:crossBetween val="between"/>
        <c:majorUnit val="10"/>
        <c:minorUnit val="2"/>
      </c:valAx>
      <c:spPr>
        <a:noFill/>
        <a:ln w="12700" cap="flat">
          <a:noFill/>
          <a:miter lim="400000"/>
        </a:ln>
        <a:effectLst/>
      </c:spPr>
    </c:plotArea>
    <c:plotVisOnly val="0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18"/>
  <c:chart>
    <c:title>
      <c:tx>
        <c:rich>
          <a:bodyPr rot="0"/>
          <a:lstStyle/>
          <a:p>
            <a:pPr lvl="0"/>
            <a:endParaRPr lang="en-US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4.6154899999999999E-2"/>
          <c:y val="0.12126000000000001"/>
          <c:w val="0.92272600000000005"/>
          <c:h val="0.739301538926997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Speedup</c:v>
                </c:pt>
              </c:strCache>
            </c:strRef>
          </c:tx>
          <c:spPr>
            <a:solidFill>
              <a:srgbClr val="62D966">
                <a:alpha val="79000"/>
              </a:srgbClr>
            </a:solidFill>
            <a:ln w="12700" cap="flat">
              <a:noFill/>
              <a:miter lim="4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lvl="0">
                  <a:defRPr sz="4000" b="0" i="0" u="none" strike="noStrike">
                    <a:solidFill>
                      <a:schemeClr val="bg1">
                        <a:lumMod val="50000"/>
                      </a:schemeClr>
                    </a:solidFill>
                    <a:effectLst/>
                    <a:latin typeface="Helvetica Neue Medium" charset="0"/>
                    <a:ea typeface="Helvetica Neue Medium" charset="0"/>
                    <a:cs typeface="Helvetica Neue Medium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&lt; 3M</c:v>
                </c:pt>
                <c:pt idx="1">
                  <c:v>3M ~ 10M</c:v>
                </c:pt>
                <c:pt idx="2">
                  <c:v>10M ~ 100M</c:v>
                </c:pt>
                <c:pt idx="3">
                  <c:v>100M ~ 1G</c:v>
                </c:pt>
                <c:pt idx="4">
                  <c:v>&gt;1G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2.2999999999999998</c:v>
                </c:pt>
                <c:pt idx="1">
                  <c:v>3</c:v>
                </c:pt>
                <c:pt idx="2">
                  <c:v>3.7</c:v>
                </c:pt>
                <c:pt idx="3">
                  <c:v>6.1</c:v>
                </c:pt>
                <c:pt idx="4">
                  <c:v>9.3000000000000007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18-C64C-AFCA-064D6C63AE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890307840"/>
        <c:axId val="-890306480"/>
      </c:barChart>
      <c:catAx>
        <c:axId val="-8903078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-890306480"/>
        <c:crosses val="autoZero"/>
        <c:auto val="1"/>
        <c:lblAlgn val="ctr"/>
        <c:lblOffset val="100"/>
        <c:noMultiLvlLbl val="1"/>
      </c:catAx>
      <c:valAx>
        <c:axId val="-890306480"/>
        <c:scaling>
          <c:orientation val="minMax"/>
          <c:max val="10"/>
          <c:min val="0"/>
        </c:scaling>
        <c:delete val="0"/>
        <c:axPos val="l"/>
        <c:majorGridlines>
          <c:spPr>
            <a:ln w="12700" cap="flat">
              <a:solidFill>
                <a:srgbClr val="53585F"/>
              </a:solidFill>
              <a:custDash>
                <a:ds d="200000" sp="200000"/>
              </a:custDash>
              <a:miter lim="400000"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solidFill>
              <a:srgbClr val="DBDEE2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4000" b="0" i="0" u="none" strike="noStrike">
                <a:solidFill>
                  <a:schemeClr val="bg1">
                    <a:lumMod val="50000"/>
                  </a:schemeClr>
                </a:solidFill>
                <a:effectLst/>
                <a:latin typeface="Helvetica Neue Medium" charset="0"/>
                <a:ea typeface="Helvetica Neue Medium" charset="0"/>
                <a:cs typeface="Helvetica Neue Medium" charset="0"/>
              </a:defRPr>
            </a:pPr>
            <a:endParaRPr lang="en-US"/>
          </a:p>
        </c:txPr>
        <c:crossAx val="-890307840"/>
        <c:crosses val="autoZero"/>
        <c:crossBetween val="between"/>
        <c:majorUnit val="10"/>
        <c:minorUnit val="2"/>
      </c:valAx>
      <c:spPr>
        <a:noFill/>
        <a:ln w="12700" cap="flat">
          <a:noFill/>
          <a:miter lim="400000"/>
        </a:ln>
        <a:effectLst/>
      </c:spPr>
    </c:plotArea>
    <c:plotVisOnly val="0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" name="Shape 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15040444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46100">
      <a:defRPr sz="3000">
        <a:latin typeface="Lucida Grande"/>
        <a:ea typeface="Lucida Grande"/>
        <a:cs typeface="Lucida Grande"/>
        <a:sym typeface="Lucida Grande"/>
      </a:defRPr>
    </a:lvl1pPr>
    <a:lvl2pPr indent="228600" defTabSz="546100">
      <a:defRPr sz="3000">
        <a:latin typeface="Lucida Grande"/>
        <a:ea typeface="Lucida Grande"/>
        <a:cs typeface="Lucida Grande"/>
        <a:sym typeface="Lucida Grande"/>
      </a:defRPr>
    </a:lvl2pPr>
    <a:lvl3pPr indent="457200" defTabSz="546100">
      <a:defRPr sz="3000">
        <a:latin typeface="Lucida Grande"/>
        <a:ea typeface="Lucida Grande"/>
        <a:cs typeface="Lucida Grande"/>
        <a:sym typeface="Lucida Grande"/>
      </a:defRPr>
    </a:lvl3pPr>
    <a:lvl4pPr indent="685800" defTabSz="546100">
      <a:defRPr sz="3000">
        <a:latin typeface="Lucida Grande"/>
        <a:ea typeface="Lucida Grande"/>
        <a:cs typeface="Lucida Grande"/>
        <a:sym typeface="Lucida Grande"/>
      </a:defRPr>
    </a:lvl4pPr>
    <a:lvl5pPr indent="914400" defTabSz="546100">
      <a:defRPr sz="3000">
        <a:latin typeface="Lucida Grande"/>
        <a:ea typeface="Lucida Grande"/>
        <a:cs typeface="Lucida Grande"/>
        <a:sym typeface="Lucida Grande"/>
      </a:defRPr>
    </a:lvl5pPr>
    <a:lvl6pPr indent="1143000" defTabSz="546100">
      <a:defRPr sz="3000">
        <a:latin typeface="Lucida Grande"/>
        <a:ea typeface="Lucida Grande"/>
        <a:cs typeface="Lucida Grande"/>
        <a:sym typeface="Lucida Grande"/>
      </a:defRPr>
    </a:lvl6pPr>
    <a:lvl7pPr indent="1371600" defTabSz="546100">
      <a:defRPr sz="3000">
        <a:latin typeface="Lucida Grande"/>
        <a:ea typeface="Lucida Grande"/>
        <a:cs typeface="Lucida Grande"/>
        <a:sym typeface="Lucida Grande"/>
      </a:defRPr>
    </a:lvl7pPr>
    <a:lvl8pPr indent="1600200" defTabSz="546100">
      <a:defRPr sz="3000">
        <a:latin typeface="Lucida Grande"/>
        <a:ea typeface="Lucida Grande"/>
        <a:cs typeface="Lucida Grande"/>
        <a:sym typeface="Lucida Grande"/>
      </a:defRPr>
    </a:lvl8pPr>
    <a:lvl9pPr indent="1828800" defTabSz="54610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435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lang="en-US" b="0" baseline="0" dirty="0"/>
          </a:p>
        </p:txBody>
      </p:sp>
    </p:spTree>
    <p:extLst>
      <p:ext uri="{BB962C8B-B14F-4D97-AF65-F5344CB8AC3E}">
        <p14:creationId xmlns:p14="http://schemas.microsoft.com/office/powerpoint/2010/main" val="1053729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583635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795509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on slide!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9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reference:</a:t>
            </a:r>
          </a:p>
          <a:p>
            <a:r>
              <a:rPr lang="en-US" dirty="0"/>
              <a:t>30sec video on iPhone</a:t>
            </a:r>
            <a:r>
              <a:rPr lang="en-US" baseline="0" dirty="0"/>
              <a:t> 7 (1080p) ~= 30 MB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84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on slide!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03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on slide!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904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on slide!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64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on slide!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78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2002780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on slide!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572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on slide!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958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lang="en-US" sz="3000" b="0" i="0" dirty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5570912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7AB1DD"/>
              </a:buClr>
            </a:pPr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8835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988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461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301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38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4323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947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6205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2288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360392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28414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92369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09018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48095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130990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on slide!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452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this is for post-upload latency</a:t>
            </a:r>
          </a:p>
        </p:txBody>
      </p:sp>
    </p:spTree>
    <p:extLst>
      <p:ext uri="{BB962C8B-B14F-4D97-AF65-F5344CB8AC3E}">
        <p14:creationId xmlns:p14="http://schemas.microsoft.com/office/powerpoint/2010/main" val="16562409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5959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2214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106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9594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8720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3826766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2167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471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6730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Retry loop is partial solution</a:t>
            </a:r>
          </a:p>
        </p:txBody>
      </p:sp>
    </p:spTree>
    <p:extLst>
      <p:ext uri="{BB962C8B-B14F-4D97-AF65-F5344CB8AC3E}">
        <p14:creationId xmlns:p14="http://schemas.microsoft.com/office/powerpoint/2010/main" val="5189220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on slide!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fld id="{E83991B3-0090-3B43-BDFB-EE5B49EB46A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30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520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871813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518897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1160671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315128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esentation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571671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2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10312400"/>
            <a:ext cx="21336000" cy="11176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1041400">
              <a:tabLst/>
              <a:defRPr sz="6000" b="1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60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60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60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60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24000" y="11430000"/>
            <a:ext cx="21336000" cy="73660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5000">
                <a:solidFill>
                  <a:schemeClr val="bg2"/>
                </a:solidFill>
                <a:latin typeface="FreightSansLFPro"/>
                <a:cs typeface="FreightSansLFPro"/>
              </a:defRPr>
            </a:lvl1pPr>
            <a:lvl2pPr algn="l">
              <a:defRPr sz="5000">
                <a:latin typeface="FreightSansLFPro"/>
                <a:cs typeface="FreightSansLFPro"/>
              </a:defRPr>
            </a:lvl2pPr>
            <a:lvl3pPr algn="l">
              <a:defRPr sz="5000">
                <a:latin typeface="FreightSansLFPro"/>
                <a:cs typeface="FreightSansLFPro"/>
              </a:defRPr>
            </a:lvl3pPr>
            <a:lvl4pPr algn="l">
              <a:defRPr sz="5000">
                <a:latin typeface="FreightSansLFPro"/>
                <a:cs typeface="FreightSansLFPro"/>
              </a:defRPr>
            </a:lvl4pPr>
            <a:lvl5pPr algn="l">
              <a:defRPr sz="5000">
                <a:latin typeface="FreightSansLFPro"/>
                <a:cs typeface="FreightSansLF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3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9" y="3362326"/>
            <a:ext cx="1031557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9" y="5010150"/>
            <a:ext cx="10315573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1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1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914400"/>
            <a:ext cx="7864475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3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4114800"/>
            <a:ext cx="7864475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914400"/>
            <a:ext cx="7864475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3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4114800"/>
            <a:ext cx="7864475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1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1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0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524000" y="3111500"/>
            <a:ext cx="21336000" cy="9525000"/>
          </a:xfrm>
          <a:prstGeom prst="rect">
            <a:avLst/>
          </a:prstGeom>
        </p:spPr>
        <p:txBody>
          <a:bodyPr vert="horz" lIns="0" tIns="0" rIns="0" bIns="0"/>
          <a:lstStyle>
            <a:lvl1pPr marL="571500" indent="-571500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7000" baseline="0">
                <a:solidFill>
                  <a:schemeClr val="bg1"/>
                </a:solidFill>
                <a:latin typeface="FreightSansLFPro"/>
              </a:defRPr>
            </a:lvl1pPr>
            <a:lvl2pPr marL="9144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600">
                <a:solidFill>
                  <a:schemeClr val="bg1"/>
                </a:solidFill>
                <a:latin typeface="FreightSansLFPro"/>
              </a:defRPr>
            </a:lvl2pPr>
            <a:lvl3pPr marL="13716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000">
                <a:solidFill>
                  <a:schemeClr val="bg1"/>
                </a:solidFill>
                <a:latin typeface="FreightSansLFPro"/>
              </a:defRPr>
            </a:lvl3pPr>
            <a:lvl4pPr marL="18288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400">
                <a:solidFill>
                  <a:schemeClr val="bg1"/>
                </a:solidFill>
                <a:latin typeface="FreightSansLFPro"/>
              </a:defRPr>
            </a:lvl4pPr>
            <a:lvl5pPr marL="22860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015309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ullet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524000" y="4826000"/>
            <a:ext cx="21336000" cy="6096000"/>
          </a:xfrm>
          <a:prstGeom prst="rect">
            <a:avLst/>
          </a:prstGeom>
        </p:spPr>
        <p:txBody>
          <a:bodyPr vert="horz" lIns="0" tIns="0" rIns="0" bIns="0"/>
          <a:lstStyle>
            <a:lvl1pPr marL="571500" indent="-571500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7000" baseline="0">
                <a:solidFill>
                  <a:schemeClr val="bg1"/>
                </a:solidFill>
                <a:latin typeface="FreightSansLFPro"/>
              </a:defRPr>
            </a:lvl1pPr>
            <a:lvl2pPr marL="9144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600">
                <a:solidFill>
                  <a:schemeClr val="bg1"/>
                </a:solidFill>
                <a:latin typeface="FreightSansLFPro"/>
              </a:defRPr>
            </a:lvl2pPr>
            <a:lvl3pPr marL="13716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000">
                <a:solidFill>
                  <a:schemeClr val="bg1"/>
                </a:solidFill>
                <a:latin typeface="FreightSansLFPro"/>
              </a:defRPr>
            </a:lvl3pPr>
            <a:lvl4pPr marL="18288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400">
                <a:solidFill>
                  <a:schemeClr val="bg1"/>
                </a:solidFill>
                <a:latin typeface="FreightSansLFPro"/>
              </a:defRPr>
            </a:lvl4pPr>
            <a:lvl5pPr marL="22860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0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2921000"/>
            <a:ext cx="21336000" cy="11176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1041400">
              <a:tabLst/>
              <a:defRPr sz="6000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60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60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60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60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agraph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524000" y="4826000"/>
            <a:ext cx="21336000" cy="6096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None/>
              <a:defRPr sz="7000" baseline="0">
                <a:solidFill>
                  <a:schemeClr val="bg1"/>
                </a:solidFill>
                <a:latin typeface="FreightSansLFPro"/>
              </a:defRPr>
            </a:lvl1pPr>
            <a:lvl2pPr marL="9144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600">
                <a:solidFill>
                  <a:schemeClr val="bg1"/>
                </a:solidFill>
                <a:latin typeface="FreightSansLFPro"/>
              </a:defRPr>
            </a:lvl2pPr>
            <a:lvl3pPr marL="13716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000">
                <a:solidFill>
                  <a:schemeClr val="bg1"/>
                </a:solidFill>
                <a:latin typeface="FreightSansLFPro"/>
              </a:defRPr>
            </a:lvl3pPr>
            <a:lvl4pPr marL="18288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400">
                <a:solidFill>
                  <a:schemeClr val="bg1"/>
                </a:solidFill>
                <a:latin typeface="FreightSansLFPro"/>
              </a:defRPr>
            </a:lvl4pPr>
            <a:lvl5pPr marL="2286000" indent="-4572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0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2921000"/>
            <a:ext cx="21336000" cy="11176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1041400">
              <a:tabLst/>
              <a:defRPr sz="6000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60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60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60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60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757418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1528519" y="4469353"/>
            <a:ext cx="21964651" cy="9144001"/>
          </a:xfrm>
          <a:prstGeom prst="rect">
            <a:avLst/>
          </a:prstGeom>
        </p:spPr>
        <p:txBody>
          <a:bodyPr/>
          <a:lstStyle>
            <a:lvl2pPr>
              <a:buClr>
                <a:srgbClr val="DFAC3F"/>
              </a:buClr>
            </a:lvl2pPr>
            <a:lvl3pPr>
              <a:buClr>
                <a:srgbClr val="DFAC3F"/>
              </a:buClr>
            </a:lvl3pPr>
            <a:lvl4pPr>
              <a:buClr>
                <a:srgbClr val="DFAC3F"/>
              </a:buClr>
            </a:lvl4pPr>
            <a:lvl5pPr>
              <a:buClr>
                <a:srgbClr val="DFAC3F"/>
              </a:buCl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55995035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1371600"/>
            <a:ext cx="19202400" cy="2971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4572000"/>
            <a:ext cx="19202400" cy="716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81300" y="12906772"/>
            <a:ext cx="2409144" cy="8092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7128" y="12906772"/>
            <a:ext cx="12561660" cy="8092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945472" y="12906772"/>
            <a:ext cx="3192584" cy="809228"/>
          </a:xfrm>
          <a:prstGeom prst="rect">
            <a:avLst/>
          </a:prstGeom>
        </p:spPr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95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244726"/>
            <a:ext cx="207264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1" y="3419479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1" y="9178929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rdmark-Cover.pd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7696" y="5080000"/>
            <a:ext cx="10106526" cy="35560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60" r:id="rId2"/>
    <p:sldLayoutId id="2147483651" r:id="rId3"/>
    <p:sldLayoutId id="2147483661" r:id="rId4"/>
    <p:sldLayoutId id="2147483662" r:id="rId5"/>
    <p:sldLayoutId id="2147483664" r:id="rId6"/>
  </p:sldLayoutIdLst>
  <p:transition spd="med"/>
  <p:hf hdr="0" dt="0"/>
  <p:txStyles>
    <p:titleStyle>
      <a:lvl1pPr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1pPr>
      <a:lvl2pPr indent="2286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2pPr>
      <a:lvl3pPr indent="4572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3pPr>
      <a:lvl4pPr indent="6858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4pPr>
      <a:lvl5pPr indent="9144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5pPr>
      <a:lvl6pPr indent="11430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6pPr>
      <a:lvl7pPr indent="13716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7pPr>
      <a:lvl8pPr indent="16002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8pPr>
      <a:lvl9pPr indent="1828800" algn="ctr" defTabSz="546100">
        <a:defRPr sz="11400">
          <a:solidFill>
            <a:srgbClr val="53585F"/>
          </a:solidFill>
          <a:latin typeface="+mj-lt"/>
          <a:ea typeface="+mj-ea"/>
          <a:cs typeface="+mj-cs"/>
          <a:sym typeface="Helvetica"/>
        </a:defRPr>
      </a:lvl9pPr>
    </p:titleStyle>
    <p:bodyStyle>
      <a:lvl1pPr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1pPr>
      <a:lvl2pPr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2pPr>
      <a:lvl3pPr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3pPr>
      <a:lvl4pPr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4pPr>
      <a:lvl5pPr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5pPr>
      <a:lvl6pPr indent="241300"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6pPr>
      <a:lvl7pPr indent="469900"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7pPr>
      <a:lvl8pPr indent="711200"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8pPr>
      <a:lvl9pPr indent="952500" algn="ctr" defTabSz="546100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9pPr>
    </p:bodyStyle>
    <p:otherStyle>
      <a:lvl1pPr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1pPr>
      <a:lvl2pPr indent="2286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2pPr>
      <a:lvl3pPr indent="4572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3pPr>
      <a:lvl4pPr indent="6858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4pPr>
      <a:lvl5pPr indent="9144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5pPr>
      <a:lvl6pPr indent="11430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6pPr>
      <a:lvl7pPr indent="13716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7pPr>
      <a:lvl8pPr indent="16002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8pPr>
      <a:lvl9pPr indent="1828800" algn="ctr" defTabSz="546100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914" y="1"/>
            <a:ext cx="2291217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864" y="2965622"/>
            <a:ext cx="22912171" cy="9388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3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pPr defTabSz="1828800" rtl="0">
              <a:lnSpc>
                <a:spcPct val="100000"/>
              </a:lnSpc>
            </a:pPr>
            <a:fld id="{16883F3E-8D2D-8D4F-BA7F-C0A897C14CA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ea typeface=""/>
                <a:cs typeface=""/>
              </a:rPr>
              <a:pPr defTabSz="1828800" rtl="0">
                <a:lnSpc>
                  <a:spcPct val="100000"/>
                </a:lnSpc>
              </a:pPr>
              <a:t>11/29/22</a:t>
            </a:fld>
            <a:endParaRPr lang="en-US" kern="1200" dirty="0">
              <a:solidFill>
                <a:prstClr val="black">
                  <a:tint val="75000"/>
                </a:prstClr>
              </a:solidFill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3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pPr defTabSz="1828800" rtl="0">
              <a:lnSpc>
                <a:spcPct val="100000"/>
              </a:lnSpc>
            </a:pPr>
            <a:endParaRPr lang="en-US" kern="1200" dirty="0">
              <a:solidFill>
                <a:prstClr val="black">
                  <a:tint val="75000"/>
                </a:prstClr>
              </a:solidFill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3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pPr defTabSz="1828800" rtl="0">
              <a:lnSpc>
                <a:spcPct val="100000"/>
              </a:lnSpc>
            </a:pPr>
            <a:fld id="{BA294D44-32C8-FE4A-A262-B6F8943234A2}" type="slidenum">
              <a:rPr lang="en-US" kern="1200" smtClean="0">
                <a:solidFill>
                  <a:prstClr val="black">
                    <a:tint val="75000"/>
                  </a:prstClr>
                </a:solidFill>
                <a:ea typeface=""/>
                <a:cs typeface=""/>
              </a:rPr>
              <a:pPr defTabSz="1828800" rtl="0">
                <a:lnSpc>
                  <a:spcPct val="100000"/>
                </a:lnSpc>
              </a:p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256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1621" y="1714500"/>
            <a:ext cx="19611473" cy="3581400"/>
          </a:xfrm>
        </p:spPr>
        <p:txBody>
          <a:bodyPr>
            <a:normAutofit fontScale="90000"/>
          </a:bodyPr>
          <a:lstStyle/>
          <a:p>
            <a:r>
              <a:rPr lang="en-US" dirty="0"/>
              <a:t>Making Systems Faster:</a:t>
            </a:r>
            <a:br>
              <a:rPr lang="en-US" dirty="0"/>
            </a:br>
            <a:r>
              <a:rPr lang="en-US"/>
              <a:t> Distributed Video </a:t>
            </a:r>
            <a:r>
              <a:rPr lang="en-US" dirty="0"/>
              <a:t>Processing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0" y="8274518"/>
            <a:ext cx="13716000" cy="48158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COS 418/518: Distributed Systems</a:t>
            </a:r>
          </a:p>
          <a:p>
            <a:r>
              <a:rPr lang="en-US" dirty="0"/>
              <a:t>Lecture 20</a:t>
            </a:r>
          </a:p>
          <a:p>
            <a:endParaRPr lang="en-US" dirty="0"/>
          </a:p>
          <a:p>
            <a:r>
              <a:rPr lang="en-US" dirty="0"/>
              <a:t>Wyatt Lloyd</a:t>
            </a:r>
          </a:p>
          <a:p>
            <a:endParaRPr lang="en-US" dirty="0"/>
          </a:p>
          <a:p>
            <a:r>
              <a:rPr lang="en-US" dirty="0"/>
              <a:t>[Grey slides from Qi Huang’s SOSP 2017 Talk]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5249" y="5296690"/>
            <a:ext cx="2313506" cy="292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94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934639" y="2917295"/>
            <a:ext cx="4768418" cy="7796374"/>
            <a:chOff x="18935516" y="2916779"/>
            <a:chExt cx="4769038" cy="7797389"/>
          </a:xfrm>
        </p:grpSpPr>
        <p:sp>
          <p:nvSpPr>
            <p:cNvPr id="33" name="Shape 228"/>
            <p:cNvSpPr/>
            <p:nvPr/>
          </p:nvSpPr>
          <p:spPr>
            <a:xfrm>
              <a:off x="20341905" y="2916779"/>
              <a:ext cx="3362649" cy="7797389"/>
            </a:xfrm>
            <a:prstGeom prst="roundRect">
              <a:avLst>
                <a:gd name="adj" fmla="val 5439"/>
              </a:avLst>
            </a:prstGeom>
            <a:solidFill>
              <a:srgbClr val="ADB2BB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Final 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Storage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5999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4" name="Shape 229"/>
            <p:cNvSpPr/>
            <p:nvPr/>
          </p:nvSpPr>
          <p:spPr>
            <a:xfrm>
              <a:off x="18935516" y="6400131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061455" y="2917293"/>
            <a:ext cx="4749765" cy="6778690"/>
            <a:chOff x="9061046" y="2916779"/>
            <a:chExt cx="4750383" cy="6779572"/>
          </a:xfrm>
        </p:grpSpPr>
        <p:sp>
          <p:nvSpPr>
            <p:cNvPr id="22" name="Shape 245"/>
            <p:cNvSpPr/>
            <p:nvPr/>
          </p:nvSpPr>
          <p:spPr>
            <a:xfrm>
              <a:off x="10448780" y="2916779"/>
              <a:ext cx="3362649" cy="6779572"/>
            </a:xfrm>
            <a:prstGeom prst="roundRect">
              <a:avLst>
                <a:gd name="adj" fmla="val 5439"/>
              </a:avLst>
            </a:prstGeom>
            <a:solidFill>
              <a:srgbClr val="ADB2BB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Original</a:t>
              </a: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Storage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Shape 247"/>
            <p:cNvSpPr/>
            <p:nvPr/>
          </p:nvSpPr>
          <p:spPr>
            <a:xfrm>
              <a:off x="9061046" y="6400131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63" name="Shape 263"/>
          <p:cNvSpPr/>
          <p:nvPr/>
        </p:nvSpPr>
        <p:spPr>
          <a:xfrm>
            <a:off x="4143518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5531071" y="2919413"/>
            <a:ext cx="3362211" cy="787717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68" name="Shape 268"/>
          <p:cNvSpPr/>
          <p:nvPr/>
        </p:nvSpPr>
        <p:spPr>
          <a:xfrm>
            <a:off x="13979394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594479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grpSp>
        <p:nvGrpSpPr>
          <p:cNvPr id="280" name="Group 280"/>
          <p:cNvGrpSpPr/>
          <p:nvPr/>
        </p:nvGrpSpPr>
        <p:grpSpPr>
          <a:xfrm>
            <a:off x="595647" y="4488222"/>
            <a:ext cx="3424602" cy="6285096"/>
            <a:chOff x="0" y="0"/>
            <a:chExt cx="4527483" cy="8309189"/>
          </a:xfrm>
        </p:grpSpPr>
        <p:grpSp>
          <p:nvGrpSpPr>
            <p:cNvPr id="277" name="Group 277"/>
            <p:cNvGrpSpPr/>
            <p:nvPr/>
          </p:nvGrpSpPr>
          <p:grpSpPr>
            <a:xfrm>
              <a:off x="544497" y="880678"/>
              <a:ext cx="3375688" cy="6004223"/>
              <a:chOff x="0" y="0"/>
              <a:chExt cx="3375686" cy="6004221"/>
            </a:xfrm>
          </p:grpSpPr>
          <p:pic>
            <p:nvPicPr>
              <p:cNvPr id="273" name="IMG_1386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375687" cy="6004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76" name="Group 276"/>
              <p:cNvGrpSpPr/>
              <p:nvPr/>
            </p:nvGrpSpPr>
            <p:grpSpPr>
              <a:xfrm>
                <a:off x="0" y="0"/>
                <a:ext cx="3375687" cy="180901"/>
                <a:chOff x="0" y="0"/>
                <a:chExt cx="3375686" cy="180900"/>
              </a:xfrm>
            </p:grpSpPr>
            <p:sp>
              <p:nvSpPr>
                <p:cNvPr id="274" name="Shape 274"/>
                <p:cNvSpPr/>
                <p:nvPr/>
              </p:nvSpPr>
              <p:spPr>
                <a:xfrm>
                  <a:off x="0" y="0"/>
                  <a:ext cx="3375687" cy="180901"/>
                </a:xfrm>
                <a:prstGeom prst="rect">
                  <a:avLst/>
                </a:prstGeom>
                <a:solidFill>
                  <a:srgbClr val="F6F7F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425" tIns="38425" rIns="38425" bIns="38425" numCol="1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defRPr sz="3200" b="0">
                      <a:solidFill>
                        <a:schemeClr val="accent2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421"/>
                </a:p>
              </p:txBody>
            </p:sp>
            <p:pic>
              <p:nvPicPr>
                <p:cNvPr id="275" name="100%.png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95" y="41439"/>
                  <a:ext cx="3243611" cy="980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78" name="iphone6_b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7484" cy="83091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" name="Shape 279"/>
            <p:cNvSpPr/>
            <p:nvPr/>
          </p:nvSpPr>
          <p:spPr>
            <a:xfrm>
              <a:off x="622609" y="2389614"/>
              <a:ext cx="3250084" cy="29081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425" tIns="38425" rIns="38425" bIns="38425" numCol="1" anchor="ctr">
              <a:noAutofit/>
            </a:bodyPr>
            <a:lstStyle/>
            <a:p>
              <a:pPr>
                <a:lnSpc>
                  <a:spcPct val="100000"/>
                </a:lnSpc>
                <a:defRPr sz="1200" b="0">
                  <a:solidFill>
                    <a:srgbClr val="000000"/>
                  </a:solidFill>
                </a:defRPr>
              </a:pPr>
              <a:r>
                <a:rPr sz="907"/>
                <a:t>She is having so much fun with #MSQRD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Legacy: store encodings before sharing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061454" y="2917292"/>
            <a:ext cx="9686357" cy="7856025"/>
            <a:chOff x="9061046" y="2916779"/>
            <a:chExt cx="9687618" cy="7857048"/>
          </a:xfrm>
        </p:grpSpPr>
        <p:sp>
          <p:nvSpPr>
            <p:cNvPr id="266" name="Shape 266"/>
            <p:cNvSpPr/>
            <p:nvPr/>
          </p:nvSpPr>
          <p:spPr>
            <a:xfrm>
              <a:off x="15386015" y="2916779"/>
              <a:ext cx="3362649" cy="7857048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r>
                <a:rPr lang="en-US" sz="4085" dirty="0">
                  <a:solidFill>
                    <a:schemeClr val="bg1">
                      <a:lumMod val="50000"/>
                    </a:schemeClr>
                  </a:solidFill>
                </a:rPr>
                <a:t>Processing</a:t>
              </a: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6" name="Shape 268"/>
            <p:cNvSpPr/>
            <p:nvPr/>
          </p:nvSpPr>
          <p:spPr>
            <a:xfrm>
              <a:off x="9061046" y="9920537"/>
              <a:ext cx="6138118" cy="853290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0778147" y="8127393"/>
            <a:ext cx="2553381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1080P 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16Mbps</a:t>
            </a:r>
          </a:p>
        </p:txBody>
      </p:sp>
      <p:pic>
        <p:nvPicPr>
          <p:cNvPr id="28" name="asha_msqrd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311128" y="4462475"/>
            <a:ext cx="1700563" cy="1700563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ectangle 28"/>
          <p:cNvSpPr/>
          <p:nvPr/>
        </p:nvSpPr>
        <p:spPr>
          <a:xfrm>
            <a:off x="15032323" y="6015082"/>
            <a:ext cx="4258179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720P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4Mbps</a:t>
            </a:r>
          </a:p>
        </p:txBody>
      </p:sp>
      <p:pic>
        <p:nvPicPr>
          <p:cNvPr id="31" name="asha_msqrd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509899" y="7997953"/>
            <a:ext cx="1133708" cy="1133708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Rectangle 31"/>
          <p:cNvSpPr/>
          <p:nvPr/>
        </p:nvSpPr>
        <p:spPr>
          <a:xfrm>
            <a:off x="14947665" y="9144211"/>
            <a:ext cx="4258179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480P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1.5Mbps</a:t>
            </a:r>
          </a:p>
        </p:txBody>
      </p:sp>
      <p:pic>
        <p:nvPicPr>
          <p:cNvPr id="30" name="Picture 29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854" y="5618304"/>
            <a:ext cx="2553891" cy="255389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07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67483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0.20319 0.033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16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7917E-6 -1.2963E-6 L 0.20247 -0.0096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24" y="-4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3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video>
              <p:cMediaNode vol="0">
                <p:cTn id="14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29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/>
        </p:nvSpPr>
        <p:spPr>
          <a:xfrm>
            <a:off x="3269596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28" name="Shape 228"/>
          <p:cNvSpPr/>
          <p:nvPr/>
        </p:nvSpPr>
        <p:spPr>
          <a:xfrm>
            <a:off x="20340845" y="2917295"/>
            <a:ext cx="3362211" cy="779637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Final 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5999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8" name="Shape 268"/>
          <p:cNvSpPr/>
          <p:nvPr/>
        </p:nvSpPr>
        <p:spPr>
          <a:xfrm rot="10800000">
            <a:off x="18562153" y="8558517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 with adaptive streaming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887858" y="5689752"/>
            <a:ext cx="12961401" cy="5083566"/>
            <a:chOff x="6887166" y="5689599"/>
            <a:chExt cx="12963088" cy="5084227"/>
          </a:xfrm>
        </p:grpSpPr>
        <p:sp>
          <p:nvSpPr>
            <p:cNvPr id="34" name="Shape 229"/>
            <p:cNvSpPr/>
            <p:nvPr/>
          </p:nvSpPr>
          <p:spPr>
            <a:xfrm>
              <a:off x="18630716" y="7077463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887166" y="5689599"/>
              <a:ext cx="11556698" cy="5084227"/>
              <a:chOff x="7191966" y="5689599"/>
              <a:chExt cx="11556698" cy="5084227"/>
            </a:xfrm>
          </p:grpSpPr>
          <p:sp>
            <p:nvSpPr>
              <p:cNvPr id="266" name="Shape 266"/>
              <p:cNvSpPr/>
              <p:nvPr/>
            </p:nvSpPr>
            <p:spPr>
              <a:xfrm>
                <a:off x="15386015" y="5689599"/>
                <a:ext cx="3362649" cy="5084227"/>
              </a:xfrm>
              <a:prstGeom prst="roundRect">
                <a:avLst>
                  <a:gd name="adj" fmla="val 5439"/>
                </a:avLst>
              </a:prstGeom>
              <a:solidFill>
                <a:srgbClr val="FFFFFF"/>
              </a:solidFill>
              <a:ln w="63500">
                <a:solidFill>
                  <a:schemeClr val="accent2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38425" tIns="38425" rIns="38425" bIns="38425" anchor="ctr"/>
              <a:lstStyle/>
              <a:p>
                <a:pPr>
                  <a:lnSpc>
                    <a:spcPct val="100000"/>
                  </a:lnSpc>
                </a:pPr>
                <a:r>
                  <a:rPr lang="en-US" sz="4085" dirty="0">
                    <a:solidFill>
                      <a:schemeClr val="bg1">
                        <a:lumMod val="50000"/>
                      </a:schemeClr>
                    </a:solidFill>
                  </a:rPr>
                  <a:t>FBCDN</a:t>
                </a:r>
              </a:p>
              <a:p>
                <a:pPr>
                  <a:lnSpc>
                    <a:spcPct val="100000"/>
                  </a:lnSpc>
                </a:pPr>
                <a:endParaRPr lang="en-US" sz="4085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sz="4085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sz="4085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n-US" sz="4085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6" name="Shape 268"/>
              <p:cNvSpPr/>
              <p:nvPr/>
            </p:nvSpPr>
            <p:spPr>
              <a:xfrm>
                <a:off x="7191966" y="7047964"/>
                <a:ext cx="7978994" cy="853290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25" tIns="38425" rIns="38425" bIns="38425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6818635" y="2919413"/>
            <a:ext cx="4749765" cy="3700767"/>
            <a:chOff x="4142468" y="2918899"/>
            <a:chExt cx="4750383" cy="3701249"/>
          </a:xfrm>
        </p:grpSpPr>
        <p:sp>
          <p:nvSpPr>
            <p:cNvPr id="263" name="Shape 263"/>
            <p:cNvSpPr/>
            <p:nvPr/>
          </p:nvSpPr>
          <p:spPr>
            <a:xfrm>
              <a:off x="4142468" y="4469727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5530202" y="2918899"/>
              <a:ext cx="3362649" cy="3701249"/>
            </a:xfrm>
            <a:prstGeom prst="roundRect">
              <a:avLst>
                <a:gd name="adj" fmla="val 3958"/>
              </a:avLst>
            </a:prstGeom>
            <a:solidFill>
              <a:srgbClr val="92D05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25" tIns="38425" rIns="38425" bIns="38425"/>
            <a:lstStyle/>
            <a:p>
              <a:pPr>
                <a:lnSpc>
                  <a:spcPct val="100000"/>
                </a:lnSpc>
              </a:pPr>
              <a:endParaRPr sz="4085" dirty="0">
                <a:solidFill>
                  <a:schemeClr val="accent2"/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Web Server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918095" y="4554624"/>
              <a:ext cx="255371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</a:rPr>
                <a:t>720p</a:t>
              </a:r>
            </a:p>
            <a:p>
              <a:pPr>
                <a:lnSpc>
                  <a:spcPct val="100000"/>
                </a:lnSpc>
              </a:pPr>
              <a:r>
                <a:rPr lang="en-US" sz="4800" dirty="0">
                  <a:solidFill>
                    <a:schemeClr val="bg1">
                      <a:lumMod val="50000"/>
                    </a:schemeClr>
                  </a:solidFill>
                </a:rPr>
                <a:t>480p</a:t>
              </a:r>
            </a:p>
          </p:txBody>
        </p:sp>
      </p:grpSp>
      <p:sp>
        <p:nvSpPr>
          <p:cNvPr id="37" name="Shape 268"/>
          <p:cNvSpPr/>
          <p:nvPr/>
        </p:nvSpPr>
        <p:spPr>
          <a:xfrm rot="10800000">
            <a:off x="6769343" y="8603121"/>
            <a:ext cx="7977955" cy="85317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4619" y="4919724"/>
            <a:ext cx="1700563" cy="170056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8906" y="7900280"/>
            <a:ext cx="1133708" cy="11337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77475" y="7900280"/>
            <a:ext cx="1133708" cy="11337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04629" y="4488222"/>
            <a:ext cx="3424603" cy="6285096"/>
            <a:chOff x="3303470" y="4487913"/>
            <a:chExt cx="3425049" cy="6285914"/>
          </a:xfrm>
        </p:grpSpPr>
        <p:pic>
          <p:nvPicPr>
            <p:cNvPr id="278" name="iphone6_b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470" y="4487913"/>
              <a:ext cx="3425049" cy="6285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" name="IMG_1386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3751" y="5116421"/>
              <a:ext cx="2553714" cy="4542204"/>
            </a:xfrm>
            <a:prstGeom prst="rect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</p:spPr>
        </p:pic>
        <p:sp>
          <p:nvSpPr>
            <p:cNvPr id="33" name="Shape 266"/>
            <p:cNvSpPr/>
            <p:nvPr/>
          </p:nvSpPr>
          <p:spPr>
            <a:xfrm>
              <a:off x="3740545" y="6254914"/>
              <a:ext cx="2536438" cy="2997074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 w="6350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35" name="asha_msqrd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17866" y="6355630"/>
            <a:ext cx="2553381" cy="2657510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Rectangle 37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08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188647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20801 0.0398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04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88425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8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272" grpId="0" animBg="1"/>
      <p:bldP spid="268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222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223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24" name="Shape 224"/>
          <p:cNvSpPr/>
          <p:nvPr/>
        </p:nvSpPr>
        <p:spPr>
          <a:xfrm>
            <a:off x="10448780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225" name="Shape 225"/>
          <p:cNvSpPr/>
          <p:nvPr/>
        </p:nvSpPr>
        <p:spPr>
          <a:xfrm>
            <a:off x="1538601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Processing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6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1397962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Final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229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Focus: pre-sharing pipeline</a:t>
            </a:r>
          </a:p>
        </p:txBody>
      </p:sp>
      <p:sp>
        <p:nvSpPr>
          <p:cNvPr id="14" name="Shape 167"/>
          <p:cNvSpPr/>
          <p:nvPr/>
        </p:nvSpPr>
        <p:spPr>
          <a:xfrm>
            <a:off x="1871538" y="9094950"/>
            <a:ext cx="20988461" cy="367868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72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All steps from when a user starts an upload until a video is ready to be shared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FreightSansLFPro"/>
                <a:ea typeface="Helvetica"/>
                <a:cs typeface="FreightSansLFPro"/>
                <a:sym typeface="Helvetica"/>
              </a:rPr>
              <a:t>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62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Long Does This Take? (Latency)</a:t>
            </a:r>
          </a:p>
        </p:txBody>
      </p:sp>
      <p:sp>
        <p:nvSpPr>
          <p:cNvPr id="22" name="Shape 221"/>
          <p:cNvSpPr/>
          <p:nvPr/>
        </p:nvSpPr>
        <p:spPr>
          <a:xfrm>
            <a:off x="4285415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2421" b="0" i="0" u="none" strike="noStrike" kern="0" cap="none" spc="0" normalizeH="0" baseline="0" noProof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3" name="Shape 222"/>
          <p:cNvSpPr/>
          <p:nvPr/>
        </p:nvSpPr>
        <p:spPr>
          <a:xfrm>
            <a:off x="735914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Client</a:t>
            </a:r>
          </a:p>
        </p:txBody>
      </p:sp>
      <p:sp>
        <p:nvSpPr>
          <p:cNvPr id="24" name="Shape 223"/>
          <p:cNvSpPr/>
          <p:nvPr/>
        </p:nvSpPr>
        <p:spPr>
          <a:xfrm>
            <a:off x="5673149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Web Server</a:t>
            </a:r>
          </a:p>
        </p:txBody>
      </p:sp>
      <p:sp>
        <p:nvSpPr>
          <p:cNvPr id="25" name="Shape 224"/>
          <p:cNvSpPr/>
          <p:nvPr/>
        </p:nvSpPr>
        <p:spPr>
          <a:xfrm>
            <a:off x="10591727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Original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Storage</a:t>
            </a:r>
          </a:p>
        </p:txBody>
      </p:sp>
      <p:sp>
        <p:nvSpPr>
          <p:cNvPr id="26" name="Shape 225"/>
          <p:cNvSpPr/>
          <p:nvPr/>
        </p:nvSpPr>
        <p:spPr>
          <a:xfrm>
            <a:off x="15528962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85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Processing</a:t>
            </a:r>
            <a:endParaRPr kumimoji="0" sz="4085" b="0" i="0" u="none" strike="noStrike" kern="0" cap="none" spc="0" normalizeH="0" baseline="0" noProof="0" dirty="0">
              <a:ln>
                <a:noFill/>
              </a:ln>
              <a:solidFill>
                <a:srgbClr val="53585F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7" name="Shape 226"/>
          <p:cNvSpPr/>
          <p:nvPr/>
        </p:nvSpPr>
        <p:spPr>
          <a:xfrm>
            <a:off x="9203993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21" b="0" i="0" u="none" strike="noStrike" kern="0" cap="none" spc="0" normalizeH="0" baseline="0" noProof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8" name="Shape 227"/>
          <p:cNvSpPr/>
          <p:nvPr/>
        </p:nvSpPr>
        <p:spPr>
          <a:xfrm>
            <a:off x="14122573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21" b="0" i="0" u="none" strike="noStrike" kern="0" cap="none" spc="0" normalizeH="0" baseline="0" noProof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9" name="Shape 228"/>
          <p:cNvSpPr/>
          <p:nvPr/>
        </p:nvSpPr>
        <p:spPr>
          <a:xfrm>
            <a:off x="20484852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Final</a:t>
            </a:r>
            <a:endParaRPr kumimoji="0" lang="en-US" sz="4085" b="0" i="0" u="none" strike="noStrike" kern="0" cap="none" spc="0" normalizeH="0" baseline="0" noProof="0" dirty="0">
              <a:ln>
                <a:noFill/>
              </a:ln>
              <a:solidFill>
                <a:srgbClr val="53585F">
                  <a:lumMod val="50000"/>
                </a:srgbClr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Storage</a:t>
            </a:r>
          </a:p>
        </p:txBody>
      </p:sp>
      <p:sp>
        <p:nvSpPr>
          <p:cNvPr id="30" name="Shape 229"/>
          <p:cNvSpPr/>
          <p:nvPr/>
        </p:nvSpPr>
        <p:spPr>
          <a:xfrm>
            <a:off x="19078463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21" b="0" i="0" u="none" strike="noStrike" kern="0" cap="none" spc="0" normalizeH="0" baseline="0" noProof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78497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Long Does This Take? (Latency)</a:t>
            </a:r>
          </a:p>
        </p:txBody>
      </p:sp>
      <p:sp>
        <p:nvSpPr>
          <p:cNvPr id="22" name="Shape 221"/>
          <p:cNvSpPr/>
          <p:nvPr/>
        </p:nvSpPr>
        <p:spPr>
          <a:xfrm>
            <a:off x="4285415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2421" b="0" i="0" u="none" strike="noStrike" kern="0" cap="none" spc="0" normalizeH="0" baseline="0" noProof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3" name="Shape 222"/>
          <p:cNvSpPr/>
          <p:nvPr/>
        </p:nvSpPr>
        <p:spPr>
          <a:xfrm>
            <a:off x="735914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Client</a:t>
            </a:r>
          </a:p>
        </p:txBody>
      </p:sp>
      <p:sp>
        <p:nvSpPr>
          <p:cNvPr id="24" name="Shape 223"/>
          <p:cNvSpPr/>
          <p:nvPr/>
        </p:nvSpPr>
        <p:spPr>
          <a:xfrm>
            <a:off x="5673149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Web Server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1887728" y="9089772"/>
                <a:ext cx="6014911" cy="1412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4000" u="sng" dirty="0">
                    <a:solidFill>
                      <a:schemeClr val="tx1"/>
                    </a:solidFill>
                  </a:rPr>
                  <a:t>16 MB Video</a:t>
                </a:r>
                <a:r>
                  <a:rPr lang="en-US" sz="40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</a:rPr>
                  <a:t> 128 secs</a:t>
                </a:r>
              </a:p>
              <a:p>
                <a:pPr algn="l"/>
                <a:r>
                  <a:rPr lang="en-US" sz="4000" dirty="0">
                    <a:solidFill>
                      <a:schemeClr val="tx1"/>
                    </a:solidFill>
                  </a:rPr>
                  <a:t>1 Mbps link </a:t>
                </a: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728" y="9089772"/>
                <a:ext cx="6014911" cy="1412694"/>
              </a:xfrm>
              <a:prstGeom prst="rect">
                <a:avLst/>
              </a:prstGeom>
              <a:blipFill>
                <a:blip r:embed="rId3"/>
                <a:stretch>
                  <a:fillRect l="-3579" t="-5310" b="-16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887728" y="6218048"/>
                <a:ext cx="6014911" cy="1397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4000" u="sng" dirty="0">
                    <a:solidFill>
                      <a:schemeClr val="tx1"/>
                    </a:solidFill>
                  </a:rPr>
                  <a:t>1 MB Video</a:t>
                </a:r>
                <a:r>
                  <a:rPr lang="en-US" sz="40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</a:rPr>
                  <a:t> 1 secs			</a:t>
                </a:r>
              </a:p>
              <a:p>
                <a:pPr algn="l"/>
                <a:r>
                  <a:rPr lang="en-US" sz="4000" dirty="0">
                    <a:solidFill>
                      <a:schemeClr val="tx1"/>
                    </a:solidFill>
                  </a:rPr>
                  <a:t>8 Mbps link 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728" y="6218048"/>
                <a:ext cx="6014911" cy="1397498"/>
              </a:xfrm>
              <a:prstGeom prst="rect">
                <a:avLst/>
              </a:prstGeom>
              <a:blipFill rotWithShape="0">
                <a:blip r:embed="rId4"/>
                <a:stretch>
                  <a:fillRect l="-3651" t="-6550" b="-18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11881959" y="5986370"/>
            <a:ext cx="8643915" cy="564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solidFill>
                  <a:schemeClr val="tx1"/>
                </a:solidFill>
              </a:rPr>
              <a:t>SVE paper stats:</a:t>
            </a:r>
          </a:p>
          <a:p>
            <a:pPr algn="l"/>
            <a:endParaRPr lang="en-US" sz="3600" dirty="0">
              <a:solidFill>
                <a:schemeClr val="tx1"/>
              </a:solidFill>
            </a:endParaRPr>
          </a:p>
          <a:p>
            <a:pPr algn="l"/>
            <a:r>
              <a:rPr lang="en-US" sz="3600" u="sng" dirty="0">
                <a:solidFill>
                  <a:schemeClr val="tx1"/>
                </a:solidFill>
              </a:rPr>
              <a:t>Video Size</a:t>
            </a:r>
          </a:p>
          <a:p>
            <a:pPr algn="l"/>
            <a:r>
              <a:rPr lang="en-US" sz="3600" dirty="0">
                <a:solidFill>
                  <a:schemeClr val="tx1"/>
                </a:solidFill>
              </a:rPr>
              <a:t>≤1MB		10% of uploads over 10 seconds</a:t>
            </a:r>
          </a:p>
          <a:p>
            <a:pPr algn="l"/>
            <a:endParaRPr lang="en-US" sz="3600" dirty="0">
              <a:solidFill>
                <a:schemeClr val="tx1"/>
              </a:solidFill>
            </a:endParaRPr>
          </a:p>
          <a:p>
            <a:pPr algn="l"/>
            <a:r>
              <a:rPr lang="en-US" sz="3600" dirty="0">
                <a:solidFill>
                  <a:schemeClr val="tx1"/>
                </a:solidFill>
              </a:rPr>
              <a:t>3-10MB	50% of uploads over 10 seconds</a:t>
            </a:r>
          </a:p>
          <a:p>
            <a:pPr algn="l"/>
            <a:endParaRPr lang="en-US" sz="3600" dirty="0">
              <a:solidFill>
                <a:schemeClr val="tx1"/>
              </a:solidFill>
            </a:endParaRPr>
          </a:p>
          <a:p>
            <a:pPr algn="l"/>
            <a:r>
              <a:rPr lang="en-US" sz="3600" dirty="0">
                <a:solidFill>
                  <a:schemeClr val="tx1"/>
                </a:solidFill>
              </a:rPr>
              <a:t>300MB	50% of uploads over 9 minutes</a:t>
            </a:r>
          </a:p>
          <a:p>
            <a:pPr algn="l"/>
            <a:r>
              <a:rPr lang="en-US" sz="3600" dirty="0">
                <a:solidFill>
                  <a:schemeClr val="tx1"/>
                </a:solidFill>
              </a:rPr>
              <a:t>-1GB </a:t>
            </a:r>
          </a:p>
        </p:txBody>
      </p:sp>
    </p:spTree>
    <p:extLst>
      <p:ext uri="{BB962C8B-B14F-4D97-AF65-F5344CB8AC3E}">
        <p14:creationId xmlns:p14="http://schemas.microsoft.com/office/powerpoint/2010/main" val="83780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Long Does This Take? (Latency)</a:t>
            </a:r>
          </a:p>
        </p:txBody>
      </p:sp>
      <p:sp>
        <p:nvSpPr>
          <p:cNvPr id="24" name="Shape 223"/>
          <p:cNvSpPr/>
          <p:nvPr/>
        </p:nvSpPr>
        <p:spPr>
          <a:xfrm>
            <a:off x="5673149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Web Server</a:t>
            </a:r>
          </a:p>
        </p:txBody>
      </p:sp>
    </p:spTree>
    <p:extLst>
      <p:ext uri="{BB962C8B-B14F-4D97-AF65-F5344CB8AC3E}">
        <p14:creationId xmlns:p14="http://schemas.microsoft.com/office/powerpoint/2010/main" val="1977454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Long Does This Take? (Latency)</a:t>
            </a:r>
          </a:p>
        </p:txBody>
      </p:sp>
      <p:sp>
        <p:nvSpPr>
          <p:cNvPr id="24" name="Shape 223"/>
          <p:cNvSpPr/>
          <p:nvPr/>
        </p:nvSpPr>
        <p:spPr>
          <a:xfrm>
            <a:off x="5673149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Web Server</a:t>
            </a:r>
          </a:p>
        </p:txBody>
      </p:sp>
      <p:sp>
        <p:nvSpPr>
          <p:cNvPr id="25" name="Shape 224"/>
          <p:cNvSpPr/>
          <p:nvPr/>
        </p:nvSpPr>
        <p:spPr>
          <a:xfrm>
            <a:off x="10591727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Original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Storage</a:t>
            </a:r>
          </a:p>
        </p:txBody>
      </p:sp>
      <p:sp>
        <p:nvSpPr>
          <p:cNvPr id="27" name="Shape 226"/>
          <p:cNvSpPr/>
          <p:nvPr/>
        </p:nvSpPr>
        <p:spPr>
          <a:xfrm>
            <a:off x="9203993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21" b="0" i="0" u="none" strike="noStrike" kern="0" cap="none" spc="0" normalizeH="0" baseline="0" noProof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22632" y="6632844"/>
            <a:ext cx="706122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solidFill>
                  <a:schemeClr val="tx1"/>
                </a:solidFill>
              </a:rPr>
              <a:t>(pipelined with uploading)</a:t>
            </a:r>
          </a:p>
          <a:p>
            <a:pPr algn="l"/>
            <a:endParaRPr lang="en-US" sz="4000" b="1" dirty="0">
              <a:solidFill>
                <a:schemeClr val="tx1"/>
              </a:solidFill>
            </a:endParaRPr>
          </a:p>
          <a:p>
            <a:pPr algn="l"/>
            <a:r>
              <a:rPr lang="en-US" sz="4000" b="1" dirty="0">
                <a:solidFill>
                  <a:schemeClr val="tx1"/>
                </a:solidFill>
              </a:rPr>
              <a:t>SVE paper stats:</a:t>
            </a:r>
          </a:p>
          <a:p>
            <a:pPr algn="l"/>
            <a:endParaRPr lang="en-US" sz="3600" dirty="0">
              <a:solidFill>
                <a:schemeClr val="tx1"/>
              </a:solidFill>
            </a:endParaRPr>
          </a:p>
          <a:p>
            <a:pPr algn="l"/>
            <a:r>
              <a:rPr lang="en-US" sz="3600" dirty="0">
                <a:solidFill>
                  <a:schemeClr val="tx1"/>
                </a:solidFill>
              </a:rPr>
              <a:t>median 	200 </a:t>
            </a:r>
            <a:r>
              <a:rPr lang="en-US" sz="3600" dirty="0" err="1">
                <a:solidFill>
                  <a:schemeClr val="tx1"/>
                </a:solidFill>
              </a:rPr>
              <a:t>ms</a:t>
            </a:r>
            <a:endParaRPr lang="en-US" sz="3600" dirty="0">
              <a:solidFill>
                <a:schemeClr val="tx1"/>
              </a:solidFill>
            </a:endParaRPr>
          </a:p>
          <a:p>
            <a:pPr algn="l"/>
            <a:r>
              <a:rPr lang="en-US" sz="3600" dirty="0">
                <a:solidFill>
                  <a:schemeClr val="tx1"/>
                </a:solidFill>
              </a:rPr>
              <a:t>90%			650 </a:t>
            </a:r>
            <a:r>
              <a:rPr lang="en-US" sz="3600" dirty="0" err="1">
                <a:solidFill>
                  <a:schemeClr val="tx1"/>
                </a:solidFill>
              </a:rPr>
              <a:t>ms</a:t>
            </a:r>
            <a:endParaRPr lang="en-US" sz="3600" dirty="0">
              <a:solidFill>
                <a:schemeClr val="tx1"/>
              </a:solidFill>
            </a:endParaRPr>
          </a:p>
          <a:p>
            <a:pPr algn="l"/>
            <a:r>
              <a:rPr lang="en-US" sz="3600" dirty="0">
                <a:solidFill>
                  <a:schemeClr val="tx1"/>
                </a:solidFill>
              </a:rPr>
              <a:t>99%			900 </a:t>
            </a:r>
            <a:r>
              <a:rPr lang="en-US" sz="3600" dirty="0" err="1">
                <a:solidFill>
                  <a:schemeClr val="tx1"/>
                </a:solidFill>
              </a:rPr>
              <a:t>ms</a:t>
            </a:r>
            <a:endParaRPr lang="en-US" sz="3600" dirty="0">
              <a:solidFill>
                <a:schemeClr val="tx1"/>
              </a:solidFill>
            </a:endParaRPr>
          </a:p>
          <a:p>
            <a:pPr algn="l"/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8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Long Does This Take? (Latency)</a:t>
            </a:r>
          </a:p>
        </p:txBody>
      </p:sp>
      <p:sp>
        <p:nvSpPr>
          <p:cNvPr id="25" name="Shape 224"/>
          <p:cNvSpPr/>
          <p:nvPr/>
        </p:nvSpPr>
        <p:spPr>
          <a:xfrm>
            <a:off x="10591727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Original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Storage</a:t>
            </a:r>
          </a:p>
        </p:txBody>
      </p:sp>
      <p:sp>
        <p:nvSpPr>
          <p:cNvPr id="26" name="Shape 225"/>
          <p:cNvSpPr/>
          <p:nvPr/>
        </p:nvSpPr>
        <p:spPr>
          <a:xfrm>
            <a:off x="15528962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85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Processing</a:t>
            </a:r>
            <a:endParaRPr kumimoji="0" sz="4085" b="0" i="0" u="none" strike="noStrike" kern="0" cap="none" spc="0" normalizeH="0" baseline="0" noProof="0" dirty="0">
              <a:ln>
                <a:noFill/>
              </a:ln>
              <a:solidFill>
                <a:srgbClr val="53585F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8" name="Shape 227"/>
          <p:cNvSpPr/>
          <p:nvPr/>
        </p:nvSpPr>
        <p:spPr>
          <a:xfrm>
            <a:off x="14122573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21" b="0" i="0" u="none" strike="noStrike" kern="0" cap="none" spc="0" normalizeH="0" baseline="0" noProof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273051" y="6464402"/>
            <a:ext cx="9504107" cy="442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solidFill>
                  <a:schemeClr val="tx1"/>
                </a:solidFill>
              </a:rPr>
              <a:t>SVE paper stats:</a:t>
            </a:r>
          </a:p>
          <a:p>
            <a:pPr algn="l"/>
            <a:endParaRPr lang="en-US" sz="3600" dirty="0">
              <a:solidFill>
                <a:schemeClr val="tx1"/>
              </a:solidFill>
            </a:endParaRPr>
          </a:p>
          <a:p>
            <a:pPr algn="l"/>
            <a:r>
              <a:rPr lang="en-US" sz="3600" dirty="0">
                <a:solidFill>
                  <a:schemeClr val="tx1"/>
                </a:solidFill>
              </a:rPr>
              <a:t>10% of all video take ≥ 1.3 s</a:t>
            </a:r>
          </a:p>
          <a:p>
            <a:pPr algn="l"/>
            <a:endParaRPr lang="en-US" sz="3600" dirty="0">
              <a:solidFill>
                <a:schemeClr val="tx1"/>
              </a:solidFill>
            </a:endParaRPr>
          </a:p>
          <a:p>
            <a:pPr algn="l"/>
            <a:r>
              <a:rPr lang="en-US" sz="3600" dirty="0">
                <a:solidFill>
                  <a:schemeClr val="tx1"/>
                </a:solidFill>
              </a:rPr>
              <a:t>Proportional to video size:</a:t>
            </a:r>
          </a:p>
          <a:p>
            <a:pPr algn="l"/>
            <a:endParaRPr lang="en-US" sz="3600" dirty="0">
              <a:solidFill>
                <a:schemeClr val="tx1"/>
              </a:solidFill>
            </a:endParaRPr>
          </a:p>
          <a:p>
            <a:pPr algn="l"/>
            <a:r>
              <a:rPr lang="en-US" sz="3600" dirty="0">
                <a:solidFill>
                  <a:schemeClr val="tx1"/>
                </a:solidFill>
              </a:rPr>
              <a:t>Most videos over 100 MB take over 6 seconds</a:t>
            </a:r>
          </a:p>
        </p:txBody>
      </p:sp>
    </p:spTree>
    <p:extLst>
      <p:ext uri="{BB962C8B-B14F-4D97-AF65-F5344CB8AC3E}">
        <p14:creationId xmlns:p14="http://schemas.microsoft.com/office/powerpoint/2010/main" val="124027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Long Does This Take? (Latency)</a:t>
            </a:r>
          </a:p>
        </p:txBody>
      </p:sp>
      <p:sp>
        <p:nvSpPr>
          <p:cNvPr id="26" name="Shape 225"/>
          <p:cNvSpPr/>
          <p:nvPr/>
        </p:nvSpPr>
        <p:spPr>
          <a:xfrm>
            <a:off x="15528962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85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Processing</a:t>
            </a:r>
            <a:endParaRPr kumimoji="0" sz="4085" b="0" i="0" u="none" strike="noStrike" kern="0" cap="none" spc="0" normalizeH="0" baseline="0" noProof="0" dirty="0">
              <a:ln>
                <a:noFill/>
              </a:ln>
              <a:solidFill>
                <a:srgbClr val="53585F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86861" y="6392213"/>
            <a:ext cx="7061221" cy="564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solidFill>
                  <a:schemeClr val="tx1"/>
                </a:solidFill>
              </a:rPr>
              <a:t>SVE paper stats:</a:t>
            </a:r>
          </a:p>
          <a:p>
            <a:pPr algn="l"/>
            <a:endParaRPr lang="en-US" sz="3600" dirty="0">
              <a:solidFill>
                <a:schemeClr val="tx1"/>
              </a:solidFill>
            </a:endParaRPr>
          </a:p>
          <a:p>
            <a:pPr algn="l"/>
            <a:r>
              <a:rPr lang="en-US" sz="3600" u="sng" dirty="0">
                <a:solidFill>
                  <a:schemeClr val="tx1"/>
                </a:solidFill>
              </a:rPr>
              <a:t>Video Size</a:t>
            </a:r>
          </a:p>
          <a:p>
            <a:pPr algn="l"/>
            <a:r>
              <a:rPr lang="en-US" sz="3600" dirty="0">
                <a:solidFill>
                  <a:schemeClr val="tx1"/>
                </a:solidFill>
              </a:rPr>
              <a:t>1-3MB		20% take over 10 seconds</a:t>
            </a:r>
          </a:p>
          <a:p>
            <a:pPr algn="l"/>
            <a:endParaRPr lang="en-US" sz="3600" dirty="0">
              <a:solidFill>
                <a:schemeClr val="tx1"/>
              </a:solidFill>
            </a:endParaRPr>
          </a:p>
          <a:p>
            <a:pPr algn="l"/>
            <a:r>
              <a:rPr lang="en-US" sz="3600" dirty="0">
                <a:solidFill>
                  <a:schemeClr val="tx1"/>
                </a:solidFill>
              </a:rPr>
              <a:t>100-			50% take over 1 minute</a:t>
            </a:r>
          </a:p>
          <a:p>
            <a:pPr algn="l"/>
            <a:r>
              <a:rPr lang="en-US" sz="3600" dirty="0">
                <a:solidFill>
                  <a:schemeClr val="tx1"/>
                </a:solidFill>
              </a:rPr>
              <a:t>300MB	</a:t>
            </a:r>
          </a:p>
          <a:p>
            <a:pPr algn="l"/>
            <a:endParaRPr lang="en-US" sz="3600" dirty="0">
              <a:solidFill>
                <a:schemeClr val="tx1"/>
              </a:solidFill>
            </a:endParaRPr>
          </a:p>
          <a:p>
            <a:pPr algn="l"/>
            <a:r>
              <a:rPr lang="en-US" sz="3600" dirty="0">
                <a:solidFill>
                  <a:schemeClr val="tx1"/>
                </a:solidFill>
              </a:rPr>
              <a:t>&gt;1GB		23% take over 10 minutes</a:t>
            </a:r>
          </a:p>
        </p:txBody>
      </p:sp>
    </p:spTree>
    <p:extLst>
      <p:ext uri="{BB962C8B-B14F-4D97-AF65-F5344CB8AC3E}">
        <p14:creationId xmlns:p14="http://schemas.microsoft.com/office/powerpoint/2010/main" val="204255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294"/>
          <p:cNvGrpSpPr/>
          <p:nvPr/>
        </p:nvGrpSpPr>
        <p:grpSpPr>
          <a:xfrm>
            <a:off x="13506192" y="3314498"/>
            <a:ext cx="7087003" cy="7087004"/>
            <a:chOff x="0" y="0"/>
            <a:chExt cx="9368130" cy="9368132"/>
          </a:xfrm>
        </p:grpSpPr>
        <p:sp>
          <p:nvSpPr>
            <p:cNvPr id="39" name="Shape 286"/>
            <p:cNvSpPr/>
            <p:nvPr/>
          </p:nvSpPr>
          <p:spPr>
            <a:xfrm>
              <a:off x="3988536" y="0"/>
              <a:ext cx="1391060" cy="1391059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430" tIns="38430" rIns="38430" bIns="3843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b="0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21"/>
            </a:p>
          </p:txBody>
        </p:sp>
        <p:sp>
          <p:nvSpPr>
            <p:cNvPr id="40" name="Shape 287"/>
            <p:cNvSpPr/>
            <p:nvPr/>
          </p:nvSpPr>
          <p:spPr>
            <a:xfrm>
              <a:off x="3988536" y="7977073"/>
              <a:ext cx="1391060" cy="1391060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430" tIns="38430" rIns="38430" bIns="3843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b="0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21"/>
            </a:p>
          </p:txBody>
        </p:sp>
        <p:cxnSp>
          <p:nvCxnSpPr>
            <p:cNvPr id="41" name="Connector 288"/>
            <p:cNvCxnSpPr/>
            <p:nvPr/>
          </p:nvCxnSpPr>
          <p:spPr>
            <a:xfrm>
              <a:off x="4684065" y="695529"/>
              <a:ext cx="3988537" cy="3988537"/>
            </a:xfrm>
            <a:prstGeom prst="straightConnector1">
              <a:avLst/>
            </a:prstGeom>
            <a:ln w="114300" cap="flat">
              <a:solidFill>
                <a:schemeClr val="accent4">
                  <a:hueOff val="8089917"/>
                  <a:satOff val="-32228"/>
                  <a:lumOff val="13219"/>
                </a:schemeClr>
              </a:solidFill>
              <a:prstDash val="solid"/>
              <a:miter lim="400000"/>
              <a:tailEnd type="arrow" w="med" len="med"/>
            </a:ln>
            <a:effectLst/>
          </p:spPr>
        </p:cxnSp>
        <p:sp>
          <p:nvSpPr>
            <p:cNvPr id="42" name="Shape 289"/>
            <p:cNvSpPr/>
            <p:nvPr/>
          </p:nvSpPr>
          <p:spPr>
            <a:xfrm rot="5400000">
              <a:off x="7977072" y="3988536"/>
              <a:ext cx="1391059" cy="1391060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430" tIns="38430" rIns="38430" bIns="3843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b="0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21"/>
            </a:p>
          </p:txBody>
        </p:sp>
        <p:sp>
          <p:nvSpPr>
            <p:cNvPr id="43" name="Shape 290"/>
            <p:cNvSpPr/>
            <p:nvPr/>
          </p:nvSpPr>
          <p:spPr>
            <a:xfrm rot="5400000">
              <a:off x="-1" y="3988536"/>
              <a:ext cx="1391060" cy="1391060"/>
            </a:xfrm>
            <a:prstGeom prst="ellipse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430" tIns="38430" rIns="38430" bIns="3843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b="0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421"/>
            </a:p>
          </p:txBody>
        </p:sp>
        <p:cxnSp>
          <p:nvCxnSpPr>
            <p:cNvPr id="44" name="Connector 291"/>
            <p:cNvCxnSpPr/>
            <p:nvPr/>
          </p:nvCxnSpPr>
          <p:spPr>
            <a:xfrm flipH="1">
              <a:off x="4684065" y="4684065"/>
              <a:ext cx="3988537" cy="3988539"/>
            </a:xfrm>
            <a:prstGeom prst="straightConnector1">
              <a:avLst/>
            </a:prstGeom>
            <a:ln w="114300" cap="flat">
              <a:solidFill>
                <a:schemeClr val="accent4">
                  <a:hueOff val="8089917"/>
                  <a:satOff val="-32228"/>
                  <a:lumOff val="13219"/>
                </a:schemeClr>
              </a:solidFill>
              <a:prstDash val="solid"/>
              <a:miter lim="400000"/>
              <a:tailEnd type="arrow" w="med" len="med"/>
            </a:ln>
            <a:effectLst/>
          </p:spPr>
        </p:cxnSp>
        <p:cxnSp>
          <p:nvCxnSpPr>
            <p:cNvPr id="45" name="Connector 292"/>
            <p:cNvCxnSpPr/>
            <p:nvPr/>
          </p:nvCxnSpPr>
          <p:spPr>
            <a:xfrm flipH="1" flipV="1">
              <a:off x="695529" y="4684065"/>
              <a:ext cx="3988537" cy="3988539"/>
            </a:xfrm>
            <a:prstGeom prst="straightConnector1">
              <a:avLst/>
            </a:prstGeom>
            <a:ln w="114300" cap="flat">
              <a:solidFill>
                <a:schemeClr val="accent4">
                  <a:hueOff val="8089917"/>
                  <a:satOff val="-32228"/>
                  <a:lumOff val="13219"/>
                </a:schemeClr>
              </a:solidFill>
              <a:prstDash val="solid"/>
              <a:miter lim="400000"/>
              <a:tailEnd type="arrow" w="med" len="med"/>
            </a:ln>
            <a:effectLst/>
          </p:spPr>
        </p:cxnSp>
        <p:cxnSp>
          <p:nvCxnSpPr>
            <p:cNvPr id="46" name="Connector 293"/>
            <p:cNvCxnSpPr/>
            <p:nvPr/>
          </p:nvCxnSpPr>
          <p:spPr>
            <a:xfrm flipV="1">
              <a:off x="695529" y="695529"/>
              <a:ext cx="3988537" cy="3988537"/>
            </a:xfrm>
            <a:prstGeom prst="straightConnector1">
              <a:avLst/>
            </a:prstGeom>
            <a:ln w="114300" cap="flat">
              <a:solidFill>
                <a:schemeClr val="accent4">
                  <a:hueOff val="8089917"/>
                  <a:satOff val="-32228"/>
                  <a:lumOff val="13219"/>
                </a:schemeClr>
              </a:solidFill>
              <a:prstDash val="solid"/>
              <a:miter lim="400000"/>
              <a:tailEnd type="arrow" w="med" len="med"/>
            </a:ln>
            <a:effectLst/>
          </p:spPr>
        </p:cxnSp>
      </p:grpSp>
      <p:sp>
        <p:nvSpPr>
          <p:cNvPr id="265" name="Shape 265"/>
          <p:cNvSpPr/>
          <p:nvPr/>
        </p:nvSpPr>
        <p:spPr>
          <a:xfrm>
            <a:off x="10448780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266" name="Shape 266"/>
          <p:cNvSpPr/>
          <p:nvPr/>
        </p:nvSpPr>
        <p:spPr>
          <a:xfrm>
            <a:off x="1538601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Processing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1397962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69" name="Shape 269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Final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270" name="Shape 270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Serial pipeline leads to slow processing</a:t>
            </a:r>
          </a:p>
        </p:txBody>
      </p:sp>
      <p:sp>
        <p:nvSpPr>
          <p:cNvPr id="48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49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50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51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FreightSansLFPro"/>
                <a:ea typeface="Helvetica"/>
                <a:cs typeface="FreightSansLFPro"/>
                <a:sym typeface="Helvetica"/>
              </a:rPr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4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2440000">
                                      <p:cBhvr>
                                        <p:cTn id="6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  <p:bldLst>
      <p:bldP spid="38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Video Processing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 for video processing</a:t>
            </a:r>
          </a:p>
          <a:p>
            <a:pPr lvl="1"/>
            <a:r>
              <a:rPr lang="en-US" dirty="0"/>
              <a:t>(How streaming video works)</a:t>
            </a:r>
          </a:p>
          <a:p>
            <a:endParaRPr lang="en-US" dirty="0"/>
          </a:p>
          <a:p>
            <a:r>
              <a:rPr lang="en-US" dirty="0"/>
              <a:t>Legacy design</a:t>
            </a:r>
          </a:p>
          <a:p>
            <a:endParaRPr lang="en-US" dirty="0"/>
          </a:p>
          <a:p>
            <a:r>
              <a:rPr lang="en-US" dirty="0"/>
              <a:t>SVE design</a:t>
            </a:r>
          </a:p>
          <a:p>
            <a:endParaRPr lang="en-US" dirty="0"/>
          </a:p>
          <a:p>
            <a:r>
              <a:rPr lang="en-US" dirty="0"/>
              <a:t>Why SVE is faster than legacy</a:t>
            </a:r>
          </a:p>
        </p:txBody>
      </p:sp>
    </p:spTree>
    <p:extLst>
      <p:ext uri="{BB962C8B-B14F-4D97-AF65-F5344CB8AC3E}">
        <p14:creationId xmlns:p14="http://schemas.microsoft.com/office/powerpoint/2010/main" val="482119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Make This Faster!</a:t>
            </a:r>
          </a:p>
        </p:txBody>
      </p:sp>
      <p:sp>
        <p:nvSpPr>
          <p:cNvPr id="5" name="Shape 221"/>
          <p:cNvSpPr/>
          <p:nvPr/>
        </p:nvSpPr>
        <p:spPr>
          <a:xfrm>
            <a:off x="4285415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2421" b="0" i="0" u="none" strike="noStrike" kern="0" cap="none" spc="0" normalizeH="0" baseline="0" noProof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6" name="Shape 222"/>
          <p:cNvSpPr/>
          <p:nvPr/>
        </p:nvSpPr>
        <p:spPr>
          <a:xfrm>
            <a:off x="735914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Client</a:t>
            </a:r>
          </a:p>
        </p:txBody>
      </p:sp>
      <p:sp>
        <p:nvSpPr>
          <p:cNvPr id="7" name="Shape 223"/>
          <p:cNvSpPr/>
          <p:nvPr/>
        </p:nvSpPr>
        <p:spPr>
          <a:xfrm>
            <a:off x="5673149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Web Server</a:t>
            </a:r>
          </a:p>
        </p:txBody>
      </p:sp>
      <p:sp>
        <p:nvSpPr>
          <p:cNvPr id="8" name="Shape 224"/>
          <p:cNvSpPr/>
          <p:nvPr/>
        </p:nvSpPr>
        <p:spPr>
          <a:xfrm>
            <a:off x="10591727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Original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Storage</a:t>
            </a:r>
          </a:p>
        </p:txBody>
      </p:sp>
      <p:sp>
        <p:nvSpPr>
          <p:cNvPr id="9" name="Shape 225"/>
          <p:cNvSpPr/>
          <p:nvPr/>
        </p:nvSpPr>
        <p:spPr>
          <a:xfrm>
            <a:off x="15528962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85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Processing</a:t>
            </a:r>
            <a:endParaRPr kumimoji="0" sz="4085" b="0" i="0" u="none" strike="noStrike" kern="0" cap="none" spc="0" normalizeH="0" baseline="0" noProof="0" dirty="0">
              <a:ln>
                <a:noFill/>
              </a:ln>
              <a:solidFill>
                <a:srgbClr val="53585F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0" name="Shape 226"/>
          <p:cNvSpPr/>
          <p:nvPr/>
        </p:nvSpPr>
        <p:spPr>
          <a:xfrm>
            <a:off x="9203993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21" b="0" i="0" u="none" strike="noStrike" kern="0" cap="none" spc="0" normalizeH="0" baseline="0" noProof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1" name="Shape 227"/>
          <p:cNvSpPr/>
          <p:nvPr/>
        </p:nvSpPr>
        <p:spPr>
          <a:xfrm>
            <a:off x="14122573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21" b="0" i="0" u="none" strike="noStrike" kern="0" cap="none" spc="0" normalizeH="0" baseline="0" noProof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3" name="Shape 228"/>
          <p:cNvSpPr/>
          <p:nvPr/>
        </p:nvSpPr>
        <p:spPr>
          <a:xfrm>
            <a:off x="20484852" y="3035697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rgbClr val="6D84B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Final</a:t>
            </a:r>
            <a:endParaRPr kumimoji="0" lang="en-US" sz="4085" b="0" i="0" u="none" strike="noStrike" kern="0" cap="none" spc="0" normalizeH="0" baseline="0" noProof="0" dirty="0">
              <a:ln>
                <a:noFill/>
              </a:ln>
              <a:solidFill>
                <a:srgbClr val="53585F">
                  <a:lumMod val="50000"/>
                </a:srgbClr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85" b="0" i="0" u="none" strike="noStrike" kern="0" cap="none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</a:rPr>
              <a:t>Storage</a:t>
            </a:r>
          </a:p>
        </p:txBody>
      </p:sp>
      <p:sp>
        <p:nvSpPr>
          <p:cNvPr id="14" name="Shape 229"/>
          <p:cNvSpPr/>
          <p:nvPr/>
        </p:nvSpPr>
        <p:spPr>
          <a:xfrm>
            <a:off x="19078463" y="3801310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rgbClr val="3B5998">
              <a:lumMod val="50000"/>
            </a:srgb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21" b="0" i="0" u="none" strike="noStrike" kern="0" cap="none" spc="0" normalizeH="0" baseline="0" noProof="0">
              <a:ln>
                <a:noFill/>
              </a:ln>
              <a:solidFill>
                <a:srgbClr val="6D84B4"/>
              </a:solidFill>
              <a:effectLst/>
              <a:uLnTx/>
              <a:uFillTx/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35328" y="6890085"/>
            <a:ext cx="2291217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b="0" i="0" kern="1200">
                <a:solidFill>
                  <a:schemeClr val="tx1"/>
                </a:solidFill>
                <a:latin typeface="Helvetica Neue Medium" charset="0"/>
                <a:ea typeface="+mj-ea"/>
                <a:cs typeface="+mj-cs"/>
              </a:defRPr>
            </a:lvl1pPr>
          </a:lstStyle>
          <a:p>
            <a:r>
              <a:rPr lang="en-US" sz="7200" dirty="0"/>
              <a:t>Discuss with your neighbors!</a:t>
            </a:r>
          </a:p>
        </p:txBody>
      </p:sp>
    </p:spTree>
    <p:extLst>
      <p:ext uri="{BB962C8B-B14F-4D97-AF65-F5344CB8AC3E}">
        <p14:creationId xmlns:p14="http://schemas.microsoft.com/office/powerpoint/2010/main" val="877996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222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223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24" name="Shape 224"/>
          <p:cNvSpPr/>
          <p:nvPr/>
        </p:nvSpPr>
        <p:spPr>
          <a:xfrm>
            <a:off x="10448780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226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1397962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Final Blob Storage</a:t>
            </a:r>
          </a:p>
        </p:txBody>
      </p:sp>
      <p:sp>
        <p:nvSpPr>
          <p:cNvPr id="229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2180554" cy="1838325"/>
          </a:xfrm>
        </p:spPr>
        <p:txBody>
          <a:bodyPr/>
          <a:lstStyle/>
          <a:p>
            <a:r>
              <a:rPr lang="en-US" dirty="0"/>
              <a:t>Monolithic script slows development</a:t>
            </a:r>
          </a:p>
        </p:txBody>
      </p:sp>
      <p:sp>
        <p:nvSpPr>
          <p:cNvPr id="16" name="Shape 167"/>
          <p:cNvSpPr/>
          <p:nvPr/>
        </p:nvSpPr>
        <p:spPr>
          <a:xfrm>
            <a:off x="304800" y="2798919"/>
            <a:ext cx="23774400" cy="10565126"/>
          </a:xfrm>
          <a:prstGeom prst="roundRect">
            <a:avLst>
              <a:gd name="adj" fmla="val 6289"/>
            </a:avLst>
          </a:prstGeom>
          <a:solidFill>
            <a:srgbClr val="E6E6E6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1538601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Processing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Shape 167"/>
          <p:cNvSpPr/>
          <p:nvPr/>
        </p:nvSpPr>
        <p:spPr>
          <a:xfrm>
            <a:off x="733800" y="3587375"/>
            <a:ext cx="11796867" cy="1834793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“Let’s experiment speech recognition, add a logic to extract audio and analysis” </a:t>
            </a:r>
          </a:p>
        </p:txBody>
      </p:sp>
      <p:sp>
        <p:nvSpPr>
          <p:cNvPr id="19" name="Shape 167"/>
          <p:cNvSpPr/>
          <p:nvPr/>
        </p:nvSpPr>
        <p:spPr>
          <a:xfrm>
            <a:off x="7960642" y="9448452"/>
            <a:ext cx="10974874" cy="334105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“We want to experiment AI-based encodings to spend 10x CPU for 30</a:t>
            </a:r>
            <a:r>
              <a:rPr lang="en-US" sz="540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% compression improvement on popular videos” 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22" name="Shape 167"/>
          <p:cNvSpPr/>
          <p:nvPr/>
        </p:nvSpPr>
        <p:spPr>
          <a:xfrm>
            <a:off x="459171" y="9600852"/>
            <a:ext cx="5501361" cy="334105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“Pass-through for </a:t>
            </a:r>
            <a:r>
              <a:rPr lang="en-US" sz="540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small and well-formatted videos” 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23" name="Shape 167"/>
          <p:cNvSpPr/>
          <p:nvPr/>
        </p:nvSpPr>
        <p:spPr>
          <a:xfrm>
            <a:off x="9619251" y="4235690"/>
            <a:ext cx="5501361" cy="334105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“Change color </a:t>
            </a:r>
            <a:r>
              <a:rPr lang="en-US" sz="540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coding at </a:t>
            </a:r>
            <a:r>
              <a:rPr lang="en-US" sz="54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different time” </a:t>
            </a:r>
          </a:p>
        </p:txBody>
      </p:sp>
      <p:sp>
        <p:nvSpPr>
          <p:cNvPr id="20" name="Shape 167"/>
          <p:cNvSpPr/>
          <p:nvPr/>
        </p:nvSpPr>
        <p:spPr>
          <a:xfrm>
            <a:off x="1871538" y="5959863"/>
            <a:ext cx="11040533" cy="3297485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“We need to change the thumbnail generation logic for videos &gt; x minutes to create scene-based scrubber preview”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FreightSansLFPro"/>
                <a:ea typeface="Helvetica"/>
                <a:cs typeface="FreightSansLFPro"/>
                <a:sym typeface="Helvetica"/>
              </a:rPr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48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2" grpId="0" animBg="1"/>
      <p:bldP spid="23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for video processing @ FB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83771" y="2879724"/>
            <a:ext cx="22598743" cy="3017520"/>
            <a:chOff x="783771" y="2879724"/>
            <a:chExt cx="22598743" cy="3017520"/>
          </a:xfrm>
        </p:grpSpPr>
        <p:sp>
          <p:nvSpPr>
            <p:cNvPr id="2" name="Rounded Rectangle 1"/>
            <p:cNvSpPr/>
            <p:nvPr/>
          </p:nvSpPr>
          <p:spPr>
            <a:xfrm>
              <a:off x="783771" y="2879724"/>
              <a:ext cx="22598743" cy="3017520"/>
            </a:xfrm>
            <a:prstGeom prst="roundRect">
              <a:avLst>
                <a:gd name="adj" fmla="val 6722"/>
              </a:avLst>
            </a:prstGeom>
            <a:solidFill>
              <a:srgbClr val="FFFFFF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0" name="Text Placeholder 1"/>
            <p:cNvSpPr txBox="1">
              <a:spLocks/>
            </p:cNvSpPr>
            <p:nvPr/>
          </p:nvSpPr>
          <p:spPr>
            <a:xfrm>
              <a:off x="10482942" y="3088520"/>
              <a:ext cx="3200400" cy="12870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/>
              <a:r>
                <a:rPr lang="en-US" sz="6000" b="1" dirty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Speedy</a:t>
              </a:r>
            </a:p>
          </p:txBody>
        </p:sp>
        <p:sp>
          <p:nvSpPr>
            <p:cNvPr id="12" name="Text Placeholder 1"/>
            <p:cNvSpPr txBox="1">
              <a:spLocks/>
            </p:cNvSpPr>
            <p:nvPr/>
          </p:nvSpPr>
          <p:spPr>
            <a:xfrm>
              <a:off x="6198052" y="4416580"/>
              <a:ext cx="11770181" cy="8956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l"/>
              <a:r>
                <a:rPr lang="en-US" sz="6000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Users can share </a:t>
              </a:r>
              <a:r>
                <a:rPr lang="en-US" sz="6000" b="1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videos quickly</a:t>
              </a:r>
              <a:endParaRPr lang="en-US" sz="6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83771" y="6232525"/>
            <a:ext cx="22598743" cy="3017520"/>
            <a:chOff x="783771" y="6232525"/>
            <a:chExt cx="22598743" cy="3017520"/>
          </a:xfrm>
        </p:grpSpPr>
        <p:sp>
          <p:nvSpPr>
            <p:cNvPr id="13" name="Rounded Rectangle 12"/>
            <p:cNvSpPr/>
            <p:nvPr/>
          </p:nvSpPr>
          <p:spPr>
            <a:xfrm>
              <a:off x="783771" y="6232525"/>
              <a:ext cx="22598743" cy="3017520"/>
            </a:xfrm>
            <a:prstGeom prst="roundRect">
              <a:avLst>
                <a:gd name="adj" fmla="val 6722"/>
              </a:avLst>
            </a:prstGeom>
            <a:solidFill>
              <a:srgbClr val="FFFFFF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7" name="Text Placeholder 1"/>
            <p:cNvSpPr txBox="1">
              <a:spLocks/>
            </p:cNvSpPr>
            <p:nvPr/>
          </p:nvSpPr>
          <p:spPr>
            <a:xfrm>
              <a:off x="10482942" y="6416634"/>
              <a:ext cx="3200400" cy="12870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/>
              <a:r>
                <a:rPr lang="en-US" sz="6000" b="1" dirty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Flexible</a:t>
              </a:r>
            </a:p>
          </p:txBody>
        </p:sp>
        <p:sp>
          <p:nvSpPr>
            <p:cNvPr id="14" name="Text Placeholder 1"/>
            <p:cNvSpPr txBox="1">
              <a:spLocks/>
            </p:cNvSpPr>
            <p:nvPr/>
          </p:nvSpPr>
          <p:spPr>
            <a:xfrm>
              <a:off x="1480455" y="7704063"/>
              <a:ext cx="21858514" cy="14803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l"/>
              <a:r>
                <a:rPr lang="en-US" sz="6000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Thousands of engineers can write pipelines for tens of apps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83771" y="9585323"/>
            <a:ext cx="22598743" cy="3017520"/>
            <a:chOff x="783771" y="9585323"/>
            <a:chExt cx="22598743" cy="3017520"/>
          </a:xfrm>
        </p:grpSpPr>
        <p:sp>
          <p:nvSpPr>
            <p:cNvPr id="15" name="Rounded Rectangle 14"/>
            <p:cNvSpPr/>
            <p:nvPr/>
          </p:nvSpPr>
          <p:spPr>
            <a:xfrm>
              <a:off x="783771" y="9585323"/>
              <a:ext cx="22598743" cy="3017520"/>
            </a:xfrm>
            <a:prstGeom prst="roundRect">
              <a:avLst>
                <a:gd name="adj" fmla="val 6722"/>
              </a:avLst>
            </a:prstGeom>
            <a:solidFill>
              <a:srgbClr val="FFFFFF">
                <a:alpha val="87000"/>
              </a:srgbClr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6200" tIns="76200" rIns="76200" bIns="76200" numCol="1" spcCol="38100" rtlCol="0" anchor="ctr"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Gill Sans"/>
              </a:endParaRPr>
            </a:p>
          </p:txBody>
        </p:sp>
        <p:sp>
          <p:nvSpPr>
            <p:cNvPr id="16" name="Text Placeholder 1"/>
            <p:cNvSpPr txBox="1">
              <a:spLocks/>
            </p:cNvSpPr>
            <p:nvPr/>
          </p:nvSpPr>
          <p:spPr>
            <a:xfrm>
              <a:off x="10482942" y="9769432"/>
              <a:ext cx="3200400" cy="12870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ctr"/>
              <a:r>
                <a:rPr lang="en-US" sz="6000" b="1" dirty="0">
                  <a:solidFill>
                    <a:schemeClr val="bg1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Robust</a:t>
              </a:r>
            </a:p>
          </p:txBody>
        </p:sp>
        <p:sp>
          <p:nvSpPr>
            <p:cNvPr id="17" name="Text Placeholder 1"/>
            <p:cNvSpPr txBox="1">
              <a:spLocks/>
            </p:cNvSpPr>
            <p:nvPr/>
          </p:nvSpPr>
          <p:spPr>
            <a:xfrm>
              <a:off x="2588075" y="11056861"/>
              <a:ext cx="19643274" cy="15459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/>
            <a:lstStyle>
              <a:lvl1pPr marL="27093" marR="27093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593363" marR="27093" indent="-312270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914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193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14732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DFAC3F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17526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6pPr>
              <a:lvl7pPr marL="20320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7pPr>
              <a:lvl8pPr marL="23114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8pPr>
              <a:lvl9pPr marL="2590800" marR="27093" indent="-353906" defTabSz="609600">
                <a:lnSpc>
                  <a:spcPct val="110000"/>
                </a:lnSpc>
                <a:spcBef>
                  <a:spcPts val="1000"/>
                </a:spcBef>
                <a:buClr>
                  <a:srgbClr val="62D966"/>
                </a:buClr>
                <a:buSzPct val="125000"/>
                <a:buChar char="•"/>
                <a:defRPr sz="4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algn="l"/>
              <a:r>
                <a:rPr lang="en-US" sz="6000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Handle faults </a:t>
              </a:r>
              <a:r>
                <a:rPr lang="en-US" sz="6000" b="1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and overload that is inevitable at scale</a:t>
              </a:r>
              <a:endParaRPr lang="en-US" sz="6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FreightSansLFPro"/>
                <a:ea typeface="Helvetica"/>
                <a:cs typeface="FreightSansLFPro"/>
                <a:sym typeface="Helvetica"/>
              </a:rPr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31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4524828"/>
            <a:ext cx="21336000" cy="1838325"/>
          </a:xfrm>
        </p:spPr>
        <p:txBody>
          <a:bodyPr/>
          <a:lstStyle/>
          <a:p>
            <a:pPr algn="ctr"/>
            <a:r>
              <a:rPr lang="en-US" dirty="0"/>
              <a:t>Our Streaming Video Engine (SVE)</a:t>
            </a:r>
            <a:br>
              <a:rPr lang="en-US" dirty="0"/>
            </a:br>
            <a:r>
              <a:rPr lang="en-US" dirty="0"/>
              <a:t>is speedy, flexible, and robust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FreightSansLFPro"/>
                <a:ea typeface="Helvetica"/>
                <a:cs typeface="FreightSansLFPro"/>
                <a:sym typeface="Helvetica"/>
              </a:rPr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23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Overlap fault tolerance and processing</a:t>
            </a:r>
          </a:p>
          <a:p>
            <a:r>
              <a:rPr lang="en-US" dirty="0"/>
              <a:t>Overlap upload and processing</a:t>
            </a:r>
          </a:p>
          <a:p>
            <a:r>
              <a:rPr lang="en-US" dirty="0"/>
              <a:t>Parallel processing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Speedy: harness parallelism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Users can share videos quickly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FreightSansLFPro"/>
                <a:ea typeface="Helvetica"/>
                <a:cs typeface="FreightSansLFPro"/>
                <a:sym typeface="Helvetica"/>
              </a:rPr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0655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Architectural changes for parallelism</a:t>
            </a:r>
          </a:p>
        </p:txBody>
      </p:sp>
      <p:sp>
        <p:nvSpPr>
          <p:cNvPr id="8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9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10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11" name="Shape 224"/>
          <p:cNvSpPr/>
          <p:nvPr/>
        </p:nvSpPr>
        <p:spPr>
          <a:xfrm>
            <a:off x="10448780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12" name="Shape 225"/>
          <p:cNvSpPr/>
          <p:nvPr/>
        </p:nvSpPr>
        <p:spPr>
          <a:xfrm>
            <a:off x="1538601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altLang="zh-CN" sz="4085" dirty="0">
                <a:solidFill>
                  <a:schemeClr val="bg1">
                    <a:lumMod val="50000"/>
                  </a:schemeClr>
                </a:solidFill>
              </a:rPr>
              <a:t>Processing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4" name="Shape 227"/>
          <p:cNvSpPr/>
          <p:nvPr/>
        </p:nvSpPr>
        <p:spPr>
          <a:xfrm>
            <a:off x="1397962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5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Final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16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FreightSansLFPro"/>
                <a:ea typeface="Helvetica"/>
                <a:cs typeface="FreightSansLFPro"/>
                <a:sym typeface="Helvetica"/>
              </a:rPr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39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75E-7 0 L 0.00078 0.380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90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Architectural changes for parallelism</a:t>
            </a:r>
          </a:p>
        </p:txBody>
      </p:sp>
      <p:sp>
        <p:nvSpPr>
          <p:cNvPr id="8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9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10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15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Final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16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8" name="Shape 224"/>
          <p:cNvSpPr/>
          <p:nvPr/>
        </p:nvSpPr>
        <p:spPr>
          <a:xfrm>
            <a:off x="10475387" y="1086449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280584" y="2641600"/>
            <a:ext cx="8654932" cy="7247471"/>
            <a:chOff x="10280584" y="2641600"/>
            <a:chExt cx="8654932" cy="7247471"/>
          </a:xfrm>
        </p:grpSpPr>
        <p:sp>
          <p:nvSpPr>
            <p:cNvPr id="33" name="Shape 167"/>
            <p:cNvSpPr/>
            <p:nvPr/>
          </p:nvSpPr>
          <p:spPr>
            <a:xfrm>
              <a:off x="10280584" y="2641600"/>
              <a:ext cx="8654932" cy="7247471"/>
            </a:xfrm>
            <a:prstGeom prst="roundRect">
              <a:avLst>
                <a:gd name="adj" fmla="val 882"/>
              </a:avLst>
            </a:prstGeom>
            <a:noFill/>
            <a:ln w="66675" cap="flat">
              <a:solidFill>
                <a:srgbClr val="7030A0"/>
              </a:solidFill>
              <a:prstDash val="dash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23145" marR="23145" lvl="0" defTabSz="342900">
                <a:lnSpc>
                  <a:spcPct val="90000"/>
                </a:lnSpc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8" name="Shape 365"/>
            <p:cNvSpPr/>
            <p:nvPr/>
          </p:nvSpPr>
          <p:spPr>
            <a:xfrm>
              <a:off x="14401403" y="6451564"/>
              <a:ext cx="1153171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19" name="Shape 366"/>
            <p:cNvSpPr/>
            <p:nvPr/>
          </p:nvSpPr>
          <p:spPr>
            <a:xfrm>
              <a:off x="15714325" y="5785421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0" name="Shape 368"/>
            <p:cNvSpPr/>
            <p:nvPr/>
          </p:nvSpPr>
          <p:spPr>
            <a:xfrm>
              <a:off x="12829435" y="3085347"/>
              <a:ext cx="4059881" cy="121134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Scheduler</a:t>
              </a:r>
            </a:p>
          </p:txBody>
        </p:sp>
        <p:sp>
          <p:nvSpPr>
            <p:cNvPr id="21" name="Shape 369"/>
            <p:cNvSpPr/>
            <p:nvPr/>
          </p:nvSpPr>
          <p:spPr>
            <a:xfrm rot="18615776">
              <a:off x="12889323" y="4558390"/>
              <a:ext cx="1156626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grpSp>
          <p:nvGrpSpPr>
            <p:cNvPr id="22" name="Group 372"/>
            <p:cNvGrpSpPr/>
            <p:nvPr/>
          </p:nvGrpSpPr>
          <p:grpSpPr>
            <a:xfrm rot="2341110">
              <a:off x="15439581" y="4641957"/>
              <a:ext cx="1729757" cy="891221"/>
              <a:chOff x="0" y="0"/>
              <a:chExt cx="2286520" cy="1178081"/>
            </a:xfrm>
          </p:grpSpPr>
          <p:sp>
            <p:nvSpPr>
              <p:cNvPr id="23" name="Shape 370"/>
              <p:cNvSpPr/>
              <p:nvPr/>
            </p:nvSpPr>
            <p:spPr>
              <a:xfrm>
                <a:off x="762173" y="0"/>
                <a:ext cx="1524348" cy="1178082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  <p:sp>
            <p:nvSpPr>
              <p:cNvPr id="24" name="Shape 371"/>
              <p:cNvSpPr/>
              <p:nvPr/>
            </p:nvSpPr>
            <p:spPr>
              <a:xfrm rot="10800000">
                <a:off x="0" y="-1"/>
                <a:ext cx="1524348" cy="1178083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</p:grpSp>
        <p:sp>
          <p:nvSpPr>
            <p:cNvPr id="25" name="Shape 377"/>
            <p:cNvSpPr/>
            <p:nvPr/>
          </p:nvSpPr>
          <p:spPr>
            <a:xfrm>
              <a:off x="10467435" y="5727617"/>
              <a:ext cx="3711769" cy="2313801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lang="en-US" sz="4085" dirty="0">
                  <a:solidFill>
                    <a:schemeClr val="bg1">
                      <a:lumMod val="50000"/>
                    </a:schemeClr>
                  </a:solidFill>
                </a:rPr>
                <a:t>Preprocessor</a:t>
              </a:r>
              <a:endParaRPr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0" name="Shape 366"/>
            <p:cNvSpPr/>
            <p:nvPr/>
          </p:nvSpPr>
          <p:spPr>
            <a:xfrm>
              <a:off x="15714325" y="6990996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1" name="Shape 366"/>
            <p:cNvSpPr/>
            <p:nvPr/>
          </p:nvSpPr>
          <p:spPr>
            <a:xfrm>
              <a:off x="15714325" y="8196571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FreightSansLFPro"/>
                <a:ea typeface="Helvetica"/>
                <a:cs typeface="FreightSansLFPro"/>
                <a:sym typeface="Helvetica"/>
              </a:rPr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49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Overlap fault tolerance and processing</a:t>
            </a:r>
          </a:p>
        </p:txBody>
      </p:sp>
      <p:sp>
        <p:nvSpPr>
          <p:cNvPr id="8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9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10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13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5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Final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16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7" name="Shape 226"/>
          <p:cNvSpPr/>
          <p:nvPr/>
        </p:nvSpPr>
        <p:spPr>
          <a:xfrm rot="5400000">
            <a:off x="11005349" y="9001765"/>
            <a:ext cx="2554459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8" name="Shape 224"/>
          <p:cNvSpPr/>
          <p:nvPr/>
        </p:nvSpPr>
        <p:spPr>
          <a:xfrm>
            <a:off x="10475387" y="1086449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3" name="Shape 167"/>
          <p:cNvSpPr/>
          <p:nvPr/>
        </p:nvSpPr>
        <p:spPr>
          <a:xfrm>
            <a:off x="10280584" y="2641600"/>
            <a:ext cx="8654932" cy="7247471"/>
          </a:xfrm>
          <a:prstGeom prst="roundRect">
            <a:avLst>
              <a:gd name="adj" fmla="val 882"/>
            </a:avLst>
          </a:prstGeom>
          <a:noFill/>
          <a:ln w="66675" cap="flat">
            <a:solidFill>
              <a:srgbClr val="7030A0"/>
            </a:solidFill>
            <a:prstDash val="dash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Shape 365"/>
          <p:cNvSpPr/>
          <p:nvPr/>
        </p:nvSpPr>
        <p:spPr>
          <a:xfrm>
            <a:off x="14401403" y="6451564"/>
            <a:ext cx="1153171" cy="891221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9" name="Shape 366"/>
          <p:cNvSpPr/>
          <p:nvPr/>
        </p:nvSpPr>
        <p:spPr>
          <a:xfrm>
            <a:off x="15714325" y="5785421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20" name="Shape 368"/>
          <p:cNvSpPr/>
          <p:nvPr/>
        </p:nvSpPr>
        <p:spPr>
          <a:xfrm>
            <a:off x="12829435" y="3085347"/>
            <a:ext cx="4059881" cy="121134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21" name="Shape 369"/>
          <p:cNvSpPr/>
          <p:nvPr/>
        </p:nvSpPr>
        <p:spPr>
          <a:xfrm rot="18615776">
            <a:off x="12889323" y="4558390"/>
            <a:ext cx="1156626" cy="891221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22" name="Group 372"/>
          <p:cNvGrpSpPr/>
          <p:nvPr/>
        </p:nvGrpSpPr>
        <p:grpSpPr>
          <a:xfrm rot="2341110">
            <a:off x="15439581" y="4641957"/>
            <a:ext cx="1729757" cy="891221"/>
            <a:chOff x="0" y="0"/>
            <a:chExt cx="2286520" cy="1178081"/>
          </a:xfrm>
        </p:grpSpPr>
        <p:sp>
          <p:nvSpPr>
            <p:cNvPr id="23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24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5" name="Shape 377"/>
          <p:cNvSpPr/>
          <p:nvPr/>
        </p:nvSpPr>
        <p:spPr>
          <a:xfrm>
            <a:off x="10467435" y="5727617"/>
            <a:ext cx="3711769" cy="2313801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Shape 366"/>
          <p:cNvSpPr/>
          <p:nvPr/>
        </p:nvSpPr>
        <p:spPr>
          <a:xfrm>
            <a:off x="15714325" y="6990996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31" name="Shape 366"/>
          <p:cNvSpPr/>
          <p:nvPr/>
        </p:nvSpPr>
        <p:spPr>
          <a:xfrm>
            <a:off x="15714325" y="8196571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7211526" y="8195789"/>
            <a:ext cx="3069058" cy="3892191"/>
          </a:xfrm>
          <a:prstGeom prst="line">
            <a:avLst/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Shape 377"/>
          <p:cNvSpPr/>
          <p:nvPr/>
        </p:nvSpPr>
        <p:spPr>
          <a:xfrm>
            <a:off x="10489206" y="5749388"/>
            <a:ext cx="3711769" cy="2313801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Write-through</a:t>
            </a: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Cache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FreightSansLFPro"/>
                <a:ea typeface="Helvetica"/>
                <a:cs typeface="FreightSansLFPro"/>
                <a:sym typeface="Helvetica"/>
              </a:rPr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57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/>
        </p:nvSpPr>
        <p:spPr>
          <a:xfrm>
            <a:off x="502266" y="4985903"/>
            <a:ext cx="8417452" cy="5738759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38425" tIns="38425" rIns="38425" bIns="38425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5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07" name="Shape 407"/>
          <p:cNvSpPr/>
          <p:nvPr/>
        </p:nvSpPr>
        <p:spPr>
          <a:xfrm>
            <a:off x="2206316" y="9965241"/>
            <a:ext cx="5143414" cy="60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581" rIns="34581" anchor="ctr">
            <a:spAutoFit/>
          </a:bodyPr>
          <a:lstStyle/>
          <a:p>
            <a:pPr marR="20494" lvl="1" defTabSz="461140">
              <a:spcBef>
                <a:spcPts val="758"/>
              </a:spcBef>
              <a:defRPr sz="4000" b="0">
                <a:solidFill>
                  <a:schemeClr val="accent2"/>
                </a:solidFill>
              </a:defRPr>
            </a:pPr>
            <a:r>
              <a:rPr sz="3026" dirty="0">
                <a:solidFill>
                  <a:schemeClr val="bg1">
                    <a:lumMod val="50000"/>
                  </a:schemeClr>
                </a:solidFill>
              </a:rPr>
              <a:t>Split </a:t>
            </a:r>
            <a:r>
              <a:rPr lang="en-US" sz="3026" dirty="0">
                <a:solidFill>
                  <a:schemeClr val="bg1">
                    <a:lumMod val="50000"/>
                  </a:schemeClr>
                </a:solidFill>
              </a:rPr>
              <a:t>into segments</a:t>
            </a:r>
            <a:endParaRPr sz="3026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8"/>
            <a:ext cx="3179240" cy="2315619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Overlap upload and processing</a:t>
            </a:r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Shape 366"/>
          <p:cNvSpPr/>
          <p:nvPr/>
        </p:nvSpPr>
        <p:spPr>
          <a:xfrm>
            <a:off x="15587986" y="10979002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Shape 366"/>
          <p:cNvSpPr/>
          <p:nvPr/>
        </p:nvSpPr>
        <p:spPr>
          <a:xfrm>
            <a:off x="15587986" y="5764940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15587986" y="8371971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18</a:t>
            </a:r>
            <a:endParaRPr lang="en-US" sz="5999" dirty="0"/>
          </a:p>
        </p:txBody>
      </p:sp>
      <p:grpSp>
        <p:nvGrpSpPr>
          <p:cNvPr id="49" name="Group 48"/>
          <p:cNvGrpSpPr/>
          <p:nvPr/>
        </p:nvGrpSpPr>
        <p:grpSpPr>
          <a:xfrm>
            <a:off x="3661686" y="8037424"/>
            <a:ext cx="2178186" cy="1802893"/>
            <a:chOff x="3714980" y="8036248"/>
            <a:chExt cx="2178469" cy="1803128"/>
          </a:xfrm>
        </p:grpSpPr>
        <p:pic>
          <p:nvPicPr>
            <p:cNvPr id="50" name="pasted-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14980" y="8036248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1473632" y="8037424"/>
            <a:ext cx="2269423" cy="1802893"/>
            <a:chOff x="875819" y="8036248"/>
            <a:chExt cx="2269717" cy="1803128"/>
          </a:xfrm>
        </p:grpSpPr>
        <p:pic>
          <p:nvPicPr>
            <p:cNvPr id="53" name="Picture 52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54" name="pasted-image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8" name="Group 57"/>
          <p:cNvGrpSpPr/>
          <p:nvPr/>
        </p:nvGrpSpPr>
        <p:grpSpPr>
          <a:xfrm>
            <a:off x="5733598" y="8035048"/>
            <a:ext cx="2266547" cy="1802893"/>
            <a:chOff x="7429500" y="4685517"/>
            <a:chExt cx="1511228" cy="1202085"/>
          </a:xfrm>
        </p:grpSpPr>
        <p:pic>
          <p:nvPicPr>
            <p:cNvPr id="59" name="pasted-imag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761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5204E-6 3.88889E-6 L -0.02402 0.003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" y="1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7917E-6 -4.62963E-6 L 0.0304 0.001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"/>
            </p:par>
            <p:par>
              <p:cTn id="10"/>
            </p:par>
            <p:par>
              <p:cTn id="11"/>
            </p:par>
            <p:par>
              <p:cTn id="12"/>
            </p:par>
            <p:par>
              <p:cTn id="13"/>
            </p:par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89"/>
          <p:cNvSpPr/>
          <p:nvPr/>
        </p:nvSpPr>
        <p:spPr>
          <a:xfrm>
            <a:off x="502266" y="4985903"/>
            <a:ext cx="8417452" cy="5738759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38425" tIns="38425" rIns="38425" bIns="38425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8"/>
            <a:ext cx="3179240" cy="2315619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Overlap upload and processing</a:t>
            </a:r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44" name="Shape 366"/>
          <p:cNvSpPr/>
          <p:nvPr/>
        </p:nvSpPr>
        <p:spPr>
          <a:xfrm>
            <a:off x="15587986" y="10979002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15587986" y="8371971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Shape 442"/>
          <p:cNvSpPr/>
          <p:nvPr/>
        </p:nvSpPr>
        <p:spPr>
          <a:xfrm>
            <a:off x="2206316" y="9962218"/>
            <a:ext cx="5143414" cy="60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581" rIns="34581" anchor="ctr">
            <a:spAutoFit/>
          </a:bodyPr>
          <a:lstStyle/>
          <a:p>
            <a:pPr marR="20494" lvl="1" defTabSz="461140">
              <a:spcBef>
                <a:spcPts val="758"/>
              </a:spcBef>
              <a:defRPr sz="4000" b="0">
                <a:solidFill>
                  <a:schemeClr val="accent2"/>
                </a:solidFill>
              </a:defRPr>
            </a:pPr>
            <a:r>
              <a:rPr sz="3026" dirty="0">
                <a:solidFill>
                  <a:schemeClr val="bg1">
                    <a:lumMod val="50000"/>
                  </a:schemeClr>
                </a:solidFill>
              </a:rPr>
              <a:t>...upload in progress</a:t>
            </a:r>
          </a:p>
        </p:txBody>
      </p:sp>
      <p:sp>
        <p:nvSpPr>
          <p:cNvPr id="38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3" name="Shape 366"/>
          <p:cNvSpPr/>
          <p:nvPr/>
        </p:nvSpPr>
        <p:spPr>
          <a:xfrm>
            <a:off x="15590079" y="5760863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19</a:t>
            </a:r>
            <a:endParaRPr lang="en-US" sz="5999" dirty="0"/>
          </a:p>
        </p:txBody>
      </p:sp>
      <p:grpSp>
        <p:nvGrpSpPr>
          <p:cNvPr id="52" name="Group 51"/>
          <p:cNvGrpSpPr/>
          <p:nvPr/>
        </p:nvGrpSpPr>
        <p:grpSpPr>
          <a:xfrm>
            <a:off x="877294" y="8036096"/>
            <a:ext cx="2269423" cy="1802893"/>
            <a:chOff x="875819" y="8036248"/>
            <a:chExt cx="2269717" cy="1803128"/>
          </a:xfrm>
        </p:grpSpPr>
        <p:pic>
          <p:nvPicPr>
            <p:cNvPr id="53" name="Picture 52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54" name="pasted-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5" name="Group 54"/>
          <p:cNvGrpSpPr/>
          <p:nvPr/>
        </p:nvGrpSpPr>
        <p:grpSpPr>
          <a:xfrm>
            <a:off x="3716085" y="8036095"/>
            <a:ext cx="2178184" cy="1802893"/>
            <a:chOff x="3714981" y="8036247"/>
            <a:chExt cx="2178468" cy="1803128"/>
          </a:xfrm>
        </p:grpSpPr>
        <p:pic>
          <p:nvPicPr>
            <p:cNvPr id="56" name="pasted-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4981" y="8036247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6495601" y="8056820"/>
            <a:ext cx="2266547" cy="1802893"/>
            <a:chOff x="7429500" y="4685517"/>
            <a:chExt cx="1511228" cy="1202085"/>
          </a:xfrm>
        </p:grpSpPr>
        <p:pic>
          <p:nvPicPr>
            <p:cNvPr id="62" name="pasted-imag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442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586E-8 5E-6 L 0.19031 -0.073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1" y="-3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340749"/>
            <a:ext cx="21336000" cy="1838325"/>
          </a:xfrm>
        </p:spPr>
        <p:txBody>
          <a:bodyPr/>
          <a:lstStyle/>
          <a:p>
            <a:r>
              <a:rPr lang="en-US" sz="10000" b="0" dirty="0"/>
              <a:t>SVE: Distributed Video Processing at Facebook Scale</a:t>
            </a:r>
            <a:r>
              <a:rPr lang="en-US" b="0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523999" y="11430000"/>
            <a:ext cx="22005355" cy="883138"/>
          </a:xfrm>
        </p:spPr>
        <p:txBody>
          <a:bodyPr/>
          <a:lstStyle/>
          <a:p>
            <a:r>
              <a:rPr lang="en-US" sz="6000" b="1" dirty="0"/>
              <a:t>Facebook</a:t>
            </a:r>
            <a:r>
              <a:rPr lang="en-US" dirty="0"/>
              <a:t>, University of Southern California, Cornell, Princeton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" b="45497"/>
          <a:stretch/>
        </p:blipFill>
        <p:spPr>
          <a:xfrm>
            <a:off x="19107806" y="779936"/>
            <a:ext cx="4421549" cy="1332224"/>
          </a:xfrm>
          <a:prstGeom prst="rect">
            <a:avLst/>
          </a:prstGeom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1524000" y="8874376"/>
            <a:ext cx="21336000" cy="2344607"/>
          </a:xfrm>
          <a:prstGeom prst="rect">
            <a:avLst/>
          </a:prstGeom>
        </p:spPr>
        <p:txBody>
          <a:bodyPr vert="horz" lIns="0" tIns="0" rIns="0" bIns="0"/>
          <a:lstStyle>
            <a:lvl1pPr algn="l" defTabSz="546100">
              <a:defRPr sz="5000">
                <a:solidFill>
                  <a:schemeClr val="bg2"/>
                </a:solidFill>
                <a:latin typeface="FreightSansLFPro"/>
                <a:ea typeface="+mj-ea"/>
                <a:cs typeface="FreightSansLFPro"/>
                <a:sym typeface="Helvetica"/>
              </a:defRPr>
            </a:lvl1pPr>
            <a:lvl2pPr algn="l" defTabSz="546100">
              <a:defRPr sz="5000">
                <a:solidFill>
                  <a:srgbClr val="53585F"/>
                </a:solidFill>
                <a:latin typeface="FreightSansLFPro"/>
                <a:ea typeface="+mj-ea"/>
                <a:cs typeface="FreightSansLFPro"/>
                <a:sym typeface="Helvetica"/>
              </a:defRPr>
            </a:lvl2pPr>
            <a:lvl3pPr algn="l" defTabSz="546100">
              <a:defRPr sz="5000">
                <a:solidFill>
                  <a:srgbClr val="53585F"/>
                </a:solidFill>
                <a:latin typeface="FreightSansLFPro"/>
                <a:ea typeface="+mj-ea"/>
                <a:cs typeface="FreightSansLFPro"/>
                <a:sym typeface="Helvetica"/>
              </a:defRPr>
            </a:lvl3pPr>
            <a:lvl4pPr algn="l" defTabSz="546100">
              <a:defRPr sz="5000">
                <a:solidFill>
                  <a:srgbClr val="53585F"/>
                </a:solidFill>
                <a:latin typeface="FreightSansLFPro"/>
                <a:ea typeface="+mj-ea"/>
                <a:cs typeface="FreightSansLFPro"/>
                <a:sym typeface="Helvetica"/>
              </a:defRPr>
            </a:lvl4pPr>
            <a:lvl5pPr algn="l" defTabSz="546100">
              <a:defRPr sz="5000">
                <a:solidFill>
                  <a:srgbClr val="53585F"/>
                </a:solidFill>
                <a:latin typeface="FreightSansLFPro"/>
                <a:ea typeface="+mj-ea"/>
                <a:cs typeface="FreightSansLFPro"/>
                <a:sym typeface="Helvetica"/>
              </a:defRPr>
            </a:lvl5pPr>
            <a:lvl6pPr indent="241300" algn="ctr" defTabSz="546100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469900" algn="ctr" defTabSz="546100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711200" algn="ctr" defTabSz="546100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952500" algn="ctr" defTabSz="546100">
              <a:defRPr sz="48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Petchean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Ang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Peter Knowles, Tomasz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Nykiel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Iaroslav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Tverdokhlib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Amit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Yajurvedi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Paul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Dapolito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IV,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Xifan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Yan, Maxim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Bykov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Chuen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Liang,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Mohit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Talwar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Abhishek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Mathur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Sachin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Kulkarni, Matthew Burke, Wyatt Lloyd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7780221"/>
            <a:ext cx="21336000" cy="1117600"/>
          </a:xfrm>
        </p:spPr>
        <p:txBody>
          <a:bodyPr/>
          <a:lstStyle/>
          <a:p>
            <a:r>
              <a:rPr lang="en-US" dirty="0"/>
              <a:t>Qi Huang</a:t>
            </a:r>
          </a:p>
        </p:txBody>
      </p:sp>
    </p:spTree>
    <p:extLst>
      <p:ext uri="{BB962C8B-B14F-4D97-AF65-F5344CB8AC3E}">
        <p14:creationId xmlns:p14="http://schemas.microsoft.com/office/powerpoint/2010/main" val="107085530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Shape 389"/>
          <p:cNvSpPr/>
          <p:nvPr/>
        </p:nvSpPr>
        <p:spPr>
          <a:xfrm>
            <a:off x="502266" y="4985903"/>
            <a:ext cx="8417452" cy="5738759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38425" tIns="38425" rIns="38425" bIns="38425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8"/>
            <a:ext cx="3179240" cy="2315619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processing w/ many workers</a:t>
            </a:r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44" name="Shape 366"/>
          <p:cNvSpPr/>
          <p:nvPr/>
        </p:nvSpPr>
        <p:spPr>
          <a:xfrm>
            <a:off x="15587986" y="10979002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Shape 366"/>
          <p:cNvSpPr/>
          <p:nvPr/>
        </p:nvSpPr>
        <p:spPr>
          <a:xfrm>
            <a:off x="15587986" y="5764940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15587986" y="8371971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Shape 442"/>
          <p:cNvSpPr/>
          <p:nvPr/>
        </p:nvSpPr>
        <p:spPr>
          <a:xfrm>
            <a:off x="2206316" y="9962218"/>
            <a:ext cx="5143414" cy="60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581" rIns="34581" anchor="ctr">
            <a:spAutoFit/>
          </a:bodyPr>
          <a:lstStyle/>
          <a:p>
            <a:pPr marR="20494" lvl="1" defTabSz="461140">
              <a:spcBef>
                <a:spcPts val="758"/>
              </a:spcBef>
              <a:defRPr sz="4000" b="0">
                <a:solidFill>
                  <a:schemeClr val="accent2"/>
                </a:solidFill>
              </a:defRPr>
            </a:pPr>
            <a:r>
              <a:rPr sz="3026" dirty="0">
                <a:solidFill>
                  <a:schemeClr val="bg1">
                    <a:lumMod val="50000"/>
                  </a:schemeClr>
                </a:solidFill>
              </a:rPr>
              <a:t>...upload in progress</a:t>
            </a:r>
          </a:p>
        </p:txBody>
      </p:sp>
      <p:sp>
        <p:nvSpPr>
          <p:cNvPr id="50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64" name="Shape 366"/>
          <p:cNvSpPr/>
          <p:nvPr/>
        </p:nvSpPr>
        <p:spPr>
          <a:xfrm>
            <a:off x="15590079" y="5760863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720P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Shape 366"/>
          <p:cNvSpPr/>
          <p:nvPr/>
        </p:nvSpPr>
        <p:spPr>
          <a:xfrm>
            <a:off x="15590079" y="8351329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480P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Shape 366"/>
          <p:cNvSpPr/>
          <p:nvPr/>
        </p:nvSpPr>
        <p:spPr>
          <a:xfrm>
            <a:off x="15590079" y="11007096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Thumbnail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20</a:t>
            </a:r>
            <a:endParaRPr lang="en-US" sz="5999" dirty="0"/>
          </a:p>
        </p:txBody>
      </p:sp>
      <p:grpSp>
        <p:nvGrpSpPr>
          <p:cNvPr id="52" name="Group 51"/>
          <p:cNvGrpSpPr/>
          <p:nvPr/>
        </p:nvGrpSpPr>
        <p:grpSpPr>
          <a:xfrm>
            <a:off x="877294" y="8036096"/>
            <a:ext cx="2269423" cy="1802893"/>
            <a:chOff x="875819" y="8036248"/>
            <a:chExt cx="2269717" cy="1803128"/>
          </a:xfrm>
        </p:grpSpPr>
        <p:pic>
          <p:nvPicPr>
            <p:cNvPr id="53" name="Picture 52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54" name="pasted-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5" name="Group 54"/>
          <p:cNvGrpSpPr/>
          <p:nvPr/>
        </p:nvGrpSpPr>
        <p:grpSpPr>
          <a:xfrm>
            <a:off x="3716085" y="8036095"/>
            <a:ext cx="2178184" cy="1802893"/>
            <a:chOff x="3714981" y="8036247"/>
            <a:chExt cx="2178468" cy="1803128"/>
          </a:xfrm>
        </p:grpSpPr>
        <p:pic>
          <p:nvPicPr>
            <p:cNvPr id="56" name="pasted-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4981" y="8036247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1143196" y="7028254"/>
            <a:ext cx="2266547" cy="1802893"/>
            <a:chOff x="7429500" y="4685517"/>
            <a:chExt cx="1511228" cy="1202085"/>
          </a:xfrm>
        </p:grpSpPr>
        <p:pic>
          <p:nvPicPr>
            <p:cNvPr id="63" name="pasted-imag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4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389"/>
          <p:cNvSpPr/>
          <p:nvPr/>
        </p:nvSpPr>
        <p:spPr>
          <a:xfrm>
            <a:off x="502266" y="4985903"/>
            <a:ext cx="8417452" cy="5738759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38425" tIns="38425" rIns="38425" bIns="38425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8"/>
            <a:ext cx="3179240" cy="2315619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processing w/ many workers</a:t>
            </a:r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35" name="Shape 442"/>
          <p:cNvSpPr/>
          <p:nvPr/>
        </p:nvSpPr>
        <p:spPr>
          <a:xfrm>
            <a:off x="2206316" y="9962218"/>
            <a:ext cx="5143414" cy="60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581" rIns="34581" anchor="ctr">
            <a:spAutoFit/>
          </a:bodyPr>
          <a:lstStyle/>
          <a:p>
            <a:pPr marR="20494" lvl="1" defTabSz="461140">
              <a:spcBef>
                <a:spcPts val="758"/>
              </a:spcBef>
              <a:defRPr sz="4000" b="0">
                <a:solidFill>
                  <a:schemeClr val="accent2"/>
                </a:solidFill>
              </a:defRPr>
            </a:pPr>
            <a:r>
              <a:rPr sz="3026" dirty="0">
                <a:solidFill>
                  <a:schemeClr val="bg1">
                    <a:lumMod val="50000"/>
                  </a:schemeClr>
                </a:solidFill>
              </a:rPr>
              <a:t>...upload in progress</a:t>
            </a:r>
          </a:p>
        </p:txBody>
      </p:sp>
      <p:sp>
        <p:nvSpPr>
          <p:cNvPr id="50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716085" y="8036095"/>
            <a:ext cx="2178184" cy="1802893"/>
            <a:chOff x="3714981" y="8036247"/>
            <a:chExt cx="2178468" cy="1803128"/>
          </a:xfrm>
        </p:grpSpPr>
        <p:pic>
          <p:nvPicPr>
            <p:cNvPr id="412" name="pasted-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14981" y="8036247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sp>
        <p:nvSpPr>
          <p:cNvPr id="43" name="Shape 366"/>
          <p:cNvSpPr/>
          <p:nvPr/>
        </p:nvSpPr>
        <p:spPr>
          <a:xfrm>
            <a:off x="15590079" y="5760863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720P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Shape 366"/>
          <p:cNvSpPr/>
          <p:nvPr/>
        </p:nvSpPr>
        <p:spPr>
          <a:xfrm>
            <a:off x="15590079" y="8351329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480P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Shape 366"/>
          <p:cNvSpPr/>
          <p:nvPr/>
        </p:nvSpPr>
        <p:spPr>
          <a:xfrm>
            <a:off x="15590079" y="11007096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Thumbnail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77294" y="8036096"/>
            <a:ext cx="2269423" cy="1802893"/>
            <a:chOff x="875819" y="8036248"/>
            <a:chExt cx="2269717" cy="1803128"/>
          </a:xfrm>
        </p:grpSpPr>
        <p:pic>
          <p:nvPicPr>
            <p:cNvPr id="5" name="Picture 4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409" name="pasted-image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" name="Rectangle 43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21</a:t>
            </a:r>
            <a:endParaRPr lang="en-US" sz="5999" dirty="0"/>
          </a:p>
        </p:txBody>
      </p:sp>
      <p:grpSp>
        <p:nvGrpSpPr>
          <p:cNvPr id="58" name="Group 57"/>
          <p:cNvGrpSpPr/>
          <p:nvPr/>
        </p:nvGrpSpPr>
        <p:grpSpPr>
          <a:xfrm>
            <a:off x="11143196" y="7028254"/>
            <a:ext cx="2266547" cy="1802893"/>
            <a:chOff x="7429500" y="4685517"/>
            <a:chExt cx="1511228" cy="1202085"/>
          </a:xfrm>
        </p:grpSpPr>
        <p:pic>
          <p:nvPicPr>
            <p:cNvPr id="59" name="pasted-imag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11143196" y="7028254"/>
            <a:ext cx="2266547" cy="1802893"/>
            <a:chOff x="7429500" y="4685517"/>
            <a:chExt cx="1511228" cy="1202085"/>
          </a:xfrm>
        </p:grpSpPr>
        <p:pic>
          <p:nvPicPr>
            <p:cNvPr id="76" name="pasted-imag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11143196" y="7028254"/>
            <a:ext cx="2266547" cy="1802893"/>
            <a:chOff x="7429500" y="4685517"/>
            <a:chExt cx="1511228" cy="1202085"/>
          </a:xfrm>
        </p:grpSpPr>
        <p:pic>
          <p:nvPicPr>
            <p:cNvPr id="79" name="pasted-imag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461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5E-6 5E-6 L 0.19705 -0.065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3" y="-32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5E-6 5E-6 L 0.1989 0.119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0" y="59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5E-6 5E-6 L 0.19666 0.306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33" y="153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  <p:par>
              <p:cTn id="12"/>
            </p:par>
            <p:par>
              <p:cTn id="13"/>
            </p:par>
            <p:par>
              <p:cTn id="14"/>
            </p:par>
            <p:par>
              <p:cTn id="15"/>
            </p:par>
            <p:par>
              <p:cTn id="16"/>
            </p:par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Shape 389"/>
          <p:cNvSpPr/>
          <p:nvPr/>
        </p:nvSpPr>
        <p:spPr>
          <a:xfrm>
            <a:off x="502266" y="4985903"/>
            <a:ext cx="8417452" cy="5738759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38425" tIns="38425" rIns="38425" bIns="38425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8"/>
            <a:ext cx="3179240" cy="2315619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processing w/ many workers</a:t>
            </a:r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35" name="Shape 442"/>
          <p:cNvSpPr/>
          <p:nvPr/>
        </p:nvSpPr>
        <p:spPr>
          <a:xfrm>
            <a:off x="2206316" y="9962218"/>
            <a:ext cx="5143414" cy="60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581" rIns="34581" anchor="ctr">
            <a:spAutoFit/>
          </a:bodyPr>
          <a:lstStyle/>
          <a:p>
            <a:pPr marR="20494" lvl="1" defTabSz="461140">
              <a:spcBef>
                <a:spcPts val="758"/>
              </a:spcBef>
              <a:defRPr sz="4000" b="0">
                <a:solidFill>
                  <a:schemeClr val="accent2"/>
                </a:solidFill>
              </a:defRPr>
            </a:pPr>
            <a:r>
              <a:rPr sz="3026" dirty="0">
                <a:solidFill>
                  <a:schemeClr val="bg1">
                    <a:lumMod val="50000"/>
                  </a:schemeClr>
                </a:solidFill>
              </a:rPr>
              <a:t>...upload in progress</a:t>
            </a:r>
          </a:p>
        </p:txBody>
      </p:sp>
      <p:sp>
        <p:nvSpPr>
          <p:cNvPr id="50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57" name="Shape 366"/>
          <p:cNvSpPr/>
          <p:nvPr/>
        </p:nvSpPr>
        <p:spPr>
          <a:xfrm>
            <a:off x="15590079" y="5760863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720P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Shape 366"/>
          <p:cNvSpPr/>
          <p:nvPr/>
        </p:nvSpPr>
        <p:spPr>
          <a:xfrm>
            <a:off x="15590079" y="8351329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480P Encode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Shape 366"/>
          <p:cNvSpPr/>
          <p:nvPr/>
        </p:nvSpPr>
        <p:spPr>
          <a:xfrm>
            <a:off x="15590079" y="11007096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Thumbnail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3716086" y="8036096"/>
            <a:ext cx="2178186" cy="1802893"/>
            <a:chOff x="3714980" y="8036248"/>
            <a:chExt cx="2178469" cy="1803128"/>
          </a:xfrm>
        </p:grpSpPr>
        <p:pic>
          <p:nvPicPr>
            <p:cNvPr id="81" name="pasted-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14980" y="8036248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sp>
        <p:nvSpPr>
          <p:cNvPr id="48" name="Rectangle 47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22</a:t>
            </a:r>
            <a:endParaRPr lang="en-US" sz="5999" dirty="0"/>
          </a:p>
        </p:txBody>
      </p:sp>
      <p:grpSp>
        <p:nvGrpSpPr>
          <p:cNvPr id="51" name="Group 50"/>
          <p:cNvGrpSpPr/>
          <p:nvPr/>
        </p:nvGrpSpPr>
        <p:grpSpPr>
          <a:xfrm>
            <a:off x="877294" y="8036096"/>
            <a:ext cx="2269423" cy="1802893"/>
            <a:chOff x="875819" y="8036248"/>
            <a:chExt cx="2269717" cy="1803128"/>
          </a:xfrm>
        </p:grpSpPr>
        <p:pic>
          <p:nvPicPr>
            <p:cNvPr id="52" name="Picture 51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53" name="pasted-image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4" name="Group 53"/>
          <p:cNvGrpSpPr/>
          <p:nvPr/>
        </p:nvGrpSpPr>
        <p:grpSpPr>
          <a:xfrm>
            <a:off x="15943171" y="6113973"/>
            <a:ext cx="2266547" cy="1802893"/>
            <a:chOff x="7429500" y="4685517"/>
            <a:chExt cx="1511228" cy="1202085"/>
          </a:xfrm>
        </p:grpSpPr>
        <p:pic>
          <p:nvPicPr>
            <p:cNvPr id="55" name="pasted-imag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15943171" y="8666341"/>
            <a:ext cx="2266547" cy="1802893"/>
            <a:chOff x="7429500" y="4685517"/>
            <a:chExt cx="1511228" cy="1202085"/>
          </a:xfrm>
        </p:grpSpPr>
        <p:pic>
          <p:nvPicPr>
            <p:cNvPr id="61" name="pasted-imag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15943171" y="11256803"/>
            <a:ext cx="2266547" cy="1802893"/>
            <a:chOff x="7429500" y="4685517"/>
            <a:chExt cx="1511228" cy="1202085"/>
          </a:xfrm>
        </p:grpSpPr>
        <p:pic>
          <p:nvPicPr>
            <p:cNvPr id="64" name="pasted-imag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20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30846 -0.074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23" y="-37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416E-6 1.66667E-6 L 0.20272 -0.011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6" y="-57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416E-6 5.55556E-7 L 0.19959 -0.197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9" y="-98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416E-6 1.66667E-6 L 0.19959 -0.389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9" y="-194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6"/>
            <a:ext cx="3179240" cy="5442815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processing w/ many workers</a:t>
            </a:r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44" name="Shape 366"/>
          <p:cNvSpPr/>
          <p:nvPr/>
        </p:nvSpPr>
        <p:spPr>
          <a:xfrm>
            <a:off x="15587986" y="10979002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Shape 366"/>
          <p:cNvSpPr/>
          <p:nvPr/>
        </p:nvSpPr>
        <p:spPr>
          <a:xfrm>
            <a:off x="15587986" y="5764940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15587986" y="8371971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23</a:t>
            </a:r>
            <a:endParaRPr lang="en-US" sz="5999" dirty="0"/>
          </a:p>
        </p:txBody>
      </p:sp>
      <p:grpSp>
        <p:nvGrpSpPr>
          <p:cNvPr id="3" name="Group 2"/>
          <p:cNvGrpSpPr/>
          <p:nvPr/>
        </p:nvGrpSpPr>
        <p:grpSpPr>
          <a:xfrm>
            <a:off x="20811047" y="8008078"/>
            <a:ext cx="2544418" cy="1197717"/>
            <a:chOff x="1473632" y="8035048"/>
            <a:chExt cx="6526513" cy="1805269"/>
          </a:xfrm>
        </p:grpSpPr>
        <p:grpSp>
          <p:nvGrpSpPr>
            <p:cNvPr id="53" name="Group 52"/>
            <p:cNvGrpSpPr/>
            <p:nvPr/>
          </p:nvGrpSpPr>
          <p:grpSpPr>
            <a:xfrm>
              <a:off x="3661686" y="8037424"/>
              <a:ext cx="2178186" cy="1802893"/>
              <a:chOff x="3714980" y="8036248"/>
              <a:chExt cx="2178469" cy="1803128"/>
            </a:xfrm>
          </p:grpSpPr>
          <p:pic>
            <p:nvPicPr>
              <p:cNvPr id="56" name="pasted-image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14980" y="8036248"/>
                <a:ext cx="2138439" cy="18031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53753" y="8338450"/>
                <a:ext cx="2139696" cy="1207008"/>
              </a:xfrm>
              <a:prstGeom prst="rect">
                <a:avLst/>
              </a:prstGeom>
            </p:spPr>
          </p:pic>
        </p:grpSp>
        <p:grpSp>
          <p:nvGrpSpPr>
            <p:cNvPr id="58" name="Group 57"/>
            <p:cNvGrpSpPr/>
            <p:nvPr/>
          </p:nvGrpSpPr>
          <p:grpSpPr>
            <a:xfrm>
              <a:off x="1473632" y="8037424"/>
              <a:ext cx="2269423" cy="1802893"/>
              <a:chOff x="875819" y="8036248"/>
              <a:chExt cx="2269717" cy="1803128"/>
            </a:xfrm>
          </p:grpSpPr>
          <p:pic>
            <p:nvPicPr>
              <p:cNvPr id="59" name="Picture 58"/>
              <p:cNvPicPr>
                <a:picLocks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5840" y="8339328"/>
                <a:ext cx="2139696" cy="1207008"/>
              </a:xfrm>
              <a:prstGeom prst="rect">
                <a:avLst/>
              </a:prstGeom>
            </p:spPr>
          </p:pic>
          <p:pic>
            <p:nvPicPr>
              <p:cNvPr id="60" name="pasted-image.pd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5819" y="8036248"/>
                <a:ext cx="2269534" cy="18031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5733598" y="8035048"/>
              <a:ext cx="2266547" cy="1802893"/>
              <a:chOff x="7429500" y="4685517"/>
              <a:chExt cx="1511228" cy="1202085"/>
            </a:xfrm>
          </p:grpSpPr>
          <p:pic>
            <p:nvPicPr>
              <p:cNvPr id="62" name="pasted-image.pd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30361" y="4685517"/>
                <a:ext cx="1510367" cy="12020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29500" y="4876800"/>
                <a:ext cx="1383792" cy="80467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7369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par>
              <p:cTn id="2"/>
            </p:par>
            <p:par>
              <p:cTn id="3"/>
            </p:par>
            <p:par>
              <p:cTn id="4"/>
            </p:par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377"/>
          <p:cNvSpPr/>
          <p:nvPr/>
        </p:nvSpPr>
        <p:spPr>
          <a:xfrm>
            <a:off x="10467660" y="5727766"/>
            <a:ext cx="3711287" cy="3673270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4142891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785602" y="5524590"/>
            <a:ext cx="3179240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5473961" y="5524590"/>
            <a:ext cx="3179241" cy="231350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19089480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20419162" y="5536186"/>
            <a:ext cx="3179240" cy="5442815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21053986" y="5900925"/>
            <a:ext cx="1909594" cy="15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425" tIns="38425" rIns="38425" bIns="38425" anchor="ctr">
            <a:spAutoFit/>
          </a:bodyPr>
          <a:lstStyle/>
          <a:p>
            <a:pPr algn="ctr">
              <a:lnSpc>
                <a:spcPct val="12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pPr>
            <a:r>
              <a:rPr sz="4085" dirty="0"/>
              <a:t>Final</a:t>
            </a:r>
            <a:br>
              <a:rPr sz="4085" dirty="0"/>
            </a:br>
            <a:r>
              <a:rPr sz="4085" dirty="0"/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sources of parallelism</a:t>
            </a:r>
          </a:p>
        </p:txBody>
      </p:sp>
      <p:sp>
        <p:nvSpPr>
          <p:cNvPr id="33" name="Shape 226"/>
          <p:cNvSpPr/>
          <p:nvPr/>
        </p:nvSpPr>
        <p:spPr>
          <a:xfrm rot="5400000">
            <a:off x="11868967" y="9864948"/>
            <a:ext cx="827204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10475612" y="10863978"/>
            <a:ext cx="3362211" cy="2446645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14401117" y="6451618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12829354" y="3085839"/>
            <a:ext cx="4059352" cy="12111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12889232" y="4558691"/>
            <a:ext cx="1156475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15439161" y="4642248"/>
            <a:ext cx="1729532" cy="891105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44" name="Shape 366"/>
          <p:cNvSpPr/>
          <p:nvPr/>
        </p:nvSpPr>
        <p:spPr>
          <a:xfrm>
            <a:off x="15587986" y="10979002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Shape 366"/>
          <p:cNvSpPr/>
          <p:nvPr/>
        </p:nvSpPr>
        <p:spPr>
          <a:xfrm>
            <a:off x="15587986" y="5764940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15587986" y="8371971"/>
            <a:ext cx="2907877" cy="241810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408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Shape 395"/>
          <p:cNvSpPr/>
          <p:nvPr/>
        </p:nvSpPr>
        <p:spPr>
          <a:xfrm>
            <a:off x="9093866" y="6248445"/>
            <a:ext cx="1153022" cy="89110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2" name="Shape 167"/>
          <p:cNvSpPr/>
          <p:nvPr/>
        </p:nvSpPr>
        <p:spPr>
          <a:xfrm>
            <a:off x="10280737" y="5616834"/>
            <a:ext cx="4086532" cy="7910882"/>
          </a:xfrm>
          <a:prstGeom prst="roundRect">
            <a:avLst>
              <a:gd name="adj" fmla="val 882"/>
            </a:avLst>
          </a:prstGeom>
          <a:noFill/>
          <a:ln w="104775" cap="flat">
            <a:solidFill>
              <a:srgbClr val="C00000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883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5999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6" name="Shape 167"/>
          <p:cNvSpPr/>
          <p:nvPr/>
        </p:nvSpPr>
        <p:spPr>
          <a:xfrm>
            <a:off x="386550" y="5206259"/>
            <a:ext cx="23578825" cy="2976782"/>
          </a:xfrm>
          <a:prstGeom prst="roundRect">
            <a:avLst>
              <a:gd name="adj" fmla="val 882"/>
            </a:avLst>
          </a:prstGeom>
          <a:noFill/>
          <a:ln w="104775" cap="flat">
            <a:solidFill>
              <a:srgbClr val="C00000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883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5999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8" name="Shape 167"/>
          <p:cNvSpPr/>
          <p:nvPr/>
        </p:nvSpPr>
        <p:spPr>
          <a:xfrm>
            <a:off x="15438619" y="5616836"/>
            <a:ext cx="3365450" cy="7910881"/>
          </a:xfrm>
          <a:prstGeom prst="roundRect">
            <a:avLst>
              <a:gd name="adj" fmla="val 882"/>
            </a:avLst>
          </a:prstGeom>
          <a:noFill/>
          <a:ln w="104775" cap="flat">
            <a:solidFill>
              <a:srgbClr val="C00000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883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5999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707350" y="8861710"/>
            <a:ext cx="21333222" cy="3630873"/>
          </a:xfrm>
        </p:spPr>
        <p:txBody>
          <a:bodyPr/>
          <a:lstStyle/>
          <a:p>
            <a:r>
              <a:rPr lang="en-US" sz="5399" b="1" dirty="0"/>
              <a:t>Overlap fault tolerance </a:t>
            </a:r>
          </a:p>
          <a:p>
            <a:r>
              <a:rPr lang="en-US" sz="5399" b="1" dirty="0"/>
              <a:t>and processing</a:t>
            </a:r>
          </a:p>
          <a:p>
            <a:r>
              <a:rPr lang="en-US" sz="5399" b="1" dirty="0"/>
              <a:t>Overlap upload and processing</a:t>
            </a:r>
          </a:p>
          <a:p>
            <a:r>
              <a:rPr lang="en-US" sz="5399" b="1" dirty="0"/>
              <a:t>Parallel processing</a:t>
            </a:r>
          </a:p>
          <a:p>
            <a:endParaRPr lang="en-US" sz="5399" dirty="0"/>
          </a:p>
        </p:txBody>
      </p:sp>
      <p:sp>
        <p:nvSpPr>
          <p:cNvPr id="49" name="Rectangle 48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24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204469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6"/>
            </p:par>
            <p:par>
              <p:cTn id="27"/>
            </p:par>
            <p:par>
              <p:cTn id="28"/>
            </p:par>
          </p:childTnLst>
        </p:cTn>
      </p:par>
    </p:tnLst>
    <p:bldLst>
      <p:bldP spid="32" grpId="0" animBg="1"/>
      <p:bldP spid="36" grpId="0" animBg="1"/>
      <p:bldP spid="3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Make This Faster!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869" y="2025485"/>
            <a:ext cx="13795878" cy="1106487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4178968" y="5162711"/>
            <a:ext cx="12192000" cy="10344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0" b="1" dirty="0">
                <a:solidFill>
                  <a:schemeClr val="tx1"/>
                </a:solidFill>
              </a:rPr>
              <a:t>Legacy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4178968" y="9670543"/>
            <a:ext cx="12192000" cy="10344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0" b="1" dirty="0">
                <a:solidFill>
                  <a:schemeClr val="tx1"/>
                </a:solidFill>
              </a:rPr>
              <a:t>SVE</a:t>
            </a:r>
          </a:p>
        </p:txBody>
      </p:sp>
    </p:spTree>
    <p:extLst>
      <p:ext uri="{BB962C8B-B14F-4D97-AF65-F5344CB8AC3E}">
        <p14:creationId xmlns:p14="http://schemas.microsoft.com/office/powerpoint/2010/main" val="18923582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" name="Chart 108"/>
          <p:cNvGraphicFramePr/>
          <p:nvPr>
            <p:extLst>
              <p:ext uri="{D42A27DB-BD31-4B8C-83A1-F6EECF244321}">
                <p14:modId xmlns:p14="http://schemas.microsoft.com/office/powerpoint/2010/main" val="2138495472"/>
              </p:ext>
            </p:extLst>
          </p:nvPr>
        </p:nvGraphicFramePr>
        <p:xfrm>
          <a:off x="2703960" y="4650629"/>
          <a:ext cx="19688749" cy="7053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3767809" y="10748505"/>
            <a:ext cx="18281974" cy="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Shape 107"/>
          <p:cNvSpPr/>
          <p:nvPr/>
        </p:nvSpPr>
        <p:spPr>
          <a:xfrm>
            <a:off x="10375091" y="11931926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Video size buckets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818609" y="5304725"/>
            <a:ext cx="0" cy="548640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Shape 107"/>
          <p:cNvSpPr/>
          <p:nvPr/>
        </p:nvSpPr>
        <p:spPr>
          <a:xfrm rot="16200000">
            <a:off x="-260063" y="7426611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Relative speedup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2.3x ~ 9.3x speedup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FreightSansLFPro"/>
                <a:ea typeface="Helvetica"/>
                <a:cs typeface="FreightSansLFPro"/>
                <a:sym typeface="Helvetica"/>
              </a:rPr>
              <a:t>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94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" name="Chart 108"/>
          <p:cNvGraphicFramePr/>
          <p:nvPr>
            <p:extLst>
              <p:ext uri="{D42A27DB-BD31-4B8C-83A1-F6EECF244321}">
                <p14:modId xmlns:p14="http://schemas.microsoft.com/office/powerpoint/2010/main" val="704918946"/>
              </p:ext>
            </p:extLst>
          </p:nvPr>
        </p:nvGraphicFramePr>
        <p:xfrm>
          <a:off x="2703960" y="4650629"/>
          <a:ext cx="19688749" cy="7053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3767809" y="10748505"/>
            <a:ext cx="18281974" cy="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Shape 107"/>
          <p:cNvSpPr/>
          <p:nvPr/>
        </p:nvSpPr>
        <p:spPr>
          <a:xfrm>
            <a:off x="10375091" y="11931926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Video size buckets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818609" y="5304725"/>
            <a:ext cx="0" cy="548640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Shape 107"/>
          <p:cNvSpPr/>
          <p:nvPr/>
        </p:nvSpPr>
        <p:spPr>
          <a:xfrm rot="16200000">
            <a:off x="-260063" y="7426611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Relative speedup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2.3x ~ 9.3x speedup</a:t>
            </a:r>
          </a:p>
        </p:txBody>
      </p:sp>
      <p:sp>
        <p:nvSpPr>
          <p:cNvPr id="8" name="Shape 167"/>
          <p:cNvSpPr/>
          <p:nvPr/>
        </p:nvSpPr>
        <p:spPr>
          <a:xfrm>
            <a:off x="4179438" y="9522862"/>
            <a:ext cx="2780161" cy="1183024"/>
          </a:xfrm>
          <a:prstGeom prst="roundRect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  <a:ln w="889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638800" y="7239000"/>
            <a:ext cx="0" cy="1397000"/>
          </a:xfrm>
          <a:prstGeom prst="straightConnector1">
            <a:avLst/>
          </a:prstGeom>
          <a:noFill/>
          <a:ln w="88900" cap="flat">
            <a:solidFill>
              <a:schemeClr val="accent6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Shape 167"/>
          <p:cNvSpPr/>
          <p:nvPr/>
        </p:nvSpPr>
        <p:spPr>
          <a:xfrm>
            <a:off x="4347855" y="4980749"/>
            <a:ext cx="8932716" cy="1834793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Overlap upload &amp; processing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FreightSansLFPro"/>
                <a:ea typeface="Helvetica"/>
                <a:cs typeface="FreightSansLFPro"/>
                <a:sym typeface="Helvetica"/>
              </a:rPr>
              <a:t>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6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" name="Chart 108"/>
          <p:cNvGraphicFramePr/>
          <p:nvPr>
            <p:extLst>
              <p:ext uri="{D42A27DB-BD31-4B8C-83A1-F6EECF244321}">
                <p14:modId xmlns:p14="http://schemas.microsoft.com/office/powerpoint/2010/main" val="2098839554"/>
              </p:ext>
            </p:extLst>
          </p:nvPr>
        </p:nvGraphicFramePr>
        <p:xfrm>
          <a:off x="2703960" y="4650629"/>
          <a:ext cx="19688749" cy="7053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3767809" y="10748505"/>
            <a:ext cx="18281974" cy="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Shape 107"/>
          <p:cNvSpPr/>
          <p:nvPr/>
        </p:nvSpPr>
        <p:spPr>
          <a:xfrm>
            <a:off x="10375091" y="11931926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Video size buckets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818609" y="5304725"/>
            <a:ext cx="0" cy="548640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Shape 107"/>
          <p:cNvSpPr/>
          <p:nvPr/>
        </p:nvSpPr>
        <p:spPr>
          <a:xfrm rot="16200000">
            <a:off x="-260063" y="7426611"/>
            <a:ext cx="5262699" cy="74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700" spc="-47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</a:rPr>
              <a:t>Relative speedup</a:t>
            </a:r>
            <a:endParaRPr sz="4700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2.3x ~ 9.3x speedup</a:t>
            </a:r>
          </a:p>
        </p:txBody>
      </p:sp>
      <p:sp>
        <p:nvSpPr>
          <p:cNvPr id="8" name="Shape 167"/>
          <p:cNvSpPr/>
          <p:nvPr/>
        </p:nvSpPr>
        <p:spPr>
          <a:xfrm>
            <a:off x="18708238" y="5842000"/>
            <a:ext cx="2780161" cy="4838485"/>
          </a:xfrm>
          <a:prstGeom prst="roundRect">
            <a:avLst>
              <a:gd name="adj" fmla="val 0"/>
            </a:avLst>
          </a:prstGeom>
          <a:solidFill>
            <a:schemeClr val="accent6">
              <a:lumMod val="50000"/>
            </a:schemeClr>
          </a:solidFill>
          <a:ln w="889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0116800" y="3436293"/>
            <a:ext cx="0" cy="1397000"/>
          </a:xfrm>
          <a:prstGeom prst="straightConnector1">
            <a:avLst/>
          </a:prstGeom>
          <a:noFill/>
          <a:ln w="88900" cap="flat">
            <a:solidFill>
              <a:schemeClr val="accent6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Shape 167"/>
          <p:cNvSpPr/>
          <p:nvPr/>
        </p:nvSpPr>
        <p:spPr>
          <a:xfrm>
            <a:off x="12845143" y="2890687"/>
            <a:ext cx="6826554" cy="1834793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Parallel Processing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FreightSansLFPro"/>
                <a:ea typeface="Helvetica"/>
                <a:cs typeface="FreightSansLFPro"/>
                <a:sym typeface="Helvetica"/>
              </a:rPr>
              <a:t>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Rely on priority to degrade non-latency-sensitive tasks</a:t>
            </a:r>
          </a:p>
          <a:p>
            <a:r>
              <a:rPr lang="en-US" dirty="0"/>
              <a:t>Defer full video processing for some new uploads</a:t>
            </a:r>
          </a:p>
          <a:p>
            <a:r>
              <a:rPr lang="en-US" dirty="0"/>
              <a:t>Load-shedding across global deployments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Robust: tolerate overload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Handle faults and overload that is inevitable at scale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FreightSansLFPro"/>
                <a:ea typeface="Helvetica"/>
                <a:cs typeface="FreightSansLFPro"/>
                <a:sym typeface="Helvetica"/>
              </a:rPr>
              <a:t>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3688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is growing across Facebook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523999" y="8692138"/>
            <a:ext cx="21989143" cy="3944361"/>
          </a:xfrm>
        </p:spPr>
        <p:txBody>
          <a:bodyPr/>
          <a:lstStyle/>
          <a:p>
            <a:r>
              <a:rPr lang="en-US" dirty="0"/>
              <a:t>FB:</a:t>
            </a:r>
            <a:r>
              <a:rPr lang="en-US" b="1" dirty="0">
                <a:solidFill>
                  <a:srgbClr val="5890FF"/>
                </a:solidFill>
              </a:rPr>
              <a:t> 500M</a:t>
            </a:r>
            <a:r>
              <a:rPr lang="en-US" dirty="0"/>
              <a:t> users watch </a:t>
            </a:r>
            <a:r>
              <a:rPr lang="en-US" b="1" dirty="0">
                <a:solidFill>
                  <a:srgbClr val="5890FF"/>
                </a:solidFill>
              </a:rPr>
              <a:t>100M hours</a:t>
            </a:r>
            <a:r>
              <a:rPr lang="en-US" dirty="0"/>
              <a:t> video daily (Mar. 16)</a:t>
            </a:r>
          </a:p>
          <a:p>
            <a:r>
              <a:rPr lang="en-US" dirty="0"/>
              <a:t>Instagram:</a:t>
            </a:r>
            <a:r>
              <a:rPr lang="en-US" b="1" dirty="0">
                <a:solidFill>
                  <a:srgbClr val="5890FF"/>
                </a:solidFill>
              </a:rPr>
              <a:t> 250M</a:t>
            </a:r>
            <a:r>
              <a:rPr lang="en-US" dirty="0"/>
              <a:t> daily active users for stories (Jun. 17)</a:t>
            </a:r>
          </a:p>
          <a:p>
            <a:r>
              <a:rPr lang="en-US" dirty="0"/>
              <a:t>All: </a:t>
            </a:r>
            <a:r>
              <a:rPr lang="en-US" b="1" dirty="0">
                <a:solidFill>
                  <a:srgbClr val="5890FF"/>
                </a:solidFill>
              </a:rPr>
              <a:t>many tens of millions</a:t>
            </a:r>
            <a:r>
              <a:rPr lang="en-US" dirty="0"/>
              <a:t> of daily uploads, </a:t>
            </a:r>
            <a:r>
              <a:rPr lang="en-US" b="1" dirty="0">
                <a:solidFill>
                  <a:srgbClr val="5890FF"/>
                </a:solidFill>
              </a:rPr>
              <a:t>3X</a:t>
            </a:r>
            <a:r>
              <a:rPr lang="en-US" dirty="0"/>
              <a:t> NYE spike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845" y="4231452"/>
            <a:ext cx="3108960" cy="3108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9589" y="4235687"/>
            <a:ext cx="3289866" cy="32876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9098" y="3957132"/>
            <a:ext cx="3657600" cy="365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0880" y="3502049"/>
            <a:ext cx="8453120" cy="47548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FreightSansLFPro"/>
                <a:ea typeface="Helvetica"/>
                <a:cs typeface="FreightSansLFPro"/>
                <a:sym typeface="Helvetica"/>
              </a:rPr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812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3X peak load during New Year Eve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0640" y="4236720"/>
            <a:ext cx="14599920" cy="77724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533373" y="4791776"/>
            <a:ext cx="5878825" cy="4888029"/>
            <a:chOff x="15533373" y="4791776"/>
            <a:chExt cx="5878825" cy="4888029"/>
          </a:xfrm>
        </p:grpSpPr>
        <p:sp>
          <p:nvSpPr>
            <p:cNvPr id="24" name="Shape 151"/>
            <p:cNvSpPr/>
            <p:nvPr/>
          </p:nvSpPr>
          <p:spPr>
            <a:xfrm rot="16200000">
              <a:off x="13491313" y="6833836"/>
              <a:ext cx="4888029" cy="803910"/>
            </a:xfrm>
            <a:prstGeom prst="rightArrow">
              <a:avLst>
                <a:gd name="adj1" fmla="val 50000"/>
                <a:gd name="adj2" fmla="val 53968"/>
              </a:avLst>
            </a:prstGeom>
            <a:solidFill>
              <a:srgbClr val="CC4EA2"/>
            </a:solidFill>
            <a:ln w="76200">
              <a:solidFill>
                <a:srgbClr val="FFFFFF"/>
              </a:solidFill>
              <a:round/>
            </a:ln>
          </p:spPr>
          <p:txBody>
            <a:bodyPr lIns="0" tIns="0" rIns="0" bIns="0" anchor="ctr"/>
            <a:lstStyle/>
            <a:p>
              <a:pPr marL="23145" marR="23145" lvl="0" defTabSz="520700">
                <a:lnSpc>
                  <a:spcPct val="90000"/>
                </a:lnSpc>
                <a:defRPr>
                  <a:solidFill>
                    <a:srgbClr val="072150"/>
                  </a:solidFill>
                  <a:uFill>
                    <a:solidFill/>
                  </a:uFill>
                </a:defRPr>
              </a:pPr>
              <a:endParaRPr/>
            </a:p>
          </p:txBody>
        </p:sp>
        <p:sp>
          <p:nvSpPr>
            <p:cNvPr id="25" name="Shape 102"/>
            <p:cNvSpPr/>
            <p:nvPr/>
          </p:nvSpPr>
          <p:spPr>
            <a:xfrm>
              <a:off x="16429913" y="6746855"/>
              <a:ext cx="4982285" cy="92333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defTabSz="558800">
                <a:spcBef>
                  <a:spcPts val="800"/>
                </a:spcBef>
                <a:defRPr sz="4700" spc="-47">
                  <a:solidFill>
                    <a:srgbClr val="F7A226"/>
                  </a:solidFill>
                  <a:uFill>
                    <a:solidFill>
                      <a:srgbClr val="62D966"/>
                    </a:solidFill>
                  </a:uFill>
                </a:defRPr>
              </a:lvl1pPr>
            </a:lstStyle>
            <a:p>
              <a:pPr lvl="0">
                <a:defRPr sz="1800" spc="0">
                  <a:solidFill>
                    <a:srgbClr val="000000"/>
                  </a:solidFill>
                  <a:uFillTx/>
                </a:defRPr>
              </a:pPr>
              <a:r>
                <a:rPr lang="en-US" sz="6000" b="1" spc="-47" dirty="0">
                  <a:solidFill>
                    <a:srgbClr val="CC4EA2"/>
                  </a:solidFill>
                  <a:uFill>
                    <a:solidFill>
                      <a:srgbClr val="62D966"/>
                    </a:solidFill>
                  </a:uFill>
                  <a:latin typeface="Helvetica Neue" charset="0"/>
                  <a:ea typeface="Helvetica Neue" charset="0"/>
                  <a:cs typeface="Helvetica Neue" charset="0"/>
                </a:rPr>
                <a:t>3X</a:t>
              </a:r>
              <a:endParaRPr sz="6000" b="1" spc="-47" dirty="0">
                <a:solidFill>
                  <a:srgbClr val="CC4EA2"/>
                </a:solidFill>
                <a:uFill>
                  <a:solidFill>
                    <a:srgbClr val="62D966"/>
                  </a:solidFill>
                </a:u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3876020" y="4846321"/>
            <a:ext cx="2461260" cy="4857549"/>
            <a:chOff x="13876020" y="4846321"/>
            <a:chExt cx="2461260" cy="4857549"/>
          </a:xfrm>
        </p:grpSpPr>
        <p:sp>
          <p:nvSpPr>
            <p:cNvPr id="22" name="Shape 152"/>
            <p:cNvSpPr/>
            <p:nvPr/>
          </p:nvSpPr>
          <p:spPr>
            <a:xfrm>
              <a:off x="13876020" y="4846321"/>
              <a:ext cx="2461260" cy="0"/>
            </a:xfrm>
            <a:prstGeom prst="line">
              <a:avLst/>
            </a:prstGeom>
            <a:ln w="88900">
              <a:solidFill>
                <a:srgbClr val="CC4EA2"/>
              </a:solidFill>
              <a:miter lim="400000"/>
              <a:headEnd type="none"/>
            </a:ln>
          </p:spPr>
          <p:txBody>
            <a:bodyPr lIns="0" tIns="0" rIns="0" bIns="0" anchor="ctr"/>
            <a:lstStyle/>
            <a:p>
              <a:pPr marL="317500" lvl="0" indent="-317500" defTabSz="914400">
                <a:tabLst>
                  <a:tab pos="774700" algn="l"/>
                </a:tabLst>
                <a:defRPr sz="3200" spc="-32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  <p:sp>
          <p:nvSpPr>
            <p:cNvPr id="23" name="Shape 152"/>
            <p:cNvSpPr/>
            <p:nvPr/>
          </p:nvSpPr>
          <p:spPr>
            <a:xfrm flipV="1">
              <a:off x="14729460" y="9703869"/>
              <a:ext cx="1607820" cy="1"/>
            </a:xfrm>
            <a:prstGeom prst="line">
              <a:avLst/>
            </a:prstGeom>
            <a:ln w="88900">
              <a:solidFill>
                <a:srgbClr val="CC4EA2"/>
              </a:solidFill>
              <a:miter lim="400000"/>
              <a:headEnd type="none"/>
            </a:ln>
          </p:spPr>
          <p:txBody>
            <a:bodyPr lIns="0" tIns="0" rIns="0" bIns="0" anchor="ctr"/>
            <a:lstStyle/>
            <a:p>
              <a:pPr marL="317500" lvl="0" indent="-317500" defTabSz="914400">
                <a:tabLst>
                  <a:tab pos="774700" algn="l"/>
                </a:tabLst>
                <a:defRPr sz="3200" spc="-32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 flipV="1">
            <a:off x="5067219" y="12009120"/>
            <a:ext cx="15867728" cy="0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 flipV="1">
            <a:off x="5120640" y="2879726"/>
            <a:ext cx="1" cy="9129394"/>
          </a:xfrm>
          <a:prstGeom prst="straightConnector1">
            <a:avLst/>
          </a:prstGeom>
          <a:noFill/>
          <a:ln w="1270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Shape 102"/>
          <p:cNvSpPr/>
          <p:nvPr/>
        </p:nvSpPr>
        <p:spPr>
          <a:xfrm>
            <a:off x="19341556" y="11505470"/>
            <a:ext cx="4982285" cy="743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800" b="1" spc="-47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  <a:latin typeface="Helvetica Neue" charset="0"/>
                <a:ea typeface="Helvetica Neue" charset="0"/>
                <a:cs typeface="Helvetica Neue" charset="0"/>
              </a:rPr>
              <a:t>Date</a:t>
            </a:r>
            <a:endParaRPr sz="4800" b="1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8" name="Shape 102"/>
          <p:cNvSpPr/>
          <p:nvPr/>
        </p:nvSpPr>
        <p:spPr>
          <a:xfrm rot="16200000">
            <a:off x="1096450" y="6939182"/>
            <a:ext cx="6472634" cy="743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defTabSz="558800">
              <a:spcBef>
                <a:spcPts val="800"/>
              </a:spcBef>
              <a:defRPr sz="4700" spc="-47">
                <a:solidFill>
                  <a:srgbClr val="F7A226"/>
                </a:solidFill>
                <a:uFill>
                  <a:solidFill>
                    <a:srgbClr val="62D966"/>
                  </a:solidFill>
                </a:uFill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  <a:uFillTx/>
              </a:defRPr>
            </a:pPr>
            <a:r>
              <a:rPr lang="en-US" sz="4800" b="1" spc="-47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  <a:latin typeface="Helvetica Neue" charset="0"/>
                <a:ea typeface="Helvetica Neue" charset="0"/>
                <a:cs typeface="Helvetica Neue" charset="0"/>
              </a:rPr>
              <a:t>Upload volume</a:t>
            </a:r>
            <a:endParaRPr sz="4800" b="1" spc="-47" dirty="0">
              <a:solidFill>
                <a:schemeClr val="bg1">
                  <a:lumMod val="50000"/>
                </a:schemeClr>
              </a:solidFill>
              <a:uFill>
                <a:solidFill>
                  <a:srgbClr val="62D966"/>
                </a:solidFill>
              </a:u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269000" y="4812561"/>
            <a:ext cx="4982285" cy="2475903"/>
            <a:chOff x="8269000" y="4812561"/>
            <a:chExt cx="4982285" cy="2475903"/>
          </a:xfrm>
        </p:grpSpPr>
        <p:sp>
          <p:nvSpPr>
            <p:cNvPr id="15" name="Shape 102"/>
            <p:cNvSpPr/>
            <p:nvPr/>
          </p:nvSpPr>
          <p:spPr>
            <a:xfrm>
              <a:off x="8269000" y="4812561"/>
              <a:ext cx="4982285" cy="7438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defTabSz="558800">
                <a:spcBef>
                  <a:spcPts val="800"/>
                </a:spcBef>
                <a:defRPr sz="4700" spc="-47">
                  <a:solidFill>
                    <a:srgbClr val="F7A226"/>
                  </a:solidFill>
                  <a:uFill>
                    <a:solidFill>
                      <a:srgbClr val="62D966"/>
                    </a:solidFill>
                  </a:uFill>
                </a:defRPr>
              </a:lvl1pPr>
            </a:lstStyle>
            <a:p>
              <a:pPr lvl="0">
                <a:defRPr sz="1800" spc="0">
                  <a:solidFill>
                    <a:srgbClr val="000000"/>
                  </a:solidFill>
                  <a:uFillTx/>
                </a:defRPr>
              </a:pPr>
              <a:r>
                <a:rPr lang="en-US" sz="4800" b="1" spc="-47" dirty="0">
                  <a:solidFill>
                    <a:schemeClr val="bg1">
                      <a:lumMod val="50000"/>
                    </a:schemeClr>
                  </a:solidFill>
                  <a:uFill>
                    <a:solidFill>
                      <a:srgbClr val="62D966"/>
                    </a:solidFill>
                  </a:uFill>
                  <a:latin typeface="Helvetica Neue" charset="0"/>
                  <a:ea typeface="Helvetica Neue" charset="0"/>
                  <a:cs typeface="Helvetica Neue" charset="0"/>
                </a:rPr>
                <a:t>Xmas</a:t>
              </a:r>
              <a:endParaRPr sz="4800" b="1" spc="-47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0980823" y="5891464"/>
              <a:ext cx="0" cy="1397000"/>
            </a:xfrm>
            <a:prstGeom prst="straightConnector1">
              <a:avLst/>
            </a:prstGeom>
            <a:noFill/>
            <a:ln w="88900" cap="flat">
              <a:solidFill>
                <a:schemeClr val="accent6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1" name="Group 20"/>
          <p:cNvGrpSpPr/>
          <p:nvPr/>
        </p:nvGrpSpPr>
        <p:grpSpPr>
          <a:xfrm>
            <a:off x="11357105" y="2751148"/>
            <a:ext cx="4982285" cy="1804911"/>
            <a:chOff x="8365252" y="5341951"/>
            <a:chExt cx="4982285" cy="1804911"/>
          </a:xfrm>
        </p:grpSpPr>
        <p:sp>
          <p:nvSpPr>
            <p:cNvPr id="26" name="Shape 102"/>
            <p:cNvSpPr/>
            <p:nvPr/>
          </p:nvSpPr>
          <p:spPr>
            <a:xfrm>
              <a:off x="8365252" y="5341951"/>
              <a:ext cx="4982285" cy="7438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defTabSz="558800">
                <a:spcBef>
                  <a:spcPts val="800"/>
                </a:spcBef>
                <a:defRPr sz="4700" spc="-47">
                  <a:solidFill>
                    <a:srgbClr val="F7A226"/>
                  </a:solidFill>
                  <a:uFill>
                    <a:solidFill>
                      <a:srgbClr val="62D966"/>
                    </a:solidFill>
                  </a:uFill>
                </a:defRPr>
              </a:lvl1pPr>
            </a:lstStyle>
            <a:p>
              <a:pPr lvl="0">
                <a:defRPr sz="1800" spc="0">
                  <a:solidFill>
                    <a:srgbClr val="000000"/>
                  </a:solidFill>
                  <a:uFillTx/>
                </a:defRPr>
              </a:pPr>
              <a:r>
                <a:rPr lang="en-US" sz="4800" b="1" spc="-47" dirty="0">
                  <a:solidFill>
                    <a:schemeClr val="bg1">
                      <a:lumMod val="50000"/>
                    </a:schemeClr>
                  </a:solidFill>
                  <a:uFill>
                    <a:solidFill>
                      <a:srgbClr val="62D966"/>
                    </a:solidFill>
                  </a:uFill>
                  <a:latin typeface="Helvetica Neue" charset="0"/>
                  <a:ea typeface="Helvetica Neue" charset="0"/>
                  <a:cs typeface="Helvetica Neue" charset="0"/>
                </a:rPr>
                <a:t>NYE</a:t>
              </a:r>
              <a:endParaRPr sz="4800" b="1" spc="-47" dirty="0">
                <a:solidFill>
                  <a:schemeClr val="bg1">
                    <a:lumMod val="50000"/>
                  </a:schemeClr>
                </a:solidFill>
                <a:uFill>
                  <a:solidFill>
                    <a:srgbClr val="62D966"/>
                  </a:solidFill>
                </a:u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10932293" y="6232462"/>
              <a:ext cx="0" cy="914400"/>
            </a:xfrm>
            <a:prstGeom prst="straightConnector1">
              <a:avLst/>
            </a:prstGeom>
            <a:noFill/>
            <a:ln w="88900" cap="flat">
              <a:solidFill>
                <a:schemeClr val="accent6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8" name="Rectangle 27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FreightSansLFPro"/>
                <a:ea typeface="Helvetica"/>
                <a:cs typeface="FreightSansLFPro"/>
                <a:sym typeface="Helvetica"/>
              </a:rPr>
              <a:t>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5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for overload</a:t>
            </a:r>
          </a:p>
        </p:txBody>
      </p:sp>
      <p:sp>
        <p:nvSpPr>
          <p:cNvPr id="8" name="Shape 221"/>
          <p:cNvSpPr/>
          <p:nvPr/>
        </p:nvSpPr>
        <p:spPr>
          <a:xfrm>
            <a:off x="4142468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 algn="ctr">
              <a:lnSpc>
                <a:spcPct val="100000"/>
              </a:lnSpc>
              <a:defRPr sz="32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21"/>
          </a:p>
        </p:txBody>
      </p:sp>
      <p:sp>
        <p:nvSpPr>
          <p:cNvPr id="9" name="Shape 222"/>
          <p:cNvSpPr/>
          <p:nvPr/>
        </p:nvSpPr>
        <p:spPr>
          <a:xfrm>
            <a:off x="592967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10" name="Shape 223"/>
          <p:cNvSpPr/>
          <p:nvPr/>
        </p:nvSpPr>
        <p:spPr>
          <a:xfrm>
            <a:off x="5530202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13" name="Shape 226"/>
          <p:cNvSpPr/>
          <p:nvPr/>
        </p:nvSpPr>
        <p:spPr>
          <a:xfrm>
            <a:off x="906104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5" name="Shape 228"/>
          <p:cNvSpPr/>
          <p:nvPr/>
        </p:nvSpPr>
        <p:spPr>
          <a:xfrm>
            <a:off x="20341905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Final Blob Storage</a:t>
            </a:r>
          </a:p>
        </p:txBody>
      </p:sp>
      <p:sp>
        <p:nvSpPr>
          <p:cNvPr id="16" name="Shape 229"/>
          <p:cNvSpPr/>
          <p:nvPr/>
        </p:nvSpPr>
        <p:spPr>
          <a:xfrm>
            <a:off x="18935516" y="6400131"/>
            <a:ext cx="1219538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7" name="Shape 226"/>
          <p:cNvSpPr/>
          <p:nvPr/>
        </p:nvSpPr>
        <p:spPr>
          <a:xfrm rot="5400000">
            <a:off x="11868923" y="9865338"/>
            <a:ext cx="827311" cy="942512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8" name="Shape 224"/>
          <p:cNvSpPr/>
          <p:nvPr/>
        </p:nvSpPr>
        <p:spPr>
          <a:xfrm>
            <a:off x="10475387" y="1086449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sp>
        <p:nvSpPr>
          <p:cNvPr id="33" name="Shape 167"/>
          <p:cNvSpPr/>
          <p:nvPr/>
        </p:nvSpPr>
        <p:spPr>
          <a:xfrm>
            <a:off x="10280584" y="2641600"/>
            <a:ext cx="8654932" cy="7247471"/>
          </a:xfrm>
          <a:prstGeom prst="roundRect">
            <a:avLst>
              <a:gd name="adj" fmla="val 6289"/>
            </a:avLst>
          </a:prstGeom>
          <a:solidFill>
            <a:schemeClr val="bg1">
              <a:lumMod val="20000"/>
              <a:lumOff val="80000"/>
              <a:alpha val="9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lvl="0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Shape 365"/>
          <p:cNvSpPr/>
          <p:nvPr/>
        </p:nvSpPr>
        <p:spPr>
          <a:xfrm>
            <a:off x="14401403" y="6451564"/>
            <a:ext cx="1153171" cy="891221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9" name="Shape 366"/>
          <p:cNvSpPr/>
          <p:nvPr/>
        </p:nvSpPr>
        <p:spPr>
          <a:xfrm>
            <a:off x="15714325" y="5785421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20" name="Shape 368"/>
          <p:cNvSpPr/>
          <p:nvPr/>
        </p:nvSpPr>
        <p:spPr>
          <a:xfrm>
            <a:off x="12829435" y="3085347"/>
            <a:ext cx="4059881" cy="12113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sp>
        <p:nvSpPr>
          <p:cNvPr id="21" name="Shape 369"/>
          <p:cNvSpPr/>
          <p:nvPr/>
        </p:nvSpPr>
        <p:spPr>
          <a:xfrm rot="18615776">
            <a:off x="12889323" y="4558390"/>
            <a:ext cx="1156626" cy="891221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22" name="Group 372"/>
          <p:cNvGrpSpPr/>
          <p:nvPr/>
        </p:nvGrpSpPr>
        <p:grpSpPr>
          <a:xfrm rot="2341110">
            <a:off x="15439581" y="4641957"/>
            <a:ext cx="1729757" cy="891221"/>
            <a:chOff x="0" y="0"/>
            <a:chExt cx="2286520" cy="1178081"/>
          </a:xfrm>
        </p:grpSpPr>
        <p:sp>
          <p:nvSpPr>
            <p:cNvPr id="23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24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5" name="Shape 377"/>
          <p:cNvSpPr/>
          <p:nvPr/>
        </p:nvSpPr>
        <p:spPr>
          <a:xfrm>
            <a:off x="10467435" y="5727617"/>
            <a:ext cx="3711769" cy="2313801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Shape 366"/>
          <p:cNvSpPr/>
          <p:nvPr/>
        </p:nvSpPr>
        <p:spPr>
          <a:xfrm>
            <a:off x="15714325" y="6990996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31" name="Shape 366"/>
          <p:cNvSpPr/>
          <p:nvPr/>
        </p:nvSpPr>
        <p:spPr>
          <a:xfrm>
            <a:off x="15714325" y="8196571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26" name="Shape 366"/>
          <p:cNvSpPr/>
          <p:nvPr/>
        </p:nvSpPr>
        <p:spPr>
          <a:xfrm>
            <a:off x="15683845" y="5791517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C00000">
              <a:alpha val="60000"/>
            </a:srgbClr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29" name="Shape 366"/>
          <p:cNvSpPr/>
          <p:nvPr/>
        </p:nvSpPr>
        <p:spPr>
          <a:xfrm>
            <a:off x="15683845" y="6997092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C00000">
              <a:alpha val="60000"/>
            </a:srgbClr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32" name="Shape 366"/>
          <p:cNvSpPr/>
          <p:nvPr/>
        </p:nvSpPr>
        <p:spPr>
          <a:xfrm>
            <a:off x="15683845" y="8202667"/>
            <a:ext cx="2908256" cy="1204793"/>
          </a:xfrm>
          <a:prstGeom prst="roundRect">
            <a:avLst>
              <a:gd name="adj" fmla="val 5439"/>
            </a:avLst>
          </a:prstGeom>
          <a:solidFill>
            <a:srgbClr val="C00000">
              <a:alpha val="60000"/>
            </a:srgbClr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Worker</a:t>
            </a:r>
          </a:p>
        </p:txBody>
      </p:sp>
      <p:sp>
        <p:nvSpPr>
          <p:cNvPr id="34" name="Shape 377"/>
          <p:cNvSpPr/>
          <p:nvPr/>
        </p:nvSpPr>
        <p:spPr>
          <a:xfrm>
            <a:off x="10473531" y="5733713"/>
            <a:ext cx="3711769" cy="2313801"/>
          </a:xfrm>
          <a:prstGeom prst="roundRect">
            <a:avLst>
              <a:gd name="adj" fmla="val 5439"/>
            </a:avLst>
          </a:prstGeom>
          <a:solidFill>
            <a:srgbClr val="C00000">
              <a:alpha val="60000"/>
            </a:srgbClr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lang="en-US" sz="4085" dirty="0">
                <a:solidFill>
                  <a:schemeClr val="bg1">
                    <a:lumMod val="50000"/>
                  </a:schemeClr>
                </a:solidFill>
              </a:rPr>
              <a:t>Preprocessor</a:t>
            </a:r>
            <a:endParaRPr sz="408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FreightSansLFPro"/>
                <a:ea typeface="Helvetica"/>
                <a:cs typeface="FreightSansLFPro"/>
                <a:sym typeface="Helvetica"/>
              </a:rPr>
              <a:t>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23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2" grpId="0" animBg="1"/>
      <p:bldP spid="3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priority for worker overload</a:t>
            </a:r>
          </a:p>
        </p:txBody>
      </p:sp>
      <p:sp>
        <p:nvSpPr>
          <p:cNvPr id="6" name="Shape 436"/>
          <p:cNvSpPr/>
          <p:nvPr/>
        </p:nvSpPr>
        <p:spPr>
          <a:xfrm>
            <a:off x="1118670" y="3816366"/>
            <a:ext cx="4059881" cy="152625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3148611" y="5342620"/>
            <a:ext cx="6541147" cy="3516663"/>
            <a:chOff x="3148611" y="5342620"/>
            <a:chExt cx="6541147" cy="3516663"/>
          </a:xfrm>
        </p:grpSpPr>
        <p:cxnSp>
          <p:nvCxnSpPr>
            <p:cNvPr id="41" name="Straight Connector 40"/>
            <p:cNvCxnSpPr>
              <a:stCxn id="6" idx="2"/>
              <a:endCxn id="55" idx="1"/>
            </p:cNvCxnSpPr>
            <p:nvPr/>
          </p:nvCxnSpPr>
          <p:spPr>
            <a:xfrm rot="16200000" flipH="1">
              <a:off x="3212544" y="5278687"/>
              <a:ext cx="1385158" cy="1513024"/>
            </a:xfrm>
            <a:prstGeom prst="bentConnector2">
              <a:avLst/>
            </a:prstGeom>
            <a:noFill/>
            <a:ln w="2540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5" name="Rectangle 54"/>
            <p:cNvSpPr/>
            <p:nvPr/>
          </p:nvSpPr>
          <p:spPr>
            <a:xfrm>
              <a:off x="4661635" y="6396388"/>
              <a:ext cx="4848126" cy="662780"/>
            </a:xfrm>
            <a:prstGeom prst="rect">
              <a:avLst/>
            </a:prstGeom>
            <a:pattFill prst="dkVert">
              <a:fgClr>
                <a:srgbClr val="3366FF"/>
              </a:fgClr>
              <a:bgClr>
                <a:prstClr val="white"/>
              </a:bgClr>
            </a:patt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661635" y="8231284"/>
              <a:ext cx="4848126" cy="627999"/>
            </a:xfrm>
            <a:prstGeom prst="rect">
              <a:avLst/>
            </a:prstGeom>
            <a:pattFill prst="dkVert">
              <a:fgClr>
                <a:srgbClr val="3366FF"/>
              </a:fgClr>
              <a:bgClr>
                <a:prstClr val="white"/>
              </a:bgClr>
            </a:patt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>
                <a:solidFill>
                  <a:srgbClr val="FFFFFF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62" name="Straight Connector 40"/>
            <p:cNvCxnSpPr>
              <a:stCxn id="6" idx="2"/>
              <a:endCxn id="57" idx="1"/>
            </p:cNvCxnSpPr>
            <p:nvPr/>
          </p:nvCxnSpPr>
          <p:spPr>
            <a:xfrm rot="16200000" flipH="1">
              <a:off x="2303791" y="6187440"/>
              <a:ext cx="3202664" cy="1513024"/>
            </a:xfrm>
            <a:prstGeom prst="bentConnector2">
              <a:avLst/>
            </a:prstGeom>
            <a:noFill/>
            <a:ln w="2540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5" name="Shape 444"/>
            <p:cNvSpPr/>
            <p:nvPr/>
          </p:nvSpPr>
          <p:spPr>
            <a:xfrm>
              <a:off x="5126944" y="5539992"/>
              <a:ext cx="4097943" cy="7062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lang="en-US" sz="4085"/>
                <a:t>Hi-priority queue</a:t>
              </a:r>
              <a:endParaRPr sz="4085" dirty="0"/>
            </a:p>
          </p:txBody>
        </p:sp>
        <p:sp>
          <p:nvSpPr>
            <p:cNvPr id="66" name="Shape 444"/>
            <p:cNvSpPr/>
            <p:nvPr/>
          </p:nvSpPr>
          <p:spPr>
            <a:xfrm>
              <a:off x="5126944" y="7448040"/>
              <a:ext cx="4562814" cy="7062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lang="en-US" sz="4085" dirty="0"/>
                <a:t>Low-priority queue</a:t>
              </a:r>
              <a:endParaRPr sz="4085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959189" y="3932237"/>
            <a:ext cx="2908256" cy="7566151"/>
            <a:chOff x="11959189" y="3962717"/>
            <a:chExt cx="2908256" cy="7566151"/>
          </a:xfrm>
        </p:grpSpPr>
        <p:sp>
          <p:nvSpPr>
            <p:cNvPr id="12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13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14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15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16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5436957" y="3932237"/>
            <a:ext cx="2908256" cy="7566151"/>
            <a:chOff x="11959189" y="3962717"/>
            <a:chExt cx="2908256" cy="7566151"/>
          </a:xfrm>
        </p:grpSpPr>
        <p:sp>
          <p:nvSpPr>
            <p:cNvPr id="24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5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6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7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8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8914725" y="3932237"/>
            <a:ext cx="2908256" cy="7566151"/>
            <a:chOff x="11959189" y="3962717"/>
            <a:chExt cx="2908256" cy="7566151"/>
          </a:xfrm>
        </p:grpSpPr>
        <p:sp>
          <p:nvSpPr>
            <p:cNvPr id="30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1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2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3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4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4661634" y="6396388"/>
            <a:ext cx="4848126" cy="662780"/>
          </a:xfrm>
          <a:prstGeom prst="rect">
            <a:avLst/>
          </a:prstGeom>
          <a:pattFill prst="dkVert">
            <a:fgClr>
              <a:srgbClr val="FFFFFF"/>
            </a:fgClr>
            <a:bgClr>
              <a:prstClr val="white"/>
            </a:bgClr>
          </a:patt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965285" y="3932237"/>
            <a:ext cx="2908256" cy="7566151"/>
            <a:chOff x="11959189" y="3962717"/>
            <a:chExt cx="2908256" cy="7566151"/>
          </a:xfrm>
        </p:grpSpPr>
        <p:sp>
          <p:nvSpPr>
            <p:cNvPr id="37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8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9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2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3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5446101" y="3932237"/>
            <a:ext cx="2908256" cy="7566151"/>
            <a:chOff x="11959189" y="3962717"/>
            <a:chExt cx="2908256" cy="7566151"/>
          </a:xfrm>
        </p:grpSpPr>
        <p:sp>
          <p:nvSpPr>
            <p:cNvPr id="45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6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7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8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9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4667730" y="8194708"/>
            <a:ext cx="4848126" cy="662780"/>
          </a:xfrm>
          <a:prstGeom prst="rect">
            <a:avLst/>
          </a:prstGeom>
          <a:pattFill prst="dkVert">
            <a:fgClr>
              <a:srgbClr val="FFFFFF"/>
            </a:fgClr>
            <a:bgClr>
              <a:prstClr val="white"/>
            </a:bgClr>
          </a:patt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8926917" y="3932237"/>
            <a:ext cx="2908256" cy="7566151"/>
            <a:chOff x="11959189" y="3962717"/>
            <a:chExt cx="2908256" cy="7566151"/>
          </a:xfrm>
        </p:grpSpPr>
        <p:sp>
          <p:nvSpPr>
            <p:cNvPr id="52" name="Shape 366"/>
            <p:cNvSpPr/>
            <p:nvPr/>
          </p:nvSpPr>
          <p:spPr>
            <a:xfrm>
              <a:off x="11959189" y="39627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53" name="Shape 366"/>
            <p:cNvSpPr/>
            <p:nvPr/>
          </p:nvSpPr>
          <p:spPr>
            <a:xfrm>
              <a:off x="11959189" y="555305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54" name="Shape 366"/>
            <p:cNvSpPr/>
            <p:nvPr/>
          </p:nvSpPr>
          <p:spPr>
            <a:xfrm>
              <a:off x="11959189" y="10324075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56" name="Shape 366"/>
            <p:cNvSpPr/>
            <p:nvPr/>
          </p:nvSpPr>
          <p:spPr>
            <a:xfrm>
              <a:off x="11959189" y="714339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58" name="Shape 366"/>
            <p:cNvSpPr/>
            <p:nvPr/>
          </p:nvSpPr>
          <p:spPr>
            <a:xfrm>
              <a:off x="11959189" y="873373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</p:grpSp>
      <p:sp>
        <p:nvSpPr>
          <p:cNvPr id="59" name="Shape 167"/>
          <p:cNvSpPr/>
          <p:nvPr/>
        </p:nvSpPr>
        <p:spPr>
          <a:xfrm>
            <a:off x="820892" y="9770460"/>
            <a:ext cx="10108366" cy="1834793"/>
          </a:xfrm>
          <a:prstGeom prst="roundRect">
            <a:avLst>
              <a:gd name="adj" fmla="val 20465"/>
            </a:avLst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Only assign hi-</a:t>
            </a:r>
            <a:r>
              <a:rPr lang="en-US" sz="540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pri</a:t>
            </a:r>
            <a:r>
              <a:rPr lang="en-US" sz="54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 tasks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54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under overload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FreightSansLFPro"/>
                <a:ea typeface="Helvetica"/>
                <a:cs typeface="FreightSansLFPro"/>
                <a:sym typeface="Helvetica"/>
              </a:rPr>
              <a:t>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0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5" grpId="2" animBg="1"/>
      <p:bldP spid="50" grpId="0" animBg="1"/>
      <p:bldP spid="50" grpId="1" animBg="1"/>
      <p:bldP spid="5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384802" y="3488267"/>
            <a:ext cx="10781793" cy="9825397"/>
            <a:chOff x="5384801" y="3488267"/>
            <a:chExt cx="5750358" cy="9825397"/>
          </a:xfrm>
        </p:grpSpPr>
        <p:sp>
          <p:nvSpPr>
            <p:cNvPr id="8" name="Shape 443"/>
            <p:cNvSpPr/>
            <p:nvPr/>
          </p:nvSpPr>
          <p:spPr>
            <a:xfrm>
              <a:off x="5384801" y="3488267"/>
              <a:ext cx="5750358" cy="9825397"/>
            </a:xfrm>
            <a:prstGeom prst="roundRect">
              <a:avLst>
                <a:gd name="adj" fmla="val 3677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408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Shape 444"/>
            <p:cNvSpPr/>
            <p:nvPr/>
          </p:nvSpPr>
          <p:spPr>
            <a:xfrm>
              <a:off x="6672216" y="3784344"/>
              <a:ext cx="3173010" cy="7062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sz="4085" dirty="0"/>
                <a:t>Preprocessor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72576" cy="1838325"/>
          </a:xfrm>
        </p:spPr>
        <p:txBody>
          <a:bodyPr/>
          <a:lstStyle/>
          <a:p>
            <a:r>
              <a:rPr lang="en-US" dirty="0"/>
              <a:t>Defer full video processing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6398" y="5524416"/>
            <a:ext cx="4876801" cy="1621451"/>
            <a:chOff x="406398" y="5524416"/>
            <a:chExt cx="4876801" cy="1621451"/>
          </a:xfrm>
        </p:grpSpPr>
        <p:sp>
          <p:nvSpPr>
            <p:cNvPr id="13" name="Shape 431"/>
            <p:cNvSpPr/>
            <p:nvPr/>
          </p:nvSpPr>
          <p:spPr>
            <a:xfrm>
              <a:off x="406398" y="5524416"/>
              <a:ext cx="3179655" cy="1621451"/>
            </a:xfrm>
            <a:prstGeom prst="roundRect">
              <a:avLst>
                <a:gd name="adj" fmla="val 5439"/>
              </a:avLst>
            </a:prstGeom>
            <a:solidFill>
              <a:srgbClr val="FFFFFF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Web Server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3619920" y="6333067"/>
              <a:ext cx="1663279" cy="2075"/>
            </a:xfrm>
            <a:prstGeom prst="line">
              <a:avLst/>
            </a:prstGeom>
            <a:noFill/>
            <a:ln w="254000" cap="flat">
              <a:solidFill>
                <a:schemeClr val="accent1">
                  <a:lumMod val="50000"/>
                </a:schemeClr>
              </a:solidFill>
              <a:prstDash val="solid"/>
              <a:miter lim="400000"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12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825" y="5620399"/>
            <a:ext cx="1425336" cy="14253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7" name="Group 16"/>
          <p:cNvGrpSpPr/>
          <p:nvPr/>
        </p:nvGrpSpPr>
        <p:grpSpPr>
          <a:xfrm>
            <a:off x="11849679" y="5293948"/>
            <a:ext cx="3581775" cy="2227278"/>
            <a:chOff x="5384800" y="4469186"/>
            <a:chExt cx="4635060" cy="4594803"/>
          </a:xfrm>
        </p:grpSpPr>
        <p:sp>
          <p:nvSpPr>
            <p:cNvPr id="18" name="Shape 443"/>
            <p:cNvSpPr/>
            <p:nvPr/>
          </p:nvSpPr>
          <p:spPr>
            <a:xfrm>
              <a:off x="5384800" y="4469186"/>
              <a:ext cx="4635060" cy="4594803"/>
            </a:xfrm>
            <a:prstGeom prst="roundRect">
              <a:avLst>
                <a:gd name="adj" fmla="val 3677"/>
              </a:avLst>
            </a:prstGeom>
            <a:solidFill>
              <a:schemeClr val="tx1"/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4085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9" name="Shape 444"/>
            <p:cNvSpPr/>
            <p:nvPr/>
          </p:nvSpPr>
          <p:spPr>
            <a:xfrm>
              <a:off x="5689204" y="4702763"/>
              <a:ext cx="3952002" cy="40506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430" tIns="38430" rIns="38430" bIns="38430" anchor="ctr">
              <a:spAutoFit/>
            </a:bodyPr>
            <a:lstStyle>
              <a:lvl1pPr algn="ctr">
                <a:lnSpc>
                  <a:spcPct val="100000"/>
                </a:lnSpc>
                <a:defRPr sz="5400" b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lvl1pPr>
            </a:lstStyle>
            <a:p>
              <a:r>
                <a:rPr lang="en-US" sz="4085" dirty="0"/>
                <a:t>DAG Generation</a:t>
              </a:r>
            </a:p>
            <a:p>
              <a:r>
                <a:rPr lang="en-US" sz="4085" dirty="0"/>
                <a:t>Code</a:t>
              </a:r>
              <a:endParaRPr sz="4085" dirty="0"/>
            </a:p>
          </p:txBody>
        </p:sp>
      </p:grpSp>
      <p:sp>
        <p:nvSpPr>
          <p:cNvPr id="31" name="Shape 443"/>
          <p:cNvSpPr/>
          <p:nvPr/>
        </p:nvSpPr>
        <p:spPr>
          <a:xfrm>
            <a:off x="5849722" y="8973961"/>
            <a:ext cx="9963266" cy="4010519"/>
          </a:xfrm>
          <a:prstGeom prst="roundRect">
            <a:avLst>
              <a:gd name="adj" fmla="val 3677"/>
            </a:avLst>
          </a:prstGeom>
          <a:solidFill>
            <a:schemeClr val="tx1"/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2" name="pasted-image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75637" y="9296842"/>
            <a:ext cx="1295220" cy="129522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3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42958" y="10869167"/>
            <a:ext cx="1297022" cy="129702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4" name="Shape 444"/>
          <p:cNvSpPr/>
          <p:nvPr/>
        </p:nvSpPr>
        <p:spPr>
          <a:xfrm>
            <a:off x="10033706" y="12093192"/>
            <a:ext cx="1491459" cy="706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430" tIns="38430" rIns="38430" bIns="38430" anchor="ctr">
            <a:spAutoFit/>
          </a:bodyPr>
          <a:lstStyle>
            <a:lvl1pPr algn="ctr">
              <a:lnSpc>
                <a:spcPct val="10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lvl1pPr>
          </a:lstStyle>
          <a:p>
            <a:r>
              <a:rPr lang="en-US" sz="4085" dirty="0"/>
              <a:t>Cache</a:t>
            </a:r>
            <a:endParaRPr sz="4085" dirty="0"/>
          </a:p>
        </p:txBody>
      </p:sp>
      <p:pic>
        <p:nvPicPr>
          <p:cNvPr id="45" name="pasted-image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34808" y="10871044"/>
            <a:ext cx="1295146" cy="12951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9" name="pasted-image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33723" y="9296842"/>
            <a:ext cx="1295146" cy="12951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3" name="pasted-image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8846" y="10870968"/>
            <a:ext cx="1295220" cy="129522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5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17626" y="9296842"/>
            <a:ext cx="1297022" cy="129702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6" name="Shape 436"/>
          <p:cNvSpPr/>
          <p:nvPr/>
        </p:nvSpPr>
        <p:spPr>
          <a:xfrm>
            <a:off x="18095022" y="3597995"/>
            <a:ext cx="4754825" cy="1526254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Scheduler</a:t>
            </a:r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16349475" y="4490588"/>
            <a:ext cx="1572765" cy="0"/>
          </a:xfrm>
          <a:prstGeom prst="line">
            <a:avLst/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Straight Connector 40"/>
          <p:cNvCxnSpPr>
            <a:stCxn id="56" idx="2"/>
            <a:endCxn id="60" idx="0"/>
          </p:cNvCxnSpPr>
          <p:nvPr/>
        </p:nvCxnSpPr>
        <p:spPr>
          <a:xfrm rot="16200000" flipH="1">
            <a:off x="19452357" y="6144326"/>
            <a:ext cx="2040235" cy="79"/>
          </a:xfrm>
          <a:prstGeom prst="bentConnector3">
            <a:avLst>
              <a:gd name="adj1" fmla="val 50000"/>
            </a:avLst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0" name="Rectangle 59"/>
          <p:cNvSpPr/>
          <p:nvPr/>
        </p:nvSpPr>
        <p:spPr>
          <a:xfrm>
            <a:off x="18048451" y="7164484"/>
            <a:ext cx="4848126" cy="662780"/>
          </a:xfrm>
          <a:prstGeom prst="rect">
            <a:avLst/>
          </a:prstGeom>
          <a:pattFill prst="dkVert">
            <a:fgClr>
              <a:srgbClr val="3366FF"/>
            </a:fgClr>
            <a:bgClr>
              <a:prstClr val="white"/>
            </a:bgClr>
          </a:patt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3" name="Shape 444"/>
          <p:cNvSpPr/>
          <p:nvPr/>
        </p:nvSpPr>
        <p:spPr>
          <a:xfrm>
            <a:off x="18423462" y="7926708"/>
            <a:ext cx="4097943" cy="706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8430" tIns="38430" rIns="38430" bIns="38430" anchor="ctr">
            <a:spAutoFit/>
          </a:bodyPr>
          <a:lstStyle>
            <a:lvl1pPr algn="ctr">
              <a:lnSpc>
                <a:spcPct val="100000"/>
              </a:lnSpc>
              <a:defRPr sz="5400" b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defRPr>
            </a:lvl1pPr>
          </a:lstStyle>
          <a:p>
            <a:r>
              <a:rPr lang="en-US" sz="4085"/>
              <a:t>Hi-priority queue</a:t>
            </a:r>
            <a:endParaRPr sz="4085" dirty="0"/>
          </a:p>
        </p:txBody>
      </p:sp>
      <p:sp>
        <p:nvSpPr>
          <p:cNvPr id="65" name="Rectangle 64"/>
          <p:cNvSpPr/>
          <p:nvPr/>
        </p:nvSpPr>
        <p:spPr>
          <a:xfrm>
            <a:off x="18048450" y="7164484"/>
            <a:ext cx="4848126" cy="662780"/>
          </a:xfrm>
          <a:prstGeom prst="rect">
            <a:avLst/>
          </a:prstGeom>
          <a:pattFill prst="dkVert">
            <a:fgClr>
              <a:srgbClr val="FFFFFF"/>
            </a:fgClr>
            <a:bgClr>
              <a:prstClr val="white"/>
            </a:bgClr>
          </a:patt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>
              <a:solidFill>
                <a:srgbClr val="FFFFFF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6" name="Shape 443"/>
          <p:cNvSpPr/>
          <p:nvPr/>
        </p:nvSpPr>
        <p:spPr>
          <a:xfrm>
            <a:off x="5846461" y="8973509"/>
            <a:ext cx="9963266" cy="4010519"/>
          </a:xfrm>
          <a:prstGeom prst="roundRect">
            <a:avLst>
              <a:gd name="adj" fmla="val 3677"/>
            </a:avLst>
          </a:prstGeom>
          <a:solidFill>
            <a:srgbClr val="C00000">
              <a:alpha val="60000"/>
            </a:srgbClr>
          </a:solidFill>
          <a:ln w="63500">
            <a:solidFill>
              <a:schemeClr val="accent2"/>
            </a:solidFill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408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Shape 224"/>
          <p:cNvSpPr/>
          <p:nvPr/>
        </p:nvSpPr>
        <p:spPr>
          <a:xfrm>
            <a:off x="526715" y="10169554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Original</a:t>
            </a: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Storage</a:t>
            </a:r>
          </a:p>
        </p:txBody>
      </p:sp>
      <p:cxnSp>
        <p:nvCxnSpPr>
          <p:cNvPr id="69" name="Straight Connector 68"/>
          <p:cNvCxnSpPr>
            <a:endCxn id="68" idx="0"/>
          </p:cNvCxnSpPr>
          <p:nvPr/>
        </p:nvCxnSpPr>
        <p:spPr>
          <a:xfrm flipH="1">
            <a:off x="2208040" y="7045283"/>
            <a:ext cx="2823155" cy="3124271"/>
          </a:xfrm>
          <a:prstGeom prst="line">
            <a:avLst/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7" name="pasted-image.pdf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59197" y="5619947"/>
            <a:ext cx="1425336" cy="14253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8" name="Rectangle 37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FreightSansLFPro"/>
                <a:ea typeface="Helvetica"/>
                <a:cs typeface="FreightSansLFPro"/>
                <a:sym typeface="Helvetica"/>
              </a:rPr>
              <a:t>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950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7 1.85185E-7 L -0.17487 0.34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43" y="172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280584" y="2641600"/>
            <a:ext cx="8654932" cy="7247471"/>
            <a:chOff x="10280584" y="2641600"/>
            <a:chExt cx="8654932" cy="7247471"/>
          </a:xfrm>
        </p:grpSpPr>
        <p:sp>
          <p:nvSpPr>
            <p:cNvPr id="33" name="Shape 167"/>
            <p:cNvSpPr/>
            <p:nvPr/>
          </p:nvSpPr>
          <p:spPr>
            <a:xfrm>
              <a:off x="10280584" y="2641600"/>
              <a:ext cx="8654932" cy="7247471"/>
            </a:xfrm>
            <a:prstGeom prst="roundRect">
              <a:avLst>
                <a:gd name="adj" fmla="val 6289"/>
              </a:avLst>
            </a:prstGeom>
            <a:solidFill>
              <a:schemeClr val="bg1">
                <a:lumMod val="20000"/>
                <a:lumOff val="80000"/>
                <a:alpha val="9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23145" marR="23145" lvl="0" defTabSz="342900">
                <a:lnSpc>
                  <a:spcPct val="90000"/>
                </a:lnSpc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8" name="Shape 365"/>
            <p:cNvSpPr/>
            <p:nvPr/>
          </p:nvSpPr>
          <p:spPr>
            <a:xfrm>
              <a:off x="14401403" y="6451564"/>
              <a:ext cx="1153171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20" name="Shape 368"/>
            <p:cNvSpPr/>
            <p:nvPr/>
          </p:nvSpPr>
          <p:spPr>
            <a:xfrm>
              <a:off x="12829435" y="3085347"/>
              <a:ext cx="4059881" cy="121134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Scheduler</a:t>
              </a:r>
            </a:p>
          </p:txBody>
        </p:sp>
        <p:sp>
          <p:nvSpPr>
            <p:cNvPr id="21" name="Shape 369"/>
            <p:cNvSpPr/>
            <p:nvPr/>
          </p:nvSpPr>
          <p:spPr>
            <a:xfrm rot="18615776">
              <a:off x="12889323" y="4558390"/>
              <a:ext cx="1156626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grpSp>
          <p:nvGrpSpPr>
            <p:cNvPr id="22" name="Group 372"/>
            <p:cNvGrpSpPr/>
            <p:nvPr/>
          </p:nvGrpSpPr>
          <p:grpSpPr>
            <a:xfrm rot="2341110">
              <a:off x="15439581" y="4641957"/>
              <a:ext cx="1729757" cy="891221"/>
              <a:chOff x="0" y="0"/>
              <a:chExt cx="2286520" cy="1178081"/>
            </a:xfrm>
          </p:grpSpPr>
          <p:sp>
            <p:nvSpPr>
              <p:cNvPr id="23" name="Shape 370"/>
              <p:cNvSpPr/>
              <p:nvPr/>
            </p:nvSpPr>
            <p:spPr>
              <a:xfrm>
                <a:off x="762173" y="0"/>
                <a:ext cx="1524348" cy="1178082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  <p:sp>
            <p:nvSpPr>
              <p:cNvPr id="24" name="Shape 371"/>
              <p:cNvSpPr/>
              <p:nvPr/>
            </p:nvSpPr>
            <p:spPr>
              <a:xfrm rot="10800000">
                <a:off x="0" y="-1"/>
                <a:ext cx="1524348" cy="1178083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</p:grpSp>
        <p:sp>
          <p:nvSpPr>
            <p:cNvPr id="26" name="Shape 366"/>
            <p:cNvSpPr/>
            <p:nvPr/>
          </p:nvSpPr>
          <p:spPr>
            <a:xfrm>
              <a:off x="15683845" y="57915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C00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29" name="Shape 366"/>
            <p:cNvSpPr/>
            <p:nvPr/>
          </p:nvSpPr>
          <p:spPr>
            <a:xfrm>
              <a:off x="15683845" y="6997092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C00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2" name="Shape 366"/>
            <p:cNvSpPr/>
            <p:nvPr/>
          </p:nvSpPr>
          <p:spPr>
            <a:xfrm>
              <a:off x="15683845" y="820266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C00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34" name="Shape 377"/>
            <p:cNvSpPr/>
            <p:nvPr/>
          </p:nvSpPr>
          <p:spPr>
            <a:xfrm>
              <a:off x="10473531" y="5733713"/>
              <a:ext cx="3711769" cy="2313801"/>
            </a:xfrm>
            <a:prstGeom prst="roundRect">
              <a:avLst>
                <a:gd name="adj" fmla="val 5439"/>
              </a:avLst>
            </a:prstGeom>
            <a:solidFill>
              <a:srgbClr val="C00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lang="en-US" sz="4085" dirty="0">
                  <a:solidFill>
                    <a:schemeClr val="bg1">
                      <a:lumMod val="50000"/>
                    </a:schemeClr>
                  </a:solidFill>
                </a:rPr>
                <a:t>Preprocessor</a:t>
              </a:r>
              <a:endParaRPr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redirection</a:t>
            </a:r>
          </a:p>
        </p:txBody>
      </p:sp>
      <p:sp>
        <p:nvSpPr>
          <p:cNvPr id="10" name="Shape 223"/>
          <p:cNvSpPr/>
          <p:nvPr/>
        </p:nvSpPr>
        <p:spPr>
          <a:xfrm>
            <a:off x="2018906" y="5634518"/>
            <a:ext cx="3362649" cy="2446964"/>
          </a:xfrm>
          <a:prstGeom prst="roundRect">
            <a:avLst>
              <a:gd name="adj" fmla="val 5439"/>
            </a:avLst>
          </a:prstGeom>
          <a:solidFill>
            <a:srgbClr val="FFFFFF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r>
              <a:rPr sz="4085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13" name="Shape 226"/>
          <p:cNvSpPr/>
          <p:nvPr/>
        </p:nvSpPr>
        <p:spPr>
          <a:xfrm>
            <a:off x="5779008" y="6400131"/>
            <a:ext cx="4245544" cy="914400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2444664" y="6341872"/>
            <a:ext cx="8654932" cy="7247471"/>
            <a:chOff x="10280584" y="2641600"/>
            <a:chExt cx="8654932" cy="7247471"/>
          </a:xfrm>
        </p:grpSpPr>
        <p:sp>
          <p:nvSpPr>
            <p:cNvPr id="36" name="Shape 167"/>
            <p:cNvSpPr/>
            <p:nvPr/>
          </p:nvSpPr>
          <p:spPr>
            <a:xfrm>
              <a:off x="10280584" y="2641600"/>
              <a:ext cx="8654932" cy="7247471"/>
            </a:xfrm>
            <a:prstGeom prst="roundRect">
              <a:avLst>
                <a:gd name="adj" fmla="val 6289"/>
              </a:avLst>
            </a:prstGeom>
            <a:solidFill>
              <a:schemeClr val="bg1">
                <a:lumMod val="20000"/>
                <a:lumOff val="80000"/>
                <a:alpha val="9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23145" marR="23145" lvl="0" defTabSz="342900">
                <a:lnSpc>
                  <a:spcPct val="90000"/>
                </a:lnSpc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dirty="0"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37" name="Shape 365"/>
            <p:cNvSpPr/>
            <p:nvPr/>
          </p:nvSpPr>
          <p:spPr>
            <a:xfrm>
              <a:off x="14401403" y="6451564"/>
              <a:ext cx="1153171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sp>
          <p:nvSpPr>
            <p:cNvPr id="38" name="Shape 368"/>
            <p:cNvSpPr/>
            <p:nvPr/>
          </p:nvSpPr>
          <p:spPr>
            <a:xfrm>
              <a:off x="12829435" y="3085347"/>
              <a:ext cx="4059881" cy="121134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Scheduler</a:t>
              </a:r>
            </a:p>
          </p:txBody>
        </p:sp>
        <p:sp>
          <p:nvSpPr>
            <p:cNvPr id="39" name="Shape 369"/>
            <p:cNvSpPr/>
            <p:nvPr/>
          </p:nvSpPr>
          <p:spPr>
            <a:xfrm rot="18615776">
              <a:off x="12889323" y="4558390"/>
              <a:ext cx="1156626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  <p:grpSp>
          <p:nvGrpSpPr>
            <p:cNvPr id="40" name="Group 372"/>
            <p:cNvGrpSpPr/>
            <p:nvPr/>
          </p:nvGrpSpPr>
          <p:grpSpPr>
            <a:xfrm rot="2341110">
              <a:off x="15439581" y="4641957"/>
              <a:ext cx="1729757" cy="891221"/>
              <a:chOff x="0" y="0"/>
              <a:chExt cx="2286520" cy="1178081"/>
            </a:xfrm>
          </p:grpSpPr>
          <p:sp>
            <p:nvSpPr>
              <p:cNvPr id="45" name="Shape 370"/>
              <p:cNvSpPr/>
              <p:nvPr/>
            </p:nvSpPr>
            <p:spPr>
              <a:xfrm>
                <a:off x="762173" y="0"/>
                <a:ext cx="1524348" cy="1178082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  <p:sp>
            <p:nvSpPr>
              <p:cNvPr id="46" name="Shape 371"/>
              <p:cNvSpPr/>
              <p:nvPr/>
            </p:nvSpPr>
            <p:spPr>
              <a:xfrm rot="10800000">
                <a:off x="0" y="-1"/>
                <a:ext cx="1524348" cy="1178083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38430" tIns="38430" rIns="38430" bIns="38430" anchor="ctr"/>
              <a:lstStyle/>
              <a:p>
                <a:pPr>
                  <a:lnSpc>
                    <a:spcPct val="100000"/>
                  </a:lnSpc>
                </a:pPr>
                <a:endParaRPr sz="2421">
                  <a:solidFill>
                    <a:schemeClr val="accent2"/>
                  </a:solidFill>
                  <a:latin typeface="Helvetica Light"/>
                  <a:ea typeface="Helvetica Light"/>
                  <a:cs typeface="Helvetica Light"/>
                </a:endParaRPr>
              </a:p>
            </p:txBody>
          </p:sp>
        </p:grpSp>
        <p:sp>
          <p:nvSpPr>
            <p:cNvPr id="41" name="Shape 366"/>
            <p:cNvSpPr/>
            <p:nvPr/>
          </p:nvSpPr>
          <p:spPr>
            <a:xfrm>
              <a:off x="15573340" y="579151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2" name="Shape 366"/>
            <p:cNvSpPr/>
            <p:nvPr/>
          </p:nvSpPr>
          <p:spPr>
            <a:xfrm>
              <a:off x="15573340" y="6997092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3" name="Shape 366"/>
            <p:cNvSpPr/>
            <p:nvPr/>
          </p:nvSpPr>
          <p:spPr>
            <a:xfrm>
              <a:off x="15573340" y="8202667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sz="4085">
                  <a:solidFill>
                    <a:schemeClr val="bg1">
                      <a:lumMod val="50000"/>
                    </a:schemeClr>
                  </a:solidFill>
                </a:rPr>
                <a:t>Worker</a:t>
              </a:r>
            </a:p>
          </p:txBody>
        </p:sp>
        <p:sp>
          <p:nvSpPr>
            <p:cNvPr id="44" name="Shape 377"/>
            <p:cNvSpPr/>
            <p:nvPr/>
          </p:nvSpPr>
          <p:spPr>
            <a:xfrm>
              <a:off x="10363026" y="5733713"/>
              <a:ext cx="3711769" cy="2313801"/>
            </a:xfrm>
            <a:prstGeom prst="roundRect">
              <a:avLst>
                <a:gd name="adj" fmla="val 5439"/>
              </a:avLst>
            </a:prstGeom>
            <a:solidFill>
              <a:srgbClr val="FFC000">
                <a:alpha val="60000"/>
              </a:srgbClr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38430" tIns="38430" rIns="38430" bIns="38430" anchor="ctr"/>
            <a:lstStyle/>
            <a:p>
              <a:pPr>
                <a:lnSpc>
                  <a:spcPct val="100000"/>
                </a:lnSpc>
              </a:pPr>
              <a:r>
                <a:rPr lang="en-US" sz="4085" dirty="0">
                  <a:solidFill>
                    <a:schemeClr val="bg1">
                      <a:lumMod val="50000"/>
                    </a:schemeClr>
                  </a:solidFill>
                </a:rPr>
                <a:t>Preprocessor</a:t>
              </a:r>
              <a:endParaRPr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7" name="Shape 167"/>
          <p:cNvSpPr/>
          <p:nvPr/>
        </p:nvSpPr>
        <p:spPr>
          <a:xfrm>
            <a:off x="1719073" y="8266176"/>
            <a:ext cx="8075981" cy="2430406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Traffic: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20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Local distribution → 100%</a:t>
            </a:r>
          </a:p>
        </p:txBody>
      </p:sp>
      <p:sp>
        <p:nvSpPr>
          <p:cNvPr id="48" name="Shape 167"/>
          <p:cNvSpPr/>
          <p:nvPr/>
        </p:nvSpPr>
        <p:spPr>
          <a:xfrm>
            <a:off x="1761745" y="8199120"/>
            <a:ext cx="8075981" cy="2773680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Traffic: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2000" dirty="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4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Local distribution → 70%</a:t>
            </a:r>
            <a:br>
              <a:rPr lang="en-US" sz="44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</a:br>
            <a:r>
              <a:rPr lang="en-US" sz="44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Remote distribution → 30%</a:t>
            </a:r>
          </a:p>
        </p:txBody>
      </p:sp>
      <p:sp>
        <p:nvSpPr>
          <p:cNvPr id="49" name="Shape 226"/>
          <p:cNvSpPr/>
          <p:nvPr/>
        </p:nvSpPr>
        <p:spPr>
          <a:xfrm>
            <a:off x="5785104" y="6515955"/>
            <a:ext cx="4245544" cy="640080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50" name="Shape 226"/>
          <p:cNvSpPr/>
          <p:nvPr/>
        </p:nvSpPr>
        <p:spPr>
          <a:xfrm rot="1357218">
            <a:off x="5566007" y="8472484"/>
            <a:ext cx="6787178" cy="274320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30" tIns="38430" rIns="38430" bIns="38430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FreightSansLFPro"/>
                <a:ea typeface="Helvetica"/>
                <a:cs typeface="FreightSansLFPro"/>
                <a:sym typeface="Helvetica"/>
              </a:rPr>
              <a:t>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68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6274715" y="4273884"/>
            <a:ext cx="7844590" cy="6096000"/>
          </a:xfrm>
        </p:spPr>
        <p:txBody>
          <a:bodyPr/>
          <a:lstStyle/>
          <a:p>
            <a:r>
              <a:rPr lang="en-US" sz="4400" dirty="0"/>
              <a:t>One preprocessor handles all segments of one video</a:t>
            </a:r>
          </a:p>
          <a:p>
            <a:endParaRPr lang="en-US" sz="4400" dirty="0"/>
          </a:p>
          <a:p>
            <a:r>
              <a:rPr lang="en-US" sz="4400" dirty="0"/>
              <a:t>Mapping from video to preprocessor determined when upload starts</a:t>
            </a:r>
          </a:p>
          <a:p>
            <a:endParaRPr lang="en-US" sz="4400" dirty="0"/>
          </a:p>
          <a:p>
            <a:r>
              <a:rPr lang="en-US" sz="4400" dirty="0"/>
              <a:t>Storage system is eventually consistent, what could go wrong?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Failures from Global Inconsistencies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Lesson Learned</a:t>
            </a:r>
          </a:p>
        </p:txBody>
      </p:sp>
      <p:sp>
        <p:nvSpPr>
          <p:cNvPr id="5" name="Shape 858"/>
          <p:cNvSpPr/>
          <p:nvPr/>
        </p:nvSpPr>
        <p:spPr>
          <a:xfrm>
            <a:off x="773230" y="4273884"/>
            <a:ext cx="15265667" cy="8744284"/>
          </a:xfrm>
          <a:prstGeom prst="rect">
            <a:avLst/>
          </a:prstGeom>
          <a:solidFill>
            <a:schemeClr val="accent1">
              <a:hueOff val="3929895"/>
              <a:satOff val="89743"/>
              <a:lumOff val="-6891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preprocessor = null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3600" dirty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if (</a:t>
            </a:r>
            <a:r>
              <a:rPr lang="en-US" sz="3600" dirty="0" err="1">
                <a:solidFill>
                  <a:srgbClr val="FFFF00"/>
                </a:solidFill>
              </a:rPr>
              <a:t>segment.is_first_segment</a:t>
            </a:r>
            <a:r>
              <a:rPr lang="en-US" sz="3600" dirty="0">
                <a:solidFill>
                  <a:srgbClr val="FFFF00"/>
                </a:solidFill>
              </a:rPr>
              <a:t>()) {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	preprocessor = </a:t>
            </a:r>
            <a:r>
              <a:rPr lang="en-US" sz="3600" dirty="0" err="1">
                <a:solidFill>
                  <a:srgbClr val="FFFF00"/>
                </a:solidFill>
              </a:rPr>
              <a:t>get_preprocessor</a:t>
            </a:r>
            <a:r>
              <a:rPr lang="en-US" sz="3600" dirty="0">
                <a:solidFill>
                  <a:srgbClr val="FFFF00"/>
                </a:solidFill>
              </a:rPr>
              <a:t>()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  </a:t>
            </a:r>
            <a:r>
              <a:rPr lang="en-US" sz="3600" dirty="0" err="1">
                <a:solidFill>
                  <a:srgbClr val="FFFF00"/>
                </a:solidFill>
              </a:rPr>
              <a:t>storage_write</a:t>
            </a:r>
            <a:r>
              <a:rPr lang="en-US" sz="3600" dirty="0">
                <a:solidFill>
                  <a:srgbClr val="FFFF00"/>
                </a:solidFill>
              </a:rPr>
              <a:t>(</a:t>
            </a:r>
            <a:r>
              <a:rPr lang="en-US" sz="3600" dirty="0" err="1">
                <a:solidFill>
                  <a:srgbClr val="FFFF00"/>
                </a:solidFill>
              </a:rPr>
              <a:t>video_id</a:t>
            </a:r>
            <a:r>
              <a:rPr lang="en-US" sz="3600" dirty="0">
                <a:solidFill>
                  <a:srgbClr val="FFFF00"/>
                </a:solidFill>
              </a:rPr>
              <a:t>, “preprocessor”, preprocessor)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} else {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  preprocessor = </a:t>
            </a:r>
            <a:r>
              <a:rPr lang="en-US" sz="3600" dirty="0" err="1">
                <a:solidFill>
                  <a:srgbClr val="FFFF00"/>
                </a:solidFill>
              </a:rPr>
              <a:t>storage_read</a:t>
            </a:r>
            <a:r>
              <a:rPr lang="en-US" sz="3600" dirty="0">
                <a:solidFill>
                  <a:srgbClr val="FFFF00"/>
                </a:solidFill>
              </a:rPr>
              <a:t>(</a:t>
            </a:r>
            <a:r>
              <a:rPr lang="en-US" sz="3600" dirty="0" err="1">
                <a:solidFill>
                  <a:srgbClr val="FFFF00"/>
                </a:solidFill>
              </a:rPr>
              <a:t>video_id</a:t>
            </a:r>
            <a:r>
              <a:rPr lang="en-US" sz="3600" dirty="0">
                <a:solidFill>
                  <a:srgbClr val="FFFF00"/>
                </a:solidFill>
              </a:rPr>
              <a:t>, “preprocessor”)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>
                <a:solidFill>
                  <a:srgbClr val="FFFF00"/>
                </a:solidFill>
              </a:rPr>
              <a:t>} </a:t>
            </a: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endParaRPr lang="en-US" sz="3600" dirty="0">
              <a:solidFill>
                <a:srgbClr val="FFFF00"/>
              </a:solidFill>
            </a:endParaRPr>
          </a:p>
          <a:p>
            <a:pPr marR="27092" indent="27092" algn="l" defTabSz="609600">
              <a:defRPr sz="3800">
                <a:solidFill>
                  <a:schemeClr val="accent6">
                    <a:hueOff val="-13417776"/>
                    <a:satOff val="57371"/>
                    <a:lumOff val="9241"/>
                  </a:schemeClr>
                </a:solidFill>
                <a:uFill>
                  <a:solidFill>
                    <a:srgbClr val="62D966"/>
                  </a:solidFill>
                </a:uFill>
                <a:latin typeface="Menlo"/>
                <a:ea typeface="Menlo"/>
                <a:cs typeface="Menlo"/>
                <a:sym typeface="Menlo"/>
              </a:defRPr>
            </a:pPr>
            <a:r>
              <a:rPr lang="en-US" sz="3600" dirty="0" err="1">
                <a:solidFill>
                  <a:srgbClr val="FFFF00"/>
                </a:solidFill>
              </a:rPr>
              <a:t>forward_segment</a:t>
            </a:r>
            <a:r>
              <a:rPr lang="en-US" sz="3600" dirty="0">
                <a:solidFill>
                  <a:srgbClr val="FFFF00"/>
                </a:solidFill>
              </a:rPr>
              <a:t>(preprocessor, segment)</a:t>
            </a:r>
          </a:p>
        </p:txBody>
      </p:sp>
    </p:spTree>
    <p:extLst>
      <p:ext uri="{BB962C8B-B14F-4D97-AF65-F5344CB8AC3E}">
        <p14:creationId xmlns:p14="http://schemas.microsoft.com/office/powerpoint/2010/main" val="18465658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 for video processing</a:t>
            </a:r>
          </a:p>
          <a:p>
            <a:pPr lvl="1"/>
            <a:r>
              <a:rPr lang="en-US" dirty="0"/>
              <a:t>(How streaming video works)</a:t>
            </a:r>
          </a:p>
          <a:p>
            <a:endParaRPr lang="en-US" dirty="0"/>
          </a:p>
          <a:p>
            <a:r>
              <a:rPr lang="en-US" dirty="0"/>
              <a:t>Legacy design </a:t>
            </a:r>
            <a:r>
              <a:rPr lang="mr-IN" dirty="0"/>
              <a:t>–</a:t>
            </a:r>
            <a:r>
              <a:rPr lang="en-US" dirty="0"/>
              <a:t> Serial processing was slow</a:t>
            </a:r>
          </a:p>
          <a:p>
            <a:endParaRPr lang="en-US" dirty="0"/>
          </a:p>
          <a:p>
            <a:r>
              <a:rPr lang="en-US" dirty="0"/>
              <a:t>SVE design – Three sources of parallelism make SVE faster</a:t>
            </a:r>
          </a:p>
          <a:p>
            <a:pPr lvl="1"/>
            <a:r>
              <a:rPr lang="en-US" dirty="0"/>
              <a:t>Overlap upload and processing</a:t>
            </a:r>
          </a:p>
          <a:p>
            <a:pPr lvl="1"/>
            <a:r>
              <a:rPr lang="en-US" dirty="0"/>
              <a:t>Overlap fault tolerance and processing</a:t>
            </a:r>
          </a:p>
          <a:p>
            <a:pPr lvl="1"/>
            <a:r>
              <a:rPr lang="en-US" dirty="0"/>
              <a:t>Parallel processing</a:t>
            </a:r>
          </a:p>
        </p:txBody>
      </p:sp>
    </p:spTree>
    <p:extLst>
      <p:ext uri="{BB962C8B-B14F-4D97-AF65-F5344CB8AC3E}">
        <p14:creationId xmlns:p14="http://schemas.microsoft.com/office/powerpoint/2010/main" val="1189299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15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647613" y="4208081"/>
            <a:ext cx="15291511" cy="4282775"/>
            <a:chOff x="4647613" y="4425796"/>
            <a:chExt cx="15291511" cy="4282775"/>
          </a:xfrm>
        </p:grpSpPr>
        <p:sp>
          <p:nvSpPr>
            <p:cNvPr id="10" name="Shape 835"/>
            <p:cNvSpPr/>
            <p:nvPr/>
          </p:nvSpPr>
          <p:spPr>
            <a:xfrm>
              <a:off x="6402646" y="4425796"/>
              <a:ext cx="10840325" cy="4282775"/>
            </a:xfrm>
            <a:prstGeom prst="roundRect">
              <a:avLst>
                <a:gd name="adj" fmla="val 6175"/>
              </a:avLst>
            </a:prstGeom>
            <a:solidFill>
              <a:schemeClr val="tx2"/>
            </a:solidFill>
            <a:ln w="76200" cap="flat">
              <a:solidFill>
                <a:schemeClr val="accent1">
                  <a:hueOff val="3929895"/>
                  <a:satOff val="89743"/>
                  <a:lumOff val="-68918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430" tIns="38430" rIns="38430" bIns="38430" numCol="1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US" sz="4000" dirty="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rPr>
                <a:t>Processing</a:t>
              </a:r>
            </a:p>
            <a:p>
              <a:pPr>
                <a:lnSpc>
                  <a:spcPct val="120000"/>
                </a:lnSpc>
              </a:pPr>
              <a:endParaRPr lang="en-US" sz="4800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  <a:p>
              <a:pPr>
                <a:lnSpc>
                  <a:spcPct val="120000"/>
                </a:lnSpc>
              </a:pPr>
              <a:endParaRPr lang="en-US" sz="4800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  <a:p>
              <a:pPr>
                <a:lnSpc>
                  <a:spcPct val="120000"/>
                </a:lnSpc>
              </a:pPr>
              <a:endParaRPr lang="en-US" sz="4800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  <a:p>
              <a:pPr>
                <a:lnSpc>
                  <a:spcPct val="120000"/>
                </a:lnSpc>
              </a:pPr>
              <a:endParaRPr sz="4800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endParaRPr>
            </a:p>
          </p:txBody>
        </p:sp>
        <p:sp>
          <p:nvSpPr>
            <p:cNvPr id="9" name="Shape 849"/>
            <p:cNvSpPr/>
            <p:nvPr/>
          </p:nvSpPr>
          <p:spPr>
            <a:xfrm>
              <a:off x="4647613" y="6463079"/>
              <a:ext cx="14932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876"/>
                    <a:pt x="14400" y="7676"/>
                    <a:pt x="21600" y="0"/>
                  </a:cubicBezTo>
                </a:path>
              </a:pathLst>
            </a:custGeom>
            <a:noFill/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  <p:txBody>
            <a:bodyPr/>
            <a:lstStyle/>
            <a:p>
              <a:endParaRPr sz="6808"/>
            </a:p>
          </p:txBody>
        </p:sp>
        <p:sp>
          <p:nvSpPr>
            <p:cNvPr id="13" name="Shape 849"/>
            <p:cNvSpPr/>
            <p:nvPr/>
          </p:nvSpPr>
          <p:spPr>
            <a:xfrm>
              <a:off x="17514538" y="6463079"/>
              <a:ext cx="2424586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7200" y="14876"/>
                    <a:pt x="14400" y="7676"/>
                    <a:pt x="21600" y="0"/>
                  </a:cubicBezTo>
                </a:path>
              </a:pathLst>
            </a:custGeom>
            <a:noFill/>
            <a:ln w="152400" cap="flat">
              <a:solidFill>
                <a:srgbClr val="7030A0"/>
              </a:solidFill>
              <a:prstDash val="solid"/>
              <a:round/>
              <a:tailEnd type="triangle" w="med" len="med"/>
            </a:ln>
            <a:effectLst/>
          </p:spPr>
          <p:txBody>
            <a:bodyPr/>
            <a:lstStyle/>
            <a:p>
              <a:endParaRPr sz="6808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is diverse and demanding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326763" y="4730597"/>
            <a:ext cx="2161327" cy="3142871"/>
            <a:chOff x="4160400" y="4996696"/>
            <a:chExt cx="2161327" cy="3142871"/>
          </a:xfrm>
        </p:grpSpPr>
        <p:sp>
          <p:nvSpPr>
            <p:cNvPr id="7" name="Shape 838"/>
            <p:cNvSpPr/>
            <p:nvPr/>
          </p:nvSpPr>
          <p:spPr>
            <a:xfrm>
              <a:off x="4160400" y="4996696"/>
              <a:ext cx="2161327" cy="3142871"/>
            </a:xfrm>
            <a:prstGeom prst="roundRect">
              <a:avLst>
                <a:gd name="adj" fmla="val 10836"/>
              </a:avLst>
            </a:prstGeom>
            <a:solidFill>
              <a:schemeClr val="tx2"/>
            </a:solidFill>
            <a:ln w="76200" cap="flat">
              <a:solidFill>
                <a:schemeClr val="accent1">
                  <a:hueOff val="3929895"/>
                  <a:satOff val="89743"/>
                  <a:lumOff val="-68918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430" tIns="38430" rIns="38430" bIns="38430" numCol="1" anchor="ctr">
              <a:noAutofit/>
            </a:bodyPr>
            <a:lstStyle/>
            <a:p>
              <a:pPr algn="ctr">
                <a:lnSpc>
                  <a:spcPct val="120000"/>
                </a:lnSpc>
                <a:defRPr sz="410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pPr>
              <a:endParaRPr sz="3102" dirty="0"/>
            </a:p>
            <a:p>
              <a:pPr algn="ctr">
                <a:lnSpc>
                  <a:spcPct val="120000"/>
                </a:lnSpc>
                <a:defRPr sz="410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pPr>
              <a:endParaRPr sz="3102" dirty="0"/>
            </a:p>
            <a:p>
              <a:pPr algn="ctr">
                <a:lnSpc>
                  <a:spcPct val="120000"/>
                </a:lnSpc>
                <a:defRPr sz="410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pPr>
              <a:endParaRPr lang="en-US" sz="2400" dirty="0"/>
            </a:p>
            <a:p>
              <a:pPr algn="ctr">
                <a:lnSpc>
                  <a:spcPct val="120000"/>
                </a:lnSpc>
                <a:defRPr sz="4100">
                  <a:solidFill>
                    <a:schemeClr val="accent1">
                      <a:hueOff val="3929895"/>
                      <a:satOff val="89743"/>
                      <a:lumOff val="-68918"/>
                    </a:schemeClr>
                  </a:solidFill>
                </a:defRPr>
              </a:pPr>
              <a:r>
                <a:rPr sz="3600" dirty="0"/>
                <a:t>Input video</a:t>
              </a:r>
            </a:p>
          </p:txBody>
        </p:sp>
        <p:pic>
          <p:nvPicPr>
            <p:cNvPr id="8" name="pasted-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8396" y="5127746"/>
              <a:ext cx="1425336" cy="14253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" name="Group 20"/>
          <p:cNvGrpSpPr/>
          <p:nvPr/>
        </p:nvGrpSpPr>
        <p:grpSpPr>
          <a:xfrm>
            <a:off x="18999324" y="3419463"/>
            <a:ext cx="3251200" cy="5809536"/>
            <a:chOff x="18999324" y="3463006"/>
            <a:chExt cx="3251200" cy="580953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76284" y="3463006"/>
              <a:ext cx="1097280" cy="109728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53031" y="4931982"/>
              <a:ext cx="1143786" cy="11430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39124" y="6240610"/>
              <a:ext cx="1371600" cy="13716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99324" y="7443742"/>
              <a:ext cx="3251200" cy="1828800"/>
            </a:xfrm>
            <a:prstGeom prst="rect">
              <a:avLst/>
            </a:prstGeom>
          </p:spPr>
        </p:pic>
      </p:grpSp>
      <p:sp>
        <p:nvSpPr>
          <p:cNvPr id="24" name="Shape 167"/>
          <p:cNvSpPr/>
          <p:nvPr/>
        </p:nvSpPr>
        <p:spPr>
          <a:xfrm>
            <a:off x="1524000" y="2879725"/>
            <a:ext cx="20726524" cy="10313761"/>
          </a:xfrm>
          <a:prstGeom prst="roundRect">
            <a:avLst>
              <a:gd name="adj" fmla="val 0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6000" dirty="0">
              <a:solidFill>
                <a:schemeClr val="accent1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Gill Sans"/>
              <a:ea typeface="Gill Sans"/>
              <a:cs typeface="Gill Sans"/>
            </a:endParaRPr>
          </a:p>
        </p:txBody>
      </p:sp>
      <p:sp>
        <p:nvSpPr>
          <p:cNvPr id="5" name="Shape 827"/>
          <p:cNvSpPr/>
          <p:nvPr/>
        </p:nvSpPr>
        <p:spPr>
          <a:xfrm>
            <a:off x="7793626" y="5035397"/>
            <a:ext cx="3528576" cy="1371600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Re-encoding</a:t>
            </a:r>
            <a:endParaRPr sz="3600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sp>
        <p:nvSpPr>
          <p:cNvPr id="11" name="Shape 827"/>
          <p:cNvSpPr/>
          <p:nvPr/>
        </p:nvSpPr>
        <p:spPr>
          <a:xfrm>
            <a:off x="7837835" y="6806669"/>
            <a:ext cx="3440159" cy="1371600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Thumbnail</a:t>
            </a:r>
            <a:endParaRPr sz="3600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sp>
        <p:nvSpPr>
          <p:cNvPr id="12" name="Shape 827"/>
          <p:cNvSpPr/>
          <p:nvPr/>
        </p:nvSpPr>
        <p:spPr>
          <a:xfrm>
            <a:off x="12389000" y="5517890"/>
            <a:ext cx="3440159" cy="1887493"/>
          </a:xfrm>
          <a:prstGeom prst="roundRect">
            <a:avLst>
              <a:gd name="adj" fmla="val 16009"/>
            </a:avLst>
          </a:prstGeom>
          <a:solidFill>
            <a:schemeClr val="tx2"/>
          </a:solidFill>
          <a:ln w="76200" cap="flat">
            <a:solidFill>
              <a:schemeClr val="accent1">
                <a:hueOff val="3929895"/>
                <a:satOff val="89743"/>
                <a:lumOff val="-68918"/>
              </a:schemeClr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430" tIns="38430" rIns="38430" bIns="38430" numCol="1"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chemeClr val="accent1">
                    <a:hueOff val="3929895"/>
                    <a:satOff val="89743"/>
                    <a:lumOff val="-68918"/>
                  </a:schemeClr>
                </a:solidFill>
              </a:rPr>
              <a:t>Video Classification</a:t>
            </a:r>
            <a:endParaRPr sz="3600" dirty="0">
              <a:solidFill>
                <a:schemeClr val="accent1">
                  <a:hueOff val="3929895"/>
                  <a:satOff val="89743"/>
                  <a:lumOff val="-68918"/>
                </a:schemeClr>
              </a:solidFill>
            </a:endParaRPr>
          </a:p>
        </p:txBody>
      </p:sp>
      <p:sp>
        <p:nvSpPr>
          <p:cNvPr id="23" name="Shape 129"/>
          <p:cNvSpPr/>
          <p:nvPr/>
        </p:nvSpPr>
        <p:spPr>
          <a:xfrm>
            <a:off x="11974286" y="8490856"/>
            <a:ext cx="0" cy="4702630"/>
          </a:xfrm>
          <a:prstGeom prst="line">
            <a:avLst/>
          </a:prstGeom>
          <a:ln w="85725">
            <a:solidFill>
              <a:schemeClr val="accent2"/>
            </a:solidFill>
            <a:miter lim="400000"/>
            <a:headEnd type="none"/>
            <a:tailEnd type="none" w="lg" len="lg"/>
          </a:ln>
        </p:spPr>
        <p:txBody>
          <a:bodyPr lIns="36028" tIns="36028" rIns="36028" bIns="36028" anchor="ctr"/>
          <a:lstStyle/>
          <a:p>
            <a:pPr algn="ctr">
              <a:lnSpc>
                <a:spcPct val="100000"/>
              </a:lnSpc>
              <a:defRPr sz="3600" b="0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723"/>
          </a:p>
        </p:txBody>
      </p:sp>
      <p:sp>
        <p:nvSpPr>
          <p:cNvPr id="25" name="Shape 167"/>
          <p:cNvSpPr/>
          <p:nvPr/>
        </p:nvSpPr>
        <p:spPr>
          <a:xfrm>
            <a:off x="1871539" y="9094950"/>
            <a:ext cx="9971998" cy="367868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Pt. 1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Legacy System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Scaling Challenges</a:t>
            </a:r>
          </a:p>
        </p:txBody>
      </p:sp>
      <p:sp>
        <p:nvSpPr>
          <p:cNvPr id="26" name="Shape 167"/>
          <p:cNvSpPr/>
          <p:nvPr/>
        </p:nvSpPr>
        <p:spPr>
          <a:xfrm>
            <a:off x="12017027" y="9094950"/>
            <a:ext cx="10102748" cy="3678681"/>
          </a:xfrm>
          <a:prstGeom prst="roundRect">
            <a:avLst>
              <a:gd name="adj" fmla="val 20465"/>
            </a:avLst>
          </a:prstGeom>
          <a:solidFill>
            <a:srgbClr val="FFFFFF">
              <a:alpha val="9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Pt. 2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SVE</a:t>
            </a:r>
          </a:p>
          <a:p>
            <a:pPr marL="23145" marR="23145" defTabSz="34290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6600" dirty="0">
                <a:solidFill>
                  <a:schemeClr val="bg1">
                    <a:lumMod val="50000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</a:rPr>
              <a:t>Impact of Design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2860000" y="12633158"/>
            <a:ext cx="1460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FreightSansLFPro"/>
                <a:ea typeface="Helvetica"/>
                <a:cs typeface="FreightSansLFPro"/>
                <a:sym typeface="Helvetica"/>
              </a:rPr>
              <a:t>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80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  <p:bldP spid="11" grpId="0" animBg="1"/>
      <p:bldP spid="12" grpId="0" animBg="1"/>
      <p:bldP spid="23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64"/>
          <p:cNvSpPr/>
          <p:nvPr/>
        </p:nvSpPr>
        <p:spPr>
          <a:xfrm>
            <a:off x="5531071" y="2919413"/>
            <a:ext cx="3362211" cy="787717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6" name="Shape 272"/>
          <p:cNvSpPr/>
          <p:nvPr/>
        </p:nvSpPr>
        <p:spPr>
          <a:xfrm>
            <a:off x="594479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sp>
        <p:nvSpPr>
          <p:cNvPr id="242" name="Shape 242"/>
          <p:cNvSpPr/>
          <p:nvPr/>
        </p:nvSpPr>
        <p:spPr>
          <a:xfrm>
            <a:off x="4143518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grpSp>
        <p:nvGrpSpPr>
          <p:cNvPr id="258" name="Group 258"/>
          <p:cNvGrpSpPr/>
          <p:nvPr/>
        </p:nvGrpSpPr>
        <p:grpSpPr>
          <a:xfrm>
            <a:off x="595647" y="4488222"/>
            <a:ext cx="3424603" cy="6285096"/>
            <a:chOff x="0" y="0"/>
            <a:chExt cx="4527484" cy="8309178"/>
          </a:xfrm>
        </p:grpSpPr>
        <p:grpSp>
          <p:nvGrpSpPr>
            <p:cNvPr id="255" name="Group 255"/>
            <p:cNvGrpSpPr/>
            <p:nvPr/>
          </p:nvGrpSpPr>
          <p:grpSpPr>
            <a:xfrm>
              <a:off x="544497" y="880677"/>
              <a:ext cx="3375687" cy="6004214"/>
              <a:chOff x="0" y="0"/>
              <a:chExt cx="3375686" cy="6004221"/>
            </a:xfrm>
          </p:grpSpPr>
          <p:pic>
            <p:nvPicPr>
              <p:cNvPr id="251" name="IMG_1386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375687" cy="6004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54" name="Group 254"/>
              <p:cNvGrpSpPr/>
              <p:nvPr/>
            </p:nvGrpSpPr>
            <p:grpSpPr>
              <a:xfrm>
                <a:off x="0" y="0"/>
                <a:ext cx="3375687" cy="180901"/>
                <a:chOff x="0" y="0"/>
                <a:chExt cx="3375686" cy="180900"/>
              </a:xfrm>
            </p:grpSpPr>
            <p:sp>
              <p:nvSpPr>
                <p:cNvPr id="252" name="Shape 252"/>
                <p:cNvSpPr/>
                <p:nvPr/>
              </p:nvSpPr>
              <p:spPr>
                <a:xfrm>
                  <a:off x="0" y="0"/>
                  <a:ext cx="3375687" cy="180901"/>
                </a:xfrm>
                <a:prstGeom prst="rect">
                  <a:avLst/>
                </a:prstGeom>
                <a:solidFill>
                  <a:srgbClr val="F6F7F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425" tIns="38425" rIns="38425" bIns="38425" numCol="1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defRPr sz="3200" b="0">
                      <a:solidFill>
                        <a:schemeClr val="accent2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421"/>
                </a:p>
              </p:txBody>
            </p:sp>
            <p:pic>
              <p:nvPicPr>
                <p:cNvPr id="253" name="100%.png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95" y="41439"/>
                  <a:ext cx="3243611" cy="980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56" name="iphone6_b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7484" cy="8309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7" name="Shape 257"/>
            <p:cNvSpPr/>
            <p:nvPr/>
          </p:nvSpPr>
          <p:spPr>
            <a:xfrm>
              <a:off x="622609" y="2389614"/>
              <a:ext cx="3250084" cy="29081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425" tIns="38425" rIns="38425" bIns="38425" numCol="1" anchor="ctr">
              <a:noAutofit/>
            </a:bodyPr>
            <a:lstStyle/>
            <a:p>
              <a:pPr>
                <a:lnSpc>
                  <a:spcPct val="100000"/>
                </a:lnSpc>
                <a:defRPr sz="1200" b="0">
                  <a:solidFill>
                    <a:srgbClr val="000000"/>
                  </a:solidFill>
                </a:defRPr>
              </a:pPr>
              <a:r>
                <a:rPr sz="907"/>
                <a:t>She is having so much fun with #MSQRD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5391" y="1042159"/>
            <a:ext cx="21899206" cy="1838086"/>
          </a:xfrm>
        </p:spPr>
        <p:txBody>
          <a:bodyPr/>
          <a:lstStyle/>
          <a:p>
            <a:r>
              <a:rPr lang="en-US" dirty="0"/>
              <a:t>Legacy: upload video file to web server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904" y="6587920"/>
            <a:ext cx="2553891" cy="255389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03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16053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625E-6 3.7037E-7 L 0.20117 -0.0703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59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/>
        </p:nvSpPr>
        <p:spPr>
          <a:xfrm>
            <a:off x="5531071" y="2919413"/>
            <a:ext cx="3362211" cy="787717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72" name="Shape 272"/>
          <p:cNvSpPr/>
          <p:nvPr/>
        </p:nvSpPr>
        <p:spPr>
          <a:xfrm>
            <a:off x="594479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061455" y="2917293"/>
            <a:ext cx="4749765" cy="6778690"/>
            <a:chOff x="9061046" y="2916779"/>
            <a:chExt cx="4750383" cy="6779572"/>
          </a:xfrm>
        </p:grpSpPr>
        <p:sp>
          <p:nvSpPr>
            <p:cNvPr id="22" name="Shape 245"/>
            <p:cNvSpPr/>
            <p:nvPr/>
          </p:nvSpPr>
          <p:spPr>
            <a:xfrm>
              <a:off x="10448780" y="2916779"/>
              <a:ext cx="3362649" cy="6779572"/>
            </a:xfrm>
            <a:prstGeom prst="roundRect">
              <a:avLst>
                <a:gd name="adj" fmla="val 5439"/>
              </a:avLst>
            </a:prstGeom>
            <a:solidFill>
              <a:srgbClr val="ADB2BB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Original</a:t>
              </a: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Storage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Shape 247"/>
            <p:cNvSpPr/>
            <p:nvPr/>
          </p:nvSpPr>
          <p:spPr>
            <a:xfrm>
              <a:off x="9061046" y="6400131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63" name="Shape 263"/>
          <p:cNvSpPr/>
          <p:nvPr/>
        </p:nvSpPr>
        <p:spPr>
          <a:xfrm>
            <a:off x="4143518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2185086" cy="1838325"/>
          </a:xfrm>
        </p:spPr>
        <p:txBody>
          <a:bodyPr/>
          <a:lstStyle/>
          <a:p>
            <a:r>
              <a:rPr lang="en-US" dirty="0"/>
              <a:t>Legacy: preserve original for reliability</a:t>
            </a: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382" y="5618304"/>
            <a:ext cx="2553891" cy="2553891"/>
          </a:xfrm>
          <a:prstGeom prst="rect">
            <a:avLst/>
          </a:prstGeom>
        </p:spPr>
      </p:pic>
      <p:grpSp>
        <p:nvGrpSpPr>
          <p:cNvPr id="19" name="Group 280"/>
          <p:cNvGrpSpPr/>
          <p:nvPr/>
        </p:nvGrpSpPr>
        <p:grpSpPr>
          <a:xfrm>
            <a:off x="595647" y="4488222"/>
            <a:ext cx="3424602" cy="6285096"/>
            <a:chOff x="0" y="0"/>
            <a:chExt cx="4527483" cy="8309189"/>
          </a:xfrm>
        </p:grpSpPr>
        <p:grpSp>
          <p:nvGrpSpPr>
            <p:cNvPr id="20" name="Group 277"/>
            <p:cNvGrpSpPr/>
            <p:nvPr/>
          </p:nvGrpSpPr>
          <p:grpSpPr>
            <a:xfrm>
              <a:off x="544497" y="880678"/>
              <a:ext cx="3375688" cy="6004223"/>
              <a:chOff x="0" y="0"/>
              <a:chExt cx="3375686" cy="6004221"/>
            </a:xfrm>
          </p:grpSpPr>
          <p:pic>
            <p:nvPicPr>
              <p:cNvPr id="25" name="IMG_1386.P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375687" cy="6004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6" name="Group 276"/>
              <p:cNvGrpSpPr/>
              <p:nvPr/>
            </p:nvGrpSpPr>
            <p:grpSpPr>
              <a:xfrm>
                <a:off x="0" y="0"/>
                <a:ext cx="3375687" cy="180901"/>
                <a:chOff x="0" y="0"/>
                <a:chExt cx="3375686" cy="180900"/>
              </a:xfrm>
            </p:grpSpPr>
            <p:sp>
              <p:nvSpPr>
                <p:cNvPr id="27" name="Shape 274"/>
                <p:cNvSpPr/>
                <p:nvPr/>
              </p:nvSpPr>
              <p:spPr>
                <a:xfrm>
                  <a:off x="0" y="0"/>
                  <a:ext cx="3375687" cy="180901"/>
                </a:xfrm>
                <a:prstGeom prst="rect">
                  <a:avLst/>
                </a:prstGeom>
                <a:solidFill>
                  <a:srgbClr val="F6F7F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425" tIns="38425" rIns="38425" bIns="38425" numCol="1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defRPr sz="3200" b="0">
                      <a:solidFill>
                        <a:schemeClr val="accent2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421"/>
                </a:p>
              </p:txBody>
            </p:sp>
            <p:pic>
              <p:nvPicPr>
                <p:cNvPr id="28" name="100%.png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95" y="41439"/>
                  <a:ext cx="3243611" cy="980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1" name="iphone6_b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7484" cy="83091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" name="Shape 279"/>
            <p:cNvSpPr/>
            <p:nvPr/>
          </p:nvSpPr>
          <p:spPr>
            <a:xfrm>
              <a:off x="622609" y="2389614"/>
              <a:ext cx="3250084" cy="29081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425" tIns="38425" rIns="38425" bIns="38425" numCol="1" anchor="ctr">
              <a:noAutofit/>
            </a:bodyPr>
            <a:lstStyle/>
            <a:p>
              <a:pPr>
                <a:lnSpc>
                  <a:spcPct val="100000"/>
                </a:lnSpc>
                <a:defRPr sz="1200" b="0">
                  <a:solidFill>
                    <a:srgbClr val="000000"/>
                  </a:solidFill>
                </a:defRPr>
              </a:pPr>
              <a:r>
                <a:rPr sz="907"/>
                <a:t>She is having so much fun with #MSQRD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04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29314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9583E-6 -2.03704E-6 L 0.2015 -0.000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061455" y="2917293"/>
            <a:ext cx="4749765" cy="6778690"/>
            <a:chOff x="9061046" y="2916779"/>
            <a:chExt cx="4750383" cy="6779572"/>
          </a:xfrm>
        </p:grpSpPr>
        <p:sp>
          <p:nvSpPr>
            <p:cNvPr id="22" name="Shape 245"/>
            <p:cNvSpPr/>
            <p:nvPr/>
          </p:nvSpPr>
          <p:spPr>
            <a:xfrm>
              <a:off x="10448780" y="2916779"/>
              <a:ext cx="3362649" cy="6779572"/>
            </a:xfrm>
            <a:prstGeom prst="roundRect">
              <a:avLst>
                <a:gd name="adj" fmla="val 5439"/>
              </a:avLst>
            </a:prstGeom>
            <a:solidFill>
              <a:srgbClr val="ADB2BB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Original</a:t>
              </a: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Storage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Shape 247"/>
            <p:cNvSpPr/>
            <p:nvPr/>
          </p:nvSpPr>
          <p:spPr>
            <a:xfrm>
              <a:off x="9061046" y="6400131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63" name="Shape 263"/>
          <p:cNvSpPr/>
          <p:nvPr/>
        </p:nvSpPr>
        <p:spPr>
          <a:xfrm>
            <a:off x="4143518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5531071" y="2919413"/>
            <a:ext cx="3362211" cy="787717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68" name="Shape 268"/>
          <p:cNvSpPr/>
          <p:nvPr/>
        </p:nvSpPr>
        <p:spPr>
          <a:xfrm>
            <a:off x="13979394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594479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grpSp>
        <p:nvGrpSpPr>
          <p:cNvPr id="280" name="Group 280"/>
          <p:cNvGrpSpPr/>
          <p:nvPr/>
        </p:nvGrpSpPr>
        <p:grpSpPr>
          <a:xfrm>
            <a:off x="595647" y="4488222"/>
            <a:ext cx="3424602" cy="6285096"/>
            <a:chOff x="0" y="0"/>
            <a:chExt cx="4527483" cy="8309189"/>
          </a:xfrm>
        </p:grpSpPr>
        <p:grpSp>
          <p:nvGrpSpPr>
            <p:cNvPr id="277" name="Group 277"/>
            <p:cNvGrpSpPr/>
            <p:nvPr/>
          </p:nvGrpSpPr>
          <p:grpSpPr>
            <a:xfrm>
              <a:off x="544497" y="880678"/>
              <a:ext cx="3375688" cy="6004223"/>
              <a:chOff x="0" y="0"/>
              <a:chExt cx="3375686" cy="6004221"/>
            </a:xfrm>
          </p:grpSpPr>
          <p:pic>
            <p:nvPicPr>
              <p:cNvPr id="273" name="IMG_1386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375687" cy="6004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76" name="Group 276"/>
              <p:cNvGrpSpPr/>
              <p:nvPr/>
            </p:nvGrpSpPr>
            <p:grpSpPr>
              <a:xfrm>
                <a:off x="0" y="0"/>
                <a:ext cx="3375687" cy="180901"/>
                <a:chOff x="0" y="0"/>
                <a:chExt cx="3375686" cy="180900"/>
              </a:xfrm>
            </p:grpSpPr>
            <p:sp>
              <p:nvSpPr>
                <p:cNvPr id="274" name="Shape 274"/>
                <p:cNvSpPr/>
                <p:nvPr/>
              </p:nvSpPr>
              <p:spPr>
                <a:xfrm>
                  <a:off x="0" y="0"/>
                  <a:ext cx="3375687" cy="180901"/>
                </a:xfrm>
                <a:prstGeom prst="rect">
                  <a:avLst/>
                </a:prstGeom>
                <a:solidFill>
                  <a:srgbClr val="F6F7F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425" tIns="38425" rIns="38425" bIns="38425" numCol="1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defRPr sz="3200" b="0">
                      <a:solidFill>
                        <a:schemeClr val="accent2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421"/>
                </a:p>
              </p:txBody>
            </p:sp>
            <p:pic>
              <p:nvPicPr>
                <p:cNvPr id="275" name="100%.png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95" y="41439"/>
                  <a:ext cx="3243611" cy="980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78" name="iphone6_b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7484" cy="83091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" name="Shape 279"/>
            <p:cNvSpPr/>
            <p:nvPr/>
          </p:nvSpPr>
          <p:spPr>
            <a:xfrm>
              <a:off x="622609" y="2389614"/>
              <a:ext cx="3250084" cy="29081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425" tIns="38425" rIns="38425" bIns="38425" numCol="1" anchor="ctr">
              <a:noAutofit/>
            </a:bodyPr>
            <a:lstStyle/>
            <a:p>
              <a:pPr>
                <a:lnSpc>
                  <a:spcPct val="100000"/>
                </a:lnSpc>
                <a:defRPr sz="1200" b="0">
                  <a:solidFill>
                    <a:srgbClr val="000000"/>
                  </a:solidFill>
                </a:defRPr>
              </a:pPr>
              <a:r>
                <a:rPr sz="907"/>
                <a:t>She is having so much fun with #MSQRD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Legacy: process after upload completes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061454" y="2917292"/>
            <a:ext cx="9686357" cy="7856025"/>
            <a:chOff x="9061046" y="2916779"/>
            <a:chExt cx="9687618" cy="7857048"/>
          </a:xfrm>
        </p:grpSpPr>
        <p:sp>
          <p:nvSpPr>
            <p:cNvPr id="266" name="Shape 266"/>
            <p:cNvSpPr/>
            <p:nvPr/>
          </p:nvSpPr>
          <p:spPr>
            <a:xfrm>
              <a:off x="15386015" y="2916779"/>
              <a:ext cx="3362649" cy="7857048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r>
                <a:rPr lang="en-US" sz="4085" dirty="0">
                  <a:solidFill>
                    <a:schemeClr val="bg1">
                      <a:lumMod val="50000"/>
                    </a:schemeClr>
                  </a:solidFill>
                </a:rPr>
                <a:t>Processing</a:t>
              </a: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6" name="Shape 268"/>
            <p:cNvSpPr/>
            <p:nvPr/>
          </p:nvSpPr>
          <p:spPr>
            <a:xfrm>
              <a:off x="9061046" y="9920537"/>
              <a:ext cx="6138118" cy="853290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pic>
        <p:nvPicPr>
          <p:cNvPr id="27" name="Picture 26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854" y="5618304"/>
            <a:ext cx="2553891" cy="255389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05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1849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061455" y="2917293"/>
            <a:ext cx="4749765" cy="6778690"/>
            <a:chOff x="9061046" y="2916779"/>
            <a:chExt cx="4750383" cy="6779572"/>
          </a:xfrm>
        </p:grpSpPr>
        <p:sp>
          <p:nvSpPr>
            <p:cNvPr id="22" name="Shape 245"/>
            <p:cNvSpPr/>
            <p:nvPr/>
          </p:nvSpPr>
          <p:spPr>
            <a:xfrm>
              <a:off x="10448780" y="2916779"/>
              <a:ext cx="3362649" cy="6779572"/>
            </a:xfrm>
            <a:prstGeom prst="roundRect">
              <a:avLst>
                <a:gd name="adj" fmla="val 5439"/>
              </a:avLst>
            </a:prstGeom>
            <a:solidFill>
              <a:srgbClr val="ADB2BB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Original</a:t>
              </a:r>
            </a:p>
            <a:p>
              <a:pPr>
                <a:lnSpc>
                  <a:spcPct val="100000"/>
                </a:lnSpc>
              </a:pPr>
              <a:r>
                <a:rPr sz="4085" dirty="0">
                  <a:solidFill>
                    <a:schemeClr val="bg1">
                      <a:lumMod val="50000"/>
                    </a:schemeClr>
                  </a:solidFill>
                </a:rPr>
                <a:t>Storage</a:t>
              </a: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Shape 247"/>
            <p:cNvSpPr/>
            <p:nvPr/>
          </p:nvSpPr>
          <p:spPr>
            <a:xfrm>
              <a:off x="9061046" y="6400131"/>
              <a:ext cx="1219538" cy="94251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63" name="Shape 263"/>
          <p:cNvSpPr/>
          <p:nvPr/>
        </p:nvSpPr>
        <p:spPr>
          <a:xfrm>
            <a:off x="4143518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5531071" y="2919413"/>
            <a:ext cx="3362211" cy="787717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Web Server</a:t>
            </a:r>
          </a:p>
        </p:txBody>
      </p:sp>
      <p:sp>
        <p:nvSpPr>
          <p:cNvPr id="268" name="Shape 268"/>
          <p:cNvSpPr/>
          <p:nvPr/>
        </p:nvSpPr>
        <p:spPr>
          <a:xfrm>
            <a:off x="13979394" y="6400192"/>
            <a:ext cx="1219379" cy="942389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38425" tIns="38425" rIns="38425" bIns="38425" anchor="ctr"/>
          <a:lstStyle/>
          <a:p>
            <a:pPr>
              <a:lnSpc>
                <a:spcPct val="100000"/>
              </a:lnSpc>
            </a:pPr>
            <a:endParaRPr sz="2421">
              <a:solidFill>
                <a:schemeClr val="accent2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594479" y="2917293"/>
            <a:ext cx="3362211" cy="7881417"/>
          </a:xfrm>
          <a:prstGeom prst="roundRect">
            <a:avLst>
              <a:gd name="adj" fmla="val 3958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8425" tIns="38425" rIns="38425" bIns="38425"/>
          <a:lstStyle/>
          <a:p>
            <a:pPr>
              <a:lnSpc>
                <a:spcPct val="100000"/>
              </a:lnSpc>
            </a:pPr>
            <a:endParaRPr sz="4085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sz="4085" dirty="0">
                <a:solidFill>
                  <a:schemeClr val="bg1">
                    <a:lumMod val="50000"/>
                  </a:schemeClr>
                </a:solidFill>
              </a:rPr>
              <a:t>Client</a:t>
            </a:r>
          </a:p>
        </p:txBody>
      </p:sp>
      <p:grpSp>
        <p:nvGrpSpPr>
          <p:cNvPr id="280" name="Group 280"/>
          <p:cNvGrpSpPr/>
          <p:nvPr/>
        </p:nvGrpSpPr>
        <p:grpSpPr>
          <a:xfrm>
            <a:off x="595647" y="4488222"/>
            <a:ext cx="3424602" cy="6285096"/>
            <a:chOff x="0" y="0"/>
            <a:chExt cx="4527483" cy="8309189"/>
          </a:xfrm>
        </p:grpSpPr>
        <p:grpSp>
          <p:nvGrpSpPr>
            <p:cNvPr id="277" name="Group 277"/>
            <p:cNvGrpSpPr/>
            <p:nvPr/>
          </p:nvGrpSpPr>
          <p:grpSpPr>
            <a:xfrm>
              <a:off x="544497" y="880678"/>
              <a:ext cx="3375688" cy="6004223"/>
              <a:chOff x="0" y="0"/>
              <a:chExt cx="3375686" cy="6004221"/>
            </a:xfrm>
          </p:grpSpPr>
          <p:pic>
            <p:nvPicPr>
              <p:cNvPr id="273" name="IMG_1386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3375687" cy="60042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76" name="Group 276"/>
              <p:cNvGrpSpPr/>
              <p:nvPr/>
            </p:nvGrpSpPr>
            <p:grpSpPr>
              <a:xfrm>
                <a:off x="0" y="0"/>
                <a:ext cx="3375687" cy="180901"/>
                <a:chOff x="0" y="0"/>
                <a:chExt cx="3375686" cy="180900"/>
              </a:xfrm>
            </p:grpSpPr>
            <p:sp>
              <p:nvSpPr>
                <p:cNvPr id="274" name="Shape 274"/>
                <p:cNvSpPr/>
                <p:nvPr/>
              </p:nvSpPr>
              <p:spPr>
                <a:xfrm>
                  <a:off x="0" y="0"/>
                  <a:ext cx="3375687" cy="180901"/>
                </a:xfrm>
                <a:prstGeom prst="rect">
                  <a:avLst/>
                </a:prstGeom>
                <a:solidFill>
                  <a:srgbClr val="F6F7F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425" tIns="38425" rIns="38425" bIns="38425" numCol="1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  <a:defRPr sz="3200" b="0">
                      <a:solidFill>
                        <a:schemeClr val="accent2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2421"/>
                </a:p>
              </p:txBody>
            </p:sp>
            <p:pic>
              <p:nvPicPr>
                <p:cNvPr id="275" name="100%.png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95" y="41439"/>
                  <a:ext cx="3243611" cy="980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78" name="iphone6_b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7484" cy="83091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9" name="Shape 279"/>
            <p:cNvSpPr/>
            <p:nvPr/>
          </p:nvSpPr>
          <p:spPr>
            <a:xfrm>
              <a:off x="622609" y="2389614"/>
              <a:ext cx="3250084" cy="29081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425" tIns="38425" rIns="38425" bIns="38425" numCol="1" anchor="ctr">
              <a:noAutofit/>
            </a:bodyPr>
            <a:lstStyle/>
            <a:p>
              <a:pPr>
                <a:lnSpc>
                  <a:spcPct val="100000"/>
                </a:lnSpc>
                <a:defRPr sz="1200" b="0">
                  <a:solidFill>
                    <a:srgbClr val="000000"/>
                  </a:solidFill>
                </a:defRPr>
              </a:pPr>
              <a:r>
                <a:rPr sz="907"/>
                <a:t>She is having so much fun with #MSQRD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5389" y="1042159"/>
            <a:ext cx="21006694" cy="1838086"/>
          </a:xfrm>
        </p:spPr>
        <p:txBody>
          <a:bodyPr/>
          <a:lstStyle/>
          <a:p>
            <a:r>
              <a:rPr lang="en-US" dirty="0"/>
              <a:t>Legacy: encode w/ </a:t>
            </a:r>
            <a:r>
              <a:rPr lang="en-US"/>
              <a:t>varying bitrates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061454" y="2917292"/>
            <a:ext cx="9686357" cy="7856025"/>
            <a:chOff x="9061046" y="2916779"/>
            <a:chExt cx="9687618" cy="7857048"/>
          </a:xfrm>
        </p:grpSpPr>
        <p:sp>
          <p:nvSpPr>
            <p:cNvPr id="266" name="Shape 266"/>
            <p:cNvSpPr/>
            <p:nvPr/>
          </p:nvSpPr>
          <p:spPr>
            <a:xfrm>
              <a:off x="15386015" y="2916779"/>
              <a:ext cx="3362649" cy="7857048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r>
                <a:rPr lang="en-US" sz="4085" dirty="0">
                  <a:solidFill>
                    <a:schemeClr val="bg1">
                      <a:lumMod val="50000"/>
                    </a:schemeClr>
                  </a:solidFill>
                </a:rPr>
                <a:t>Processing</a:t>
              </a: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4085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6" name="Shape 268"/>
            <p:cNvSpPr/>
            <p:nvPr/>
          </p:nvSpPr>
          <p:spPr>
            <a:xfrm>
              <a:off x="9061046" y="9920537"/>
              <a:ext cx="6138118" cy="853290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38425" tIns="38425" rIns="38425" bIns="38425" anchor="ctr"/>
            <a:lstStyle/>
            <a:p>
              <a:pPr>
                <a:lnSpc>
                  <a:spcPct val="100000"/>
                </a:lnSpc>
              </a:pPr>
              <a:endParaRPr sz="2421">
                <a:solidFill>
                  <a:schemeClr val="accent2"/>
                </a:solidFill>
                <a:latin typeface="Helvetica Light"/>
                <a:ea typeface="Helvetica Light"/>
                <a:cs typeface="Helvetica Light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0778147" y="8127393"/>
            <a:ext cx="2553381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1080P 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16Mbps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5032323" y="6015082"/>
            <a:ext cx="4258179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720P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4Mbps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4947665" y="9144211"/>
            <a:ext cx="4258179" cy="1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480P</a:t>
            </a:r>
          </a:p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1.5Mbps</a:t>
            </a:r>
          </a:p>
        </p:txBody>
      </p:sp>
      <p:pic>
        <p:nvPicPr>
          <p:cNvPr id="27" name="Picture 26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854" y="5618304"/>
            <a:ext cx="2553891" cy="25538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2359" y="4462584"/>
            <a:ext cx="1700563" cy="17005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3501" y="8000851"/>
            <a:ext cx="1133708" cy="113370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2858612" y="12632407"/>
            <a:ext cx="1460165" cy="1107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999" b="1" dirty="0">
                <a:latin typeface="FreightSansLFPro"/>
                <a:ea typeface="Helvetica"/>
                <a:cs typeface="FreightSansLFPro"/>
                <a:sym typeface="Helvetica"/>
              </a:rPr>
              <a:t>06</a:t>
            </a:r>
            <a:endParaRPr lang="en-US" sz="5999" dirty="0"/>
          </a:p>
        </p:txBody>
      </p:sp>
    </p:spTree>
    <p:extLst>
      <p:ext uri="{BB962C8B-B14F-4D97-AF65-F5344CB8AC3E}">
        <p14:creationId xmlns:p14="http://schemas.microsoft.com/office/powerpoint/2010/main" val="181746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Facebook">
      <a:dk1>
        <a:srgbClr val="53585F"/>
      </a:dk1>
      <a:lt1>
        <a:srgbClr val="FFFFFF"/>
      </a:lt1>
      <a:dk2>
        <a:srgbClr val="7D8490"/>
      </a:dk2>
      <a:lt2>
        <a:srgbClr val="EDEEF1"/>
      </a:lt2>
      <a:accent1>
        <a:srgbClr val="3B5998"/>
      </a:accent1>
      <a:accent2>
        <a:srgbClr val="6D84B4"/>
      </a:accent2>
      <a:accent3>
        <a:srgbClr val="D8DFEA"/>
      </a:accent3>
      <a:accent4>
        <a:srgbClr val="FBC300"/>
      </a:accent4>
      <a:accent5>
        <a:srgbClr val="FBEAAD"/>
      </a:accent5>
      <a:accent6>
        <a:srgbClr val="5890FF"/>
      </a:accent6>
      <a:hlink>
        <a:srgbClr val="0000FF"/>
      </a:hlink>
      <a:folHlink>
        <a:srgbClr val="00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0" b="0" i="0" u="none" strike="noStrike" cap="none" spc="0" normalizeH="0" baseline="0">
            <a:ln>
              <a:noFill/>
            </a:ln>
            <a:solidFill>
              <a:srgbClr val="7D8490"/>
            </a:solidFill>
            <a:effectLst/>
            <a:uFillTx/>
            <a:latin typeface="Vista Sans OT Medium"/>
            <a:ea typeface="Vista Sans OT Medium"/>
            <a:cs typeface="Vista Sans OT Medium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Facebook_Basic_3.9.2" id="{61BA3F89-28C0-AB46-90A2-8F67073249C0}" vid="{7FE6B889-5FA1-FF43-AAD9-C030B2A3AC2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0" b="0" i="0" u="none" strike="noStrike" cap="none" spc="0" normalizeH="0" baseline="0">
            <a:ln>
              <a:noFill/>
            </a:ln>
            <a:solidFill>
              <a:srgbClr val="7D8490"/>
            </a:solidFill>
            <a:effectLst/>
            <a:uFillTx/>
            <a:latin typeface="Vista Sans OT Medium"/>
            <a:ea typeface="Vista Sans OT Medium"/>
            <a:cs typeface="Vista Sans OT Medium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32351</TotalTime>
  <Words>1412</Words>
  <Application>Microsoft Macintosh PowerPoint</Application>
  <PresentationFormat>Custom</PresentationFormat>
  <Paragraphs>622</Paragraphs>
  <Slides>47</Slides>
  <Notes>46</Notes>
  <HiddenSlides>10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2" baseType="lpstr">
      <vt:lpstr>Arial</vt:lpstr>
      <vt:lpstr>Cambria Math</vt:lpstr>
      <vt:lpstr>FreightSansLFPro</vt:lpstr>
      <vt:lpstr>FreightSansLFPro Med</vt:lpstr>
      <vt:lpstr>FreightSansLFPro SmBd</vt:lpstr>
      <vt:lpstr>Gill Sans</vt:lpstr>
      <vt:lpstr>Helvetica</vt:lpstr>
      <vt:lpstr>Helvetica Light</vt:lpstr>
      <vt:lpstr>Helvetica Neue</vt:lpstr>
      <vt:lpstr>Helvetica Neue Medium</vt:lpstr>
      <vt:lpstr>Lucida Grande</vt:lpstr>
      <vt:lpstr>Menlo</vt:lpstr>
      <vt:lpstr>Vista Sans OT Medium</vt:lpstr>
      <vt:lpstr>White</vt:lpstr>
      <vt:lpstr>Office Theme</vt:lpstr>
      <vt:lpstr>Making Systems Faster:  Distributed Video Processing </vt:lpstr>
      <vt:lpstr>Distributed Video Processing Outline</vt:lpstr>
      <vt:lpstr>SVE: Distributed Video Processing at Facebook Scale  </vt:lpstr>
      <vt:lpstr>Video is growing across Facebook</vt:lpstr>
      <vt:lpstr>Processing is diverse and demanding</vt:lpstr>
      <vt:lpstr>Legacy: upload video file to web server</vt:lpstr>
      <vt:lpstr>Legacy: preserve original for reliability</vt:lpstr>
      <vt:lpstr>Legacy: process after upload completes</vt:lpstr>
      <vt:lpstr>Legacy: encode w/ varying bitrates</vt:lpstr>
      <vt:lpstr>Legacy: store encodings before sharing</vt:lpstr>
      <vt:lpstr>Sharing with adaptive streaming</vt:lpstr>
      <vt:lpstr>Focus: pre-sharing pipeline</vt:lpstr>
      <vt:lpstr>How Long Does This Take? (Latency)</vt:lpstr>
      <vt:lpstr>How Long Does This Take? (Latency)</vt:lpstr>
      <vt:lpstr>How Long Does This Take? (Latency)</vt:lpstr>
      <vt:lpstr>How Long Does This Take? (Latency)</vt:lpstr>
      <vt:lpstr>How Long Does This Take? (Latency)</vt:lpstr>
      <vt:lpstr>How Long Does This Take? (Latency)</vt:lpstr>
      <vt:lpstr>Serial pipeline leads to slow processing</vt:lpstr>
      <vt:lpstr>Let’s Make This Faster!</vt:lpstr>
      <vt:lpstr>Monolithic script slows development</vt:lpstr>
      <vt:lpstr>Challenges for video processing @ FB</vt:lpstr>
      <vt:lpstr>Our Streaming Video Engine (SVE) is speedy, flexible, and robust</vt:lpstr>
      <vt:lpstr>Speedy: harness parallelism</vt:lpstr>
      <vt:lpstr>Architectural changes for parallelism</vt:lpstr>
      <vt:lpstr>Architectural changes for parallelism</vt:lpstr>
      <vt:lpstr>Overlap fault tolerance and processing</vt:lpstr>
      <vt:lpstr>Overlap upload and processing</vt:lpstr>
      <vt:lpstr>Overlap upload and processing</vt:lpstr>
      <vt:lpstr>Parallel processing w/ many workers</vt:lpstr>
      <vt:lpstr>Parallel processing w/ many workers</vt:lpstr>
      <vt:lpstr>Parallel processing w/ many workers</vt:lpstr>
      <vt:lpstr>Parallel processing w/ many workers</vt:lpstr>
      <vt:lpstr>Three sources of parallelism</vt:lpstr>
      <vt:lpstr>Let’s Make This Faster!</vt:lpstr>
      <vt:lpstr>Results: 2.3x ~ 9.3x speedup</vt:lpstr>
      <vt:lpstr>Results: 2.3x ~ 9.3x speedup</vt:lpstr>
      <vt:lpstr>Results: 2.3x ~ 9.3x speedup</vt:lpstr>
      <vt:lpstr>Robust: tolerate overload</vt:lpstr>
      <vt:lpstr>3X peak load during New Year Eve</vt:lpstr>
      <vt:lpstr>Prepare for overload</vt:lpstr>
      <vt:lpstr>Use priority for worker overload</vt:lpstr>
      <vt:lpstr>Defer full video processing</vt:lpstr>
      <vt:lpstr>Regional redirection</vt:lpstr>
      <vt:lpstr>Failures from Global Inconsistencies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Wyatt A. Lloyd</cp:lastModifiedBy>
  <cp:revision>851</cp:revision>
  <cp:lastPrinted>2018-12-02T18:24:11Z</cp:lastPrinted>
  <dcterms:modified xsi:type="dcterms:W3CDTF">2022-11-30T16:49:09Z</dcterms:modified>
</cp:coreProperties>
</file>