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97" r:id="rId4"/>
    <p:sldId id="299" r:id="rId5"/>
    <p:sldId id="298" r:id="rId6"/>
    <p:sldId id="302" r:id="rId7"/>
    <p:sldId id="301" r:id="rId8"/>
    <p:sldId id="303" r:id="rId9"/>
    <p:sldId id="306" r:id="rId10"/>
    <p:sldId id="305" r:id="rId11"/>
    <p:sldId id="307" r:id="rId12"/>
    <p:sldId id="304" r:id="rId13"/>
    <p:sldId id="279" r:id="rId14"/>
    <p:sldId id="280" r:id="rId15"/>
    <p:sldId id="282" r:id="rId16"/>
    <p:sldId id="283" r:id="rId17"/>
    <p:sldId id="308" r:id="rId18"/>
    <p:sldId id="284" r:id="rId19"/>
    <p:sldId id="285" r:id="rId20"/>
    <p:sldId id="311" r:id="rId21"/>
    <p:sldId id="309" r:id="rId22"/>
    <p:sldId id="310" r:id="rId23"/>
    <p:sldId id="312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/>
    <p:restoredTop sz="77891"/>
  </p:normalViewPr>
  <p:slideViewPr>
    <p:cSldViewPr snapToGrid="0" snapToObjects="1">
      <p:cViewPr varScale="1">
        <p:scale>
          <a:sx n="93" d="100"/>
          <a:sy n="93" d="100"/>
        </p:scale>
        <p:origin x="2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DF139-8948-BD40-9FA3-A6EFC8080562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9E83-32E0-2E4A-A646-F973F8B50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..[tell students to point chat at me]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[Also mention art </a:t>
            </a:r>
            <a:r>
              <a:rPr lang="en-US"/>
              <a:t>of abstraction design]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[Attend lectures,</a:t>
            </a:r>
            <a:r>
              <a:rPr lang="en-US" baseline="0" dirty="0"/>
              <a:t> actively think through problems, ask questions after class in my office hours,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9E83-32E0-2E4A-A646-F973F8B50D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3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13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0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6D8A69E1-749B-3E46-A126-8422C8ABD577}" type="slidenum">
              <a:rPr lang="en-US" altLang="en-US" sz="1300" b="0">
                <a:latin typeface="Times New Roman" charset="0"/>
              </a:rPr>
              <a:pPr eaLnBrk="1" hangingPunct="1"/>
              <a:t>14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8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13BA6ABA-E30B-2D47-9755-EA41E8326F2B}" type="slidenum">
              <a:rPr lang="en-US" altLang="en-US" sz="1300" b="0">
                <a:latin typeface="Times New Roman" charset="0"/>
              </a:rPr>
              <a:pPr eaLnBrk="1" hangingPunct="1"/>
              <a:t>19</a:t>
            </a:fld>
            <a:endParaRPr lang="en-US" altLang="en-US" sz="1300" b="0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92363" y="539750"/>
            <a:ext cx="4910137" cy="27622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2" y="3503991"/>
            <a:ext cx="6969622" cy="3235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4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2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9/11/22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9/11/22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33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2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Reinforce / demonstrate all learning objectives!</a:t>
            </a:r>
          </a:p>
          <a:p>
            <a:endParaRPr lang="en-US" dirty="0"/>
          </a:p>
          <a:p>
            <a:r>
              <a:rPr lang="en-US" dirty="0"/>
              <a:t>1: “MapReduce” in Go</a:t>
            </a:r>
          </a:p>
          <a:p>
            <a:r>
              <a:rPr lang="en-US" dirty="0"/>
              <a:t>2: Distributed Snapshots</a:t>
            </a:r>
          </a:p>
          <a:p>
            <a:r>
              <a:rPr lang="en-US" dirty="0"/>
              <a:t>3: Raft Leader Election</a:t>
            </a:r>
          </a:p>
          <a:p>
            <a:r>
              <a:rPr lang="en-US" dirty="0"/>
              <a:t>4: Raft Log Consensus</a:t>
            </a:r>
          </a:p>
          <a:p>
            <a:r>
              <a:rPr lang="en-US" dirty="0"/>
              <a:t>5: Key-Value Storage Service</a:t>
            </a:r>
          </a:p>
        </p:txBody>
      </p:sp>
    </p:spTree>
    <p:extLst>
      <p:ext uri="{BB962C8B-B14F-4D97-AF65-F5344CB8AC3E}">
        <p14:creationId xmlns:p14="http://schemas.microsoft.com/office/powerpoint/2010/main" val="209914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are individual assignments</a:t>
            </a:r>
          </a:p>
          <a:p>
            <a:endParaRPr lang="en-US" dirty="0"/>
          </a:p>
          <a:p>
            <a:r>
              <a:rPr lang="en-US" dirty="0"/>
              <a:t>We will give you all the tests</a:t>
            </a:r>
          </a:p>
          <a:p>
            <a:pPr lvl="1"/>
            <a:r>
              <a:rPr lang="en-US" dirty="0"/>
              <a:t>Non-determinism for later tests though</a:t>
            </a:r>
          </a:p>
          <a:p>
            <a:pPr lvl="2"/>
            <a:r>
              <a:rPr lang="en-US" dirty="0"/>
              <a:t>Each failed test run =&gt; lose 50% of points for a test</a:t>
            </a:r>
          </a:p>
          <a:p>
            <a:pPr lvl="1"/>
            <a:endParaRPr lang="en-US" dirty="0"/>
          </a:p>
          <a:p>
            <a:r>
              <a:rPr lang="en-US" dirty="0"/>
              <a:t>Daily grading script emails your grade</a:t>
            </a:r>
          </a:p>
          <a:p>
            <a:pPr lvl="1"/>
            <a:r>
              <a:rPr lang="en-US" dirty="0"/>
              <a:t>We use exactly this grade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6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Assignments- Late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“free” late days</a:t>
            </a:r>
          </a:p>
          <a:p>
            <a:pPr lvl="1"/>
            <a:r>
              <a:rPr lang="en-US" dirty="0"/>
              <a:t>We assign them at the end of the semester to maximize your score</a:t>
            </a:r>
          </a:p>
          <a:p>
            <a:pPr lvl="1"/>
            <a:r>
              <a:rPr lang="en-US" dirty="0"/>
              <a:t>Used in 1 day granularity</a:t>
            </a:r>
          </a:p>
          <a:p>
            <a:pPr lvl="1"/>
            <a:r>
              <a:rPr lang="en-US" dirty="0"/>
              <a:t>Cannot use for last assignment (Deans date)</a:t>
            </a:r>
          </a:p>
          <a:p>
            <a:pPr lvl="1"/>
            <a:endParaRPr lang="en-US" dirty="0"/>
          </a:p>
          <a:p>
            <a:r>
              <a:rPr lang="en-US" dirty="0"/>
              <a:t>Late policy</a:t>
            </a:r>
          </a:p>
          <a:p>
            <a:pPr lvl="1"/>
            <a:r>
              <a:rPr lang="en-US" dirty="0"/>
              <a:t>G = Grade you would have earned if turned in on time</a:t>
            </a:r>
          </a:p>
          <a:p>
            <a:pPr lvl="1"/>
            <a:r>
              <a:rPr lang="en-US" dirty="0"/>
              <a:t>1 day late =&gt; 90%*G</a:t>
            </a:r>
          </a:p>
          <a:p>
            <a:pPr lvl="1"/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&gt; 5 days late =&gt; 50%*G</a:t>
            </a:r>
          </a:p>
        </p:txBody>
      </p:sp>
    </p:spTree>
    <p:extLst>
      <p:ext uri="{BB962C8B-B14F-4D97-AF65-F5344CB8AC3E}">
        <p14:creationId xmlns:p14="http://schemas.microsoft.com/office/powerpoint/2010/main" val="51927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copy another person’s programs, comments, or 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/>
              <a:t>Do not publish your code e.g., on </a:t>
            </a:r>
            <a:r>
              <a:rPr lang="en-US" altLang="en-US" sz="2400" dirty="0" err="1"/>
              <a:t>github</a:t>
            </a:r>
            <a:r>
              <a:rPr lang="en-US" altLang="en-US" sz="2400" dirty="0"/>
              <a:t>, during/after course!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9D9DFDB-9306-3B41-8181-8A299A1590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2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Policies: Write Your Own Code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39695"/>
            <a:ext cx="9440695" cy="5287321"/>
          </a:xfrm>
        </p:spPr>
        <p:txBody>
          <a:bodyPr>
            <a:normAutofit/>
          </a:bodyPr>
          <a:lstStyle/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Programming is an individual creative process.  At first, discussions with friends is fine.  When writing code, however, the program must be your own 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copy another person’s programs, comments, or any part of submitted assignment.  This includes character-by-character transliteration but also derivative works.  Cannot use another’s code, etc. even while “citing” them.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Writing code for use by another or using another’s code is academic fraud in context of coursework.</a:t>
            </a:r>
          </a:p>
          <a:p>
            <a:pPr>
              <a:spcBef>
                <a:spcPts val="675"/>
              </a:spcBef>
              <a:spcAft>
                <a:spcPts val="1800"/>
              </a:spcAft>
              <a:buNone/>
            </a:pP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Do not publish your code e.g., on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, during/after course!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C9D9DFDB-9306-3B41-8181-8A299A15901D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717582">
            <a:off x="2704570" y="3243851"/>
            <a:ext cx="6904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Don’t Plagiarize!</a:t>
            </a:r>
          </a:p>
        </p:txBody>
      </p:sp>
    </p:spTree>
    <p:extLst>
      <p:ext uri="{BB962C8B-B14F-4D97-AF65-F5344CB8AC3E}">
        <p14:creationId xmlns:p14="http://schemas.microsoft.com/office/powerpoint/2010/main" val="16217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373" y="2149039"/>
            <a:ext cx="7772400" cy="1166478"/>
          </a:xfrm>
        </p:spPr>
        <p:txBody>
          <a:bodyPr/>
          <a:lstStyle/>
          <a:p>
            <a:r>
              <a:rPr lang="en-US" sz="4800" dirty="0"/>
              <a:t>Warnings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6373" y="3593140"/>
            <a:ext cx="7772400" cy="1515961"/>
          </a:xfrm>
        </p:spPr>
        <p:txBody>
          <a:bodyPr>
            <a:noAutofit/>
          </a:bodyPr>
          <a:lstStyle/>
          <a:p>
            <a:r>
              <a:rPr lang="en-US" sz="3600" dirty="0"/>
              <a:t>This is a 400-level course,</a:t>
            </a:r>
          </a:p>
          <a:p>
            <a:r>
              <a:rPr lang="en-US" sz="3600" dirty="0"/>
              <a:t>with expectations to match.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5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1692613"/>
            <a:ext cx="10395856" cy="507331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altLang="en-US" sz="2400" dirty="0"/>
              <a:t>Assignment 1 is purposely easy to teach Go.  Don’t be fooled.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Starting 3-4 days before deadline for later assignment =&gt; </a:t>
            </a:r>
            <a:r>
              <a:rPr lang="en-US" altLang="en-US" sz="2400" b="1" dirty="0"/>
              <a:t>Disaster</a:t>
            </a:r>
            <a:r>
              <a:rPr lang="en-US" altLang="en-US" sz="2400" dirty="0"/>
              <a:t>.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Distributed systems are hard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/>
              <a:t>Need to understand problem and protocol, carefully design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en-US" dirty="0"/>
              <a:t>Can take 5x more time to debug than “initially program”</a:t>
            </a:r>
          </a:p>
          <a:p>
            <a:pPr>
              <a:spcBef>
                <a:spcPts val="2400"/>
              </a:spcBef>
            </a:pPr>
            <a:r>
              <a:rPr lang="en-US" altLang="en-US" sz="2400" dirty="0"/>
              <a:t>Assignment #4 builds on your Assignment #3 solution, i.e., you can’t do #4 until your own #3 is working!  (That’s the real world!)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BF930495-C672-5F47-A78C-4EECE0020E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1" y="182880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Warning #1: </a:t>
            </a:r>
            <a:br>
              <a:rPr lang="en-US" altLang="en-US" dirty="0"/>
            </a:br>
            <a:r>
              <a:rPr lang="en-US" altLang="en-US" dirty="0"/>
              <a:t>Assignments are a LOT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Self Reported Hours Spent on Assignments: Median [Min-Max]</a:t>
            </a:r>
          </a:p>
          <a:p>
            <a:endParaRPr lang="en-US" dirty="0"/>
          </a:p>
          <a:p>
            <a:r>
              <a:rPr lang="en-US" dirty="0"/>
              <a:t>1-1:	 2  [1-6]</a:t>
            </a:r>
          </a:p>
          <a:p>
            <a:r>
              <a:rPr lang="en-US" dirty="0"/>
              <a:t>1-2:	 3  [1-8]</a:t>
            </a:r>
          </a:p>
          <a:p>
            <a:r>
              <a:rPr lang="en-US" dirty="0"/>
              <a:t>1-3:	 4  [1-10]</a:t>
            </a:r>
          </a:p>
          <a:p>
            <a:r>
              <a:rPr lang="en-US" dirty="0"/>
              <a:t>2:	 6  [2-15]</a:t>
            </a:r>
          </a:p>
          <a:p>
            <a:r>
              <a:rPr lang="en-US" dirty="0"/>
              <a:t>3:	12 [5-29]</a:t>
            </a:r>
          </a:p>
          <a:p>
            <a:r>
              <a:rPr lang="en-US" dirty="0"/>
              <a:t>4:	30 [10-100+]</a:t>
            </a:r>
          </a:p>
          <a:p>
            <a:r>
              <a:rPr lang="en-US" dirty="0"/>
              <a:t>5:	14 [3-25]</a:t>
            </a:r>
          </a:p>
        </p:txBody>
      </p:sp>
    </p:spTree>
    <p:extLst>
      <p:ext uri="{BB962C8B-B14F-4D97-AF65-F5344CB8AC3E}">
        <p14:creationId xmlns:p14="http://schemas.microsoft.com/office/powerpoint/2010/main" val="111197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838201" y="182881"/>
            <a:ext cx="9796271" cy="1238249"/>
          </a:xfrm>
        </p:spPr>
        <p:txBody>
          <a:bodyPr anchor="t">
            <a:normAutofit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Warning #2: </a:t>
            </a:r>
            <a:br>
              <a:rPr lang="en-US" altLang="en-US" dirty="0"/>
            </a:br>
            <a:r>
              <a:rPr lang="en-US" altLang="en-US" sz="3400" dirty="0"/>
              <a:t>Software engineering, not just programming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1" y="1692614"/>
            <a:ext cx="10156370" cy="486058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/>
              <a:t>COS 126, 217, 226 told you how to design &amp; structure your programs. This class doesn’t.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Real software engineering projects don’t either.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You need to learn to do it.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If your system isn’t designed well, can be </a:t>
            </a:r>
            <a:r>
              <a:rPr lang="en-US" altLang="en-US" i="1" dirty="0"/>
              <a:t>significantly</a:t>
            </a:r>
            <a:r>
              <a:rPr lang="en-US" altLang="en-US" dirty="0"/>
              <a:t> harder to get right.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Your friend:  test-driven development</a:t>
            </a:r>
          </a:p>
          <a:p>
            <a:pPr lvl="1"/>
            <a:r>
              <a:rPr lang="en-US" altLang="en-US" sz="2600" dirty="0"/>
              <a:t>We’ll supply tests, bonus points for adding new ones</a:t>
            </a:r>
          </a:p>
          <a:p>
            <a:pPr>
              <a:spcAft>
                <a:spcPts val="1200"/>
              </a:spcAft>
            </a:pPr>
            <a:endParaRPr lang="en-US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BF930495-C672-5F47-A78C-4EECE0020E5E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7574"/>
            <a:ext cx="10515600" cy="5029200"/>
          </a:xfrm>
        </p:spPr>
        <p:txBody>
          <a:bodyPr>
            <a:noAutofit/>
          </a:bodyPr>
          <a:lstStyle/>
          <a:p>
            <a:r>
              <a:rPr lang="en-US" altLang="en-US" dirty="0"/>
              <a:t>Try to figure out yourself</a:t>
            </a:r>
          </a:p>
          <a:p>
            <a:r>
              <a:rPr lang="en-US" altLang="en-US" dirty="0"/>
              <a:t>Ed discussion not designed for debugging</a:t>
            </a:r>
          </a:p>
          <a:p>
            <a:pPr lvl="1"/>
            <a:r>
              <a:rPr lang="en-US" altLang="en-US" dirty="0"/>
              <a:t>Utilize right venue:  Go to office hours</a:t>
            </a:r>
          </a:p>
          <a:p>
            <a:pPr lvl="1"/>
            <a:r>
              <a:rPr lang="en-US" altLang="en-US" dirty="0"/>
              <a:t>Send detailed Q’s / bug reports, not “no idea what’s wrong”	</a:t>
            </a:r>
          </a:p>
          <a:p>
            <a:r>
              <a:rPr lang="en-US" altLang="en-US" sz="3000" dirty="0"/>
              <a:t>Staff are not on pager duty 24 x 7</a:t>
            </a:r>
          </a:p>
          <a:p>
            <a:pPr lvl="1"/>
            <a:r>
              <a:rPr lang="en-US" altLang="en-US" dirty="0"/>
              <a:t>Don’t expect response before next business day</a:t>
            </a:r>
          </a:p>
          <a:p>
            <a:pPr lvl="1">
              <a:lnSpc>
                <a:spcPct val="95000"/>
              </a:lnSpc>
            </a:pPr>
            <a:r>
              <a:rPr lang="en-US" altLang="en-US" dirty="0"/>
              <a:t>Questions Friday night @ 11pm should not expect fast responses.  Be happy with something before Monday.</a:t>
            </a:r>
          </a:p>
          <a:p>
            <a:r>
              <a:rPr lang="en-US" altLang="en-US" dirty="0"/>
              <a:t>Implications</a:t>
            </a:r>
          </a:p>
          <a:p>
            <a:pPr lvl="1"/>
            <a:r>
              <a:rPr lang="en-US" altLang="en-US" dirty="0"/>
              <a:t>Students should answer each other</a:t>
            </a:r>
          </a:p>
          <a:p>
            <a:pPr lvl="1"/>
            <a:r>
              <a:rPr lang="en-US" altLang="en-US" dirty="0"/>
              <a:t>Start your assignments early!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-128"/>
              </a:defRPr>
            </a:lvl9pPr>
          </a:lstStyle>
          <a:p>
            <a:pPr eaLnBrk="1" hangingPunct="1"/>
            <a:fld id="{9176312D-2D42-EC42-BD83-C17402432DA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68" y="532255"/>
            <a:ext cx="2951018" cy="14566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3766"/>
            <a:ext cx="9601200" cy="1066800"/>
          </a:xfrm>
        </p:spPr>
        <p:txBody>
          <a:bodyPr anchor="t"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en-US" altLang="en-US" dirty="0"/>
              <a:t>Warning #3: </a:t>
            </a:r>
            <a:br>
              <a:rPr lang="en-US" altLang="en-US" dirty="0"/>
            </a:br>
            <a:r>
              <a:rPr lang="en-US" altLang="en-US" sz="3400" dirty="0"/>
              <a:t>Don’t expect 24x7 answers</a:t>
            </a:r>
          </a:p>
        </p:txBody>
      </p:sp>
    </p:spTree>
    <p:extLst>
      <p:ext uri="{BB962C8B-B14F-4D97-AF65-F5344CB8AC3E}">
        <p14:creationId xmlns:p14="http://schemas.microsoft.com/office/powerpoint/2010/main" val="9529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74829" cy="4351338"/>
          </a:xfrm>
        </p:spPr>
        <p:txBody>
          <a:bodyPr/>
          <a:lstStyle/>
          <a:p>
            <a:r>
              <a:rPr lang="en-US" dirty="0"/>
              <a:t>Reasoning about concurrency</a:t>
            </a:r>
          </a:p>
          <a:p>
            <a:r>
              <a:rPr lang="en-US" dirty="0"/>
              <a:t>Reasoning about failure</a:t>
            </a:r>
          </a:p>
          <a:p>
            <a:r>
              <a:rPr lang="en-US" dirty="0"/>
              <a:t>Reasoning about performance</a:t>
            </a:r>
          </a:p>
          <a:p>
            <a:endParaRPr lang="en-US" dirty="0"/>
          </a:p>
          <a:p>
            <a:r>
              <a:rPr lang="en-US" dirty="0"/>
              <a:t>Building systems that correctly handle concurrency and failure</a:t>
            </a:r>
          </a:p>
          <a:p>
            <a:endParaRPr lang="en-US" dirty="0"/>
          </a:p>
          <a:p>
            <a:r>
              <a:rPr lang="en-US" dirty="0"/>
              <a:t>Knowing specific system designs and design components</a:t>
            </a:r>
          </a:p>
        </p:txBody>
      </p:sp>
    </p:spTree>
    <p:extLst>
      <p:ext uri="{BB962C8B-B14F-4D97-AF65-F5344CB8AC3E}">
        <p14:creationId xmlns:p14="http://schemas.microsoft.com/office/powerpoint/2010/main" val="136593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 for disaster</a:t>
            </a:r>
          </a:p>
          <a:p>
            <a:pPr lvl="1"/>
            <a:r>
              <a:rPr lang="en-US" dirty="0"/>
              <a:t>Start day assignment is due</a:t>
            </a:r>
          </a:p>
          <a:p>
            <a:pPr lvl="1"/>
            <a:r>
              <a:rPr lang="en-US" dirty="0"/>
              <a:t>Write code first, think later</a:t>
            </a:r>
          </a:p>
          <a:p>
            <a:pPr lvl="1"/>
            <a:r>
              <a:rPr lang="en-US" dirty="0"/>
              <a:t>Test doesn’t pass =&gt; randomly flip some bits</a:t>
            </a:r>
          </a:p>
          <a:p>
            <a:pPr lvl="1"/>
            <a:r>
              <a:rPr lang="en-US" dirty="0"/>
              <a:t>Assume you know what program is doing</a:t>
            </a:r>
          </a:p>
        </p:txBody>
      </p:sp>
    </p:spTree>
    <p:extLst>
      <p:ext uri="{BB962C8B-B14F-4D97-AF65-F5344CB8AC3E}">
        <p14:creationId xmlns:p14="http://schemas.microsoft.com/office/powerpoint/2010/main" val="57976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Recipe for success</a:t>
            </a:r>
          </a:p>
          <a:p>
            <a:pPr lvl="1"/>
            <a:r>
              <a:rPr lang="en-US" dirty="0"/>
              <a:t>Start early (weeks early)</a:t>
            </a:r>
          </a:p>
          <a:p>
            <a:pPr lvl="1"/>
            <a:r>
              <a:rPr lang="en-US" dirty="0"/>
              <a:t>Think through a complete design</a:t>
            </a:r>
          </a:p>
          <a:p>
            <a:pPr lvl="1"/>
            <a:r>
              <a:rPr lang="en-US" dirty="0"/>
              <a:t>Progressively build out your design (using tests to help)</a:t>
            </a:r>
          </a:p>
          <a:p>
            <a:pPr lvl="1"/>
            <a:r>
              <a:rPr lang="en-US" dirty="0"/>
              <a:t>Checkpoint progress in </a:t>
            </a:r>
            <a:r>
              <a:rPr lang="en-US" dirty="0" err="1"/>
              <a:t>git</a:t>
            </a:r>
            <a:r>
              <a:rPr lang="en-US" dirty="0"/>
              <a:t> (and to </a:t>
            </a:r>
            <a:r>
              <a:rPr lang="en-US" dirty="0" err="1"/>
              <a:t>github</a:t>
            </a:r>
            <a:r>
              <a:rPr lang="en-US" dirty="0"/>
              <a:t>) frequently</a:t>
            </a:r>
          </a:p>
          <a:p>
            <a:pPr lvl="1"/>
            <a:r>
              <a:rPr lang="en-US" dirty="0"/>
              <a:t>Debug, debug, debug</a:t>
            </a:r>
          </a:p>
          <a:p>
            <a:pPr lvl="2"/>
            <a:r>
              <a:rPr lang="en-US" dirty="0"/>
              <a:t>Verify program state is what you expect (print it out!)</a:t>
            </a:r>
          </a:p>
          <a:p>
            <a:pPr lvl="2"/>
            <a:r>
              <a:rPr lang="en-US" dirty="0"/>
              <a:t>Write your own smaller test cases</a:t>
            </a:r>
          </a:p>
          <a:p>
            <a:pPr lvl="2"/>
            <a:r>
              <a:rPr lang="en-US" dirty="0"/>
              <a:t>Reconsider your complete design</a:t>
            </a:r>
          </a:p>
          <a:p>
            <a:pPr lvl="1"/>
            <a:r>
              <a:rPr lang="en-US" dirty="0"/>
              <a:t>Attend office hours</a:t>
            </a:r>
          </a:p>
        </p:txBody>
      </p:sp>
    </p:spTree>
    <p:extLst>
      <p:ext uri="{BB962C8B-B14F-4D97-AF65-F5344CB8AC3E}">
        <p14:creationId xmlns:p14="http://schemas.microsoft.com/office/powerpoint/2010/main" val="1290749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Assignment Office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6+N*4 hours of office hours per week!</a:t>
            </a:r>
          </a:p>
          <a:p>
            <a:endParaRPr lang="en-US" dirty="0"/>
          </a:p>
          <a:p>
            <a:r>
              <a:rPr lang="en-US" dirty="0"/>
              <a:t>Schedule posted on Ed discussion</a:t>
            </a:r>
          </a:p>
          <a:p>
            <a:endParaRPr lang="en-US" dirty="0"/>
          </a:p>
          <a:p>
            <a:r>
              <a:rPr lang="en-US" dirty="0"/>
              <a:t>Expectations</a:t>
            </a:r>
          </a:p>
          <a:p>
            <a:pPr lvl="1"/>
            <a:r>
              <a:rPr lang="en-US" dirty="0"/>
              <a:t>No: “You have a bug on line 17.”</a:t>
            </a:r>
          </a:p>
          <a:p>
            <a:pPr lvl="1"/>
            <a:r>
              <a:rPr lang="en-US" dirty="0"/>
              <a:t>Yes: Helping you think like they would think about a problem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50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 lecture, attend precept, think actively!</a:t>
            </a:r>
          </a:p>
          <a:p>
            <a:endParaRPr lang="en-US" dirty="0"/>
          </a:p>
          <a:p>
            <a:r>
              <a:rPr lang="en-US" dirty="0"/>
              <a:t>Start programming assignments early, use the right strategy!</a:t>
            </a:r>
          </a:p>
          <a:p>
            <a:endParaRPr lang="en-US" dirty="0"/>
          </a:p>
          <a:p>
            <a:r>
              <a:rPr lang="en-US" dirty="0"/>
              <a:t>Super cool distributed systems stuff starts Wednesday!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45532" y="4885356"/>
            <a:ext cx="2574610" cy="1541477"/>
            <a:chOff x="1103727" y="1919518"/>
            <a:chExt cx="6585616" cy="39429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50" y="1919518"/>
              <a:ext cx="2432414" cy="182537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727" y="4037101"/>
              <a:ext cx="2432414" cy="18253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6929" y="4037101"/>
              <a:ext cx="2432414" cy="182537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922600" y="3157389"/>
              <a:ext cx="2050772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151158" y="3157389"/>
              <a:ext cx="1257507" cy="1468011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536141" y="5080723"/>
              <a:ext cx="1720788" cy="0"/>
            </a:xfrm>
            <a:prstGeom prst="line">
              <a:avLst/>
            </a:pr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236" y="5006957"/>
            <a:ext cx="1996218" cy="12982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915" y="4946503"/>
            <a:ext cx="1739924" cy="13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7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3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M/W 10-1050a</a:t>
            </a:r>
          </a:p>
          <a:p>
            <a:pPr lvl="1"/>
            <a:r>
              <a:rPr lang="en-US" dirty="0"/>
              <a:t>Slides posted just before class</a:t>
            </a:r>
          </a:p>
          <a:p>
            <a:endParaRPr lang="en-US" dirty="0"/>
          </a:p>
          <a:p>
            <a:r>
              <a:rPr lang="en-US" dirty="0"/>
              <a:t>Core topics, system design components, system designs</a:t>
            </a:r>
            <a:r>
              <a:rPr lang="mr-IN" dirty="0"/>
              <a:t>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should be </a:t>
            </a:r>
            <a:r>
              <a:rPr lang="en-US" b="1" dirty="0"/>
              <a:t>actively</a:t>
            </a:r>
            <a:r>
              <a:rPr lang="en-US" dirty="0"/>
              <a:t> thinking during the lectures</a:t>
            </a:r>
          </a:p>
        </p:txBody>
      </p:sp>
    </p:spTree>
    <p:extLst>
      <p:ext uri="{BB962C8B-B14F-4D97-AF65-F5344CB8AC3E}">
        <p14:creationId xmlns:p14="http://schemas.microsoft.com/office/powerpoint/2010/main" val="75578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 night, Th day</a:t>
            </a:r>
          </a:p>
          <a:p>
            <a:pPr lvl="1"/>
            <a:r>
              <a:rPr lang="en-US" dirty="0"/>
              <a:t>Slides will be posted after all precepts</a:t>
            </a:r>
          </a:p>
          <a:p>
            <a:pPr lvl="1"/>
            <a:endParaRPr lang="en-US" dirty="0"/>
          </a:p>
          <a:p>
            <a:r>
              <a:rPr lang="en-US" dirty="0"/>
              <a:t>Helps with assignments and/or reinforces lecture material</a:t>
            </a:r>
          </a:p>
          <a:p>
            <a:endParaRPr lang="en-US" dirty="0"/>
          </a:p>
          <a:p>
            <a:r>
              <a:rPr lang="en-US" b="1" dirty="0"/>
              <a:t>Actively</a:t>
            </a:r>
            <a:r>
              <a:rPr lang="en-US" dirty="0"/>
              <a:t> work through problems together</a:t>
            </a:r>
          </a:p>
        </p:txBody>
      </p:sp>
    </p:spTree>
    <p:extLst>
      <p:ext uri="{BB962C8B-B14F-4D97-AF65-F5344CB8AC3E}">
        <p14:creationId xmlns:p14="http://schemas.microsoft.com/office/powerpoint/2010/main" val="107339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Staff Intro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Wyatt Lloyd</a:t>
            </a:r>
          </a:p>
          <a:p>
            <a:endParaRPr lang="en-US" dirty="0"/>
          </a:p>
          <a:p>
            <a:r>
              <a:rPr lang="en-US" dirty="0"/>
              <a:t>Nathan Finkle</a:t>
            </a:r>
          </a:p>
          <a:p>
            <a:endParaRPr lang="en-US" dirty="0"/>
          </a:p>
          <a:p>
            <a:r>
              <a:rPr lang="en-US" dirty="0"/>
              <a:t>Jeffrey </a:t>
            </a:r>
            <a:r>
              <a:rPr lang="en-US" dirty="0" err="1"/>
              <a:t>Helt</a:t>
            </a:r>
            <a:endParaRPr lang="en-US" dirty="0"/>
          </a:p>
          <a:p>
            <a:endParaRPr lang="en-US" dirty="0"/>
          </a:p>
          <a:p>
            <a:r>
              <a:rPr lang="en-US" dirty="0"/>
              <a:t>Jennifer Lam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0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exams (50%)</a:t>
            </a:r>
          </a:p>
          <a:p>
            <a:pPr lvl="1"/>
            <a:r>
              <a:rPr lang="en-US" dirty="0"/>
              <a:t>Midterm 25%</a:t>
            </a:r>
          </a:p>
          <a:p>
            <a:pPr lvl="1"/>
            <a:r>
              <a:rPr lang="en-US" dirty="0"/>
              <a:t>Final 25%</a:t>
            </a:r>
          </a:p>
          <a:p>
            <a:pPr lvl="1"/>
            <a:endParaRPr lang="en-US" dirty="0"/>
          </a:p>
          <a:p>
            <a:r>
              <a:rPr lang="en-US" dirty="0"/>
              <a:t>Assignments (50%)</a:t>
            </a:r>
          </a:p>
          <a:p>
            <a:pPr lvl="1"/>
            <a:r>
              <a:rPr lang="en-US" dirty="0"/>
              <a:t>Five assignments 10% 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7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person exams</a:t>
            </a:r>
          </a:p>
          <a:p>
            <a:pPr lvl="1"/>
            <a:r>
              <a:rPr lang="en-US" dirty="0"/>
              <a:t>2-3 hours: should not have time pressure</a:t>
            </a:r>
          </a:p>
          <a:p>
            <a:pPr lvl="1"/>
            <a:r>
              <a:rPr lang="en-US" dirty="0"/>
              <a:t>Closed book</a:t>
            </a:r>
          </a:p>
          <a:p>
            <a:pPr lvl="1"/>
            <a:endParaRPr lang="en-US" dirty="0"/>
          </a:p>
          <a:p>
            <a:r>
              <a:rPr lang="en-US" dirty="0"/>
              <a:t>Midterm</a:t>
            </a:r>
          </a:p>
          <a:p>
            <a:pPr lvl="1"/>
            <a:r>
              <a:rPr lang="en-US" dirty="0"/>
              <a:t>Registrar will schedule during week of Oct 10-14</a:t>
            </a:r>
          </a:p>
          <a:p>
            <a:pPr lvl="1"/>
            <a:r>
              <a:rPr lang="en-US" dirty="0"/>
              <a:t>Hopefully Oct 12</a:t>
            </a:r>
          </a:p>
          <a:p>
            <a:pPr lvl="1"/>
            <a:r>
              <a:rPr lang="en-US" dirty="0"/>
              <a:t>Either 2 or 3 hours</a:t>
            </a:r>
          </a:p>
          <a:p>
            <a:pPr lvl="1"/>
            <a:endParaRPr lang="en-US" dirty="0"/>
          </a:p>
          <a:p>
            <a:r>
              <a:rPr lang="en-US" dirty="0"/>
              <a:t>Final</a:t>
            </a:r>
          </a:p>
          <a:p>
            <a:pPr lvl="1"/>
            <a:r>
              <a:rPr lang="en-US" dirty="0"/>
              <a:t>Registrar will schedule somewhere in Dec 17-23</a:t>
            </a:r>
          </a:p>
          <a:p>
            <a:pPr lvl="1"/>
            <a:r>
              <a:rPr lang="en-US" dirty="0"/>
              <a:t>3 hours</a:t>
            </a:r>
          </a:p>
        </p:txBody>
      </p:sp>
    </p:spTree>
    <p:extLst>
      <p:ext uri="{BB962C8B-B14F-4D97-AF65-F5344CB8AC3E}">
        <p14:creationId xmlns:p14="http://schemas.microsoft.com/office/powerpoint/2010/main" val="184689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Test learning objectives mostly using designs covered in lectures</a:t>
            </a:r>
          </a:p>
          <a:p>
            <a:endParaRPr lang="en-US" dirty="0"/>
          </a:p>
          <a:p>
            <a:r>
              <a:rPr lang="en-US" dirty="0"/>
              <a:t>And tests knowledge of specific design patterns and designs</a:t>
            </a:r>
          </a:p>
          <a:p>
            <a:endParaRPr lang="en-US" dirty="0"/>
          </a:p>
          <a:p>
            <a:r>
              <a:rPr lang="en-US" dirty="0"/>
              <a:t>Recipe for success:</a:t>
            </a:r>
          </a:p>
          <a:p>
            <a:pPr lvl="1"/>
            <a:r>
              <a:rPr lang="en-US" dirty="0"/>
              <a:t>Attend lecture and actively think through problems</a:t>
            </a:r>
          </a:p>
          <a:p>
            <a:pPr lvl="1"/>
            <a:r>
              <a:rPr lang="en-US" dirty="0"/>
              <a:t>Ask questions during lecture and afterwards in my office hours</a:t>
            </a:r>
          </a:p>
          <a:p>
            <a:pPr lvl="1"/>
            <a:r>
              <a:rPr lang="en-US" dirty="0"/>
              <a:t>Attend precept and actively work through problems</a:t>
            </a:r>
          </a:p>
          <a:p>
            <a:pPr lvl="1"/>
            <a:r>
              <a:rPr lang="en-US" dirty="0"/>
              <a:t>Complete programming assignments</a:t>
            </a:r>
          </a:p>
          <a:p>
            <a:pPr lvl="1"/>
            <a:r>
              <a:rPr lang="en-US" dirty="0"/>
              <a:t>Study lecture materials for specific design patterns and designs</a:t>
            </a:r>
          </a:p>
          <a:p>
            <a:pPr lvl="1"/>
            <a:r>
              <a:rPr lang="en-US" dirty="0"/>
              <a:t>Run the system designs in your mind / on paper and see what happens</a:t>
            </a:r>
          </a:p>
        </p:txBody>
      </p:sp>
    </p:spTree>
    <p:extLst>
      <p:ext uri="{BB962C8B-B14F-4D97-AF65-F5344CB8AC3E}">
        <p14:creationId xmlns:p14="http://schemas.microsoft.com/office/powerpoint/2010/main" val="213578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 14th, in lieu of precepts</a:t>
            </a:r>
          </a:p>
          <a:p>
            <a:endParaRPr lang="en-US" dirty="0"/>
          </a:p>
          <a:p>
            <a:r>
              <a:rPr lang="en-US" dirty="0"/>
              <a:t>Time and location TBD: hopefully 10–1150a</a:t>
            </a:r>
          </a:p>
          <a:p>
            <a:endParaRPr lang="en-US" dirty="0"/>
          </a:p>
          <a:p>
            <a:r>
              <a:rPr lang="en-US" dirty="0"/>
              <a:t>Go over midterm together</a:t>
            </a:r>
          </a:p>
          <a:p>
            <a:endParaRPr lang="en-US" dirty="0"/>
          </a:p>
          <a:p>
            <a:r>
              <a:rPr lang="en-US" dirty="0"/>
              <a:t>One and only opportunity to argue for points</a:t>
            </a:r>
          </a:p>
        </p:txBody>
      </p:sp>
    </p:spTree>
    <p:extLst>
      <p:ext uri="{BB962C8B-B14F-4D97-AF65-F5344CB8AC3E}">
        <p14:creationId xmlns:p14="http://schemas.microsoft.com/office/powerpoint/2010/main" val="1358895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10538</TotalTime>
  <Words>1191</Words>
  <Application>Microsoft Macintosh PowerPoint</Application>
  <PresentationFormat>Widescreen</PresentationFormat>
  <Paragraphs>198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Helvetica Neue Medium</vt:lpstr>
      <vt:lpstr>Times New Roman</vt:lpstr>
      <vt:lpstr>Office Theme</vt:lpstr>
      <vt:lpstr>Course Overview</vt:lpstr>
      <vt:lpstr>Learning Objectives</vt:lpstr>
      <vt:lpstr>Lectures</vt:lpstr>
      <vt:lpstr>Precepts</vt:lpstr>
      <vt:lpstr>Course Staff Intro 1</vt:lpstr>
      <vt:lpstr>Grading</vt:lpstr>
      <vt:lpstr>Exams</vt:lpstr>
      <vt:lpstr>Exams</vt:lpstr>
      <vt:lpstr>Midterm Review</vt:lpstr>
      <vt:lpstr>Programming Assignments</vt:lpstr>
      <vt:lpstr>Programming Assignments</vt:lpstr>
      <vt:lpstr>Programming Assignments- Late Policy</vt:lpstr>
      <vt:lpstr>Policies: Write Your Own Code</vt:lpstr>
      <vt:lpstr>Policies: Write Your Own Code</vt:lpstr>
      <vt:lpstr>Warnings</vt:lpstr>
      <vt:lpstr>Warning #1:  Assignments are a LOT of work</vt:lpstr>
      <vt:lpstr>Programming Assignment Statistics</vt:lpstr>
      <vt:lpstr>Warning #2:  Software engineering, not just programming</vt:lpstr>
      <vt:lpstr>Warning #3:  Don’t expect 24x7 answers</vt:lpstr>
      <vt:lpstr>Programming Assignments</vt:lpstr>
      <vt:lpstr>Programming Assignments</vt:lpstr>
      <vt:lpstr>Programming Assignment Office Hours</vt:lpstr>
      <vt:lpstr>Course Overview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51</cp:revision>
  <cp:lastPrinted>2018-09-12T00:21:00Z</cp:lastPrinted>
  <dcterms:created xsi:type="dcterms:W3CDTF">2018-09-09T13:59:16Z</dcterms:created>
  <dcterms:modified xsi:type="dcterms:W3CDTF">2022-09-12T13:41:36Z</dcterms:modified>
</cp:coreProperties>
</file>