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1.xml" ContentType="application/vnd.openxmlformats-officedocument.presentationml.tags+xml"/>
  <Override PartName="/ppt/notesSlides/notesSlide5.xml" ContentType="application/vnd.openxmlformats-officedocument.presentationml.notesSlide+xml"/>
  <Override PartName="/ppt/tags/tag2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22"/>
  </p:notesMasterIdLst>
  <p:sldIdLst>
    <p:sldId id="256" r:id="rId2"/>
    <p:sldId id="340" r:id="rId3"/>
    <p:sldId id="341" r:id="rId4"/>
    <p:sldId id="342" r:id="rId5"/>
    <p:sldId id="362" r:id="rId6"/>
    <p:sldId id="357" r:id="rId7"/>
    <p:sldId id="364" r:id="rId8"/>
    <p:sldId id="365" r:id="rId9"/>
    <p:sldId id="366" r:id="rId10"/>
    <p:sldId id="367" r:id="rId11"/>
    <p:sldId id="368" r:id="rId12"/>
    <p:sldId id="370" r:id="rId13"/>
    <p:sldId id="371" r:id="rId14"/>
    <p:sldId id="373" r:id="rId15"/>
    <p:sldId id="377" r:id="rId16"/>
    <p:sldId id="375" r:id="rId17"/>
    <p:sldId id="374" r:id="rId18"/>
    <p:sldId id="379" r:id="rId19"/>
    <p:sldId id="378" r:id="rId20"/>
    <p:sldId id="287" r:id="rId21"/>
  </p:sldIdLst>
  <p:sldSz cx="9144000" cy="6858000" type="overhead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846"/>
    <p:restoredTop sz="74966"/>
  </p:normalViewPr>
  <p:slideViewPr>
    <p:cSldViewPr snapToGrid="0" snapToObjects="1">
      <p:cViewPr varScale="1">
        <p:scale>
          <a:sx n="64" d="100"/>
          <a:sy n="64" d="100"/>
        </p:scale>
        <p:origin x="222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31EE27-B64A-FC4F-8390-DA7503E69E9F}" type="datetimeFigureOut">
              <a:rPr lang="en-CN" smtClean="0"/>
              <a:t>11/21/2022</a:t>
            </a:fld>
            <a:endParaRPr lang="en-C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64E8D5-C539-AD4C-B21D-BE1AFC3CE84A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19962468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5D2EB6-6C3D-BA4C-823F-1C1EBA9522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39012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5D2EB6-6C3D-BA4C-823F-1C1EBA9522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66856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5D2EB6-6C3D-BA4C-823F-1C1EBA9522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70880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5D2EB6-6C3D-BA4C-823F-1C1EBA9522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74252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5D2EB6-6C3D-BA4C-823F-1C1EBA9522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834921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5D2EB6-6C3D-BA4C-823F-1C1EBA9522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773273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5D2EB6-6C3D-BA4C-823F-1C1EBA9522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628668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5D2EB6-6C3D-BA4C-823F-1C1EBA9522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348850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5D2EB6-6C3D-BA4C-823F-1C1EBA9522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384899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5D2EB6-6C3D-BA4C-823F-1C1EBA9522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648096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5D2EB6-6C3D-BA4C-823F-1C1EBA9522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30864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5D2EB6-6C3D-BA4C-823F-1C1EBA9522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93352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5D2EB6-6C3D-BA4C-823F-1C1EBA9522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52466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5D2EB6-6C3D-BA4C-823F-1C1EBA9522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59062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FDE5E5-550A-DE42-AD60-FCC36B3F2E0D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2212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FDE5E5-550A-DE42-AD60-FCC36B3F2E0D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50879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5D2EB6-6C3D-BA4C-823F-1C1EBA9522D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8284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5D2EB6-6C3D-BA4C-823F-1C1EBA9522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26297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5D2EB6-6C3D-BA4C-823F-1C1EBA9522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80844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83F3E-8D2D-8D4F-BA7F-C0A897C14CA0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0792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83F3E-8D2D-8D4F-BA7F-C0A897C14CA0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6743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83F3E-8D2D-8D4F-BA7F-C0A897C14CA0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3018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83F3E-8D2D-8D4F-BA7F-C0A897C14CA0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1418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83F3E-8D2D-8D4F-BA7F-C0A897C14CA0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6243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83F3E-8D2D-8D4F-BA7F-C0A897C14CA0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7025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83F3E-8D2D-8D4F-BA7F-C0A897C14CA0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77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83F3E-8D2D-8D4F-BA7F-C0A897C14CA0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2202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83F3E-8D2D-8D4F-BA7F-C0A897C14CA0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86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83F3E-8D2D-8D4F-BA7F-C0A897C14CA0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2383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83F3E-8D2D-8D4F-BA7F-C0A897C14CA0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812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5967" y="0"/>
            <a:ext cx="859206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8324" y="1482811"/>
            <a:ext cx="8592064" cy="46941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Helvetica Neue Medium" charset="0"/>
              </a:defRPr>
            </a:lvl1pPr>
          </a:lstStyle>
          <a:p>
            <a:fld id="{16883F3E-8D2D-8D4F-BA7F-C0A897C14CA0}" type="datetimeFigureOut">
              <a:rPr lang="en-US" smtClean="0"/>
              <a:pPr/>
              <a:t>11/21/2022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Helvetica Neue Medium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Helvetica Neue Medium" charset="0"/>
              </a:defRPr>
            </a:lvl1pPr>
          </a:lstStyle>
          <a:p>
            <a:fld id="{BA294D44-32C8-FE4A-A262-B6F8943234A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9952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Helvetica Neue Medium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Helvetica Neue Medium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Helvetica Neue Medium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Helvetica Neue Medium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Helvetica Neue Medium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Helvetica Neue Medium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57250"/>
            <a:ext cx="6858000" cy="1790700"/>
          </a:xfrm>
        </p:spPr>
        <p:txBody>
          <a:bodyPr>
            <a:normAutofit/>
          </a:bodyPr>
          <a:lstStyle/>
          <a:p>
            <a:r>
              <a:rPr lang="en-US" dirty="0"/>
              <a:t>Spanner</a:t>
            </a:r>
            <a:br>
              <a:rPr lang="en-US" dirty="0"/>
            </a:br>
            <a:r>
              <a:rPr lang="en-US" sz="3200" dirty="0">
                <a:latin typeface="+mn-lt"/>
              </a:rPr>
              <a:t>Part II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4137259"/>
            <a:ext cx="6858000" cy="1241822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COS 418: Distributed Systems</a:t>
            </a:r>
          </a:p>
          <a:p>
            <a:r>
              <a:rPr lang="en-US" dirty="0"/>
              <a:t>Lecture 18</a:t>
            </a:r>
          </a:p>
          <a:p>
            <a:endParaRPr lang="en-US" dirty="0"/>
          </a:p>
          <a:p>
            <a:r>
              <a:rPr lang="en-US" dirty="0"/>
              <a:t>Jeffrey Helt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8218" y="2843509"/>
            <a:ext cx="867565" cy="1098192"/>
          </a:xfrm>
          <a:prstGeom prst="rect">
            <a:avLst/>
          </a:prstGeom>
        </p:spPr>
      </p:pic>
      <p:sp>
        <p:nvSpPr>
          <p:cNvPr id="7" name="Subtitle 2"/>
          <p:cNvSpPr txBox="1">
            <a:spLocks/>
          </p:cNvSpPr>
          <p:nvPr/>
        </p:nvSpPr>
        <p:spPr>
          <a:xfrm>
            <a:off x="1155469" y="6542115"/>
            <a:ext cx="6858000" cy="27434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tx1"/>
                </a:solidFill>
                <a:latin typeface="Helvetica Neue Medium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Helvetica Neue Medium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Helvetica Neue Medium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Helvetica Neue Medium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Helvetica Neue Medium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Slides adapted from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</a:rPr>
              <a:t>Haonan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 Lu, Wyatt Lloyd, and Mike Freedman’s, which are adapted from the Spanner OSDI talk</a:t>
            </a:r>
          </a:p>
        </p:txBody>
      </p:sp>
    </p:spTree>
    <p:extLst>
      <p:ext uri="{BB962C8B-B14F-4D97-AF65-F5344CB8AC3E}">
        <p14:creationId xmlns:p14="http://schemas.microsoft.com/office/powerpoint/2010/main" val="8858042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4973" y="4885439"/>
            <a:ext cx="8694051" cy="1323027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24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Txn</a:t>
            </a:r>
            <a:r>
              <a:rPr lang="en-US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T = {R(A=?), W(A=?+1), W(B=?+1), W(C=?+1)}</a:t>
            </a:r>
          </a:p>
          <a:p>
            <a:pPr marL="0" indent="0">
              <a:buNone/>
            </a:pPr>
            <a:r>
              <a:rPr lang="en-US" sz="24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Execute: </a:t>
            </a:r>
          </a:p>
          <a:p>
            <a:r>
              <a:rPr lang="en-US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Does reads: grab read locks and return the most recent data, e.g., R(A=a)</a:t>
            </a:r>
          </a:p>
          <a:p>
            <a:r>
              <a:rPr lang="en-US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Client computes and buffers writes locally, e.g., A = a+1, B = a+1, C = a+1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9111C5-E04E-4942-8174-12BB645D56A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Helvetica Neue Medium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Helvetica Neue Medium" charset="0"/>
              <a:ea typeface="+mn-ea"/>
              <a:cs typeface="+mn-cs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0A884C4-6C43-F24A-8B9A-139E9A1244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/>
              <a:t>Read-Write Transactions (2PL)</a:t>
            </a:r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3A1A8CE0-F4CA-8141-9CC6-D75D39749134}"/>
              </a:ext>
            </a:extLst>
          </p:cNvPr>
          <p:cNvCxnSpPr>
            <a:cxnSpLocks/>
          </p:cNvCxnSpPr>
          <p:nvPr/>
        </p:nvCxnSpPr>
        <p:spPr>
          <a:xfrm>
            <a:off x="1588416" y="2762053"/>
            <a:ext cx="5967167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8CD5D1C3-E770-8F4F-B233-93B5B105BED0}"/>
              </a:ext>
            </a:extLst>
          </p:cNvPr>
          <p:cNvCxnSpPr>
            <a:cxnSpLocks/>
          </p:cNvCxnSpPr>
          <p:nvPr/>
        </p:nvCxnSpPr>
        <p:spPr>
          <a:xfrm>
            <a:off x="1588416" y="3411717"/>
            <a:ext cx="5967167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4414A07B-FCD9-234F-B1C3-4BEB22390B79}"/>
              </a:ext>
            </a:extLst>
          </p:cNvPr>
          <p:cNvCxnSpPr>
            <a:cxnSpLocks/>
          </p:cNvCxnSpPr>
          <p:nvPr/>
        </p:nvCxnSpPr>
        <p:spPr>
          <a:xfrm>
            <a:off x="1588416" y="4148578"/>
            <a:ext cx="5967167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9652B62E-AB99-7342-99EA-075DAAF164A6}"/>
              </a:ext>
            </a:extLst>
          </p:cNvPr>
          <p:cNvCxnSpPr>
            <a:cxnSpLocks/>
          </p:cNvCxnSpPr>
          <p:nvPr/>
        </p:nvCxnSpPr>
        <p:spPr>
          <a:xfrm>
            <a:off x="1588416" y="2057398"/>
            <a:ext cx="5967167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256469DE-647B-914D-89FC-0964EC34AEE4}"/>
              </a:ext>
            </a:extLst>
          </p:cNvPr>
          <p:cNvSpPr txBox="1"/>
          <p:nvPr/>
        </p:nvSpPr>
        <p:spPr>
          <a:xfrm>
            <a:off x="1072753" y="2531220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CN" sz="240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A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9FB5D070-5ACC-2F4F-8BDC-229F86635E54}"/>
              </a:ext>
            </a:extLst>
          </p:cNvPr>
          <p:cNvSpPr txBox="1"/>
          <p:nvPr/>
        </p:nvSpPr>
        <p:spPr>
          <a:xfrm>
            <a:off x="1061531" y="3180884"/>
            <a:ext cx="4010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CN" sz="240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B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96E645A5-F2B2-8E4C-8AAA-428788852193}"/>
              </a:ext>
            </a:extLst>
          </p:cNvPr>
          <p:cNvSpPr txBox="1"/>
          <p:nvPr/>
        </p:nvSpPr>
        <p:spPr>
          <a:xfrm>
            <a:off x="1055119" y="3901465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CN" sz="240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C</a:t>
            </a:r>
          </a:p>
        </p:txBody>
      </p: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5131B551-700C-3A48-8ECC-411AD10A60FD}"/>
              </a:ext>
            </a:extLst>
          </p:cNvPr>
          <p:cNvCxnSpPr>
            <a:cxnSpLocks/>
          </p:cNvCxnSpPr>
          <p:nvPr/>
        </p:nvCxnSpPr>
        <p:spPr>
          <a:xfrm>
            <a:off x="2045616" y="2057397"/>
            <a:ext cx="358219" cy="704655"/>
          </a:xfrm>
          <a:prstGeom prst="straightConnector1">
            <a:avLst/>
          </a:prstGeom>
          <a:ln w="1905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>
            <a:extLst>
              <a:ext uri="{FF2B5EF4-FFF2-40B4-BE49-F238E27FC236}">
                <a16:creationId xmlns:a16="http://schemas.microsoft.com/office/drawing/2014/main" id="{62249BD3-E29D-5944-A121-EAE48CCED8F6}"/>
              </a:ext>
            </a:extLst>
          </p:cNvPr>
          <p:cNvSpPr txBox="1"/>
          <p:nvPr/>
        </p:nvSpPr>
        <p:spPr>
          <a:xfrm>
            <a:off x="1861912" y="1579808"/>
            <a:ext cx="3674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N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DF2B60E2-F578-1D40-ABC5-446B296B36CA}"/>
              </a:ext>
            </a:extLst>
          </p:cNvPr>
          <p:cNvSpPr txBox="1"/>
          <p:nvPr/>
        </p:nvSpPr>
        <p:spPr>
          <a:xfrm>
            <a:off x="2465572" y="2787841"/>
            <a:ext cx="6591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N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R(A)</a:t>
            </a:r>
          </a:p>
        </p:txBody>
      </p:sp>
      <p:pic>
        <p:nvPicPr>
          <p:cNvPr id="56" name="Picture 55" descr="A picture containing drawing&#10;&#10;Description automatically generated">
            <a:extLst>
              <a:ext uri="{FF2B5EF4-FFF2-40B4-BE49-F238E27FC236}">
                <a16:creationId xmlns:a16="http://schemas.microsoft.com/office/drawing/2014/main" id="{E87A11A9-78E2-AD4E-963F-AC0436F75C14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257106" y="2813180"/>
            <a:ext cx="208466" cy="297145"/>
          </a:xfrm>
          <a:prstGeom prst="rect">
            <a:avLst/>
          </a:prstGeom>
        </p:spPr>
      </p:pic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46DECEC3-249D-A545-B7EC-AED9C3CE8B95}"/>
              </a:ext>
            </a:extLst>
          </p:cNvPr>
          <p:cNvCxnSpPr>
            <a:cxnSpLocks/>
          </p:cNvCxnSpPr>
          <p:nvPr/>
        </p:nvCxnSpPr>
        <p:spPr>
          <a:xfrm flipV="1">
            <a:off x="2410087" y="2057396"/>
            <a:ext cx="385062" cy="700149"/>
          </a:xfrm>
          <a:prstGeom prst="straightConnector1">
            <a:avLst/>
          </a:prstGeom>
          <a:ln w="1905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4AA817F9-011E-E646-BE64-C51752387970}"/>
              </a:ext>
            </a:extLst>
          </p:cNvPr>
          <p:cNvCxnSpPr>
            <a:cxnSpLocks/>
          </p:cNvCxnSpPr>
          <p:nvPr/>
        </p:nvCxnSpPr>
        <p:spPr>
          <a:xfrm>
            <a:off x="1588416" y="1931907"/>
            <a:ext cx="0" cy="219132"/>
          </a:xfrm>
          <a:prstGeom prst="straightConnector1">
            <a:avLst/>
          </a:prstGeom>
          <a:ln w="381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552AC7A3-513E-B14F-A5BB-1652285507A4}"/>
              </a:ext>
            </a:extLst>
          </p:cNvPr>
          <p:cNvCxnSpPr>
            <a:cxnSpLocks/>
          </p:cNvCxnSpPr>
          <p:nvPr/>
        </p:nvCxnSpPr>
        <p:spPr>
          <a:xfrm>
            <a:off x="1594700" y="2647979"/>
            <a:ext cx="0" cy="219132"/>
          </a:xfrm>
          <a:prstGeom prst="straightConnector1">
            <a:avLst/>
          </a:prstGeom>
          <a:ln w="381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A67F749F-5635-B34A-A1E1-EDB737446A74}"/>
              </a:ext>
            </a:extLst>
          </p:cNvPr>
          <p:cNvCxnSpPr>
            <a:cxnSpLocks/>
          </p:cNvCxnSpPr>
          <p:nvPr/>
        </p:nvCxnSpPr>
        <p:spPr>
          <a:xfrm>
            <a:off x="1600984" y="3302150"/>
            <a:ext cx="0" cy="219132"/>
          </a:xfrm>
          <a:prstGeom prst="straightConnector1">
            <a:avLst/>
          </a:prstGeom>
          <a:ln w="381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FF430EB3-051E-8A4F-B246-4EE43F22D0EA}"/>
              </a:ext>
            </a:extLst>
          </p:cNvPr>
          <p:cNvCxnSpPr>
            <a:cxnSpLocks/>
          </p:cNvCxnSpPr>
          <p:nvPr/>
        </p:nvCxnSpPr>
        <p:spPr>
          <a:xfrm>
            <a:off x="1597843" y="4039012"/>
            <a:ext cx="0" cy="219132"/>
          </a:xfrm>
          <a:prstGeom prst="straightConnector1">
            <a:avLst/>
          </a:prstGeom>
          <a:ln w="381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xtBox 71">
            <a:extLst>
              <a:ext uri="{FF2B5EF4-FFF2-40B4-BE49-F238E27FC236}">
                <a16:creationId xmlns:a16="http://schemas.microsoft.com/office/drawing/2014/main" id="{591670B1-9013-C947-AC2A-A4125322BA97}"/>
              </a:ext>
            </a:extLst>
          </p:cNvPr>
          <p:cNvSpPr txBox="1"/>
          <p:nvPr/>
        </p:nvSpPr>
        <p:spPr>
          <a:xfrm>
            <a:off x="2510830" y="1640704"/>
            <a:ext cx="6431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N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A=a</a:t>
            </a:r>
          </a:p>
        </p:txBody>
      </p: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29884D81-6F3E-E84F-BC22-D8913D31C680}"/>
              </a:ext>
            </a:extLst>
          </p:cNvPr>
          <p:cNvCxnSpPr>
            <a:cxnSpLocks/>
          </p:cNvCxnSpPr>
          <p:nvPr/>
        </p:nvCxnSpPr>
        <p:spPr>
          <a:xfrm>
            <a:off x="3181498" y="1348033"/>
            <a:ext cx="0" cy="2966122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Box 77">
            <a:extLst>
              <a:ext uri="{FF2B5EF4-FFF2-40B4-BE49-F238E27FC236}">
                <a16:creationId xmlns:a16="http://schemas.microsoft.com/office/drawing/2014/main" id="{DEC2C96B-C171-CD40-87DC-FAAAE394EBC0}"/>
              </a:ext>
            </a:extLst>
          </p:cNvPr>
          <p:cNvSpPr txBox="1"/>
          <p:nvPr/>
        </p:nvSpPr>
        <p:spPr>
          <a:xfrm>
            <a:off x="1855167" y="1268430"/>
            <a:ext cx="10743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Execute</a:t>
            </a:r>
            <a:endParaRPr lang="en-CN" b="1" dirty="0"/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4D56A125-26C8-D748-9668-6FC7064BBE31}"/>
              </a:ext>
            </a:extLst>
          </p:cNvPr>
          <p:cNvSpPr txBox="1"/>
          <p:nvPr/>
        </p:nvSpPr>
        <p:spPr>
          <a:xfrm>
            <a:off x="457200" y="1788857"/>
            <a:ext cx="10054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CN" sz="240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Client</a:t>
            </a:r>
          </a:p>
        </p:txBody>
      </p:sp>
    </p:spTree>
    <p:extLst>
      <p:ext uri="{BB962C8B-B14F-4D97-AF65-F5344CB8AC3E}">
        <p14:creationId xmlns:p14="http://schemas.microsoft.com/office/powerpoint/2010/main" val="4170493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55" grpId="0"/>
      <p:bldP spid="7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319" y="4698375"/>
            <a:ext cx="8694051" cy="1860367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sz="24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Prepare: </a:t>
            </a:r>
          </a:p>
          <a:p>
            <a:r>
              <a:rPr lang="en-US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Choose a coordinator, e.g., A, others are participants</a:t>
            </a:r>
          </a:p>
          <a:p>
            <a:r>
              <a:rPr lang="en-US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Send buffered writes and the identity of the coordinator; grab write locks</a:t>
            </a:r>
          </a:p>
          <a:p>
            <a:r>
              <a:rPr lang="en-US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Each participant prepares T by logging a prepare record via </a:t>
            </a:r>
            <a:r>
              <a:rPr lang="en-US" sz="24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Paxos</a:t>
            </a:r>
            <a:r>
              <a:rPr lang="en-US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with its replicas. Coord skips prepare (</a:t>
            </a:r>
            <a:r>
              <a:rPr lang="en-US" sz="24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Paxos</a:t>
            </a:r>
            <a:r>
              <a:rPr lang="en-US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Logging) </a:t>
            </a:r>
          </a:p>
          <a:p>
            <a:r>
              <a:rPr lang="en-US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Participants send OK to the </a:t>
            </a:r>
            <a:r>
              <a:rPr lang="en-US" sz="24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coord</a:t>
            </a:r>
            <a:r>
              <a:rPr lang="en-US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if lock grabbed and after </a:t>
            </a:r>
            <a:r>
              <a:rPr lang="en-US" sz="24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Paxos</a:t>
            </a:r>
            <a:r>
              <a:rPr lang="en-US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logging is done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9111C5-E04E-4942-8174-12BB645D56A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Helvetica Neue Medium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Helvetica Neue Medium" charset="0"/>
              <a:ea typeface="+mn-ea"/>
              <a:cs typeface="+mn-cs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0A884C4-6C43-F24A-8B9A-139E9A1244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/>
              <a:t>Read-Write Transactions (2PL)</a:t>
            </a:r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3A1A8CE0-F4CA-8141-9CC6-D75D39749134}"/>
              </a:ext>
            </a:extLst>
          </p:cNvPr>
          <p:cNvCxnSpPr>
            <a:cxnSpLocks/>
          </p:cNvCxnSpPr>
          <p:nvPr/>
        </p:nvCxnSpPr>
        <p:spPr>
          <a:xfrm>
            <a:off x="1588416" y="2762053"/>
            <a:ext cx="5967167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8CD5D1C3-E770-8F4F-B233-93B5B105BED0}"/>
              </a:ext>
            </a:extLst>
          </p:cNvPr>
          <p:cNvCxnSpPr>
            <a:cxnSpLocks/>
          </p:cNvCxnSpPr>
          <p:nvPr/>
        </p:nvCxnSpPr>
        <p:spPr>
          <a:xfrm>
            <a:off x="1588416" y="3411717"/>
            <a:ext cx="5967167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4414A07B-FCD9-234F-B1C3-4BEB22390B79}"/>
              </a:ext>
            </a:extLst>
          </p:cNvPr>
          <p:cNvCxnSpPr>
            <a:cxnSpLocks/>
          </p:cNvCxnSpPr>
          <p:nvPr/>
        </p:nvCxnSpPr>
        <p:spPr>
          <a:xfrm>
            <a:off x="1588416" y="4148578"/>
            <a:ext cx="5967167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9652B62E-AB99-7342-99EA-075DAAF164A6}"/>
              </a:ext>
            </a:extLst>
          </p:cNvPr>
          <p:cNvCxnSpPr>
            <a:cxnSpLocks/>
          </p:cNvCxnSpPr>
          <p:nvPr/>
        </p:nvCxnSpPr>
        <p:spPr>
          <a:xfrm>
            <a:off x="1588416" y="2057398"/>
            <a:ext cx="5967167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256469DE-647B-914D-89FC-0964EC34AEE4}"/>
              </a:ext>
            </a:extLst>
          </p:cNvPr>
          <p:cNvSpPr txBox="1"/>
          <p:nvPr/>
        </p:nvSpPr>
        <p:spPr>
          <a:xfrm>
            <a:off x="1072753" y="2531220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CN" sz="240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A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9FB5D070-5ACC-2F4F-8BDC-229F86635E54}"/>
              </a:ext>
            </a:extLst>
          </p:cNvPr>
          <p:cNvSpPr txBox="1"/>
          <p:nvPr/>
        </p:nvSpPr>
        <p:spPr>
          <a:xfrm>
            <a:off x="1061531" y="3180884"/>
            <a:ext cx="4010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CN" sz="240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B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96E645A5-F2B2-8E4C-8AAA-428788852193}"/>
              </a:ext>
            </a:extLst>
          </p:cNvPr>
          <p:cNvSpPr txBox="1"/>
          <p:nvPr/>
        </p:nvSpPr>
        <p:spPr>
          <a:xfrm>
            <a:off x="1055119" y="3901465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CN" sz="240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C</a:t>
            </a:r>
          </a:p>
        </p:txBody>
      </p: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5131B551-700C-3A48-8ECC-411AD10A60FD}"/>
              </a:ext>
            </a:extLst>
          </p:cNvPr>
          <p:cNvCxnSpPr>
            <a:cxnSpLocks/>
          </p:cNvCxnSpPr>
          <p:nvPr/>
        </p:nvCxnSpPr>
        <p:spPr>
          <a:xfrm>
            <a:off x="2045616" y="2057397"/>
            <a:ext cx="358219" cy="704655"/>
          </a:xfrm>
          <a:prstGeom prst="straightConnector1">
            <a:avLst/>
          </a:prstGeom>
          <a:ln w="1905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>
            <a:extLst>
              <a:ext uri="{FF2B5EF4-FFF2-40B4-BE49-F238E27FC236}">
                <a16:creationId xmlns:a16="http://schemas.microsoft.com/office/drawing/2014/main" id="{62249BD3-E29D-5944-A121-EAE48CCED8F6}"/>
              </a:ext>
            </a:extLst>
          </p:cNvPr>
          <p:cNvSpPr txBox="1"/>
          <p:nvPr/>
        </p:nvSpPr>
        <p:spPr>
          <a:xfrm>
            <a:off x="1861912" y="1579808"/>
            <a:ext cx="3674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N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DF2B60E2-F578-1D40-ABC5-446B296B36CA}"/>
              </a:ext>
            </a:extLst>
          </p:cNvPr>
          <p:cNvSpPr txBox="1"/>
          <p:nvPr/>
        </p:nvSpPr>
        <p:spPr>
          <a:xfrm>
            <a:off x="2465572" y="2787841"/>
            <a:ext cx="6591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N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R(A)</a:t>
            </a:r>
          </a:p>
        </p:txBody>
      </p:sp>
      <p:pic>
        <p:nvPicPr>
          <p:cNvPr id="56" name="Picture 55" descr="A picture containing drawing&#10;&#10;Description automatically generated">
            <a:extLst>
              <a:ext uri="{FF2B5EF4-FFF2-40B4-BE49-F238E27FC236}">
                <a16:creationId xmlns:a16="http://schemas.microsoft.com/office/drawing/2014/main" id="{E87A11A9-78E2-AD4E-963F-AC0436F75C14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257106" y="2813180"/>
            <a:ext cx="208466" cy="297145"/>
          </a:xfrm>
          <a:prstGeom prst="rect">
            <a:avLst/>
          </a:prstGeom>
        </p:spPr>
      </p:pic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46DECEC3-249D-A545-B7EC-AED9C3CE8B95}"/>
              </a:ext>
            </a:extLst>
          </p:cNvPr>
          <p:cNvCxnSpPr>
            <a:cxnSpLocks/>
          </p:cNvCxnSpPr>
          <p:nvPr/>
        </p:nvCxnSpPr>
        <p:spPr>
          <a:xfrm flipV="1">
            <a:off x="2410087" y="2057396"/>
            <a:ext cx="385062" cy="700149"/>
          </a:xfrm>
          <a:prstGeom prst="straightConnector1">
            <a:avLst/>
          </a:prstGeom>
          <a:ln w="1905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4AA817F9-011E-E646-BE64-C51752387970}"/>
              </a:ext>
            </a:extLst>
          </p:cNvPr>
          <p:cNvCxnSpPr>
            <a:cxnSpLocks/>
          </p:cNvCxnSpPr>
          <p:nvPr/>
        </p:nvCxnSpPr>
        <p:spPr>
          <a:xfrm>
            <a:off x="1588416" y="1931907"/>
            <a:ext cx="0" cy="219132"/>
          </a:xfrm>
          <a:prstGeom prst="straightConnector1">
            <a:avLst/>
          </a:prstGeom>
          <a:ln w="381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552AC7A3-513E-B14F-A5BB-1652285507A4}"/>
              </a:ext>
            </a:extLst>
          </p:cNvPr>
          <p:cNvCxnSpPr>
            <a:cxnSpLocks/>
          </p:cNvCxnSpPr>
          <p:nvPr/>
        </p:nvCxnSpPr>
        <p:spPr>
          <a:xfrm>
            <a:off x="1594700" y="2647979"/>
            <a:ext cx="0" cy="219132"/>
          </a:xfrm>
          <a:prstGeom prst="straightConnector1">
            <a:avLst/>
          </a:prstGeom>
          <a:ln w="381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A67F749F-5635-B34A-A1E1-EDB737446A74}"/>
              </a:ext>
            </a:extLst>
          </p:cNvPr>
          <p:cNvCxnSpPr>
            <a:cxnSpLocks/>
          </p:cNvCxnSpPr>
          <p:nvPr/>
        </p:nvCxnSpPr>
        <p:spPr>
          <a:xfrm>
            <a:off x="1600984" y="3302150"/>
            <a:ext cx="0" cy="219132"/>
          </a:xfrm>
          <a:prstGeom prst="straightConnector1">
            <a:avLst/>
          </a:prstGeom>
          <a:ln w="381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FF430EB3-051E-8A4F-B246-4EE43F22D0EA}"/>
              </a:ext>
            </a:extLst>
          </p:cNvPr>
          <p:cNvCxnSpPr>
            <a:cxnSpLocks/>
          </p:cNvCxnSpPr>
          <p:nvPr/>
        </p:nvCxnSpPr>
        <p:spPr>
          <a:xfrm>
            <a:off x="1597843" y="4039012"/>
            <a:ext cx="0" cy="219132"/>
          </a:xfrm>
          <a:prstGeom prst="straightConnector1">
            <a:avLst/>
          </a:prstGeom>
          <a:ln w="381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xtBox 71">
            <a:extLst>
              <a:ext uri="{FF2B5EF4-FFF2-40B4-BE49-F238E27FC236}">
                <a16:creationId xmlns:a16="http://schemas.microsoft.com/office/drawing/2014/main" id="{591670B1-9013-C947-AC2A-A4125322BA97}"/>
              </a:ext>
            </a:extLst>
          </p:cNvPr>
          <p:cNvSpPr txBox="1"/>
          <p:nvPr/>
        </p:nvSpPr>
        <p:spPr>
          <a:xfrm>
            <a:off x="2510830" y="1640704"/>
            <a:ext cx="6431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N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A=a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AFD9071F-9292-1E4C-A494-B7B9299DAEAA}"/>
              </a:ext>
            </a:extLst>
          </p:cNvPr>
          <p:cNvCxnSpPr>
            <a:cxnSpLocks/>
          </p:cNvCxnSpPr>
          <p:nvPr/>
        </p:nvCxnSpPr>
        <p:spPr>
          <a:xfrm>
            <a:off x="3342022" y="2073324"/>
            <a:ext cx="323998" cy="2109781"/>
          </a:xfrm>
          <a:prstGeom prst="straightConnector1">
            <a:avLst/>
          </a:prstGeom>
          <a:ln w="1905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B37C45F4-1859-0B42-BDBC-C697A4940CA4}"/>
              </a:ext>
            </a:extLst>
          </p:cNvPr>
          <p:cNvCxnSpPr>
            <a:cxnSpLocks/>
          </p:cNvCxnSpPr>
          <p:nvPr/>
        </p:nvCxnSpPr>
        <p:spPr>
          <a:xfrm>
            <a:off x="3354590" y="2055569"/>
            <a:ext cx="516757" cy="1373431"/>
          </a:xfrm>
          <a:prstGeom prst="straightConnector1">
            <a:avLst/>
          </a:prstGeom>
          <a:ln w="1905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AFDBDCD5-38D9-A646-B416-33100C992B1D}"/>
              </a:ext>
            </a:extLst>
          </p:cNvPr>
          <p:cNvCxnSpPr>
            <a:cxnSpLocks/>
          </p:cNvCxnSpPr>
          <p:nvPr/>
        </p:nvCxnSpPr>
        <p:spPr>
          <a:xfrm>
            <a:off x="3342022" y="2051513"/>
            <a:ext cx="653576" cy="706032"/>
          </a:xfrm>
          <a:prstGeom prst="straightConnector1">
            <a:avLst/>
          </a:prstGeom>
          <a:ln w="1905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76413EC1-9F14-D844-B33D-33CB3DB83185}"/>
              </a:ext>
            </a:extLst>
          </p:cNvPr>
          <p:cNvSpPr txBox="1"/>
          <p:nvPr/>
        </p:nvSpPr>
        <p:spPr>
          <a:xfrm>
            <a:off x="3093" y="2576258"/>
            <a:ext cx="11807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CN" dirty="0">
                <a:solidFill>
                  <a:srgbClr val="0070C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Coord. </a:t>
            </a:r>
            <a:r>
              <a:rPr lang="en-CN" dirty="0">
                <a:solidFill>
                  <a:srgbClr val="0070C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Wingdings" pitchFamily="2" charset="2"/>
              </a:rPr>
              <a:t></a:t>
            </a:r>
            <a:endParaRPr lang="en-CN" dirty="0">
              <a:solidFill>
                <a:srgbClr val="0070C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pic>
        <p:nvPicPr>
          <p:cNvPr id="38" name="Picture 37" descr="A picture containing drawing&#10;&#10;Description automatically generated">
            <a:extLst>
              <a:ext uri="{FF2B5EF4-FFF2-40B4-BE49-F238E27FC236}">
                <a16:creationId xmlns:a16="http://schemas.microsoft.com/office/drawing/2014/main" id="{244E3218-485B-F74D-9319-BF9CDBA5A298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835972" y="2813180"/>
            <a:ext cx="208466" cy="297145"/>
          </a:xfrm>
          <a:prstGeom prst="rect">
            <a:avLst/>
          </a:prstGeom>
        </p:spPr>
      </p:pic>
      <p:pic>
        <p:nvPicPr>
          <p:cNvPr id="39" name="Picture 38" descr="A picture containing drawing&#10;&#10;Description automatically generated">
            <a:extLst>
              <a:ext uri="{FF2B5EF4-FFF2-40B4-BE49-F238E27FC236}">
                <a16:creationId xmlns:a16="http://schemas.microsoft.com/office/drawing/2014/main" id="{4F3AF907-5CFF-A247-97A9-C248AC2D4B85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731739" y="3475247"/>
            <a:ext cx="208466" cy="297145"/>
          </a:xfrm>
          <a:prstGeom prst="rect">
            <a:avLst/>
          </a:prstGeom>
        </p:spPr>
      </p:pic>
      <p:pic>
        <p:nvPicPr>
          <p:cNvPr id="40" name="Picture 39" descr="A picture containing drawing&#10;&#10;Description automatically generated">
            <a:extLst>
              <a:ext uri="{FF2B5EF4-FFF2-40B4-BE49-F238E27FC236}">
                <a16:creationId xmlns:a16="http://schemas.microsoft.com/office/drawing/2014/main" id="{98F63353-4576-2D45-A084-C2802DBF4DA9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544045" y="4231839"/>
            <a:ext cx="208466" cy="297145"/>
          </a:xfrm>
          <a:prstGeom prst="rect">
            <a:avLst/>
          </a:prstGeom>
        </p:spPr>
      </p:pic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88B06350-BA0A-824A-B18E-B3F4998A952D}"/>
              </a:ext>
            </a:extLst>
          </p:cNvPr>
          <p:cNvCxnSpPr>
            <a:cxnSpLocks/>
          </p:cNvCxnSpPr>
          <p:nvPr/>
        </p:nvCxnSpPr>
        <p:spPr>
          <a:xfrm flipV="1">
            <a:off x="5272655" y="2766562"/>
            <a:ext cx="313025" cy="643309"/>
          </a:xfrm>
          <a:prstGeom prst="straightConnector1">
            <a:avLst/>
          </a:prstGeom>
          <a:ln w="1905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E79D310A-6372-6941-95FA-368F1F23728A}"/>
              </a:ext>
            </a:extLst>
          </p:cNvPr>
          <p:cNvCxnSpPr>
            <a:cxnSpLocks/>
          </p:cNvCxnSpPr>
          <p:nvPr/>
        </p:nvCxnSpPr>
        <p:spPr>
          <a:xfrm flipV="1">
            <a:off x="5412589" y="2751995"/>
            <a:ext cx="186933" cy="1377454"/>
          </a:xfrm>
          <a:prstGeom prst="straightConnector1">
            <a:avLst/>
          </a:prstGeom>
          <a:ln w="1905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>
            <a:extLst>
              <a:ext uri="{FF2B5EF4-FFF2-40B4-BE49-F238E27FC236}">
                <a16:creationId xmlns:a16="http://schemas.microsoft.com/office/drawing/2014/main" id="{972E6CF2-60C8-D14D-A72E-7BB2FF915E09}"/>
              </a:ext>
            </a:extLst>
          </p:cNvPr>
          <p:cNvSpPr txBox="1"/>
          <p:nvPr/>
        </p:nvSpPr>
        <p:spPr>
          <a:xfrm>
            <a:off x="-152432" y="3237233"/>
            <a:ext cx="13288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1" algn="r"/>
            <a:r>
              <a:rPr lang="en-CN" dirty="0">
                <a:solidFill>
                  <a:srgbClr val="0070C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Par. </a:t>
            </a:r>
            <a:r>
              <a:rPr lang="en-CN" dirty="0">
                <a:solidFill>
                  <a:srgbClr val="0070C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Wingdings" pitchFamily="2" charset="2"/>
              </a:rPr>
              <a:t></a:t>
            </a:r>
            <a:endParaRPr lang="en-CN" dirty="0">
              <a:solidFill>
                <a:srgbClr val="0070C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BE0AB3AD-783F-0E43-97A5-DD7503B8B5D9}"/>
              </a:ext>
            </a:extLst>
          </p:cNvPr>
          <p:cNvSpPr txBox="1"/>
          <p:nvPr/>
        </p:nvSpPr>
        <p:spPr>
          <a:xfrm>
            <a:off x="-151381" y="3944823"/>
            <a:ext cx="13288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1" algn="r"/>
            <a:r>
              <a:rPr lang="en-CN" dirty="0">
                <a:solidFill>
                  <a:srgbClr val="0070C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Par. </a:t>
            </a:r>
            <a:r>
              <a:rPr lang="en-CN" dirty="0">
                <a:solidFill>
                  <a:srgbClr val="0070C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Wingdings" pitchFamily="2" charset="2"/>
              </a:rPr>
              <a:t></a:t>
            </a:r>
            <a:endParaRPr lang="en-CN" dirty="0">
              <a:solidFill>
                <a:srgbClr val="0070C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1DE68939-275D-014B-A6BF-514D9B212F7D}"/>
              </a:ext>
            </a:extLst>
          </p:cNvPr>
          <p:cNvSpPr txBox="1"/>
          <p:nvPr/>
        </p:nvSpPr>
        <p:spPr>
          <a:xfrm>
            <a:off x="5353084" y="2377127"/>
            <a:ext cx="4651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N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ok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27EB9C22-6D03-204C-A2B9-3306404808C7}"/>
              </a:ext>
            </a:extLst>
          </p:cNvPr>
          <p:cNvSpPr txBox="1"/>
          <p:nvPr/>
        </p:nvSpPr>
        <p:spPr>
          <a:xfrm>
            <a:off x="4052519" y="2819391"/>
            <a:ext cx="13516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N" sz="16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Recv W(a+1)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C09EDFF4-CBB4-CC40-9DA1-8BD49BC60BEC}"/>
              </a:ext>
            </a:extLst>
          </p:cNvPr>
          <p:cNvSpPr txBox="1"/>
          <p:nvPr/>
        </p:nvSpPr>
        <p:spPr>
          <a:xfrm>
            <a:off x="3925662" y="3508215"/>
            <a:ext cx="13516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N" sz="16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Recv W(a+1)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F37E01F9-FE2A-1249-B835-C1F151C47AAE}"/>
              </a:ext>
            </a:extLst>
          </p:cNvPr>
          <p:cNvSpPr txBox="1"/>
          <p:nvPr/>
        </p:nvSpPr>
        <p:spPr>
          <a:xfrm>
            <a:off x="3767079" y="4254200"/>
            <a:ext cx="13516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N" sz="16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Recv W(a+1)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5E643847-5DCB-7748-9627-115A52D0D486}"/>
              </a:ext>
            </a:extLst>
          </p:cNvPr>
          <p:cNvSpPr txBox="1"/>
          <p:nvPr/>
        </p:nvSpPr>
        <p:spPr>
          <a:xfrm>
            <a:off x="3998014" y="3218953"/>
            <a:ext cx="1162498" cy="307777"/>
          </a:xfrm>
          <a:prstGeom prst="rect">
            <a:avLst/>
          </a:prstGeom>
          <a:solidFill>
            <a:schemeClr val="bg1"/>
          </a:solidFill>
          <a:ln w="12700"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CN" sz="1400" dirty="0">
                <a:solidFill>
                  <a:srgbClr val="0070C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Log Prepare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9C6A4321-C389-A14C-AB69-659F113154EA}"/>
              </a:ext>
            </a:extLst>
          </p:cNvPr>
          <p:cNvSpPr txBox="1"/>
          <p:nvPr/>
        </p:nvSpPr>
        <p:spPr>
          <a:xfrm>
            <a:off x="3990754" y="3934564"/>
            <a:ext cx="1162498" cy="307777"/>
          </a:xfrm>
          <a:prstGeom prst="rect">
            <a:avLst/>
          </a:prstGeom>
          <a:solidFill>
            <a:schemeClr val="bg1"/>
          </a:solidFill>
          <a:ln w="12700"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CN" sz="1400" dirty="0">
                <a:solidFill>
                  <a:srgbClr val="0070C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Log Prepare</a:t>
            </a:r>
          </a:p>
        </p:txBody>
      </p: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E621D4A0-BA98-8943-8986-30969B205BBF}"/>
              </a:ext>
            </a:extLst>
          </p:cNvPr>
          <p:cNvCxnSpPr>
            <a:cxnSpLocks/>
          </p:cNvCxnSpPr>
          <p:nvPr/>
        </p:nvCxnSpPr>
        <p:spPr>
          <a:xfrm>
            <a:off x="3181498" y="1348033"/>
            <a:ext cx="0" cy="2966122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TextBox 79">
            <a:extLst>
              <a:ext uri="{FF2B5EF4-FFF2-40B4-BE49-F238E27FC236}">
                <a16:creationId xmlns:a16="http://schemas.microsoft.com/office/drawing/2014/main" id="{9B16285C-7321-0142-9CDD-1692E9CDC571}"/>
              </a:ext>
            </a:extLst>
          </p:cNvPr>
          <p:cNvSpPr txBox="1"/>
          <p:nvPr/>
        </p:nvSpPr>
        <p:spPr>
          <a:xfrm>
            <a:off x="1855167" y="1268430"/>
            <a:ext cx="10743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Execute</a:t>
            </a:r>
            <a:endParaRPr lang="en-CN" b="1" dirty="0"/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FFF676E5-59CE-ED4E-B4E5-6112C14AA7E1}"/>
              </a:ext>
            </a:extLst>
          </p:cNvPr>
          <p:cNvSpPr txBox="1"/>
          <p:nvPr/>
        </p:nvSpPr>
        <p:spPr>
          <a:xfrm>
            <a:off x="3927102" y="1265365"/>
            <a:ext cx="10499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Prepare</a:t>
            </a:r>
            <a:endParaRPr lang="en-CN" b="1" dirty="0"/>
          </a:p>
        </p:txBody>
      </p: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7C12411C-1621-C74D-A836-A77A320DC6B9}"/>
              </a:ext>
            </a:extLst>
          </p:cNvPr>
          <p:cNvCxnSpPr>
            <a:cxnSpLocks/>
          </p:cNvCxnSpPr>
          <p:nvPr/>
        </p:nvCxnSpPr>
        <p:spPr>
          <a:xfrm>
            <a:off x="5817023" y="1336330"/>
            <a:ext cx="0" cy="2966122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TextBox 82">
            <a:extLst>
              <a:ext uri="{FF2B5EF4-FFF2-40B4-BE49-F238E27FC236}">
                <a16:creationId xmlns:a16="http://schemas.microsoft.com/office/drawing/2014/main" id="{ECE41377-AB3F-6547-8058-D911046C4528}"/>
              </a:ext>
            </a:extLst>
          </p:cNvPr>
          <p:cNvSpPr txBox="1"/>
          <p:nvPr/>
        </p:nvSpPr>
        <p:spPr>
          <a:xfrm>
            <a:off x="457200" y="1788857"/>
            <a:ext cx="10054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CN" sz="240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Client</a:t>
            </a:r>
          </a:p>
        </p:txBody>
      </p:sp>
    </p:spTree>
    <p:extLst>
      <p:ext uri="{BB962C8B-B14F-4D97-AF65-F5344CB8AC3E}">
        <p14:creationId xmlns:p14="http://schemas.microsoft.com/office/powerpoint/2010/main" val="1018931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59" grpId="0"/>
      <p:bldP spid="60" grpId="0"/>
      <p:bldP spid="61" grpId="0"/>
      <p:bldP spid="65" grpId="0"/>
      <p:bldP spid="74" grpId="0"/>
      <p:bldP spid="75" grpId="0"/>
      <p:bldP spid="77" grpId="0" animBg="1"/>
      <p:bldP spid="7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319" y="4770889"/>
            <a:ext cx="8694051" cy="1787853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sz="24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Commit: </a:t>
            </a:r>
          </a:p>
          <a:p>
            <a:r>
              <a:rPr lang="en-US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After hearing from all participants, </a:t>
            </a:r>
            <a:r>
              <a:rPr lang="en-US" sz="24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coord</a:t>
            </a:r>
            <a:r>
              <a:rPr lang="en-US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commits T if all OK; otherwise, abort T </a:t>
            </a:r>
          </a:p>
          <a:p>
            <a:r>
              <a:rPr lang="en-US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Coord logs a commit/abort record via </a:t>
            </a:r>
            <a:r>
              <a:rPr lang="en-US" sz="24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Paxos</a:t>
            </a:r>
            <a:r>
              <a:rPr lang="en-US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applies writes if commit, release all locks</a:t>
            </a:r>
          </a:p>
          <a:p>
            <a:r>
              <a:rPr lang="en-US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Coord sends commit/abort messages to participants</a:t>
            </a:r>
          </a:p>
          <a:p>
            <a:r>
              <a:rPr lang="en-US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Participants log commit/abort via </a:t>
            </a:r>
            <a:r>
              <a:rPr lang="en-US" sz="24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Paxos</a:t>
            </a:r>
            <a:r>
              <a:rPr lang="en-US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apply writes if commit, release locks</a:t>
            </a:r>
          </a:p>
          <a:p>
            <a:r>
              <a:rPr lang="en-US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Coord sends result to client either after its “log commit” or after ack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9111C5-E04E-4942-8174-12BB645D56A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Helvetica Neue Medium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Helvetica Neue Medium" charset="0"/>
              <a:ea typeface="+mn-ea"/>
              <a:cs typeface="+mn-cs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0A884C4-6C43-F24A-8B9A-139E9A1244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/>
              <a:t>Read-Write Transactions (2PL)</a:t>
            </a:r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3A1A8CE0-F4CA-8141-9CC6-D75D39749134}"/>
              </a:ext>
            </a:extLst>
          </p:cNvPr>
          <p:cNvCxnSpPr>
            <a:cxnSpLocks/>
          </p:cNvCxnSpPr>
          <p:nvPr/>
        </p:nvCxnSpPr>
        <p:spPr>
          <a:xfrm>
            <a:off x="1588416" y="2762053"/>
            <a:ext cx="7098384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8CD5D1C3-E770-8F4F-B233-93B5B105BED0}"/>
              </a:ext>
            </a:extLst>
          </p:cNvPr>
          <p:cNvCxnSpPr>
            <a:cxnSpLocks/>
          </p:cNvCxnSpPr>
          <p:nvPr/>
        </p:nvCxnSpPr>
        <p:spPr>
          <a:xfrm>
            <a:off x="1588416" y="3411717"/>
            <a:ext cx="7098384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4414A07B-FCD9-234F-B1C3-4BEB22390B79}"/>
              </a:ext>
            </a:extLst>
          </p:cNvPr>
          <p:cNvCxnSpPr>
            <a:cxnSpLocks/>
          </p:cNvCxnSpPr>
          <p:nvPr/>
        </p:nvCxnSpPr>
        <p:spPr>
          <a:xfrm>
            <a:off x="1588416" y="4148578"/>
            <a:ext cx="7098384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9652B62E-AB99-7342-99EA-075DAAF164A6}"/>
              </a:ext>
            </a:extLst>
          </p:cNvPr>
          <p:cNvCxnSpPr>
            <a:cxnSpLocks/>
          </p:cNvCxnSpPr>
          <p:nvPr/>
        </p:nvCxnSpPr>
        <p:spPr>
          <a:xfrm>
            <a:off x="1588416" y="2057398"/>
            <a:ext cx="7098384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256469DE-647B-914D-89FC-0964EC34AEE4}"/>
              </a:ext>
            </a:extLst>
          </p:cNvPr>
          <p:cNvSpPr txBox="1"/>
          <p:nvPr/>
        </p:nvSpPr>
        <p:spPr>
          <a:xfrm>
            <a:off x="1072753" y="2531220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CN" sz="240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A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9FB5D070-5ACC-2F4F-8BDC-229F86635E54}"/>
              </a:ext>
            </a:extLst>
          </p:cNvPr>
          <p:cNvSpPr txBox="1"/>
          <p:nvPr/>
        </p:nvSpPr>
        <p:spPr>
          <a:xfrm>
            <a:off x="1061531" y="3180884"/>
            <a:ext cx="4010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CN" sz="240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B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96E645A5-F2B2-8E4C-8AAA-428788852193}"/>
              </a:ext>
            </a:extLst>
          </p:cNvPr>
          <p:cNvSpPr txBox="1"/>
          <p:nvPr/>
        </p:nvSpPr>
        <p:spPr>
          <a:xfrm>
            <a:off x="1055119" y="3901465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CN" sz="240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C</a:t>
            </a:r>
          </a:p>
        </p:txBody>
      </p: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5131B551-700C-3A48-8ECC-411AD10A60FD}"/>
              </a:ext>
            </a:extLst>
          </p:cNvPr>
          <p:cNvCxnSpPr>
            <a:cxnSpLocks/>
          </p:cNvCxnSpPr>
          <p:nvPr/>
        </p:nvCxnSpPr>
        <p:spPr>
          <a:xfrm>
            <a:off x="2045616" y="2057397"/>
            <a:ext cx="358219" cy="704655"/>
          </a:xfrm>
          <a:prstGeom prst="straightConnector1">
            <a:avLst/>
          </a:prstGeom>
          <a:ln w="1905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>
            <a:extLst>
              <a:ext uri="{FF2B5EF4-FFF2-40B4-BE49-F238E27FC236}">
                <a16:creationId xmlns:a16="http://schemas.microsoft.com/office/drawing/2014/main" id="{62249BD3-E29D-5944-A121-EAE48CCED8F6}"/>
              </a:ext>
            </a:extLst>
          </p:cNvPr>
          <p:cNvSpPr txBox="1"/>
          <p:nvPr/>
        </p:nvSpPr>
        <p:spPr>
          <a:xfrm>
            <a:off x="1861912" y="1579808"/>
            <a:ext cx="3674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N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DF2B60E2-F578-1D40-ABC5-446B296B36CA}"/>
              </a:ext>
            </a:extLst>
          </p:cNvPr>
          <p:cNvSpPr txBox="1"/>
          <p:nvPr/>
        </p:nvSpPr>
        <p:spPr>
          <a:xfrm>
            <a:off x="2465572" y="2787841"/>
            <a:ext cx="6591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N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R(A)</a:t>
            </a:r>
          </a:p>
        </p:txBody>
      </p:sp>
      <p:pic>
        <p:nvPicPr>
          <p:cNvPr id="56" name="Picture 55" descr="A picture containing drawing&#10;&#10;Description automatically generated">
            <a:extLst>
              <a:ext uri="{FF2B5EF4-FFF2-40B4-BE49-F238E27FC236}">
                <a16:creationId xmlns:a16="http://schemas.microsoft.com/office/drawing/2014/main" id="{E87A11A9-78E2-AD4E-963F-AC0436F75C14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257106" y="2813180"/>
            <a:ext cx="208466" cy="297145"/>
          </a:xfrm>
          <a:prstGeom prst="rect">
            <a:avLst/>
          </a:prstGeom>
        </p:spPr>
      </p:pic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46DECEC3-249D-A545-B7EC-AED9C3CE8B95}"/>
              </a:ext>
            </a:extLst>
          </p:cNvPr>
          <p:cNvCxnSpPr>
            <a:cxnSpLocks/>
          </p:cNvCxnSpPr>
          <p:nvPr/>
        </p:nvCxnSpPr>
        <p:spPr>
          <a:xfrm flipV="1">
            <a:off x="2410087" y="2057396"/>
            <a:ext cx="385062" cy="700149"/>
          </a:xfrm>
          <a:prstGeom prst="straightConnector1">
            <a:avLst/>
          </a:prstGeom>
          <a:ln w="1905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4AA817F9-011E-E646-BE64-C51752387970}"/>
              </a:ext>
            </a:extLst>
          </p:cNvPr>
          <p:cNvCxnSpPr>
            <a:cxnSpLocks/>
          </p:cNvCxnSpPr>
          <p:nvPr/>
        </p:nvCxnSpPr>
        <p:spPr>
          <a:xfrm>
            <a:off x="1588416" y="1931907"/>
            <a:ext cx="0" cy="219132"/>
          </a:xfrm>
          <a:prstGeom prst="straightConnector1">
            <a:avLst/>
          </a:prstGeom>
          <a:ln w="381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552AC7A3-513E-B14F-A5BB-1652285507A4}"/>
              </a:ext>
            </a:extLst>
          </p:cNvPr>
          <p:cNvCxnSpPr>
            <a:cxnSpLocks/>
          </p:cNvCxnSpPr>
          <p:nvPr/>
        </p:nvCxnSpPr>
        <p:spPr>
          <a:xfrm>
            <a:off x="1594700" y="2647979"/>
            <a:ext cx="0" cy="219132"/>
          </a:xfrm>
          <a:prstGeom prst="straightConnector1">
            <a:avLst/>
          </a:prstGeom>
          <a:ln w="381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A67F749F-5635-B34A-A1E1-EDB737446A74}"/>
              </a:ext>
            </a:extLst>
          </p:cNvPr>
          <p:cNvCxnSpPr>
            <a:cxnSpLocks/>
          </p:cNvCxnSpPr>
          <p:nvPr/>
        </p:nvCxnSpPr>
        <p:spPr>
          <a:xfrm>
            <a:off x="1600984" y="3302150"/>
            <a:ext cx="0" cy="219132"/>
          </a:xfrm>
          <a:prstGeom prst="straightConnector1">
            <a:avLst/>
          </a:prstGeom>
          <a:ln w="381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FF430EB3-051E-8A4F-B246-4EE43F22D0EA}"/>
              </a:ext>
            </a:extLst>
          </p:cNvPr>
          <p:cNvCxnSpPr>
            <a:cxnSpLocks/>
          </p:cNvCxnSpPr>
          <p:nvPr/>
        </p:nvCxnSpPr>
        <p:spPr>
          <a:xfrm>
            <a:off x="1597843" y="4039012"/>
            <a:ext cx="0" cy="219132"/>
          </a:xfrm>
          <a:prstGeom prst="straightConnector1">
            <a:avLst/>
          </a:prstGeom>
          <a:ln w="381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xtBox 71">
            <a:extLst>
              <a:ext uri="{FF2B5EF4-FFF2-40B4-BE49-F238E27FC236}">
                <a16:creationId xmlns:a16="http://schemas.microsoft.com/office/drawing/2014/main" id="{591670B1-9013-C947-AC2A-A4125322BA97}"/>
              </a:ext>
            </a:extLst>
          </p:cNvPr>
          <p:cNvSpPr txBox="1"/>
          <p:nvPr/>
        </p:nvSpPr>
        <p:spPr>
          <a:xfrm>
            <a:off x="2510830" y="1640704"/>
            <a:ext cx="6431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N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A=a</a:t>
            </a:r>
          </a:p>
        </p:txBody>
      </p: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05E88C70-5F0A-D340-950D-A68736CC3293}"/>
              </a:ext>
            </a:extLst>
          </p:cNvPr>
          <p:cNvCxnSpPr>
            <a:cxnSpLocks/>
          </p:cNvCxnSpPr>
          <p:nvPr/>
        </p:nvCxnSpPr>
        <p:spPr>
          <a:xfrm>
            <a:off x="3181498" y="1348033"/>
            <a:ext cx="0" cy="2966122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Box 75">
            <a:extLst>
              <a:ext uri="{FF2B5EF4-FFF2-40B4-BE49-F238E27FC236}">
                <a16:creationId xmlns:a16="http://schemas.microsoft.com/office/drawing/2014/main" id="{85A18D72-3F0F-9646-8B50-8A64A60C0F36}"/>
              </a:ext>
            </a:extLst>
          </p:cNvPr>
          <p:cNvSpPr txBox="1"/>
          <p:nvPr/>
        </p:nvSpPr>
        <p:spPr>
          <a:xfrm>
            <a:off x="1855167" y="1268430"/>
            <a:ext cx="10743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Execute</a:t>
            </a:r>
            <a:endParaRPr lang="en-CN" b="1" dirty="0"/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AFD9071F-9292-1E4C-A494-B7B9299DAEAA}"/>
              </a:ext>
            </a:extLst>
          </p:cNvPr>
          <p:cNvCxnSpPr>
            <a:cxnSpLocks/>
          </p:cNvCxnSpPr>
          <p:nvPr/>
        </p:nvCxnSpPr>
        <p:spPr>
          <a:xfrm>
            <a:off x="3342022" y="2073324"/>
            <a:ext cx="323998" cy="2109781"/>
          </a:xfrm>
          <a:prstGeom prst="straightConnector1">
            <a:avLst/>
          </a:prstGeom>
          <a:ln w="1905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B37C45F4-1859-0B42-BDBC-C697A4940CA4}"/>
              </a:ext>
            </a:extLst>
          </p:cNvPr>
          <p:cNvCxnSpPr>
            <a:cxnSpLocks/>
          </p:cNvCxnSpPr>
          <p:nvPr/>
        </p:nvCxnSpPr>
        <p:spPr>
          <a:xfrm>
            <a:off x="3354590" y="2055569"/>
            <a:ext cx="516757" cy="1373431"/>
          </a:xfrm>
          <a:prstGeom prst="straightConnector1">
            <a:avLst/>
          </a:prstGeom>
          <a:ln w="1905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AFDBDCD5-38D9-A646-B416-33100C992B1D}"/>
              </a:ext>
            </a:extLst>
          </p:cNvPr>
          <p:cNvCxnSpPr>
            <a:cxnSpLocks/>
          </p:cNvCxnSpPr>
          <p:nvPr/>
        </p:nvCxnSpPr>
        <p:spPr>
          <a:xfrm>
            <a:off x="3342022" y="2051513"/>
            <a:ext cx="653576" cy="706032"/>
          </a:xfrm>
          <a:prstGeom prst="straightConnector1">
            <a:avLst/>
          </a:prstGeom>
          <a:ln w="1905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76413EC1-9F14-D844-B33D-33CB3DB83185}"/>
              </a:ext>
            </a:extLst>
          </p:cNvPr>
          <p:cNvSpPr txBox="1"/>
          <p:nvPr/>
        </p:nvSpPr>
        <p:spPr>
          <a:xfrm>
            <a:off x="3093" y="2576258"/>
            <a:ext cx="11807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CN" dirty="0">
                <a:solidFill>
                  <a:srgbClr val="0070C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Coord. </a:t>
            </a:r>
            <a:r>
              <a:rPr lang="en-CN" dirty="0">
                <a:solidFill>
                  <a:srgbClr val="0070C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Wingdings" pitchFamily="2" charset="2"/>
              </a:rPr>
              <a:t></a:t>
            </a:r>
            <a:endParaRPr lang="en-CN" dirty="0">
              <a:solidFill>
                <a:srgbClr val="0070C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pic>
        <p:nvPicPr>
          <p:cNvPr id="38" name="Picture 37" descr="A picture containing drawing&#10;&#10;Description automatically generated">
            <a:extLst>
              <a:ext uri="{FF2B5EF4-FFF2-40B4-BE49-F238E27FC236}">
                <a16:creationId xmlns:a16="http://schemas.microsoft.com/office/drawing/2014/main" id="{244E3218-485B-F74D-9319-BF9CDBA5A298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835972" y="2813180"/>
            <a:ext cx="208466" cy="297145"/>
          </a:xfrm>
          <a:prstGeom prst="rect">
            <a:avLst/>
          </a:prstGeom>
        </p:spPr>
      </p:pic>
      <p:pic>
        <p:nvPicPr>
          <p:cNvPr id="39" name="Picture 38" descr="A picture containing drawing&#10;&#10;Description automatically generated">
            <a:extLst>
              <a:ext uri="{FF2B5EF4-FFF2-40B4-BE49-F238E27FC236}">
                <a16:creationId xmlns:a16="http://schemas.microsoft.com/office/drawing/2014/main" id="{4F3AF907-5CFF-A247-97A9-C248AC2D4B85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731739" y="3475247"/>
            <a:ext cx="208466" cy="297145"/>
          </a:xfrm>
          <a:prstGeom prst="rect">
            <a:avLst/>
          </a:prstGeom>
        </p:spPr>
      </p:pic>
      <p:pic>
        <p:nvPicPr>
          <p:cNvPr id="40" name="Picture 39" descr="A picture containing drawing&#10;&#10;Description automatically generated">
            <a:extLst>
              <a:ext uri="{FF2B5EF4-FFF2-40B4-BE49-F238E27FC236}">
                <a16:creationId xmlns:a16="http://schemas.microsoft.com/office/drawing/2014/main" id="{98F63353-4576-2D45-A084-C2802DBF4DA9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544045" y="4231839"/>
            <a:ext cx="208466" cy="297145"/>
          </a:xfrm>
          <a:prstGeom prst="rect">
            <a:avLst/>
          </a:prstGeom>
        </p:spPr>
      </p:pic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88B06350-BA0A-824A-B18E-B3F4998A952D}"/>
              </a:ext>
            </a:extLst>
          </p:cNvPr>
          <p:cNvCxnSpPr>
            <a:cxnSpLocks/>
          </p:cNvCxnSpPr>
          <p:nvPr/>
        </p:nvCxnSpPr>
        <p:spPr>
          <a:xfrm flipV="1">
            <a:off x="5272655" y="2766562"/>
            <a:ext cx="313025" cy="643309"/>
          </a:xfrm>
          <a:prstGeom prst="straightConnector1">
            <a:avLst/>
          </a:prstGeom>
          <a:ln w="1905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E79D310A-6372-6941-95FA-368F1F23728A}"/>
              </a:ext>
            </a:extLst>
          </p:cNvPr>
          <p:cNvCxnSpPr>
            <a:cxnSpLocks/>
          </p:cNvCxnSpPr>
          <p:nvPr/>
        </p:nvCxnSpPr>
        <p:spPr>
          <a:xfrm flipV="1">
            <a:off x="5412589" y="2751995"/>
            <a:ext cx="186933" cy="1377454"/>
          </a:xfrm>
          <a:prstGeom prst="straightConnector1">
            <a:avLst/>
          </a:prstGeom>
          <a:ln w="1905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>
            <a:extLst>
              <a:ext uri="{FF2B5EF4-FFF2-40B4-BE49-F238E27FC236}">
                <a16:creationId xmlns:a16="http://schemas.microsoft.com/office/drawing/2014/main" id="{972E6CF2-60C8-D14D-A72E-7BB2FF915E09}"/>
              </a:ext>
            </a:extLst>
          </p:cNvPr>
          <p:cNvSpPr txBox="1"/>
          <p:nvPr/>
        </p:nvSpPr>
        <p:spPr>
          <a:xfrm>
            <a:off x="-152432" y="3237233"/>
            <a:ext cx="13288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1" algn="r"/>
            <a:r>
              <a:rPr lang="en-CN" dirty="0">
                <a:solidFill>
                  <a:srgbClr val="0070C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Par. </a:t>
            </a:r>
            <a:r>
              <a:rPr lang="en-CN" dirty="0">
                <a:solidFill>
                  <a:srgbClr val="0070C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Wingdings" pitchFamily="2" charset="2"/>
              </a:rPr>
              <a:t></a:t>
            </a:r>
            <a:endParaRPr lang="en-CN" dirty="0">
              <a:solidFill>
                <a:srgbClr val="0070C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BE0AB3AD-783F-0E43-97A5-DD7503B8B5D9}"/>
              </a:ext>
            </a:extLst>
          </p:cNvPr>
          <p:cNvSpPr txBox="1"/>
          <p:nvPr/>
        </p:nvSpPr>
        <p:spPr>
          <a:xfrm>
            <a:off x="-151381" y="3944823"/>
            <a:ext cx="13288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1" algn="r"/>
            <a:r>
              <a:rPr lang="en-CN" dirty="0">
                <a:solidFill>
                  <a:srgbClr val="0070C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Par. </a:t>
            </a:r>
            <a:r>
              <a:rPr lang="en-CN" dirty="0">
                <a:solidFill>
                  <a:srgbClr val="0070C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Wingdings" pitchFamily="2" charset="2"/>
              </a:rPr>
              <a:t></a:t>
            </a:r>
            <a:endParaRPr lang="en-CN" dirty="0">
              <a:solidFill>
                <a:srgbClr val="0070C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1DE68939-275D-014B-A6BF-514D9B212F7D}"/>
              </a:ext>
            </a:extLst>
          </p:cNvPr>
          <p:cNvSpPr txBox="1"/>
          <p:nvPr/>
        </p:nvSpPr>
        <p:spPr>
          <a:xfrm>
            <a:off x="5353084" y="2377127"/>
            <a:ext cx="4651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N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ok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E38C5F95-4CD0-4045-99ED-F133BBD04B82}"/>
              </a:ext>
            </a:extLst>
          </p:cNvPr>
          <p:cNvSpPr txBox="1"/>
          <p:nvPr/>
        </p:nvSpPr>
        <p:spPr>
          <a:xfrm>
            <a:off x="3927102" y="1265365"/>
            <a:ext cx="10499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Prepare</a:t>
            </a:r>
            <a:endParaRPr lang="en-CN" b="1" dirty="0"/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27EB9C22-6D03-204C-A2B9-3306404808C7}"/>
              </a:ext>
            </a:extLst>
          </p:cNvPr>
          <p:cNvSpPr txBox="1"/>
          <p:nvPr/>
        </p:nvSpPr>
        <p:spPr>
          <a:xfrm>
            <a:off x="4052519" y="2819391"/>
            <a:ext cx="13516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N" sz="16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Recv W(a+1)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C09EDFF4-CBB4-CC40-9DA1-8BD49BC60BEC}"/>
              </a:ext>
            </a:extLst>
          </p:cNvPr>
          <p:cNvSpPr txBox="1"/>
          <p:nvPr/>
        </p:nvSpPr>
        <p:spPr>
          <a:xfrm>
            <a:off x="3925662" y="3508215"/>
            <a:ext cx="13516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N" sz="16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Recv W(a+1)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F37E01F9-FE2A-1249-B835-C1F151C47AAE}"/>
              </a:ext>
            </a:extLst>
          </p:cNvPr>
          <p:cNvSpPr txBox="1"/>
          <p:nvPr/>
        </p:nvSpPr>
        <p:spPr>
          <a:xfrm>
            <a:off x="3767079" y="4254200"/>
            <a:ext cx="13516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N" sz="16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Recv W(a+1)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5E643847-5DCB-7748-9627-115A52D0D486}"/>
              </a:ext>
            </a:extLst>
          </p:cNvPr>
          <p:cNvSpPr txBox="1"/>
          <p:nvPr/>
        </p:nvSpPr>
        <p:spPr>
          <a:xfrm>
            <a:off x="3998014" y="3218953"/>
            <a:ext cx="1162498" cy="307777"/>
          </a:xfrm>
          <a:prstGeom prst="rect">
            <a:avLst/>
          </a:prstGeom>
          <a:solidFill>
            <a:schemeClr val="bg1"/>
          </a:solidFill>
          <a:ln w="12700"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CN" sz="1400" dirty="0">
                <a:solidFill>
                  <a:srgbClr val="0070C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Log Prepare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9C6A4321-C389-A14C-AB69-659F113154EA}"/>
              </a:ext>
            </a:extLst>
          </p:cNvPr>
          <p:cNvSpPr txBox="1"/>
          <p:nvPr/>
        </p:nvSpPr>
        <p:spPr>
          <a:xfrm>
            <a:off x="3990754" y="3934564"/>
            <a:ext cx="1162498" cy="307777"/>
          </a:xfrm>
          <a:prstGeom prst="rect">
            <a:avLst/>
          </a:prstGeom>
          <a:solidFill>
            <a:schemeClr val="bg1"/>
          </a:solidFill>
          <a:ln w="12700"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CN" sz="1400" dirty="0">
                <a:solidFill>
                  <a:srgbClr val="0070C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Log Prepare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7F0016FD-54E1-7C41-93D0-9B7FACBD6AC1}"/>
              </a:ext>
            </a:extLst>
          </p:cNvPr>
          <p:cNvSpPr txBox="1"/>
          <p:nvPr/>
        </p:nvSpPr>
        <p:spPr>
          <a:xfrm>
            <a:off x="5898705" y="2491942"/>
            <a:ext cx="821059" cy="523220"/>
          </a:xfrm>
          <a:prstGeom prst="rect">
            <a:avLst/>
          </a:prstGeom>
          <a:solidFill>
            <a:schemeClr val="bg1"/>
          </a:solidFill>
          <a:ln w="12700"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CN" sz="1400" dirty="0">
                <a:solidFill>
                  <a:srgbClr val="0070C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Log</a:t>
            </a:r>
          </a:p>
          <a:p>
            <a:pPr algn="ctr"/>
            <a:r>
              <a:rPr lang="en-CN" sz="1400" dirty="0">
                <a:solidFill>
                  <a:srgbClr val="0070C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Commit</a:t>
            </a:r>
          </a:p>
        </p:txBody>
      </p: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2886A7A2-0E56-F945-8233-3109ED4C51C8}"/>
              </a:ext>
            </a:extLst>
          </p:cNvPr>
          <p:cNvCxnSpPr>
            <a:cxnSpLocks/>
          </p:cNvCxnSpPr>
          <p:nvPr/>
        </p:nvCxnSpPr>
        <p:spPr>
          <a:xfrm>
            <a:off x="6780653" y="2760924"/>
            <a:ext cx="202537" cy="1387654"/>
          </a:xfrm>
          <a:prstGeom prst="straightConnector1">
            <a:avLst/>
          </a:prstGeom>
          <a:ln w="1905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0C99223F-377F-8D4A-A7D0-3F566E1F7D23}"/>
              </a:ext>
            </a:extLst>
          </p:cNvPr>
          <p:cNvCxnSpPr>
            <a:cxnSpLocks/>
          </p:cNvCxnSpPr>
          <p:nvPr/>
        </p:nvCxnSpPr>
        <p:spPr>
          <a:xfrm>
            <a:off x="6780653" y="2772112"/>
            <a:ext cx="294416" cy="656888"/>
          </a:xfrm>
          <a:prstGeom prst="straightConnector1">
            <a:avLst/>
          </a:prstGeom>
          <a:ln w="1905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xtBox 80">
            <a:extLst>
              <a:ext uri="{FF2B5EF4-FFF2-40B4-BE49-F238E27FC236}">
                <a16:creationId xmlns:a16="http://schemas.microsoft.com/office/drawing/2014/main" id="{D0152EC9-B9B7-6D4C-989D-E6C2E42A6A19}"/>
              </a:ext>
            </a:extLst>
          </p:cNvPr>
          <p:cNvSpPr txBox="1"/>
          <p:nvPr/>
        </p:nvSpPr>
        <p:spPr>
          <a:xfrm>
            <a:off x="7126649" y="3031944"/>
            <a:ext cx="821059" cy="523220"/>
          </a:xfrm>
          <a:prstGeom prst="rect">
            <a:avLst/>
          </a:prstGeom>
          <a:solidFill>
            <a:schemeClr val="bg1"/>
          </a:solidFill>
          <a:ln w="12700"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CN" sz="1400" dirty="0">
                <a:solidFill>
                  <a:srgbClr val="0070C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Log</a:t>
            </a:r>
          </a:p>
          <a:p>
            <a:pPr algn="ctr"/>
            <a:r>
              <a:rPr lang="en-CN" sz="1400" dirty="0">
                <a:solidFill>
                  <a:srgbClr val="0070C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Commit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13CA1B80-B4F9-2349-9759-AD23A33CF385}"/>
              </a:ext>
            </a:extLst>
          </p:cNvPr>
          <p:cNvSpPr txBox="1"/>
          <p:nvPr/>
        </p:nvSpPr>
        <p:spPr>
          <a:xfrm>
            <a:off x="7126649" y="3945860"/>
            <a:ext cx="821059" cy="523220"/>
          </a:xfrm>
          <a:prstGeom prst="rect">
            <a:avLst/>
          </a:prstGeom>
          <a:solidFill>
            <a:schemeClr val="bg1"/>
          </a:solidFill>
          <a:ln w="12700"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CN" sz="1400" dirty="0">
                <a:solidFill>
                  <a:srgbClr val="0070C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Log</a:t>
            </a:r>
          </a:p>
          <a:p>
            <a:pPr algn="ctr"/>
            <a:r>
              <a:rPr lang="en-CN" sz="1400" dirty="0">
                <a:solidFill>
                  <a:srgbClr val="0070C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Commit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31E1AC8C-274A-9D4C-B9A2-9A084F75EDDF}"/>
              </a:ext>
            </a:extLst>
          </p:cNvPr>
          <p:cNvSpPr txBox="1"/>
          <p:nvPr/>
        </p:nvSpPr>
        <p:spPr>
          <a:xfrm>
            <a:off x="7024419" y="3529613"/>
            <a:ext cx="14109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N" sz="16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Apply W(a+1)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036C2AE9-40B3-A549-9A5A-45DA6FE96986}"/>
              </a:ext>
            </a:extLst>
          </p:cNvPr>
          <p:cNvSpPr txBox="1"/>
          <p:nvPr/>
        </p:nvSpPr>
        <p:spPr>
          <a:xfrm>
            <a:off x="6998418" y="4474069"/>
            <a:ext cx="14109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N" sz="16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Apply W(a+1)</a:t>
            </a:r>
          </a:p>
        </p:txBody>
      </p:sp>
      <p:pic>
        <p:nvPicPr>
          <p:cNvPr id="85" name="Picture 84" descr="A close up of a logo&#10;&#10;Description automatically generated">
            <a:extLst>
              <a:ext uri="{FF2B5EF4-FFF2-40B4-BE49-F238E27FC236}">
                <a16:creationId xmlns:a16="http://schemas.microsoft.com/office/drawing/2014/main" id="{D5514FDF-13C9-E048-85C9-A0772D44F63B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370479" y="3533346"/>
            <a:ext cx="289742" cy="289742"/>
          </a:xfrm>
          <a:prstGeom prst="rect">
            <a:avLst/>
          </a:prstGeom>
        </p:spPr>
      </p:pic>
      <p:pic>
        <p:nvPicPr>
          <p:cNvPr id="86" name="Picture 85" descr="A close up of a logo&#10;&#10;Description automatically generated">
            <a:extLst>
              <a:ext uri="{FF2B5EF4-FFF2-40B4-BE49-F238E27FC236}">
                <a16:creationId xmlns:a16="http://schemas.microsoft.com/office/drawing/2014/main" id="{81FF3224-34F8-074C-9721-9B8FE4401BEA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335322" y="4467288"/>
            <a:ext cx="289742" cy="289742"/>
          </a:xfrm>
          <a:prstGeom prst="rect">
            <a:avLst/>
          </a:prstGeom>
        </p:spPr>
      </p:pic>
      <p:pic>
        <p:nvPicPr>
          <p:cNvPr id="87" name="Picture 86" descr="A close up of a logo&#10;&#10;Description automatically generated">
            <a:extLst>
              <a:ext uri="{FF2B5EF4-FFF2-40B4-BE49-F238E27FC236}">
                <a16:creationId xmlns:a16="http://schemas.microsoft.com/office/drawing/2014/main" id="{49EC720A-24B3-CE46-90D9-1B0050A3C0AF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075069" y="2441552"/>
            <a:ext cx="289742" cy="289742"/>
          </a:xfrm>
          <a:prstGeom prst="rect">
            <a:avLst/>
          </a:prstGeom>
        </p:spPr>
      </p:pic>
      <p:pic>
        <p:nvPicPr>
          <p:cNvPr id="88" name="Picture 87" descr="A close up of a logo&#10;&#10;Description automatically generated">
            <a:extLst>
              <a:ext uri="{FF2B5EF4-FFF2-40B4-BE49-F238E27FC236}">
                <a16:creationId xmlns:a16="http://schemas.microsoft.com/office/drawing/2014/main" id="{4BEE46B7-9E06-444E-A638-69B53CAE1128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800192" y="2442808"/>
            <a:ext cx="289742" cy="289742"/>
          </a:xfrm>
          <a:prstGeom prst="rect">
            <a:avLst/>
          </a:prstGeom>
        </p:spPr>
      </p:pic>
      <p:cxnSp>
        <p:nvCxnSpPr>
          <p:cNvPr id="90" name="Straight Arrow Connector 89">
            <a:extLst>
              <a:ext uri="{FF2B5EF4-FFF2-40B4-BE49-F238E27FC236}">
                <a16:creationId xmlns:a16="http://schemas.microsoft.com/office/drawing/2014/main" id="{0EEF8D28-E5AF-0B42-A184-80DC28F2B13F}"/>
              </a:ext>
            </a:extLst>
          </p:cNvPr>
          <p:cNvCxnSpPr>
            <a:cxnSpLocks/>
          </p:cNvCxnSpPr>
          <p:nvPr/>
        </p:nvCxnSpPr>
        <p:spPr>
          <a:xfrm flipV="1">
            <a:off x="8052108" y="2768825"/>
            <a:ext cx="313025" cy="643309"/>
          </a:xfrm>
          <a:prstGeom prst="straightConnector1">
            <a:avLst/>
          </a:prstGeom>
          <a:ln w="1905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>
            <a:extLst>
              <a:ext uri="{FF2B5EF4-FFF2-40B4-BE49-F238E27FC236}">
                <a16:creationId xmlns:a16="http://schemas.microsoft.com/office/drawing/2014/main" id="{2778FF28-7330-C84E-B8CF-0348F675C89C}"/>
              </a:ext>
            </a:extLst>
          </p:cNvPr>
          <p:cNvCxnSpPr>
            <a:cxnSpLocks/>
          </p:cNvCxnSpPr>
          <p:nvPr/>
        </p:nvCxnSpPr>
        <p:spPr>
          <a:xfrm flipV="1">
            <a:off x="8033209" y="2776977"/>
            <a:ext cx="331924" cy="1362741"/>
          </a:xfrm>
          <a:prstGeom prst="straightConnector1">
            <a:avLst/>
          </a:prstGeom>
          <a:ln w="1905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>
            <a:extLst>
              <a:ext uri="{FF2B5EF4-FFF2-40B4-BE49-F238E27FC236}">
                <a16:creationId xmlns:a16="http://schemas.microsoft.com/office/drawing/2014/main" id="{C088DA30-C9FA-4C4A-8D1A-2B20A37A85B8}"/>
              </a:ext>
            </a:extLst>
          </p:cNvPr>
          <p:cNvCxnSpPr>
            <a:cxnSpLocks/>
          </p:cNvCxnSpPr>
          <p:nvPr/>
        </p:nvCxnSpPr>
        <p:spPr>
          <a:xfrm>
            <a:off x="5817023" y="1336330"/>
            <a:ext cx="0" cy="2966122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Box 92">
            <a:extLst>
              <a:ext uri="{FF2B5EF4-FFF2-40B4-BE49-F238E27FC236}">
                <a16:creationId xmlns:a16="http://schemas.microsoft.com/office/drawing/2014/main" id="{36F00782-C704-3049-953C-3A3667A14817}"/>
              </a:ext>
            </a:extLst>
          </p:cNvPr>
          <p:cNvSpPr txBox="1"/>
          <p:nvPr/>
        </p:nvSpPr>
        <p:spPr>
          <a:xfrm>
            <a:off x="6724363" y="1266781"/>
            <a:ext cx="10550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Commit</a:t>
            </a:r>
            <a:endParaRPr lang="en-CN" b="1" dirty="0"/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5DD9EFE9-E2AD-A142-B655-A5FAFDB5D72C}"/>
              </a:ext>
            </a:extLst>
          </p:cNvPr>
          <p:cNvSpPr txBox="1"/>
          <p:nvPr/>
        </p:nvSpPr>
        <p:spPr>
          <a:xfrm>
            <a:off x="5756838" y="3013090"/>
            <a:ext cx="11047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N" sz="1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Apply W(a+1)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DFF676DF-035D-E947-91D0-0D8C6A49FCE5}"/>
              </a:ext>
            </a:extLst>
          </p:cNvPr>
          <p:cNvSpPr txBox="1"/>
          <p:nvPr/>
        </p:nvSpPr>
        <p:spPr>
          <a:xfrm>
            <a:off x="8005154" y="2378561"/>
            <a:ext cx="5934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N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ack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12CEB7D5-A530-724C-92F0-8AD45CEE91A6}"/>
              </a:ext>
            </a:extLst>
          </p:cNvPr>
          <p:cNvSpPr txBox="1"/>
          <p:nvPr/>
        </p:nvSpPr>
        <p:spPr>
          <a:xfrm>
            <a:off x="457200" y="1788857"/>
            <a:ext cx="10054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CN" sz="240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Client</a:t>
            </a:r>
          </a:p>
        </p:txBody>
      </p:sp>
    </p:spTree>
    <p:extLst>
      <p:ext uri="{BB962C8B-B14F-4D97-AF65-F5344CB8AC3E}">
        <p14:creationId xmlns:p14="http://schemas.microsoft.com/office/powerpoint/2010/main" val="1479077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81" grpId="0" animBg="1"/>
      <p:bldP spid="82" grpId="0" animBg="1"/>
      <p:bldP spid="83" grpId="0"/>
      <p:bldP spid="84" grpId="0"/>
      <p:bldP spid="94" grpId="0"/>
      <p:bldP spid="9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319" y="4654047"/>
            <a:ext cx="8694051" cy="2067428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sz="24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Timestamping: </a:t>
            </a:r>
          </a:p>
          <a:p>
            <a:r>
              <a:rPr lang="en-US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Participant: choose a timestamp, e.g., </a:t>
            </a:r>
            <a:r>
              <a:rPr lang="en-US" sz="24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ts</a:t>
            </a:r>
            <a:r>
              <a:rPr lang="en-US" sz="2400" baseline="-250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</a:t>
            </a:r>
            <a:r>
              <a:rPr lang="en-US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and </a:t>
            </a:r>
            <a:r>
              <a:rPr lang="en-US" sz="24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ts</a:t>
            </a:r>
            <a:r>
              <a:rPr lang="en-US" sz="2400" baseline="-250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</a:t>
            </a:r>
            <a:r>
              <a:rPr lang="en-US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larger than any writes it has applied</a:t>
            </a:r>
            <a:endParaRPr lang="en-US" sz="2400" baseline="-250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r>
              <a:rPr lang="en-US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Coordinator: choose a timestamp, e.g., </a:t>
            </a:r>
            <a:r>
              <a:rPr lang="en-US" sz="24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ts</a:t>
            </a:r>
            <a:r>
              <a:rPr lang="en-US" sz="2400" baseline="-250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</a:t>
            </a:r>
            <a:r>
              <a:rPr lang="en-US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larger than</a:t>
            </a:r>
          </a:p>
          <a:p>
            <a:pPr lvl="1"/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Any writes it has applied</a:t>
            </a:r>
          </a:p>
          <a:p>
            <a:pPr lvl="1"/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Any timestamps proposed by the participants, e.g., </a:t>
            </a:r>
            <a:r>
              <a:rPr lang="en-US" sz="20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ts</a:t>
            </a:r>
            <a:r>
              <a:rPr lang="en-US" sz="2000" baseline="-250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</a:t>
            </a:r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and </a:t>
            </a:r>
            <a:r>
              <a:rPr lang="en-US" sz="20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ts</a:t>
            </a:r>
            <a:r>
              <a:rPr lang="en-US" sz="2000" baseline="-250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</a:t>
            </a:r>
            <a:endParaRPr lang="en-US" sz="20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lvl="1"/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Its current </a:t>
            </a:r>
            <a:r>
              <a:rPr lang="en-US" sz="2000" dirty="0" err="1">
                <a:solidFill>
                  <a:srgbClr val="00B05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TT.now</a:t>
            </a:r>
            <a:r>
              <a:rPr lang="en-US" sz="2000" dirty="0">
                <a:solidFill>
                  <a:srgbClr val="00B05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().latest</a:t>
            </a:r>
          </a:p>
          <a:p>
            <a:r>
              <a:rPr lang="en-US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Coord </a:t>
            </a:r>
            <a:r>
              <a:rPr lang="en-US" sz="2400" dirty="0">
                <a:solidFill>
                  <a:srgbClr val="00B05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commit-waits</a:t>
            </a:r>
            <a:r>
              <a:rPr lang="en-US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: </a:t>
            </a:r>
            <a:r>
              <a:rPr lang="en-US" sz="24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TT.after</a:t>
            </a:r>
            <a:r>
              <a:rPr lang="en-US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(</a:t>
            </a:r>
            <a:r>
              <a:rPr lang="en-US" sz="24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ts</a:t>
            </a:r>
            <a:r>
              <a:rPr lang="en-US" sz="2400" baseline="-250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</a:t>
            </a:r>
            <a:r>
              <a:rPr lang="en-US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) == true. Commit-wait overlaps with </a:t>
            </a:r>
            <a:r>
              <a:rPr lang="en-US" sz="24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Paxos</a:t>
            </a:r>
            <a:r>
              <a:rPr lang="en-US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logging</a:t>
            </a:r>
          </a:p>
          <a:p>
            <a:r>
              <a:rPr lang="en-US" sz="24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ts</a:t>
            </a:r>
            <a:r>
              <a:rPr lang="en-US" sz="2400" baseline="-250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</a:t>
            </a:r>
            <a:r>
              <a:rPr lang="en-US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is T’s commit timestamp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9111C5-E04E-4942-8174-12BB645D56A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Helvetica Neue Medium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Helvetica Neue Medium" charset="0"/>
              <a:ea typeface="+mn-ea"/>
              <a:cs typeface="+mn-cs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0A884C4-6C43-F24A-8B9A-139E9A1244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sz="3400" dirty="0"/>
              <a:t>Timestamping Read-Write Transactions</a:t>
            </a:r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3A1A8CE0-F4CA-8141-9CC6-D75D39749134}"/>
              </a:ext>
            </a:extLst>
          </p:cNvPr>
          <p:cNvCxnSpPr>
            <a:cxnSpLocks/>
          </p:cNvCxnSpPr>
          <p:nvPr/>
        </p:nvCxnSpPr>
        <p:spPr>
          <a:xfrm>
            <a:off x="1588416" y="2762053"/>
            <a:ext cx="7098384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8CD5D1C3-E770-8F4F-B233-93B5B105BED0}"/>
              </a:ext>
            </a:extLst>
          </p:cNvPr>
          <p:cNvCxnSpPr>
            <a:cxnSpLocks/>
          </p:cNvCxnSpPr>
          <p:nvPr/>
        </p:nvCxnSpPr>
        <p:spPr>
          <a:xfrm>
            <a:off x="1588416" y="3411717"/>
            <a:ext cx="7098384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4414A07B-FCD9-234F-B1C3-4BEB22390B79}"/>
              </a:ext>
            </a:extLst>
          </p:cNvPr>
          <p:cNvCxnSpPr>
            <a:cxnSpLocks/>
          </p:cNvCxnSpPr>
          <p:nvPr/>
        </p:nvCxnSpPr>
        <p:spPr>
          <a:xfrm>
            <a:off x="1588416" y="4148578"/>
            <a:ext cx="7098384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9652B62E-AB99-7342-99EA-075DAAF164A6}"/>
              </a:ext>
            </a:extLst>
          </p:cNvPr>
          <p:cNvCxnSpPr>
            <a:cxnSpLocks/>
          </p:cNvCxnSpPr>
          <p:nvPr/>
        </p:nvCxnSpPr>
        <p:spPr>
          <a:xfrm>
            <a:off x="1588416" y="2057398"/>
            <a:ext cx="7098384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08B55DE8-D722-4243-A166-1C7DDD37BFD1}"/>
              </a:ext>
            </a:extLst>
          </p:cNvPr>
          <p:cNvSpPr txBox="1"/>
          <p:nvPr/>
        </p:nvSpPr>
        <p:spPr>
          <a:xfrm>
            <a:off x="457200" y="1788857"/>
            <a:ext cx="10054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CN" sz="240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Client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256469DE-647B-914D-89FC-0964EC34AEE4}"/>
              </a:ext>
            </a:extLst>
          </p:cNvPr>
          <p:cNvSpPr txBox="1"/>
          <p:nvPr/>
        </p:nvSpPr>
        <p:spPr>
          <a:xfrm>
            <a:off x="1072753" y="2531220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CN" sz="240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A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9FB5D070-5ACC-2F4F-8BDC-229F86635E54}"/>
              </a:ext>
            </a:extLst>
          </p:cNvPr>
          <p:cNvSpPr txBox="1"/>
          <p:nvPr/>
        </p:nvSpPr>
        <p:spPr>
          <a:xfrm>
            <a:off x="1061531" y="3180884"/>
            <a:ext cx="4010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CN" sz="240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B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96E645A5-F2B2-8E4C-8AAA-428788852193}"/>
              </a:ext>
            </a:extLst>
          </p:cNvPr>
          <p:cNvSpPr txBox="1"/>
          <p:nvPr/>
        </p:nvSpPr>
        <p:spPr>
          <a:xfrm>
            <a:off x="1055119" y="3901465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CN" sz="240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C</a:t>
            </a:r>
          </a:p>
        </p:txBody>
      </p: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5131B551-700C-3A48-8ECC-411AD10A60FD}"/>
              </a:ext>
            </a:extLst>
          </p:cNvPr>
          <p:cNvCxnSpPr>
            <a:cxnSpLocks/>
          </p:cNvCxnSpPr>
          <p:nvPr/>
        </p:nvCxnSpPr>
        <p:spPr>
          <a:xfrm>
            <a:off x="1781665" y="2057397"/>
            <a:ext cx="358219" cy="704655"/>
          </a:xfrm>
          <a:prstGeom prst="straightConnector1">
            <a:avLst/>
          </a:prstGeom>
          <a:ln w="1905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>
            <a:extLst>
              <a:ext uri="{FF2B5EF4-FFF2-40B4-BE49-F238E27FC236}">
                <a16:creationId xmlns:a16="http://schemas.microsoft.com/office/drawing/2014/main" id="{62249BD3-E29D-5944-A121-EAE48CCED8F6}"/>
              </a:ext>
            </a:extLst>
          </p:cNvPr>
          <p:cNvSpPr txBox="1"/>
          <p:nvPr/>
        </p:nvSpPr>
        <p:spPr>
          <a:xfrm>
            <a:off x="1597961" y="1579808"/>
            <a:ext cx="3674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N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</a:t>
            </a:r>
          </a:p>
        </p:txBody>
      </p:sp>
      <p:pic>
        <p:nvPicPr>
          <p:cNvPr id="56" name="Picture 55" descr="A picture containing drawing&#10;&#10;Description automatically generated">
            <a:extLst>
              <a:ext uri="{FF2B5EF4-FFF2-40B4-BE49-F238E27FC236}">
                <a16:creationId xmlns:a16="http://schemas.microsoft.com/office/drawing/2014/main" id="{E87A11A9-78E2-AD4E-963F-AC0436F75C14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993155" y="2813180"/>
            <a:ext cx="208466" cy="297145"/>
          </a:xfrm>
          <a:prstGeom prst="rect">
            <a:avLst/>
          </a:prstGeom>
        </p:spPr>
      </p:pic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46DECEC3-249D-A545-B7EC-AED9C3CE8B95}"/>
              </a:ext>
            </a:extLst>
          </p:cNvPr>
          <p:cNvCxnSpPr>
            <a:cxnSpLocks/>
          </p:cNvCxnSpPr>
          <p:nvPr/>
        </p:nvCxnSpPr>
        <p:spPr>
          <a:xfrm flipV="1">
            <a:off x="2146136" y="2057396"/>
            <a:ext cx="385062" cy="700149"/>
          </a:xfrm>
          <a:prstGeom prst="straightConnector1">
            <a:avLst/>
          </a:prstGeom>
          <a:ln w="1905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4AA817F9-011E-E646-BE64-C51752387970}"/>
              </a:ext>
            </a:extLst>
          </p:cNvPr>
          <p:cNvCxnSpPr>
            <a:cxnSpLocks/>
          </p:cNvCxnSpPr>
          <p:nvPr/>
        </p:nvCxnSpPr>
        <p:spPr>
          <a:xfrm>
            <a:off x="1588416" y="1931907"/>
            <a:ext cx="0" cy="219132"/>
          </a:xfrm>
          <a:prstGeom prst="straightConnector1">
            <a:avLst/>
          </a:prstGeom>
          <a:ln w="381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552AC7A3-513E-B14F-A5BB-1652285507A4}"/>
              </a:ext>
            </a:extLst>
          </p:cNvPr>
          <p:cNvCxnSpPr>
            <a:cxnSpLocks/>
          </p:cNvCxnSpPr>
          <p:nvPr/>
        </p:nvCxnSpPr>
        <p:spPr>
          <a:xfrm>
            <a:off x="1594700" y="2647979"/>
            <a:ext cx="0" cy="219132"/>
          </a:xfrm>
          <a:prstGeom prst="straightConnector1">
            <a:avLst/>
          </a:prstGeom>
          <a:ln w="381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A67F749F-5635-B34A-A1E1-EDB737446A74}"/>
              </a:ext>
            </a:extLst>
          </p:cNvPr>
          <p:cNvCxnSpPr>
            <a:cxnSpLocks/>
          </p:cNvCxnSpPr>
          <p:nvPr/>
        </p:nvCxnSpPr>
        <p:spPr>
          <a:xfrm>
            <a:off x="1600984" y="3302150"/>
            <a:ext cx="0" cy="219132"/>
          </a:xfrm>
          <a:prstGeom prst="straightConnector1">
            <a:avLst/>
          </a:prstGeom>
          <a:ln w="381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FF430EB3-051E-8A4F-B246-4EE43F22D0EA}"/>
              </a:ext>
            </a:extLst>
          </p:cNvPr>
          <p:cNvCxnSpPr>
            <a:cxnSpLocks/>
          </p:cNvCxnSpPr>
          <p:nvPr/>
        </p:nvCxnSpPr>
        <p:spPr>
          <a:xfrm>
            <a:off x="1597843" y="4039012"/>
            <a:ext cx="0" cy="219132"/>
          </a:xfrm>
          <a:prstGeom prst="straightConnector1">
            <a:avLst/>
          </a:prstGeom>
          <a:ln w="381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05E88C70-5F0A-D340-950D-A68736CC3293}"/>
              </a:ext>
            </a:extLst>
          </p:cNvPr>
          <p:cNvCxnSpPr>
            <a:cxnSpLocks/>
          </p:cNvCxnSpPr>
          <p:nvPr/>
        </p:nvCxnSpPr>
        <p:spPr>
          <a:xfrm>
            <a:off x="2634742" y="1348033"/>
            <a:ext cx="0" cy="2966122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Box 75">
            <a:extLst>
              <a:ext uri="{FF2B5EF4-FFF2-40B4-BE49-F238E27FC236}">
                <a16:creationId xmlns:a16="http://schemas.microsoft.com/office/drawing/2014/main" id="{85A18D72-3F0F-9646-8B50-8A64A60C0F36}"/>
              </a:ext>
            </a:extLst>
          </p:cNvPr>
          <p:cNvSpPr txBox="1"/>
          <p:nvPr/>
        </p:nvSpPr>
        <p:spPr>
          <a:xfrm>
            <a:off x="1591216" y="1268430"/>
            <a:ext cx="10743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Execute</a:t>
            </a:r>
            <a:endParaRPr lang="en-CN" b="1" dirty="0"/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AFD9071F-9292-1E4C-A494-B7B9299DAEAA}"/>
              </a:ext>
            </a:extLst>
          </p:cNvPr>
          <p:cNvCxnSpPr>
            <a:cxnSpLocks/>
          </p:cNvCxnSpPr>
          <p:nvPr/>
        </p:nvCxnSpPr>
        <p:spPr>
          <a:xfrm>
            <a:off x="2663289" y="2073324"/>
            <a:ext cx="323998" cy="2109781"/>
          </a:xfrm>
          <a:prstGeom prst="straightConnector1">
            <a:avLst/>
          </a:prstGeom>
          <a:ln w="1905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B37C45F4-1859-0B42-BDBC-C697A4940CA4}"/>
              </a:ext>
            </a:extLst>
          </p:cNvPr>
          <p:cNvCxnSpPr>
            <a:cxnSpLocks/>
          </p:cNvCxnSpPr>
          <p:nvPr/>
        </p:nvCxnSpPr>
        <p:spPr>
          <a:xfrm>
            <a:off x="2675857" y="2055569"/>
            <a:ext cx="516757" cy="1373431"/>
          </a:xfrm>
          <a:prstGeom prst="straightConnector1">
            <a:avLst/>
          </a:prstGeom>
          <a:ln w="1905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AFDBDCD5-38D9-A646-B416-33100C992B1D}"/>
              </a:ext>
            </a:extLst>
          </p:cNvPr>
          <p:cNvCxnSpPr>
            <a:cxnSpLocks/>
          </p:cNvCxnSpPr>
          <p:nvPr/>
        </p:nvCxnSpPr>
        <p:spPr>
          <a:xfrm>
            <a:off x="2663289" y="2051513"/>
            <a:ext cx="653576" cy="706032"/>
          </a:xfrm>
          <a:prstGeom prst="straightConnector1">
            <a:avLst/>
          </a:prstGeom>
          <a:ln w="1905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76413EC1-9F14-D844-B33D-33CB3DB83185}"/>
              </a:ext>
            </a:extLst>
          </p:cNvPr>
          <p:cNvSpPr txBox="1"/>
          <p:nvPr/>
        </p:nvSpPr>
        <p:spPr>
          <a:xfrm>
            <a:off x="3093" y="2576258"/>
            <a:ext cx="11807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CN" dirty="0">
                <a:solidFill>
                  <a:srgbClr val="0070C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Coord. </a:t>
            </a:r>
            <a:r>
              <a:rPr lang="en-CN" dirty="0">
                <a:solidFill>
                  <a:srgbClr val="0070C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Wingdings" pitchFamily="2" charset="2"/>
              </a:rPr>
              <a:t></a:t>
            </a:r>
            <a:endParaRPr lang="en-CN" dirty="0">
              <a:solidFill>
                <a:srgbClr val="0070C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pic>
        <p:nvPicPr>
          <p:cNvPr id="38" name="Picture 37" descr="A picture containing drawing&#10;&#10;Description automatically generated">
            <a:extLst>
              <a:ext uri="{FF2B5EF4-FFF2-40B4-BE49-F238E27FC236}">
                <a16:creationId xmlns:a16="http://schemas.microsoft.com/office/drawing/2014/main" id="{244E3218-485B-F74D-9319-BF9CDBA5A298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157239" y="2813180"/>
            <a:ext cx="208466" cy="297145"/>
          </a:xfrm>
          <a:prstGeom prst="rect">
            <a:avLst/>
          </a:prstGeom>
        </p:spPr>
      </p:pic>
      <p:pic>
        <p:nvPicPr>
          <p:cNvPr id="39" name="Picture 38" descr="A picture containing drawing&#10;&#10;Description automatically generated">
            <a:extLst>
              <a:ext uri="{FF2B5EF4-FFF2-40B4-BE49-F238E27FC236}">
                <a16:creationId xmlns:a16="http://schemas.microsoft.com/office/drawing/2014/main" id="{4F3AF907-5CFF-A247-97A9-C248AC2D4B85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053006" y="3475247"/>
            <a:ext cx="208466" cy="297145"/>
          </a:xfrm>
          <a:prstGeom prst="rect">
            <a:avLst/>
          </a:prstGeom>
        </p:spPr>
      </p:pic>
      <p:pic>
        <p:nvPicPr>
          <p:cNvPr id="40" name="Picture 39" descr="A picture containing drawing&#10;&#10;Description automatically generated">
            <a:extLst>
              <a:ext uri="{FF2B5EF4-FFF2-40B4-BE49-F238E27FC236}">
                <a16:creationId xmlns:a16="http://schemas.microsoft.com/office/drawing/2014/main" id="{98F63353-4576-2D45-A084-C2802DBF4DA9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865312" y="4231839"/>
            <a:ext cx="208466" cy="297145"/>
          </a:xfrm>
          <a:prstGeom prst="rect">
            <a:avLst/>
          </a:prstGeom>
        </p:spPr>
      </p:pic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88B06350-BA0A-824A-B18E-B3F4998A952D}"/>
              </a:ext>
            </a:extLst>
          </p:cNvPr>
          <p:cNvCxnSpPr>
            <a:cxnSpLocks/>
          </p:cNvCxnSpPr>
          <p:nvPr/>
        </p:nvCxnSpPr>
        <p:spPr>
          <a:xfrm flipV="1">
            <a:off x="4678764" y="2766562"/>
            <a:ext cx="313025" cy="643309"/>
          </a:xfrm>
          <a:prstGeom prst="straightConnector1">
            <a:avLst/>
          </a:prstGeom>
          <a:ln w="1905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E79D310A-6372-6941-95FA-368F1F23728A}"/>
              </a:ext>
            </a:extLst>
          </p:cNvPr>
          <p:cNvCxnSpPr>
            <a:cxnSpLocks/>
          </p:cNvCxnSpPr>
          <p:nvPr/>
        </p:nvCxnSpPr>
        <p:spPr>
          <a:xfrm flipV="1">
            <a:off x="4818698" y="2751995"/>
            <a:ext cx="186933" cy="1377454"/>
          </a:xfrm>
          <a:prstGeom prst="straightConnector1">
            <a:avLst/>
          </a:prstGeom>
          <a:ln w="1905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>
            <a:extLst>
              <a:ext uri="{FF2B5EF4-FFF2-40B4-BE49-F238E27FC236}">
                <a16:creationId xmlns:a16="http://schemas.microsoft.com/office/drawing/2014/main" id="{972E6CF2-60C8-D14D-A72E-7BB2FF915E09}"/>
              </a:ext>
            </a:extLst>
          </p:cNvPr>
          <p:cNvSpPr txBox="1"/>
          <p:nvPr/>
        </p:nvSpPr>
        <p:spPr>
          <a:xfrm>
            <a:off x="-152432" y="3237233"/>
            <a:ext cx="13288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1" algn="r"/>
            <a:r>
              <a:rPr lang="en-CN" dirty="0">
                <a:solidFill>
                  <a:srgbClr val="0070C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Par. </a:t>
            </a:r>
            <a:r>
              <a:rPr lang="en-CN" dirty="0">
                <a:solidFill>
                  <a:srgbClr val="0070C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Wingdings" pitchFamily="2" charset="2"/>
              </a:rPr>
              <a:t></a:t>
            </a:r>
            <a:endParaRPr lang="en-CN" dirty="0">
              <a:solidFill>
                <a:srgbClr val="0070C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BE0AB3AD-783F-0E43-97A5-DD7503B8B5D9}"/>
              </a:ext>
            </a:extLst>
          </p:cNvPr>
          <p:cNvSpPr txBox="1"/>
          <p:nvPr/>
        </p:nvSpPr>
        <p:spPr>
          <a:xfrm>
            <a:off x="-151381" y="3944823"/>
            <a:ext cx="13288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1" algn="r"/>
            <a:r>
              <a:rPr lang="en-CN" dirty="0">
                <a:solidFill>
                  <a:srgbClr val="0070C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Par. </a:t>
            </a:r>
            <a:r>
              <a:rPr lang="en-CN" dirty="0">
                <a:solidFill>
                  <a:srgbClr val="0070C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Wingdings" pitchFamily="2" charset="2"/>
              </a:rPr>
              <a:t></a:t>
            </a:r>
            <a:endParaRPr lang="en-CN" dirty="0">
              <a:solidFill>
                <a:srgbClr val="0070C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1DE68939-275D-014B-A6BF-514D9B212F7D}"/>
              </a:ext>
            </a:extLst>
          </p:cNvPr>
          <p:cNvSpPr txBox="1"/>
          <p:nvPr/>
        </p:nvSpPr>
        <p:spPr>
          <a:xfrm>
            <a:off x="4422342" y="2169963"/>
            <a:ext cx="8258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o</a:t>
            </a:r>
            <a:r>
              <a:rPr lang="en-CN" sz="16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k,</a:t>
            </a:r>
          </a:p>
          <a:p>
            <a:pPr algn="ctr"/>
            <a:r>
              <a:rPr lang="en-CN" sz="1600" dirty="0">
                <a:solidFill>
                  <a:srgbClr val="FF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ts</a:t>
            </a:r>
            <a:r>
              <a:rPr lang="en-CN" sz="1600" baseline="-25000" dirty="0">
                <a:solidFill>
                  <a:srgbClr val="FF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</a:t>
            </a:r>
            <a:r>
              <a:rPr lang="en-CN" sz="16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</a:t>
            </a:r>
            <a:r>
              <a:rPr lang="en-CN" sz="1600" dirty="0">
                <a:solidFill>
                  <a:srgbClr val="FF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ts</a:t>
            </a:r>
            <a:r>
              <a:rPr lang="en-CN" sz="1600" baseline="-25000" dirty="0">
                <a:solidFill>
                  <a:srgbClr val="FF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E38C5F95-4CD0-4045-99ED-F133BBD04B82}"/>
              </a:ext>
            </a:extLst>
          </p:cNvPr>
          <p:cNvSpPr txBox="1"/>
          <p:nvPr/>
        </p:nvSpPr>
        <p:spPr>
          <a:xfrm>
            <a:off x="3419357" y="1266402"/>
            <a:ext cx="10499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Prepare</a:t>
            </a:r>
            <a:endParaRPr lang="en-CN" b="1" dirty="0"/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5E643847-5DCB-7748-9627-115A52D0D486}"/>
              </a:ext>
            </a:extLst>
          </p:cNvPr>
          <p:cNvSpPr txBox="1"/>
          <p:nvPr/>
        </p:nvSpPr>
        <p:spPr>
          <a:xfrm>
            <a:off x="3816740" y="3123168"/>
            <a:ext cx="808235" cy="523220"/>
          </a:xfrm>
          <a:prstGeom prst="rect">
            <a:avLst/>
          </a:prstGeom>
          <a:solidFill>
            <a:schemeClr val="bg1"/>
          </a:solidFill>
          <a:ln w="12700"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CN" sz="1400" dirty="0">
                <a:solidFill>
                  <a:srgbClr val="0070C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Log</a:t>
            </a:r>
          </a:p>
          <a:p>
            <a:pPr algn="ctr"/>
            <a:r>
              <a:rPr lang="en-CN" sz="1400" dirty="0">
                <a:solidFill>
                  <a:srgbClr val="0070C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Prepare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9C6A4321-C389-A14C-AB69-659F113154EA}"/>
              </a:ext>
            </a:extLst>
          </p:cNvPr>
          <p:cNvSpPr txBox="1"/>
          <p:nvPr/>
        </p:nvSpPr>
        <p:spPr>
          <a:xfrm>
            <a:off x="3832474" y="3921495"/>
            <a:ext cx="808235" cy="523220"/>
          </a:xfrm>
          <a:prstGeom prst="rect">
            <a:avLst/>
          </a:prstGeom>
          <a:solidFill>
            <a:schemeClr val="bg1"/>
          </a:solidFill>
          <a:ln w="12700"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CN" sz="1400" dirty="0">
                <a:solidFill>
                  <a:srgbClr val="0070C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Log</a:t>
            </a:r>
          </a:p>
          <a:p>
            <a:pPr algn="ctr"/>
            <a:r>
              <a:rPr lang="en-CN" sz="1400" dirty="0">
                <a:solidFill>
                  <a:srgbClr val="0070C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Prepare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7F0016FD-54E1-7C41-93D0-9B7FACBD6AC1}"/>
              </a:ext>
            </a:extLst>
          </p:cNvPr>
          <p:cNvSpPr txBox="1"/>
          <p:nvPr/>
        </p:nvSpPr>
        <p:spPr>
          <a:xfrm>
            <a:off x="5700742" y="2652199"/>
            <a:ext cx="821059" cy="523220"/>
          </a:xfrm>
          <a:prstGeom prst="rect">
            <a:avLst/>
          </a:prstGeom>
          <a:solidFill>
            <a:schemeClr val="bg1"/>
          </a:solidFill>
          <a:ln w="12700"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CN" sz="1400" dirty="0">
                <a:solidFill>
                  <a:srgbClr val="0070C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Log</a:t>
            </a:r>
          </a:p>
          <a:p>
            <a:pPr algn="ctr"/>
            <a:r>
              <a:rPr lang="en-CN" sz="1400" dirty="0">
                <a:solidFill>
                  <a:srgbClr val="0070C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Commit</a:t>
            </a:r>
          </a:p>
        </p:txBody>
      </p: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2886A7A2-0E56-F945-8233-3109ED4C51C8}"/>
              </a:ext>
            </a:extLst>
          </p:cNvPr>
          <p:cNvCxnSpPr>
            <a:cxnSpLocks/>
          </p:cNvCxnSpPr>
          <p:nvPr/>
        </p:nvCxnSpPr>
        <p:spPr>
          <a:xfrm>
            <a:off x="6780653" y="2760924"/>
            <a:ext cx="202537" cy="1387654"/>
          </a:xfrm>
          <a:prstGeom prst="straightConnector1">
            <a:avLst/>
          </a:prstGeom>
          <a:ln w="1905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0C99223F-377F-8D4A-A7D0-3F566E1F7D23}"/>
              </a:ext>
            </a:extLst>
          </p:cNvPr>
          <p:cNvCxnSpPr>
            <a:cxnSpLocks/>
          </p:cNvCxnSpPr>
          <p:nvPr/>
        </p:nvCxnSpPr>
        <p:spPr>
          <a:xfrm>
            <a:off x="6780653" y="2772112"/>
            <a:ext cx="294416" cy="656888"/>
          </a:xfrm>
          <a:prstGeom prst="straightConnector1">
            <a:avLst/>
          </a:prstGeom>
          <a:ln w="1905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xtBox 80">
            <a:extLst>
              <a:ext uri="{FF2B5EF4-FFF2-40B4-BE49-F238E27FC236}">
                <a16:creationId xmlns:a16="http://schemas.microsoft.com/office/drawing/2014/main" id="{D0152EC9-B9B7-6D4C-989D-E6C2E42A6A19}"/>
              </a:ext>
            </a:extLst>
          </p:cNvPr>
          <p:cNvSpPr txBox="1"/>
          <p:nvPr/>
        </p:nvSpPr>
        <p:spPr>
          <a:xfrm>
            <a:off x="7126649" y="3031944"/>
            <a:ext cx="821059" cy="523220"/>
          </a:xfrm>
          <a:prstGeom prst="rect">
            <a:avLst/>
          </a:prstGeom>
          <a:solidFill>
            <a:schemeClr val="bg1"/>
          </a:solidFill>
          <a:ln w="12700"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CN" sz="1400" dirty="0">
                <a:solidFill>
                  <a:srgbClr val="0070C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Log</a:t>
            </a:r>
          </a:p>
          <a:p>
            <a:pPr algn="ctr"/>
            <a:r>
              <a:rPr lang="en-CN" sz="1400" dirty="0">
                <a:solidFill>
                  <a:srgbClr val="0070C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Commit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13CA1B80-B4F9-2349-9759-AD23A33CF385}"/>
              </a:ext>
            </a:extLst>
          </p:cNvPr>
          <p:cNvSpPr txBox="1"/>
          <p:nvPr/>
        </p:nvSpPr>
        <p:spPr>
          <a:xfrm>
            <a:off x="7126649" y="3945860"/>
            <a:ext cx="821059" cy="523220"/>
          </a:xfrm>
          <a:prstGeom prst="rect">
            <a:avLst/>
          </a:prstGeom>
          <a:solidFill>
            <a:schemeClr val="bg1"/>
          </a:solidFill>
          <a:ln w="12700"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CN" sz="1400" dirty="0">
                <a:solidFill>
                  <a:srgbClr val="0070C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Log</a:t>
            </a:r>
          </a:p>
          <a:p>
            <a:pPr algn="ctr"/>
            <a:r>
              <a:rPr lang="en-CN" sz="1400" dirty="0">
                <a:solidFill>
                  <a:srgbClr val="0070C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Commit</a:t>
            </a:r>
          </a:p>
        </p:txBody>
      </p:sp>
      <p:pic>
        <p:nvPicPr>
          <p:cNvPr id="85" name="Picture 84" descr="A close up of a logo&#10;&#10;Description automatically generated">
            <a:extLst>
              <a:ext uri="{FF2B5EF4-FFF2-40B4-BE49-F238E27FC236}">
                <a16:creationId xmlns:a16="http://schemas.microsoft.com/office/drawing/2014/main" id="{D5514FDF-13C9-E048-85C9-A0772D44F63B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370479" y="3533346"/>
            <a:ext cx="289742" cy="289742"/>
          </a:xfrm>
          <a:prstGeom prst="rect">
            <a:avLst/>
          </a:prstGeom>
        </p:spPr>
      </p:pic>
      <p:pic>
        <p:nvPicPr>
          <p:cNvPr id="86" name="Picture 85" descr="A close up of a logo&#10;&#10;Description automatically generated">
            <a:extLst>
              <a:ext uri="{FF2B5EF4-FFF2-40B4-BE49-F238E27FC236}">
                <a16:creationId xmlns:a16="http://schemas.microsoft.com/office/drawing/2014/main" id="{81FF3224-34F8-074C-9721-9B8FE4401BEA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335322" y="4467288"/>
            <a:ext cx="289742" cy="289742"/>
          </a:xfrm>
          <a:prstGeom prst="rect">
            <a:avLst/>
          </a:prstGeom>
        </p:spPr>
      </p:pic>
      <p:pic>
        <p:nvPicPr>
          <p:cNvPr id="87" name="Picture 86" descr="A close up of a logo&#10;&#10;Description automatically generated">
            <a:extLst>
              <a:ext uri="{FF2B5EF4-FFF2-40B4-BE49-F238E27FC236}">
                <a16:creationId xmlns:a16="http://schemas.microsoft.com/office/drawing/2014/main" id="{49EC720A-24B3-CE46-90D9-1B0050A3C0AF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075069" y="2441552"/>
            <a:ext cx="289742" cy="289742"/>
          </a:xfrm>
          <a:prstGeom prst="rect">
            <a:avLst/>
          </a:prstGeom>
        </p:spPr>
      </p:pic>
      <p:pic>
        <p:nvPicPr>
          <p:cNvPr id="88" name="Picture 87" descr="A close up of a logo&#10;&#10;Description automatically generated">
            <a:extLst>
              <a:ext uri="{FF2B5EF4-FFF2-40B4-BE49-F238E27FC236}">
                <a16:creationId xmlns:a16="http://schemas.microsoft.com/office/drawing/2014/main" id="{4BEE46B7-9E06-444E-A638-69B53CAE1128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800192" y="2442808"/>
            <a:ext cx="289742" cy="289742"/>
          </a:xfrm>
          <a:prstGeom prst="rect">
            <a:avLst/>
          </a:prstGeom>
        </p:spPr>
      </p:pic>
      <p:cxnSp>
        <p:nvCxnSpPr>
          <p:cNvPr id="90" name="Straight Arrow Connector 89">
            <a:extLst>
              <a:ext uri="{FF2B5EF4-FFF2-40B4-BE49-F238E27FC236}">
                <a16:creationId xmlns:a16="http://schemas.microsoft.com/office/drawing/2014/main" id="{0EEF8D28-E5AF-0B42-A184-80DC28F2B13F}"/>
              </a:ext>
            </a:extLst>
          </p:cNvPr>
          <p:cNvCxnSpPr>
            <a:cxnSpLocks/>
          </p:cNvCxnSpPr>
          <p:nvPr/>
        </p:nvCxnSpPr>
        <p:spPr>
          <a:xfrm flipV="1">
            <a:off x="8052108" y="2768825"/>
            <a:ext cx="313025" cy="643309"/>
          </a:xfrm>
          <a:prstGeom prst="straightConnector1">
            <a:avLst/>
          </a:prstGeom>
          <a:ln w="1905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>
            <a:extLst>
              <a:ext uri="{FF2B5EF4-FFF2-40B4-BE49-F238E27FC236}">
                <a16:creationId xmlns:a16="http://schemas.microsoft.com/office/drawing/2014/main" id="{2778FF28-7330-C84E-B8CF-0348F675C89C}"/>
              </a:ext>
            </a:extLst>
          </p:cNvPr>
          <p:cNvCxnSpPr>
            <a:cxnSpLocks/>
          </p:cNvCxnSpPr>
          <p:nvPr/>
        </p:nvCxnSpPr>
        <p:spPr>
          <a:xfrm flipV="1">
            <a:off x="8033209" y="2776977"/>
            <a:ext cx="331924" cy="1362741"/>
          </a:xfrm>
          <a:prstGeom prst="straightConnector1">
            <a:avLst/>
          </a:prstGeom>
          <a:ln w="1905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>
            <a:extLst>
              <a:ext uri="{FF2B5EF4-FFF2-40B4-BE49-F238E27FC236}">
                <a16:creationId xmlns:a16="http://schemas.microsoft.com/office/drawing/2014/main" id="{C088DA30-C9FA-4C4A-8D1A-2B20A37A85B8}"/>
              </a:ext>
            </a:extLst>
          </p:cNvPr>
          <p:cNvCxnSpPr>
            <a:cxnSpLocks/>
          </p:cNvCxnSpPr>
          <p:nvPr/>
        </p:nvCxnSpPr>
        <p:spPr>
          <a:xfrm>
            <a:off x="5223133" y="1336330"/>
            <a:ext cx="0" cy="2966122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Box 92">
            <a:extLst>
              <a:ext uri="{FF2B5EF4-FFF2-40B4-BE49-F238E27FC236}">
                <a16:creationId xmlns:a16="http://schemas.microsoft.com/office/drawing/2014/main" id="{36F00782-C704-3049-953C-3A3667A14817}"/>
              </a:ext>
            </a:extLst>
          </p:cNvPr>
          <p:cNvSpPr txBox="1"/>
          <p:nvPr/>
        </p:nvSpPr>
        <p:spPr>
          <a:xfrm>
            <a:off x="6292628" y="1265502"/>
            <a:ext cx="10550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Commit</a:t>
            </a:r>
            <a:endParaRPr lang="en-CN" b="1" dirty="0"/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DFF676DF-035D-E947-91D0-0D8C6A49FCE5}"/>
              </a:ext>
            </a:extLst>
          </p:cNvPr>
          <p:cNvSpPr txBox="1"/>
          <p:nvPr/>
        </p:nvSpPr>
        <p:spPr>
          <a:xfrm>
            <a:off x="8005154" y="2378561"/>
            <a:ext cx="5934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N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ack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F23012C-F4C2-9747-8624-DCF5C20EDC79}"/>
              </a:ext>
            </a:extLst>
          </p:cNvPr>
          <p:cNvGrpSpPr/>
          <p:nvPr/>
        </p:nvGrpSpPr>
        <p:grpSpPr>
          <a:xfrm>
            <a:off x="3269668" y="3324144"/>
            <a:ext cx="510076" cy="555005"/>
            <a:chOff x="3269668" y="3324144"/>
            <a:chExt cx="510076" cy="555005"/>
          </a:xfrm>
        </p:grpSpPr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375E68C2-A8C5-A245-9FBD-2702434A233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392758" y="3324144"/>
              <a:ext cx="180000" cy="180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N" dirty="0"/>
            </a:p>
          </p:txBody>
        </p:sp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52AAD54A-82CD-9642-B8DA-110345BF943C}"/>
                </a:ext>
              </a:extLst>
            </p:cNvPr>
            <p:cNvSpPr txBox="1"/>
            <p:nvPr/>
          </p:nvSpPr>
          <p:spPr>
            <a:xfrm>
              <a:off x="3269668" y="3479039"/>
              <a:ext cx="51007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 err="1">
                  <a:solidFill>
                    <a:srgbClr val="FF0000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ts</a:t>
              </a:r>
              <a:r>
                <a:rPr lang="en-US" sz="2000" baseline="-25000" dirty="0" err="1">
                  <a:solidFill>
                    <a:srgbClr val="FF0000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B</a:t>
              </a:r>
              <a:endParaRPr lang="en-CN" sz="2000" baseline="-25000" dirty="0">
                <a:solidFill>
                  <a:srgbClr val="FF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32A49A72-E194-F640-9FAA-BE6CE22F9313}"/>
              </a:ext>
            </a:extLst>
          </p:cNvPr>
          <p:cNvGrpSpPr/>
          <p:nvPr/>
        </p:nvGrpSpPr>
        <p:grpSpPr>
          <a:xfrm>
            <a:off x="3178562" y="4051310"/>
            <a:ext cx="516488" cy="554003"/>
            <a:chOff x="3178562" y="4051310"/>
            <a:chExt cx="516488" cy="554003"/>
          </a:xfrm>
        </p:grpSpPr>
        <p:sp>
          <p:nvSpPr>
            <p:cNvPr id="89" name="Oval 88">
              <a:extLst>
                <a:ext uri="{FF2B5EF4-FFF2-40B4-BE49-F238E27FC236}">
                  <a16:creationId xmlns:a16="http://schemas.microsoft.com/office/drawing/2014/main" id="{3EBEE03D-8897-8F40-A304-BD9B83494C2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308256" y="4051310"/>
              <a:ext cx="180000" cy="180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N" dirty="0"/>
            </a:p>
          </p:txBody>
        </p:sp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id="{9591859A-F42B-3448-BB2A-58CE62B556BE}"/>
                </a:ext>
              </a:extLst>
            </p:cNvPr>
            <p:cNvSpPr txBox="1"/>
            <p:nvPr/>
          </p:nvSpPr>
          <p:spPr>
            <a:xfrm>
              <a:off x="3178562" y="4205203"/>
              <a:ext cx="51648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 err="1">
                  <a:solidFill>
                    <a:srgbClr val="FF0000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ts</a:t>
              </a:r>
              <a:r>
                <a:rPr lang="en-US" sz="2000" baseline="-25000" dirty="0" err="1">
                  <a:solidFill>
                    <a:srgbClr val="FF0000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C</a:t>
              </a:r>
              <a:endParaRPr lang="en-CN" sz="2000" baseline="-25000" dirty="0">
                <a:solidFill>
                  <a:srgbClr val="FF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991180DA-E696-4241-B872-DCB466B37441}"/>
              </a:ext>
            </a:extLst>
          </p:cNvPr>
          <p:cNvGrpSpPr/>
          <p:nvPr/>
        </p:nvGrpSpPr>
        <p:grpSpPr>
          <a:xfrm>
            <a:off x="5235533" y="2674900"/>
            <a:ext cx="503663" cy="536151"/>
            <a:chOff x="5235533" y="2674900"/>
            <a:chExt cx="503663" cy="536151"/>
          </a:xfrm>
        </p:grpSpPr>
        <p:sp>
          <p:nvSpPr>
            <p:cNvPr id="98" name="Oval 97">
              <a:extLst>
                <a:ext uri="{FF2B5EF4-FFF2-40B4-BE49-F238E27FC236}">
                  <a16:creationId xmlns:a16="http://schemas.microsoft.com/office/drawing/2014/main" id="{F4DB2047-AA47-D64A-A243-DC6BD458D85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355417" y="2674900"/>
              <a:ext cx="180000" cy="180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N" dirty="0"/>
            </a:p>
          </p:txBody>
        </p:sp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id="{DF43EAF1-6CA6-3E4A-B9F5-DD25ED2A345F}"/>
                </a:ext>
              </a:extLst>
            </p:cNvPr>
            <p:cNvSpPr txBox="1"/>
            <p:nvPr/>
          </p:nvSpPr>
          <p:spPr>
            <a:xfrm>
              <a:off x="5235533" y="2810941"/>
              <a:ext cx="50366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 err="1">
                  <a:solidFill>
                    <a:srgbClr val="FF0000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ts</a:t>
              </a:r>
              <a:r>
                <a:rPr lang="en-US" sz="2000" baseline="-25000" dirty="0" err="1">
                  <a:solidFill>
                    <a:srgbClr val="FF0000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A</a:t>
              </a:r>
              <a:endParaRPr lang="en-CN" sz="2000" baseline="-25000" dirty="0">
                <a:solidFill>
                  <a:srgbClr val="FF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81DEAA18-9995-5142-99EE-B12D6EA6159C}"/>
              </a:ext>
            </a:extLst>
          </p:cNvPr>
          <p:cNvGrpSpPr/>
          <p:nvPr/>
        </p:nvGrpSpPr>
        <p:grpSpPr>
          <a:xfrm>
            <a:off x="5438400" y="2094162"/>
            <a:ext cx="1227762" cy="523220"/>
            <a:chOff x="5438400" y="2094162"/>
            <a:chExt cx="1227762" cy="523220"/>
          </a:xfrm>
        </p:grpSpPr>
        <p:cxnSp>
          <p:nvCxnSpPr>
            <p:cNvPr id="100" name="Straight Arrow Connector 99">
              <a:extLst>
                <a:ext uri="{FF2B5EF4-FFF2-40B4-BE49-F238E27FC236}">
                  <a16:creationId xmlns:a16="http://schemas.microsoft.com/office/drawing/2014/main" id="{3EEA58C6-31D9-EC43-A246-CBD2E78E0B37}"/>
                </a:ext>
              </a:extLst>
            </p:cNvPr>
            <p:cNvCxnSpPr>
              <a:cxnSpLocks/>
            </p:cNvCxnSpPr>
            <p:nvPr/>
          </p:nvCxnSpPr>
          <p:spPr>
            <a:xfrm>
              <a:off x="5438400" y="2334538"/>
              <a:ext cx="0" cy="220822"/>
            </a:xfrm>
            <a:prstGeom prst="straightConnector1">
              <a:avLst/>
            </a:prstGeom>
            <a:ln w="12700">
              <a:solidFill>
                <a:srgbClr val="FF0000"/>
              </a:solidFill>
              <a:prstDash val="solid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Arrow Connector 101">
              <a:extLst>
                <a:ext uri="{FF2B5EF4-FFF2-40B4-BE49-F238E27FC236}">
                  <a16:creationId xmlns:a16="http://schemas.microsoft.com/office/drawing/2014/main" id="{E80A2687-C631-2547-BBEC-769DAF7F7A83}"/>
                </a:ext>
              </a:extLst>
            </p:cNvPr>
            <p:cNvCxnSpPr>
              <a:cxnSpLocks/>
            </p:cNvCxnSpPr>
            <p:nvPr/>
          </p:nvCxnSpPr>
          <p:spPr>
            <a:xfrm>
              <a:off x="5438400" y="2439061"/>
              <a:ext cx="1227057" cy="0"/>
            </a:xfrm>
            <a:prstGeom prst="straightConnector1">
              <a:avLst/>
            </a:prstGeom>
            <a:ln w="12700">
              <a:solidFill>
                <a:srgbClr val="FF0000"/>
              </a:solidFill>
              <a:prstDash val="solid"/>
              <a:headEnd type="stealth" w="lg" len="lg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E9E6B3AA-4EA8-AC48-B387-E569FAD73616}"/>
                </a:ext>
              </a:extLst>
            </p:cNvPr>
            <p:cNvSpPr txBox="1"/>
            <p:nvPr/>
          </p:nvSpPr>
          <p:spPr>
            <a:xfrm>
              <a:off x="5645300" y="2094162"/>
              <a:ext cx="821060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CN" sz="1400" dirty="0">
                  <a:solidFill>
                    <a:srgbClr val="FF0000"/>
                  </a:solidFill>
                  <a:latin typeface="Helvetica Neue Light" panose="02000403000000020004" pitchFamily="2" charset="0"/>
                  <a:ea typeface="Helvetica Neue Light" panose="02000403000000020004" pitchFamily="2" charset="0"/>
                  <a:cs typeface="Helvetica Neue" panose="02000503000000020004" pitchFamily="2" charset="0"/>
                </a:rPr>
                <a:t>Commit</a:t>
              </a:r>
            </a:p>
            <a:p>
              <a:pPr algn="ctr"/>
              <a:r>
                <a:rPr lang="en-CN" sz="1400" dirty="0">
                  <a:solidFill>
                    <a:srgbClr val="FF0000"/>
                  </a:solidFill>
                  <a:latin typeface="Helvetica Neue Light" panose="02000403000000020004" pitchFamily="2" charset="0"/>
                  <a:ea typeface="Helvetica Neue Light" panose="02000403000000020004" pitchFamily="2" charset="0"/>
                  <a:cs typeface="Helvetica Neue" panose="02000503000000020004" pitchFamily="2" charset="0"/>
                </a:rPr>
                <a:t>Wait</a:t>
              </a:r>
            </a:p>
          </p:txBody>
        </p:sp>
        <p:cxnSp>
          <p:nvCxnSpPr>
            <p:cNvPr id="103" name="Straight Arrow Connector 102">
              <a:extLst>
                <a:ext uri="{FF2B5EF4-FFF2-40B4-BE49-F238E27FC236}">
                  <a16:creationId xmlns:a16="http://schemas.microsoft.com/office/drawing/2014/main" id="{25238EB5-1DD2-D245-95E8-AB5BD2DBF1F3}"/>
                </a:ext>
              </a:extLst>
            </p:cNvPr>
            <p:cNvCxnSpPr>
              <a:cxnSpLocks/>
            </p:cNvCxnSpPr>
            <p:nvPr/>
          </p:nvCxnSpPr>
          <p:spPr>
            <a:xfrm>
              <a:off x="6666162" y="2328650"/>
              <a:ext cx="0" cy="220822"/>
            </a:xfrm>
            <a:prstGeom prst="straightConnector1">
              <a:avLst/>
            </a:prstGeom>
            <a:ln w="12700">
              <a:solidFill>
                <a:srgbClr val="FF0000"/>
              </a:solidFill>
              <a:prstDash val="solid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4" name="TextBox 103">
            <a:extLst>
              <a:ext uri="{FF2B5EF4-FFF2-40B4-BE49-F238E27FC236}">
                <a16:creationId xmlns:a16="http://schemas.microsoft.com/office/drawing/2014/main" id="{942C99D3-9027-A643-8D8C-C0DB6BAAA3CC}"/>
              </a:ext>
            </a:extLst>
          </p:cNvPr>
          <p:cNvSpPr txBox="1"/>
          <p:nvPr/>
        </p:nvSpPr>
        <p:spPr>
          <a:xfrm>
            <a:off x="7083927" y="3507746"/>
            <a:ext cx="9970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T.ts</a:t>
            </a:r>
            <a:r>
              <a:rPr lang="en-US" sz="16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= </a:t>
            </a:r>
            <a:r>
              <a:rPr lang="en-US" sz="1600" dirty="0" err="1">
                <a:solidFill>
                  <a:srgbClr val="FF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ts</a:t>
            </a:r>
            <a:r>
              <a:rPr lang="en-US" sz="1600" baseline="-25000" dirty="0" err="1">
                <a:solidFill>
                  <a:srgbClr val="FF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</a:t>
            </a:r>
            <a:endParaRPr lang="en-CN" sz="1600" baseline="-25000" dirty="0">
              <a:solidFill>
                <a:srgbClr val="FF000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F3A0D842-6021-AC4F-AA48-F585796A325A}"/>
              </a:ext>
            </a:extLst>
          </p:cNvPr>
          <p:cNvSpPr txBox="1"/>
          <p:nvPr/>
        </p:nvSpPr>
        <p:spPr>
          <a:xfrm>
            <a:off x="7083927" y="4441695"/>
            <a:ext cx="9970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T.ts</a:t>
            </a:r>
            <a:r>
              <a:rPr lang="en-US" sz="16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= </a:t>
            </a:r>
            <a:r>
              <a:rPr lang="en-US" sz="1600" dirty="0" err="1">
                <a:solidFill>
                  <a:srgbClr val="FF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ts</a:t>
            </a:r>
            <a:r>
              <a:rPr lang="en-US" sz="1600" baseline="-25000" dirty="0" err="1">
                <a:solidFill>
                  <a:srgbClr val="FF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</a:t>
            </a:r>
            <a:endParaRPr lang="en-CN" sz="1600" baseline="-25000" dirty="0">
              <a:solidFill>
                <a:srgbClr val="FF000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B173783D-9566-E54E-8F57-2918840306A8}"/>
              </a:ext>
            </a:extLst>
          </p:cNvPr>
          <p:cNvSpPr txBox="1"/>
          <p:nvPr/>
        </p:nvSpPr>
        <p:spPr>
          <a:xfrm>
            <a:off x="5650571" y="3112961"/>
            <a:ext cx="9970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T.ts</a:t>
            </a:r>
            <a:r>
              <a:rPr lang="en-US" sz="16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= </a:t>
            </a:r>
            <a:r>
              <a:rPr lang="en-US" sz="1600" dirty="0" err="1">
                <a:solidFill>
                  <a:srgbClr val="FF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ts</a:t>
            </a:r>
            <a:r>
              <a:rPr lang="en-US" sz="1600" baseline="-25000" dirty="0" err="1">
                <a:solidFill>
                  <a:srgbClr val="FF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</a:t>
            </a:r>
            <a:endParaRPr lang="en-CN" sz="1600" baseline="-25000" dirty="0">
              <a:solidFill>
                <a:srgbClr val="FF000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2991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319" y="5051015"/>
            <a:ext cx="8694051" cy="1670459"/>
          </a:xfrm>
        </p:spPr>
        <p:txBody>
          <a:bodyPr>
            <a:normAutofit/>
          </a:bodyPr>
          <a:lstStyle/>
          <a:p>
            <a:r>
              <a:rPr lang="en-US" sz="21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Client chooses a read timestamp </a:t>
            </a:r>
            <a:r>
              <a:rPr lang="en-US" sz="21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ts</a:t>
            </a:r>
            <a:r>
              <a:rPr lang="en-US" sz="21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= </a:t>
            </a:r>
            <a:r>
              <a:rPr lang="en-US" sz="21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TT.now</a:t>
            </a:r>
            <a:r>
              <a:rPr lang="en-US" sz="21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().latest</a:t>
            </a:r>
          </a:p>
          <a:p>
            <a:r>
              <a:rPr lang="en-US" sz="21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If no prepared write, return the preceding write, e.g., on shard A</a:t>
            </a:r>
          </a:p>
          <a:p>
            <a:r>
              <a:rPr lang="en-US" sz="21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If write prepared with </a:t>
            </a:r>
            <a:r>
              <a:rPr lang="en-US" sz="21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ts’</a:t>
            </a:r>
            <a:r>
              <a:rPr lang="en-US" sz="21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&gt; </a:t>
            </a:r>
            <a:r>
              <a:rPr lang="en-US" sz="21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ts</a:t>
            </a:r>
            <a:r>
              <a:rPr lang="en-US" sz="21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don’t wait, proceed with read, e.g., B</a:t>
            </a:r>
          </a:p>
          <a:p>
            <a:r>
              <a:rPr lang="en-US" sz="21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If write prepared with </a:t>
            </a:r>
            <a:r>
              <a:rPr lang="en-US" sz="21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ts’</a:t>
            </a:r>
            <a:r>
              <a:rPr lang="en-US" sz="21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&lt; </a:t>
            </a:r>
            <a:r>
              <a:rPr lang="en-US" sz="21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ts</a:t>
            </a:r>
            <a:r>
              <a:rPr lang="en-US" sz="21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wait until write commits, e.g., C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9111C5-E04E-4942-8174-12BB645D56A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Helvetica Neue Medium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Helvetica Neue Medium" charset="0"/>
              <a:ea typeface="+mn-ea"/>
              <a:cs typeface="+mn-cs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0A884C4-6C43-F24A-8B9A-139E9A1244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sz="3400" dirty="0"/>
              <a:t>Read-Only Transactions (TM part)</a:t>
            </a:r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3A1A8CE0-F4CA-8141-9CC6-D75D39749134}"/>
              </a:ext>
            </a:extLst>
          </p:cNvPr>
          <p:cNvCxnSpPr>
            <a:cxnSpLocks/>
          </p:cNvCxnSpPr>
          <p:nvPr/>
        </p:nvCxnSpPr>
        <p:spPr>
          <a:xfrm>
            <a:off x="1588416" y="2762053"/>
            <a:ext cx="6226405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8CD5D1C3-E770-8F4F-B233-93B5B105BED0}"/>
              </a:ext>
            </a:extLst>
          </p:cNvPr>
          <p:cNvCxnSpPr>
            <a:cxnSpLocks/>
          </p:cNvCxnSpPr>
          <p:nvPr/>
        </p:nvCxnSpPr>
        <p:spPr>
          <a:xfrm flipV="1">
            <a:off x="1588416" y="3496559"/>
            <a:ext cx="6226405" cy="1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4414A07B-FCD9-234F-B1C3-4BEB22390B79}"/>
              </a:ext>
            </a:extLst>
          </p:cNvPr>
          <p:cNvCxnSpPr>
            <a:cxnSpLocks/>
          </p:cNvCxnSpPr>
          <p:nvPr/>
        </p:nvCxnSpPr>
        <p:spPr>
          <a:xfrm>
            <a:off x="1588416" y="4289979"/>
            <a:ext cx="6226405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9652B62E-AB99-7342-99EA-075DAAF164A6}"/>
              </a:ext>
            </a:extLst>
          </p:cNvPr>
          <p:cNvCxnSpPr>
            <a:cxnSpLocks/>
          </p:cNvCxnSpPr>
          <p:nvPr/>
        </p:nvCxnSpPr>
        <p:spPr>
          <a:xfrm>
            <a:off x="1588416" y="2057398"/>
            <a:ext cx="6226405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256469DE-647B-914D-89FC-0964EC34AEE4}"/>
              </a:ext>
            </a:extLst>
          </p:cNvPr>
          <p:cNvSpPr txBox="1"/>
          <p:nvPr/>
        </p:nvSpPr>
        <p:spPr>
          <a:xfrm>
            <a:off x="1072753" y="2531220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CN" sz="240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A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9FB5D070-5ACC-2F4F-8BDC-229F86635E54}"/>
              </a:ext>
            </a:extLst>
          </p:cNvPr>
          <p:cNvSpPr txBox="1"/>
          <p:nvPr/>
        </p:nvSpPr>
        <p:spPr>
          <a:xfrm>
            <a:off x="1061531" y="3265727"/>
            <a:ext cx="4010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CN" sz="240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B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96E645A5-F2B2-8E4C-8AAA-428788852193}"/>
              </a:ext>
            </a:extLst>
          </p:cNvPr>
          <p:cNvSpPr txBox="1"/>
          <p:nvPr/>
        </p:nvSpPr>
        <p:spPr>
          <a:xfrm>
            <a:off x="1055119" y="4042866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CN" sz="240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C</a:t>
            </a:r>
          </a:p>
        </p:txBody>
      </p: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5131B551-700C-3A48-8ECC-411AD10A60FD}"/>
              </a:ext>
            </a:extLst>
          </p:cNvPr>
          <p:cNvCxnSpPr>
            <a:cxnSpLocks/>
            <a:stCxn id="10" idx="0"/>
          </p:cNvCxnSpPr>
          <p:nvPr/>
        </p:nvCxnSpPr>
        <p:spPr>
          <a:xfrm>
            <a:off x="3135121" y="2056737"/>
            <a:ext cx="1566497" cy="1439822"/>
          </a:xfrm>
          <a:prstGeom prst="straightConnector1">
            <a:avLst/>
          </a:prstGeom>
          <a:ln w="1905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46DECEC3-249D-A545-B7EC-AED9C3CE8B95}"/>
              </a:ext>
            </a:extLst>
          </p:cNvPr>
          <p:cNvCxnSpPr>
            <a:cxnSpLocks/>
          </p:cNvCxnSpPr>
          <p:nvPr/>
        </p:nvCxnSpPr>
        <p:spPr>
          <a:xfrm flipV="1">
            <a:off x="4487395" y="2053614"/>
            <a:ext cx="455430" cy="708351"/>
          </a:xfrm>
          <a:prstGeom prst="straightConnector1">
            <a:avLst/>
          </a:prstGeom>
          <a:ln w="1905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4AA817F9-011E-E646-BE64-C51752387970}"/>
              </a:ext>
            </a:extLst>
          </p:cNvPr>
          <p:cNvCxnSpPr>
            <a:cxnSpLocks/>
          </p:cNvCxnSpPr>
          <p:nvPr/>
        </p:nvCxnSpPr>
        <p:spPr>
          <a:xfrm>
            <a:off x="1588416" y="1931907"/>
            <a:ext cx="0" cy="219132"/>
          </a:xfrm>
          <a:prstGeom prst="straightConnector1">
            <a:avLst/>
          </a:prstGeom>
          <a:ln w="381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552AC7A3-513E-B14F-A5BB-1652285507A4}"/>
              </a:ext>
            </a:extLst>
          </p:cNvPr>
          <p:cNvCxnSpPr>
            <a:cxnSpLocks/>
          </p:cNvCxnSpPr>
          <p:nvPr/>
        </p:nvCxnSpPr>
        <p:spPr>
          <a:xfrm>
            <a:off x="1594700" y="2647979"/>
            <a:ext cx="0" cy="219132"/>
          </a:xfrm>
          <a:prstGeom prst="straightConnector1">
            <a:avLst/>
          </a:prstGeom>
          <a:ln w="381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A67F749F-5635-B34A-A1E1-EDB737446A74}"/>
              </a:ext>
            </a:extLst>
          </p:cNvPr>
          <p:cNvCxnSpPr>
            <a:cxnSpLocks/>
          </p:cNvCxnSpPr>
          <p:nvPr/>
        </p:nvCxnSpPr>
        <p:spPr>
          <a:xfrm>
            <a:off x="1600984" y="3386993"/>
            <a:ext cx="0" cy="219132"/>
          </a:xfrm>
          <a:prstGeom prst="straightConnector1">
            <a:avLst/>
          </a:prstGeom>
          <a:ln w="381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FF430EB3-051E-8A4F-B246-4EE43F22D0EA}"/>
              </a:ext>
            </a:extLst>
          </p:cNvPr>
          <p:cNvCxnSpPr>
            <a:cxnSpLocks/>
          </p:cNvCxnSpPr>
          <p:nvPr/>
        </p:nvCxnSpPr>
        <p:spPr>
          <a:xfrm>
            <a:off x="1597843" y="4180413"/>
            <a:ext cx="0" cy="219132"/>
          </a:xfrm>
          <a:prstGeom prst="straightConnector1">
            <a:avLst/>
          </a:prstGeom>
          <a:ln w="381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>
            <a:extLst>
              <a:ext uri="{FF2B5EF4-FFF2-40B4-BE49-F238E27FC236}">
                <a16:creationId xmlns:a16="http://schemas.microsoft.com/office/drawing/2014/main" id="{28310A13-7371-F749-B0A1-32439521A348}"/>
              </a:ext>
            </a:extLst>
          </p:cNvPr>
          <p:cNvSpPr txBox="1"/>
          <p:nvPr/>
        </p:nvSpPr>
        <p:spPr>
          <a:xfrm>
            <a:off x="1434176" y="2808041"/>
            <a:ext cx="3273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N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0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34624AC0-36E0-6143-A8B8-10990E1F450B}"/>
              </a:ext>
            </a:extLst>
          </p:cNvPr>
          <p:cNvSpPr txBox="1"/>
          <p:nvPr/>
        </p:nvSpPr>
        <p:spPr>
          <a:xfrm>
            <a:off x="1448390" y="3563421"/>
            <a:ext cx="3273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N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0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F63CD528-63EC-A941-8381-F1A4384C45DF}"/>
              </a:ext>
            </a:extLst>
          </p:cNvPr>
          <p:cNvSpPr txBox="1"/>
          <p:nvPr/>
        </p:nvSpPr>
        <p:spPr>
          <a:xfrm>
            <a:off x="1434176" y="4356839"/>
            <a:ext cx="3273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N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0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6892ACF-7054-D045-8B5F-79DE0D9245B5}"/>
              </a:ext>
            </a:extLst>
          </p:cNvPr>
          <p:cNvSpPr txBox="1"/>
          <p:nvPr/>
        </p:nvSpPr>
        <p:spPr>
          <a:xfrm>
            <a:off x="381319" y="4685961"/>
            <a:ext cx="29001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Txn</a:t>
            </a:r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T’ = R(A=?, B=?, C=?)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79965719-294D-9F46-B55D-53E9EEB00295}"/>
              </a:ext>
            </a:extLst>
          </p:cNvPr>
          <p:cNvSpPr txBox="1"/>
          <p:nvPr/>
        </p:nvSpPr>
        <p:spPr>
          <a:xfrm>
            <a:off x="457200" y="1788857"/>
            <a:ext cx="10054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CN" sz="240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Client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6B1B58A2-889B-5241-B04D-9C346F0826AC}"/>
              </a:ext>
            </a:extLst>
          </p:cNvPr>
          <p:cNvGrpSpPr/>
          <p:nvPr/>
        </p:nvGrpSpPr>
        <p:grpSpPr>
          <a:xfrm>
            <a:off x="2718981" y="1466818"/>
            <a:ext cx="832279" cy="990029"/>
            <a:chOff x="1719237" y="1466818"/>
            <a:chExt cx="832279" cy="990029"/>
          </a:xfrm>
        </p:grpSpPr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62249BD3-E29D-5944-A121-EAE48CCED8F6}"/>
                </a:ext>
              </a:extLst>
            </p:cNvPr>
            <p:cNvSpPr txBox="1"/>
            <p:nvPr/>
          </p:nvSpPr>
          <p:spPr>
            <a:xfrm>
              <a:off x="1910820" y="1466818"/>
              <a:ext cx="44595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CN" sz="2400" dirty="0"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T’</a:t>
              </a:r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5C72731B-D9B6-C449-9E98-15CDED4A557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996663" y="1955020"/>
              <a:ext cx="180000" cy="180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N" dirty="0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334E1E26-D5B5-BC44-B4D0-7BD0BDB61E3D}"/>
                </a:ext>
              </a:extLst>
            </p:cNvPr>
            <p:cNvSpPr txBox="1"/>
            <p:nvPr/>
          </p:nvSpPr>
          <p:spPr>
            <a:xfrm>
              <a:off x="1719237" y="2056737"/>
              <a:ext cx="83227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t</a:t>
              </a:r>
              <a:r>
                <a:rPr lang="en-CN" sz="2000" dirty="0"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s=10</a:t>
              </a:r>
            </a:p>
          </p:txBody>
        </p:sp>
      </p:grpSp>
      <p:cxnSp>
        <p:nvCxnSpPr>
          <p:cNvPr id="101" name="Straight Arrow Connector 100">
            <a:extLst>
              <a:ext uri="{FF2B5EF4-FFF2-40B4-BE49-F238E27FC236}">
                <a16:creationId xmlns:a16="http://schemas.microsoft.com/office/drawing/2014/main" id="{2639B94D-E44B-354F-9DB9-5007921F55B6}"/>
              </a:ext>
            </a:extLst>
          </p:cNvPr>
          <p:cNvCxnSpPr>
            <a:cxnSpLocks/>
            <a:stCxn id="10" idx="0"/>
          </p:cNvCxnSpPr>
          <p:nvPr/>
        </p:nvCxnSpPr>
        <p:spPr>
          <a:xfrm>
            <a:off x="3135121" y="2056737"/>
            <a:ext cx="1716703" cy="2224264"/>
          </a:xfrm>
          <a:prstGeom prst="straightConnector1">
            <a:avLst/>
          </a:prstGeom>
          <a:ln w="1905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Arrow Connector 106">
            <a:extLst>
              <a:ext uri="{FF2B5EF4-FFF2-40B4-BE49-F238E27FC236}">
                <a16:creationId xmlns:a16="http://schemas.microsoft.com/office/drawing/2014/main" id="{419A3BC2-7E8A-E64B-93E3-8FCB67CA7520}"/>
              </a:ext>
            </a:extLst>
          </p:cNvPr>
          <p:cNvCxnSpPr>
            <a:cxnSpLocks/>
            <a:stCxn id="10" idx="0"/>
          </p:cNvCxnSpPr>
          <p:nvPr/>
        </p:nvCxnSpPr>
        <p:spPr>
          <a:xfrm>
            <a:off x="3135121" y="2056737"/>
            <a:ext cx="1344534" cy="703485"/>
          </a:xfrm>
          <a:prstGeom prst="straightConnector1">
            <a:avLst/>
          </a:prstGeom>
          <a:ln w="1905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Arrow Connector 107">
            <a:extLst>
              <a:ext uri="{FF2B5EF4-FFF2-40B4-BE49-F238E27FC236}">
                <a16:creationId xmlns:a16="http://schemas.microsoft.com/office/drawing/2014/main" id="{6A60A77B-09E7-E64E-96EC-0E054D257EFC}"/>
              </a:ext>
            </a:extLst>
          </p:cNvPr>
          <p:cNvCxnSpPr>
            <a:cxnSpLocks/>
          </p:cNvCxnSpPr>
          <p:nvPr/>
        </p:nvCxnSpPr>
        <p:spPr>
          <a:xfrm>
            <a:off x="2567230" y="2647979"/>
            <a:ext cx="0" cy="219132"/>
          </a:xfrm>
          <a:prstGeom prst="straightConnector1">
            <a:avLst/>
          </a:prstGeom>
          <a:ln w="381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TextBox 108">
            <a:extLst>
              <a:ext uri="{FF2B5EF4-FFF2-40B4-BE49-F238E27FC236}">
                <a16:creationId xmlns:a16="http://schemas.microsoft.com/office/drawing/2014/main" id="{FA11E624-6AFE-AF40-8E6E-D37D31B22290}"/>
              </a:ext>
            </a:extLst>
          </p:cNvPr>
          <p:cNvSpPr txBox="1"/>
          <p:nvPr/>
        </p:nvSpPr>
        <p:spPr>
          <a:xfrm>
            <a:off x="2403563" y="2808041"/>
            <a:ext cx="3273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N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5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DE29DA54-15E6-104A-B27D-4A4E94D78369}"/>
              </a:ext>
            </a:extLst>
          </p:cNvPr>
          <p:cNvSpPr txBox="1"/>
          <p:nvPr/>
        </p:nvSpPr>
        <p:spPr>
          <a:xfrm>
            <a:off x="2278153" y="2298130"/>
            <a:ext cx="8963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</a:t>
            </a:r>
            <a:r>
              <a:rPr lang="en-CN" sz="2000" baseline="-25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</a:t>
            </a:r>
            <a:r>
              <a:rPr lang="en-CN" sz="1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cmt</a:t>
            </a:r>
          </a:p>
        </p:txBody>
      </p:sp>
      <p:cxnSp>
        <p:nvCxnSpPr>
          <p:cNvPr id="111" name="Straight Arrow Connector 110">
            <a:extLst>
              <a:ext uri="{FF2B5EF4-FFF2-40B4-BE49-F238E27FC236}">
                <a16:creationId xmlns:a16="http://schemas.microsoft.com/office/drawing/2014/main" id="{25A01D5C-FC8C-FC4B-95D2-A4BBA111D2B1}"/>
              </a:ext>
            </a:extLst>
          </p:cNvPr>
          <p:cNvCxnSpPr>
            <a:cxnSpLocks/>
          </p:cNvCxnSpPr>
          <p:nvPr/>
        </p:nvCxnSpPr>
        <p:spPr>
          <a:xfrm>
            <a:off x="3862674" y="3388825"/>
            <a:ext cx="0" cy="219132"/>
          </a:xfrm>
          <a:prstGeom prst="straightConnector1">
            <a:avLst/>
          </a:prstGeom>
          <a:ln w="381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TextBox 111">
            <a:extLst>
              <a:ext uri="{FF2B5EF4-FFF2-40B4-BE49-F238E27FC236}">
                <a16:creationId xmlns:a16="http://schemas.microsoft.com/office/drawing/2014/main" id="{83E1E303-BA0C-A248-B320-F07DC4B8AE93}"/>
              </a:ext>
            </a:extLst>
          </p:cNvPr>
          <p:cNvSpPr txBox="1"/>
          <p:nvPr/>
        </p:nvSpPr>
        <p:spPr>
          <a:xfrm>
            <a:off x="3627673" y="3548887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N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12</a:t>
            </a: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E8DD691E-31D7-EE4D-92A6-AF1CA85AA0C8}"/>
              </a:ext>
            </a:extLst>
          </p:cNvPr>
          <p:cNvSpPr txBox="1"/>
          <p:nvPr/>
        </p:nvSpPr>
        <p:spPr>
          <a:xfrm>
            <a:off x="3573597" y="3038976"/>
            <a:ext cx="8963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</a:t>
            </a:r>
            <a:r>
              <a:rPr lang="en-CN" sz="2000" baseline="-25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</a:t>
            </a:r>
            <a:r>
              <a:rPr lang="en-CN" sz="1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prep</a:t>
            </a: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ED6815DC-1AFA-B347-9179-CB194E9709DB}"/>
              </a:ext>
            </a:extLst>
          </p:cNvPr>
          <p:cNvSpPr txBox="1"/>
          <p:nvPr/>
        </p:nvSpPr>
        <p:spPr>
          <a:xfrm>
            <a:off x="1353854" y="2295564"/>
            <a:ext cx="5358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</a:t>
            </a:r>
            <a:r>
              <a:rPr lang="en-CN" sz="2000" baseline="-25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0</a:t>
            </a:r>
            <a:endParaRPr lang="en-CN" sz="14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91AE0BCB-C2E5-1342-AFAF-38E70493BBEF}"/>
              </a:ext>
            </a:extLst>
          </p:cNvPr>
          <p:cNvSpPr txBox="1"/>
          <p:nvPr/>
        </p:nvSpPr>
        <p:spPr>
          <a:xfrm>
            <a:off x="1380559" y="3078495"/>
            <a:ext cx="5358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</a:t>
            </a:r>
            <a:r>
              <a:rPr lang="en-CN" sz="2000" baseline="-25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0</a:t>
            </a:r>
            <a:endParaRPr lang="en-CN" sz="14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485CC196-0606-974A-A9A2-13F5B6DF75AF}"/>
              </a:ext>
            </a:extLst>
          </p:cNvPr>
          <p:cNvSpPr txBox="1"/>
          <p:nvPr/>
        </p:nvSpPr>
        <p:spPr>
          <a:xfrm>
            <a:off x="1374922" y="3860821"/>
            <a:ext cx="5358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</a:t>
            </a:r>
            <a:r>
              <a:rPr lang="en-CN" sz="2000" baseline="-25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0</a:t>
            </a:r>
            <a:endParaRPr lang="en-CN" sz="14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cxnSp>
        <p:nvCxnSpPr>
          <p:cNvPr id="117" name="Straight Arrow Connector 116">
            <a:extLst>
              <a:ext uri="{FF2B5EF4-FFF2-40B4-BE49-F238E27FC236}">
                <a16:creationId xmlns:a16="http://schemas.microsoft.com/office/drawing/2014/main" id="{1E85AA40-D09E-8644-9A64-DF264B530310}"/>
              </a:ext>
            </a:extLst>
          </p:cNvPr>
          <p:cNvCxnSpPr>
            <a:cxnSpLocks/>
          </p:cNvCxnSpPr>
          <p:nvPr/>
        </p:nvCxnSpPr>
        <p:spPr>
          <a:xfrm>
            <a:off x="2900450" y="4172101"/>
            <a:ext cx="0" cy="219132"/>
          </a:xfrm>
          <a:prstGeom prst="straightConnector1">
            <a:avLst/>
          </a:prstGeom>
          <a:ln w="381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TextBox 117">
            <a:extLst>
              <a:ext uri="{FF2B5EF4-FFF2-40B4-BE49-F238E27FC236}">
                <a16:creationId xmlns:a16="http://schemas.microsoft.com/office/drawing/2014/main" id="{3DFF7C9D-C18C-1347-9DDA-35A47A940DDF}"/>
              </a:ext>
            </a:extLst>
          </p:cNvPr>
          <p:cNvSpPr txBox="1"/>
          <p:nvPr/>
        </p:nvSpPr>
        <p:spPr>
          <a:xfrm>
            <a:off x="2736781" y="4332163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N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8</a:t>
            </a: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90B594A7-F29C-CD49-A7A9-0C00284EC782}"/>
              </a:ext>
            </a:extLst>
          </p:cNvPr>
          <p:cNvSpPr txBox="1"/>
          <p:nvPr/>
        </p:nvSpPr>
        <p:spPr>
          <a:xfrm>
            <a:off x="2422833" y="3822252"/>
            <a:ext cx="8963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</a:t>
            </a:r>
            <a:r>
              <a:rPr lang="en-CN" sz="2000" baseline="-25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3</a:t>
            </a:r>
            <a:r>
              <a:rPr lang="en-CN" sz="1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prep</a:t>
            </a:r>
          </a:p>
        </p:txBody>
      </p:sp>
      <p:cxnSp>
        <p:nvCxnSpPr>
          <p:cNvPr id="120" name="Straight Arrow Connector 119">
            <a:extLst>
              <a:ext uri="{FF2B5EF4-FFF2-40B4-BE49-F238E27FC236}">
                <a16:creationId xmlns:a16="http://schemas.microsoft.com/office/drawing/2014/main" id="{1C307337-2E8C-2649-BBBD-DF7A9A87AACB}"/>
              </a:ext>
            </a:extLst>
          </p:cNvPr>
          <p:cNvCxnSpPr>
            <a:cxnSpLocks/>
          </p:cNvCxnSpPr>
          <p:nvPr/>
        </p:nvCxnSpPr>
        <p:spPr>
          <a:xfrm>
            <a:off x="3508682" y="1903932"/>
            <a:ext cx="0" cy="2495613"/>
          </a:xfrm>
          <a:prstGeom prst="straightConnector1">
            <a:avLst/>
          </a:prstGeom>
          <a:ln w="28575">
            <a:solidFill>
              <a:srgbClr val="00B050"/>
            </a:solidFill>
            <a:prstDash val="dash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" name="TextBox 120">
            <a:extLst>
              <a:ext uri="{FF2B5EF4-FFF2-40B4-BE49-F238E27FC236}">
                <a16:creationId xmlns:a16="http://schemas.microsoft.com/office/drawing/2014/main" id="{508957C4-24E3-5040-AEE5-6DEC8C8453F9}"/>
              </a:ext>
            </a:extLst>
          </p:cNvPr>
          <p:cNvSpPr txBox="1"/>
          <p:nvPr/>
        </p:nvSpPr>
        <p:spPr>
          <a:xfrm>
            <a:off x="3283052" y="4324112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N" sz="2000" dirty="0">
                <a:solidFill>
                  <a:srgbClr val="00B05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10</a:t>
            </a: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A1F2E1B3-E2DC-EC4D-92CC-E925BCE110F7}"/>
              </a:ext>
            </a:extLst>
          </p:cNvPr>
          <p:cNvSpPr txBox="1"/>
          <p:nvPr/>
        </p:nvSpPr>
        <p:spPr>
          <a:xfrm>
            <a:off x="4701618" y="1681077"/>
            <a:ext cx="6028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</a:t>
            </a:r>
            <a:r>
              <a:rPr lang="en-CN" sz="2000" baseline="-25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</a:t>
            </a:r>
            <a:endParaRPr lang="en-CN" sz="14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cxnSp>
        <p:nvCxnSpPr>
          <p:cNvPr id="123" name="Straight Arrow Connector 122">
            <a:extLst>
              <a:ext uri="{FF2B5EF4-FFF2-40B4-BE49-F238E27FC236}">
                <a16:creationId xmlns:a16="http://schemas.microsoft.com/office/drawing/2014/main" id="{E2DCB51D-A053-314B-8619-30FA5065D383}"/>
              </a:ext>
            </a:extLst>
          </p:cNvPr>
          <p:cNvCxnSpPr>
            <a:cxnSpLocks/>
          </p:cNvCxnSpPr>
          <p:nvPr/>
        </p:nvCxnSpPr>
        <p:spPr>
          <a:xfrm flipV="1">
            <a:off x="4707486" y="2046711"/>
            <a:ext cx="749287" cy="1440871"/>
          </a:xfrm>
          <a:prstGeom prst="straightConnector1">
            <a:avLst/>
          </a:prstGeom>
          <a:ln w="1905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4" name="TextBox 123">
            <a:extLst>
              <a:ext uri="{FF2B5EF4-FFF2-40B4-BE49-F238E27FC236}">
                <a16:creationId xmlns:a16="http://schemas.microsoft.com/office/drawing/2014/main" id="{D77D635C-8A6C-1343-AF34-91412EA2D28A}"/>
              </a:ext>
            </a:extLst>
          </p:cNvPr>
          <p:cNvSpPr txBox="1"/>
          <p:nvPr/>
        </p:nvSpPr>
        <p:spPr>
          <a:xfrm>
            <a:off x="5207509" y="1681933"/>
            <a:ext cx="6028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</a:t>
            </a:r>
            <a:r>
              <a:rPr lang="en-CN" sz="2000" baseline="-25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0</a:t>
            </a:r>
            <a:endParaRPr lang="en-CN" sz="14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cxnSp>
        <p:nvCxnSpPr>
          <p:cNvPr id="125" name="Straight Arrow Connector 124">
            <a:extLst>
              <a:ext uri="{FF2B5EF4-FFF2-40B4-BE49-F238E27FC236}">
                <a16:creationId xmlns:a16="http://schemas.microsoft.com/office/drawing/2014/main" id="{55AB8C63-2357-9345-8A20-090AB8162EC1}"/>
              </a:ext>
            </a:extLst>
          </p:cNvPr>
          <p:cNvCxnSpPr>
            <a:cxnSpLocks/>
          </p:cNvCxnSpPr>
          <p:nvPr/>
        </p:nvCxnSpPr>
        <p:spPr>
          <a:xfrm flipV="1">
            <a:off x="5821991" y="2087746"/>
            <a:ext cx="947661" cy="2214566"/>
          </a:xfrm>
          <a:prstGeom prst="straightConnector1">
            <a:avLst/>
          </a:prstGeom>
          <a:ln w="1905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6" name="TextBox 125">
            <a:extLst>
              <a:ext uri="{FF2B5EF4-FFF2-40B4-BE49-F238E27FC236}">
                <a16:creationId xmlns:a16="http://schemas.microsoft.com/office/drawing/2014/main" id="{9DECA60E-E675-7E45-8AEA-DB9AC6644288}"/>
              </a:ext>
            </a:extLst>
          </p:cNvPr>
          <p:cNvSpPr txBox="1"/>
          <p:nvPr/>
        </p:nvSpPr>
        <p:spPr>
          <a:xfrm>
            <a:off x="6406318" y="1658238"/>
            <a:ext cx="6028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</a:t>
            </a:r>
            <a:r>
              <a:rPr lang="en-CN" sz="2000" baseline="-25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0</a:t>
            </a:r>
            <a:endParaRPr lang="en-CN" sz="14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4B8A5CC7-C324-4848-8E22-EF1BEC4F8851}"/>
              </a:ext>
            </a:extLst>
          </p:cNvPr>
          <p:cNvGrpSpPr/>
          <p:nvPr/>
        </p:nvGrpSpPr>
        <p:grpSpPr>
          <a:xfrm>
            <a:off x="5025619" y="3822252"/>
            <a:ext cx="896380" cy="901336"/>
            <a:chOff x="5025619" y="3822252"/>
            <a:chExt cx="896380" cy="901336"/>
          </a:xfrm>
        </p:grpSpPr>
        <p:cxnSp>
          <p:nvCxnSpPr>
            <p:cNvPr id="127" name="Straight Arrow Connector 126">
              <a:extLst>
                <a:ext uri="{FF2B5EF4-FFF2-40B4-BE49-F238E27FC236}">
                  <a16:creationId xmlns:a16="http://schemas.microsoft.com/office/drawing/2014/main" id="{1C042308-F881-184D-9D6E-BF90E4C5E157}"/>
                </a:ext>
              </a:extLst>
            </p:cNvPr>
            <p:cNvCxnSpPr>
              <a:cxnSpLocks/>
            </p:cNvCxnSpPr>
            <p:nvPr/>
          </p:nvCxnSpPr>
          <p:spPr>
            <a:xfrm>
              <a:off x="5314696" y="4172101"/>
              <a:ext cx="0" cy="21913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8" name="TextBox 127">
              <a:extLst>
                <a:ext uri="{FF2B5EF4-FFF2-40B4-BE49-F238E27FC236}">
                  <a16:creationId xmlns:a16="http://schemas.microsoft.com/office/drawing/2014/main" id="{24056619-AFD3-F345-B36E-24FEC7C3A2CA}"/>
                </a:ext>
              </a:extLst>
            </p:cNvPr>
            <p:cNvSpPr txBox="1"/>
            <p:nvPr/>
          </p:nvSpPr>
          <p:spPr>
            <a:xfrm>
              <a:off x="5025619" y="3822252"/>
              <a:ext cx="89638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W</a:t>
              </a:r>
              <a:r>
                <a:rPr lang="en-CN" sz="2000" baseline="-25000" dirty="0"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3</a:t>
              </a:r>
              <a:r>
                <a:rPr lang="en-CN" sz="1400" dirty="0"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cmt</a:t>
              </a:r>
            </a:p>
          </p:txBody>
        </p:sp>
        <p:sp>
          <p:nvSpPr>
            <p:cNvPr id="129" name="TextBox 128">
              <a:extLst>
                <a:ext uri="{FF2B5EF4-FFF2-40B4-BE49-F238E27FC236}">
                  <a16:creationId xmlns:a16="http://schemas.microsoft.com/office/drawing/2014/main" id="{35FDD4EE-0D87-324D-987C-0731B37BD989}"/>
                </a:ext>
              </a:extLst>
            </p:cNvPr>
            <p:cNvSpPr txBox="1"/>
            <p:nvPr/>
          </p:nvSpPr>
          <p:spPr>
            <a:xfrm>
              <a:off x="5086951" y="4323478"/>
              <a:ext cx="47000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CN" sz="2000" dirty="0"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15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44A8D1CB-E9B9-9445-89F8-25BC20C1D52A}"/>
              </a:ext>
            </a:extLst>
          </p:cNvPr>
          <p:cNvGrpSpPr/>
          <p:nvPr/>
        </p:nvGrpSpPr>
        <p:grpSpPr>
          <a:xfrm>
            <a:off x="4883085" y="4534293"/>
            <a:ext cx="904973" cy="528619"/>
            <a:chOff x="4883085" y="4534293"/>
            <a:chExt cx="904973" cy="528619"/>
          </a:xfrm>
        </p:grpSpPr>
        <p:sp>
          <p:nvSpPr>
            <p:cNvPr id="36" name="Freeform 35">
              <a:extLst>
                <a:ext uri="{FF2B5EF4-FFF2-40B4-BE49-F238E27FC236}">
                  <a16:creationId xmlns:a16="http://schemas.microsoft.com/office/drawing/2014/main" id="{6E744995-9F6B-994E-A385-2EE67CA7C4A2}"/>
                </a:ext>
              </a:extLst>
            </p:cNvPr>
            <p:cNvSpPr/>
            <p:nvPr/>
          </p:nvSpPr>
          <p:spPr>
            <a:xfrm>
              <a:off x="4883085" y="4534293"/>
              <a:ext cx="904973" cy="207407"/>
            </a:xfrm>
            <a:custGeom>
              <a:avLst/>
              <a:gdLst>
                <a:gd name="connsiteX0" fmla="*/ 0 w 904973"/>
                <a:gd name="connsiteY0" fmla="*/ 0 h 207407"/>
                <a:gd name="connsiteX1" fmla="*/ 461913 w 904973"/>
                <a:gd name="connsiteY1" fmla="*/ 207389 h 207407"/>
                <a:gd name="connsiteX2" fmla="*/ 904973 w 904973"/>
                <a:gd name="connsiteY2" fmla="*/ 9427 h 2074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04973" h="207407">
                  <a:moveTo>
                    <a:pt x="0" y="0"/>
                  </a:moveTo>
                  <a:cubicBezTo>
                    <a:pt x="155542" y="102909"/>
                    <a:pt x="311084" y="205818"/>
                    <a:pt x="461913" y="207389"/>
                  </a:cubicBezTo>
                  <a:cubicBezTo>
                    <a:pt x="612742" y="208960"/>
                    <a:pt x="758857" y="109193"/>
                    <a:pt x="904973" y="9427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N"/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59F82894-8575-DA4B-80FA-C96444EADC8A}"/>
                </a:ext>
              </a:extLst>
            </p:cNvPr>
            <p:cNvSpPr txBox="1"/>
            <p:nvPr/>
          </p:nvSpPr>
          <p:spPr>
            <a:xfrm>
              <a:off x="5043495" y="4693580"/>
              <a:ext cx="6362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W</a:t>
              </a:r>
              <a:r>
                <a:rPr lang="en-CN" dirty="0"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ait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52192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" grpId="0"/>
      <p:bldP spid="122" grpId="0"/>
      <p:bldP spid="124" grpId="0"/>
      <p:bldP spid="12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224974" y="4859854"/>
                <a:ext cx="8694051" cy="1808352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sz="1900" dirty="0"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Paxos writes are monotonic, e.g., writes with smaller timestamp must be applied earlier, W</a:t>
                </a:r>
                <a:r>
                  <a:rPr lang="en-US" sz="1900" baseline="-25000" dirty="0"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2</a:t>
                </a:r>
                <a:r>
                  <a:rPr lang="en-US" sz="1900" dirty="0"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 is applied before W</a:t>
                </a:r>
                <a:r>
                  <a:rPr lang="en-US" sz="1900" baseline="-25000" dirty="0"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3</a:t>
                </a:r>
              </a:p>
              <a:p>
                <a:r>
                  <a:rPr lang="en-US" sz="1900" dirty="0"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T’ needs to wait until there exists a </a:t>
                </a:r>
                <a:r>
                  <a:rPr lang="en-US" sz="1900" dirty="0" err="1"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Paxos</a:t>
                </a:r>
                <a:r>
                  <a:rPr lang="en-US" sz="1900" dirty="0"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 write with </a:t>
                </a:r>
                <a:r>
                  <a:rPr lang="en-US" sz="1900" dirty="0" err="1"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ts</a:t>
                </a:r>
                <a:r>
                  <a:rPr lang="en-US" sz="1900" dirty="0"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 &gt;= 10, e.g., W</a:t>
                </a:r>
                <a:r>
                  <a:rPr lang="en-US" sz="1900" baseline="-25000" dirty="0"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3</a:t>
                </a:r>
                <a:r>
                  <a:rPr lang="en-US" sz="1900" dirty="0"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,</a:t>
                </a:r>
                <a:r>
                  <a:rPr lang="en-US" sz="1900" baseline="-25000" dirty="0"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 </a:t>
                </a:r>
                <a:r>
                  <a:rPr lang="en-US" sz="1900" dirty="0"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so all writes before 10 are finalized</a:t>
                </a:r>
              </a:p>
              <a:p>
                <a:r>
                  <a:rPr lang="en-US" sz="1900" b="1" dirty="0"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Put it together:</a:t>
                </a:r>
                <a:r>
                  <a:rPr lang="en-US" sz="1900" dirty="0"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 a shard can process a read at </a:t>
                </a:r>
                <a:r>
                  <a:rPr lang="en-US" sz="1900" dirty="0" err="1"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ts</a:t>
                </a:r>
                <a:r>
                  <a:rPr lang="en-US" sz="1900" dirty="0"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 if </a:t>
                </a:r>
                <a:r>
                  <a:rPr lang="en-US" sz="1900" dirty="0" err="1"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ts</a:t>
                </a:r>
                <a:r>
                  <a:rPr lang="en-US" sz="1900" dirty="0"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 &lt;= </a:t>
                </a:r>
                <a:r>
                  <a:rPr lang="en-US" sz="1900" dirty="0" err="1"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t</a:t>
                </a:r>
                <a:r>
                  <a:rPr lang="en-US" sz="1900" baseline="-25000" dirty="0" err="1"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safe</a:t>
                </a:r>
                <a:r>
                  <a:rPr lang="en-US" sz="1900" dirty="0"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 </a:t>
                </a:r>
              </a:p>
              <a:p>
                <a:r>
                  <a:rPr lang="en-US" sz="1900" dirty="0" err="1"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t</a:t>
                </a:r>
                <a:r>
                  <a:rPr lang="en-US" sz="1900" baseline="-25000" dirty="0" err="1"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safe</a:t>
                </a:r>
                <a:r>
                  <a:rPr lang="en-US" sz="1900" dirty="0"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 =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1900" b="0" i="1" smtClean="0">
                            <a:latin typeface="Cambria Math" panose="02040503050406030204" pitchFamily="18" charset="0"/>
                            <a:ea typeface="Helvetica Neue" panose="02000503000000020004" pitchFamily="2" charset="0"/>
                            <a:cs typeface="Helvetica Neue" panose="02000503000000020004" pitchFamily="2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900" b="0" i="0" smtClean="0">
                            <a:latin typeface="Cambria Math" panose="02040503050406030204" pitchFamily="18" charset="0"/>
                            <a:ea typeface="Helvetica Neue" panose="02000503000000020004" pitchFamily="2" charset="0"/>
                            <a:cs typeface="Helvetica Neue" panose="02000503000000020004" pitchFamily="2" charset="0"/>
                          </a:rPr>
                          <m:t>min</m:t>
                        </m:r>
                      </m:fName>
                      <m:e>
                        <m:r>
                          <a:rPr lang="en-US" sz="1900" b="0" i="0" smtClean="0">
                            <a:latin typeface="Cambria Math" panose="02040503050406030204" pitchFamily="18" charset="0"/>
                            <a:ea typeface="Helvetica Neue" panose="02000503000000020004" pitchFamily="2" charset="0"/>
                            <a:cs typeface="Helvetica Neue" panose="02000503000000020004" pitchFamily="2" charset="0"/>
                          </a:rPr>
                          <m:t>(</m:t>
                        </m:r>
                        <m:sSubSup>
                          <m:sSubSupPr>
                            <m:ctrlPr>
                              <a:rPr lang="en-US" sz="1900" b="0" i="1" smtClean="0">
                                <a:latin typeface="Cambria Math" panose="02040503050406030204" pitchFamily="18" charset="0"/>
                                <a:ea typeface="Helvetica Neue" panose="02000503000000020004" pitchFamily="2" charset="0"/>
                                <a:cs typeface="Helvetica Neue" panose="02000503000000020004" pitchFamily="2" charset="0"/>
                              </a:rPr>
                            </m:ctrlPr>
                          </m:sSubSupPr>
                          <m:e>
                            <m:r>
                              <m:rPr>
                                <m:sty m:val="p"/>
                              </m:rPr>
                              <a:rPr lang="en-US" sz="1900" b="0" i="0" smtClean="0">
                                <a:latin typeface="Cambria Math" panose="02040503050406030204" pitchFamily="18" charset="0"/>
                                <a:ea typeface="Helvetica Neue" panose="02000503000000020004" pitchFamily="2" charset="0"/>
                                <a:cs typeface="Helvetica Neue" panose="02000503000000020004" pitchFamily="2" charset="0"/>
                              </a:rPr>
                              <m:t>t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1900" b="0" i="0" smtClean="0">
                                <a:latin typeface="Cambria Math" panose="02040503050406030204" pitchFamily="18" charset="0"/>
                                <a:ea typeface="Helvetica Neue" panose="02000503000000020004" pitchFamily="2" charset="0"/>
                                <a:cs typeface="Helvetica Neue" panose="02000503000000020004" pitchFamily="2" charset="0"/>
                              </a:rPr>
                              <m:t>safe</m:t>
                            </m:r>
                          </m:sub>
                          <m:sup>
                            <m:r>
                              <m:rPr>
                                <m:sty m:val="p"/>
                              </m:rPr>
                              <a:rPr lang="en-US" sz="1900" b="0" i="0" smtClean="0">
                                <a:latin typeface="Cambria Math" panose="02040503050406030204" pitchFamily="18" charset="0"/>
                                <a:ea typeface="Helvetica Neue" panose="02000503000000020004" pitchFamily="2" charset="0"/>
                                <a:cs typeface="Helvetica Neue" panose="02000503000000020004" pitchFamily="2" charset="0"/>
                              </a:rPr>
                              <m:t>Paxos</m:t>
                            </m:r>
                          </m:sup>
                        </m:sSubSup>
                        <m:r>
                          <a:rPr lang="en-US" sz="1900" b="0" i="0" smtClean="0">
                            <a:latin typeface="Cambria Math" panose="02040503050406030204" pitchFamily="18" charset="0"/>
                            <a:ea typeface="Helvetica Neue" panose="02000503000000020004" pitchFamily="2" charset="0"/>
                            <a:cs typeface="Helvetica Neue" panose="02000503000000020004" pitchFamily="2" charset="0"/>
                          </a:rPr>
                          <m:t>,</m:t>
                        </m:r>
                        <m:sSubSup>
                          <m:sSubSupPr>
                            <m:ctrlPr>
                              <a:rPr lang="en-US" sz="1900" b="0" i="1" smtClean="0">
                                <a:latin typeface="Cambria Math" panose="02040503050406030204" pitchFamily="18" charset="0"/>
                                <a:ea typeface="Helvetica Neue" panose="02000503000000020004" pitchFamily="2" charset="0"/>
                                <a:cs typeface="Helvetica Neue" panose="02000503000000020004" pitchFamily="2" charset="0"/>
                              </a:rPr>
                            </m:ctrlPr>
                          </m:sSubSupPr>
                          <m:e>
                            <m:r>
                              <m:rPr>
                                <m:sty m:val="p"/>
                              </m:rPr>
                              <a:rPr lang="en-US" sz="1900" b="0" i="0" smtClean="0">
                                <a:latin typeface="Cambria Math" panose="02040503050406030204" pitchFamily="18" charset="0"/>
                                <a:ea typeface="Helvetica Neue" panose="02000503000000020004" pitchFamily="2" charset="0"/>
                                <a:cs typeface="Helvetica Neue" panose="02000503000000020004" pitchFamily="2" charset="0"/>
                              </a:rPr>
                              <m:t>t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1900" b="0" i="0" smtClean="0">
                                <a:latin typeface="Cambria Math" panose="02040503050406030204" pitchFamily="18" charset="0"/>
                                <a:ea typeface="Helvetica Neue" panose="02000503000000020004" pitchFamily="2" charset="0"/>
                                <a:cs typeface="Helvetica Neue" panose="02000503000000020004" pitchFamily="2" charset="0"/>
                              </a:rPr>
                              <m:t>safe</m:t>
                            </m:r>
                          </m:sub>
                          <m:sup>
                            <m:r>
                              <m:rPr>
                                <m:sty m:val="p"/>
                              </m:rPr>
                              <a:rPr lang="en-US" sz="1900" b="0" i="0" smtClean="0">
                                <a:latin typeface="Cambria Math" panose="02040503050406030204" pitchFamily="18" charset="0"/>
                                <a:ea typeface="Helvetica Neue" panose="02000503000000020004" pitchFamily="2" charset="0"/>
                                <a:cs typeface="Helvetica Neue" panose="02000503000000020004" pitchFamily="2" charset="0"/>
                              </a:rPr>
                              <m:t>TM</m:t>
                            </m:r>
                          </m:sup>
                        </m:sSubSup>
                        <m:r>
                          <a:rPr lang="en-US" sz="1900" b="0" i="0" smtClean="0">
                            <a:latin typeface="Cambria Math" panose="02040503050406030204" pitchFamily="18" charset="0"/>
                            <a:ea typeface="Helvetica Neue" panose="02000503000000020004" pitchFamily="2" charset="0"/>
                            <a:cs typeface="Helvetica Neue" panose="02000503000000020004" pitchFamily="2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sz="1500" dirty="0"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 </a:t>
                </a:r>
                <a:r>
                  <a:rPr lang="en-US" sz="1800" dirty="0"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; all writes with timestamps &lt;= </a:t>
                </a:r>
                <a:r>
                  <a:rPr lang="en-US" sz="1800" dirty="0" err="1"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t</a:t>
                </a:r>
                <a:r>
                  <a:rPr lang="en-US" sz="1800" baseline="-25000" dirty="0" err="1"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safe</a:t>
                </a:r>
                <a:r>
                  <a:rPr lang="en-US" sz="1800" dirty="0"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 have been applied</a:t>
                </a:r>
                <a:endParaRPr lang="en-US" sz="1500" dirty="0"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endParaRPr>
              </a:p>
              <a:p>
                <a:endParaRPr lang="en-US" sz="2400" dirty="0"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endParaRPr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4974" y="4859854"/>
                <a:ext cx="8694051" cy="1808352"/>
              </a:xfrm>
              <a:blipFill>
                <a:blip r:embed="rId3"/>
                <a:stretch>
                  <a:fillRect l="-491" t="-57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9111C5-E04E-4942-8174-12BB645D56A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Helvetica Neue Medium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Helvetica Neue Medium" charset="0"/>
              <a:ea typeface="+mn-ea"/>
              <a:cs typeface="+mn-cs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0A884C4-6C43-F24A-8B9A-139E9A1244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sz="3400" dirty="0"/>
              <a:t>Read-Only Transactions (</a:t>
            </a:r>
            <a:r>
              <a:rPr lang="en-US" sz="3400" dirty="0" err="1"/>
              <a:t>Paxos</a:t>
            </a:r>
            <a:r>
              <a:rPr lang="en-US" sz="3400" dirty="0"/>
              <a:t> part)</a:t>
            </a:r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3A1A8CE0-F4CA-8141-9CC6-D75D39749134}"/>
              </a:ext>
            </a:extLst>
          </p:cNvPr>
          <p:cNvCxnSpPr>
            <a:cxnSpLocks/>
          </p:cNvCxnSpPr>
          <p:nvPr/>
        </p:nvCxnSpPr>
        <p:spPr>
          <a:xfrm>
            <a:off x="1588416" y="2762053"/>
            <a:ext cx="6226405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8CD5D1C3-E770-8F4F-B233-93B5B105BED0}"/>
              </a:ext>
            </a:extLst>
          </p:cNvPr>
          <p:cNvCxnSpPr>
            <a:cxnSpLocks/>
          </p:cNvCxnSpPr>
          <p:nvPr/>
        </p:nvCxnSpPr>
        <p:spPr>
          <a:xfrm flipV="1">
            <a:off x="1588416" y="3496559"/>
            <a:ext cx="6226405" cy="1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4414A07B-FCD9-234F-B1C3-4BEB22390B79}"/>
              </a:ext>
            </a:extLst>
          </p:cNvPr>
          <p:cNvCxnSpPr>
            <a:cxnSpLocks/>
          </p:cNvCxnSpPr>
          <p:nvPr/>
        </p:nvCxnSpPr>
        <p:spPr>
          <a:xfrm>
            <a:off x="1588416" y="4289979"/>
            <a:ext cx="6226405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9652B62E-AB99-7342-99EA-075DAAF164A6}"/>
              </a:ext>
            </a:extLst>
          </p:cNvPr>
          <p:cNvCxnSpPr>
            <a:cxnSpLocks/>
          </p:cNvCxnSpPr>
          <p:nvPr/>
        </p:nvCxnSpPr>
        <p:spPr>
          <a:xfrm>
            <a:off x="1588416" y="2057398"/>
            <a:ext cx="6226405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256469DE-647B-914D-89FC-0964EC34AEE4}"/>
              </a:ext>
            </a:extLst>
          </p:cNvPr>
          <p:cNvSpPr txBox="1"/>
          <p:nvPr/>
        </p:nvSpPr>
        <p:spPr>
          <a:xfrm>
            <a:off x="1072753" y="2531220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CN" sz="240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A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9FB5D070-5ACC-2F4F-8BDC-229F86635E54}"/>
              </a:ext>
            </a:extLst>
          </p:cNvPr>
          <p:cNvSpPr txBox="1"/>
          <p:nvPr/>
        </p:nvSpPr>
        <p:spPr>
          <a:xfrm>
            <a:off x="1061531" y="3265727"/>
            <a:ext cx="4010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CN" sz="240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B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96E645A5-F2B2-8E4C-8AAA-428788852193}"/>
              </a:ext>
            </a:extLst>
          </p:cNvPr>
          <p:cNvSpPr txBox="1"/>
          <p:nvPr/>
        </p:nvSpPr>
        <p:spPr>
          <a:xfrm>
            <a:off x="1055119" y="4042866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CN" sz="240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C</a:t>
            </a:r>
          </a:p>
        </p:txBody>
      </p: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46DECEC3-249D-A545-B7EC-AED9C3CE8B95}"/>
              </a:ext>
            </a:extLst>
          </p:cNvPr>
          <p:cNvCxnSpPr>
            <a:cxnSpLocks/>
          </p:cNvCxnSpPr>
          <p:nvPr/>
        </p:nvCxnSpPr>
        <p:spPr>
          <a:xfrm flipV="1">
            <a:off x="4487395" y="2053614"/>
            <a:ext cx="455430" cy="708351"/>
          </a:xfrm>
          <a:prstGeom prst="straightConnector1">
            <a:avLst/>
          </a:prstGeom>
          <a:ln w="1905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4AA817F9-011E-E646-BE64-C51752387970}"/>
              </a:ext>
            </a:extLst>
          </p:cNvPr>
          <p:cNvCxnSpPr>
            <a:cxnSpLocks/>
          </p:cNvCxnSpPr>
          <p:nvPr/>
        </p:nvCxnSpPr>
        <p:spPr>
          <a:xfrm>
            <a:off x="1588416" y="1931907"/>
            <a:ext cx="0" cy="219132"/>
          </a:xfrm>
          <a:prstGeom prst="straightConnector1">
            <a:avLst/>
          </a:prstGeom>
          <a:ln w="381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552AC7A3-513E-B14F-A5BB-1652285507A4}"/>
              </a:ext>
            </a:extLst>
          </p:cNvPr>
          <p:cNvCxnSpPr>
            <a:cxnSpLocks/>
          </p:cNvCxnSpPr>
          <p:nvPr/>
        </p:nvCxnSpPr>
        <p:spPr>
          <a:xfrm>
            <a:off x="1594700" y="2647979"/>
            <a:ext cx="0" cy="219132"/>
          </a:xfrm>
          <a:prstGeom prst="straightConnector1">
            <a:avLst/>
          </a:prstGeom>
          <a:ln w="381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A67F749F-5635-B34A-A1E1-EDB737446A74}"/>
              </a:ext>
            </a:extLst>
          </p:cNvPr>
          <p:cNvCxnSpPr>
            <a:cxnSpLocks/>
          </p:cNvCxnSpPr>
          <p:nvPr/>
        </p:nvCxnSpPr>
        <p:spPr>
          <a:xfrm>
            <a:off x="1600984" y="3386993"/>
            <a:ext cx="0" cy="219132"/>
          </a:xfrm>
          <a:prstGeom prst="straightConnector1">
            <a:avLst/>
          </a:prstGeom>
          <a:ln w="381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FF430EB3-051E-8A4F-B246-4EE43F22D0EA}"/>
              </a:ext>
            </a:extLst>
          </p:cNvPr>
          <p:cNvCxnSpPr>
            <a:cxnSpLocks/>
          </p:cNvCxnSpPr>
          <p:nvPr/>
        </p:nvCxnSpPr>
        <p:spPr>
          <a:xfrm>
            <a:off x="1597843" y="4180413"/>
            <a:ext cx="0" cy="219132"/>
          </a:xfrm>
          <a:prstGeom prst="straightConnector1">
            <a:avLst/>
          </a:prstGeom>
          <a:ln w="381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>
            <a:extLst>
              <a:ext uri="{FF2B5EF4-FFF2-40B4-BE49-F238E27FC236}">
                <a16:creationId xmlns:a16="http://schemas.microsoft.com/office/drawing/2014/main" id="{28310A13-7371-F749-B0A1-32439521A348}"/>
              </a:ext>
            </a:extLst>
          </p:cNvPr>
          <p:cNvSpPr txBox="1"/>
          <p:nvPr/>
        </p:nvSpPr>
        <p:spPr>
          <a:xfrm>
            <a:off x="1434176" y="2808041"/>
            <a:ext cx="3273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N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0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34624AC0-36E0-6143-A8B8-10990E1F450B}"/>
              </a:ext>
            </a:extLst>
          </p:cNvPr>
          <p:cNvSpPr txBox="1"/>
          <p:nvPr/>
        </p:nvSpPr>
        <p:spPr>
          <a:xfrm>
            <a:off x="1448390" y="3563421"/>
            <a:ext cx="3273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N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0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F63CD528-63EC-A941-8381-F1A4384C45DF}"/>
              </a:ext>
            </a:extLst>
          </p:cNvPr>
          <p:cNvSpPr txBox="1"/>
          <p:nvPr/>
        </p:nvSpPr>
        <p:spPr>
          <a:xfrm>
            <a:off x="1434176" y="4356839"/>
            <a:ext cx="3273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N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0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79965719-294D-9F46-B55D-53E9EEB00295}"/>
              </a:ext>
            </a:extLst>
          </p:cNvPr>
          <p:cNvSpPr txBox="1"/>
          <p:nvPr/>
        </p:nvSpPr>
        <p:spPr>
          <a:xfrm>
            <a:off x="457200" y="1788857"/>
            <a:ext cx="10054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CN" sz="240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Client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6D7C8510-E343-8949-A7B2-8C68CB4C7BF4}"/>
              </a:ext>
            </a:extLst>
          </p:cNvPr>
          <p:cNvGrpSpPr/>
          <p:nvPr/>
        </p:nvGrpSpPr>
        <p:grpSpPr>
          <a:xfrm>
            <a:off x="2621445" y="1466818"/>
            <a:ext cx="832279" cy="990029"/>
            <a:chOff x="1719237" y="1466818"/>
            <a:chExt cx="832279" cy="990029"/>
          </a:xfrm>
        </p:grpSpPr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62249BD3-E29D-5944-A121-EAE48CCED8F6}"/>
                </a:ext>
              </a:extLst>
            </p:cNvPr>
            <p:cNvSpPr txBox="1"/>
            <p:nvPr/>
          </p:nvSpPr>
          <p:spPr>
            <a:xfrm>
              <a:off x="1910820" y="1466818"/>
              <a:ext cx="44595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CN" sz="2400" dirty="0"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T’</a:t>
              </a:r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5C72731B-D9B6-C449-9E98-15CDED4A557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996663" y="1955020"/>
              <a:ext cx="180000" cy="180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N" dirty="0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334E1E26-D5B5-BC44-B4D0-7BD0BDB61E3D}"/>
                </a:ext>
              </a:extLst>
            </p:cNvPr>
            <p:cNvSpPr txBox="1"/>
            <p:nvPr/>
          </p:nvSpPr>
          <p:spPr>
            <a:xfrm>
              <a:off x="1719237" y="2056737"/>
              <a:ext cx="83227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t</a:t>
              </a:r>
              <a:r>
                <a:rPr lang="en-CN" sz="2000" dirty="0"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s=10</a:t>
              </a:r>
            </a:p>
          </p:txBody>
        </p:sp>
      </p:grpSp>
      <p:cxnSp>
        <p:nvCxnSpPr>
          <p:cNvPr id="107" name="Straight Arrow Connector 106">
            <a:extLst>
              <a:ext uri="{FF2B5EF4-FFF2-40B4-BE49-F238E27FC236}">
                <a16:creationId xmlns:a16="http://schemas.microsoft.com/office/drawing/2014/main" id="{419A3BC2-7E8A-E64B-93E3-8FCB67CA7520}"/>
              </a:ext>
            </a:extLst>
          </p:cNvPr>
          <p:cNvCxnSpPr>
            <a:cxnSpLocks/>
            <a:stCxn id="10" idx="0"/>
          </p:cNvCxnSpPr>
          <p:nvPr/>
        </p:nvCxnSpPr>
        <p:spPr>
          <a:xfrm>
            <a:off x="3037585" y="2056737"/>
            <a:ext cx="1442070" cy="703485"/>
          </a:xfrm>
          <a:prstGeom prst="straightConnector1">
            <a:avLst/>
          </a:prstGeom>
          <a:ln w="1905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Arrow Connector 107">
            <a:extLst>
              <a:ext uri="{FF2B5EF4-FFF2-40B4-BE49-F238E27FC236}">
                <a16:creationId xmlns:a16="http://schemas.microsoft.com/office/drawing/2014/main" id="{6A60A77B-09E7-E64E-96EC-0E054D257EFC}"/>
              </a:ext>
            </a:extLst>
          </p:cNvPr>
          <p:cNvCxnSpPr>
            <a:cxnSpLocks/>
          </p:cNvCxnSpPr>
          <p:nvPr/>
        </p:nvCxnSpPr>
        <p:spPr>
          <a:xfrm>
            <a:off x="2567230" y="2647979"/>
            <a:ext cx="0" cy="219132"/>
          </a:xfrm>
          <a:prstGeom prst="straightConnector1">
            <a:avLst/>
          </a:prstGeom>
          <a:ln w="381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TextBox 108">
            <a:extLst>
              <a:ext uri="{FF2B5EF4-FFF2-40B4-BE49-F238E27FC236}">
                <a16:creationId xmlns:a16="http://schemas.microsoft.com/office/drawing/2014/main" id="{FA11E624-6AFE-AF40-8E6E-D37D31B22290}"/>
              </a:ext>
            </a:extLst>
          </p:cNvPr>
          <p:cNvSpPr txBox="1"/>
          <p:nvPr/>
        </p:nvSpPr>
        <p:spPr>
          <a:xfrm>
            <a:off x="2403563" y="2808041"/>
            <a:ext cx="3273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N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5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DE29DA54-15E6-104A-B27D-4A4E94D78369}"/>
              </a:ext>
            </a:extLst>
          </p:cNvPr>
          <p:cNvSpPr txBox="1"/>
          <p:nvPr/>
        </p:nvSpPr>
        <p:spPr>
          <a:xfrm>
            <a:off x="2278153" y="2298130"/>
            <a:ext cx="8963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</a:t>
            </a:r>
            <a:r>
              <a:rPr lang="en-CN" sz="2000" baseline="-25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</a:t>
            </a:r>
            <a:r>
              <a:rPr lang="en-CN" sz="1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cmt</a:t>
            </a: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ED6815DC-1AFA-B347-9179-CB194E9709DB}"/>
              </a:ext>
            </a:extLst>
          </p:cNvPr>
          <p:cNvSpPr txBox="1"/>
          <p:nvPr/>
        </p:nvSpPr>
        <p:spPr>
          <a:xfrm>
            <a:off x="1353854" y="2295564"/>
            <a:ext cx="5358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</a:t>
            </a:r>
            <a:r>
              <a:rPr lang="en-CN" sz="2000" baseline="-25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0</a:t>
            </a:r>
            <a:endParaRPr lang="en-CN" sz="14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91AE0BCB-C2E5-1342-AFAF-38E70493BBEF}"/>
              </a:ext>
            </a:extLst>
          </p:cNvPr>
          <p:cNvSpPr txBox="1"/>
          <p:nvPr/>
        </p:nvSpPr>
        <p:spPr>
          <a:xfrm>
            <a:off x="1380559" y="3078495"/>
            <a:ext cx="5358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</a:t>
            </a:r>
            <a:r>
              <a:rPr lang="en-CN" sz="2000" baseline="-25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0</a:t>
            </a:r>
            <a:endParaRPr lang="en-CN" sz="14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485CC196-0606-974A-A9A2-13F5B6DF75AF}"/>
              </a:ext>
            </a:extLst>
          </p:cNvPr>
          <p:cNvSpPr txBox="1"/>
          <p:nvPr/>
        </p:nvSpPr>
        <p:spPr>
          <a:xfrm>
            <a:off x="1374922" y="3860821"/>
            <a:ext cx="5358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</a:t>
            </a:r>
            <a:r>
              <a:rPr lang="en-CN" sz="2000" baseline="-25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0</a:t>
            </a:r>
            <a:endParaRPr lang="en-CN" sz="14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A09872C-6014-6A4D-9B60-22A387AF9019}"/>
              </a:ext>
            </a:extLst>
          </p:cNvPr>
          <p:cNvGrpSpPr/>
          <p:nvPr/>
        </p:nvGrpSpPr>
        <p:grpSpPr>
          <a:xfrm>
            <a:off x="3478124" y="1903932"/>
            <a:ext cx="470000" cy="2820290"/>
            <a:chOff x="3014828" y="1903932"/>
            <a:chExt cx="470000" cy="2820290"/>
          </a:xfrm>
        </p:grpSpPr>
        <p:cxnSp>
          <p:nvCxnSpPr>
            <p:cNvPr id="120" name="Straight Arrow Connector 119">
              <a:extLst>
                <a:ext uri="{FF2B5EF4-FFF2-40B4-BE49-F238E27FC236}">
                  <a16:creationId xmlns:a16="http://schemas.microsoft.com/office/drawing/2014/main" id="{1C307337-2E8C-2649-BBBD-DF7A9A87AACB}"/>
                </a:ext>
              </a:extLst>
            </p:cNvPr>
            <p:cNvCxnSpPr>
              <a:cxnSpLocks/>
            </p:cNvCxnSpPr>
            <p:nvPr/>
          </p:nvCxnSpPr>
          <p:spPr>
            <a:xfrm>
              <a:off x="3252650" y="1903932"/>
              <a:ext cx="0" cy="2495613"/>
            </a:xfrm>
            <a:prstGeom prst="straightConnector1">
              <a:avLst/>
            </a:prstGeom>
            <a:ln w="28575">
              <a:solidFill>
                <a:srgbClr val="00B050"/>
              </a:solidFill>
              <a:prstDash val="dash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1" name="TextBox 120">
              <a:extLst>
                <a:ext uri="{FF2B5EF4-FFF2-40B4-BE49-F238E27FC236}">
                  <a16:creationId xmlns:a16="http://schemas.microsoft.com/office/drawing/2014/main" id="{508957C4-24E3-5040-AEE5-6DEC8C8453F9}"/>
                </a:ext>
              </a:extLst>
            </p:cNvPr>
            <p:cNvSpPr txBox="1"/>
            <p:nvPr/>
          </p:nvSpPr>
          <p:spPr>
            <a:xfrm>
              <a:off x="3014828" y="4324112"/>
              <a:ext cx="47000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CN" sz="2000" dirty="0">
                  <a:solidFill>
                    <a:srgbClr val="00B050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10</a:t>
              </a:r>
            </a:p>
          </p:txBody>
        </p:sp>
      </p:grpSp>
      <p:sp>
        <p:nvSpPr>
          <p:cNvPr id="122" name="TextBox 121">
            <a:extLst>
              <a:ext uri="{FF2B5EF4-FFF2-40B4-BE49-F238E27FC236}">
                <a16:creationId xmlns:a16="http://schemas.microsoft.com/office/drawing/2014/main" id="{A1F2E1B3-E2DC-EC4D-92CC-E925BCE110F7}"/>
              </a:ext>
            </a:extLst>
          </p:cNvPr>
          <p:cNvSpPr txBox="1"/>
          <p:nvPr/>
        </p:nvSpPr>
        <p:spPr>
          <a:xfrm>
            <a:off x="4701618" y="1681077"/>
            <a:ext cx="6028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</a:t>
            </a:r>
            <a:r>
              <a:rPr lang="en-CN" sz="2000" baseline="-25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</a:t>
            </a:r>
            <a:endParaRPr lang="en-CN" sz="14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F2D28B9-3BC6-2348-B284-9ACE74454291}"/>
              </a:ext>
            </a:extLst>
          </p:cNvPr>
          <p:cNvGrpSpPr/>
          <p:nvPr/>
        </p:nvGrpSpPr>
        <p:grpSpPr>
          <a:xfrm>
            <a:off x="2709985" y="2808041"/>
            <a:ext cx="1017573" cy="703785"/>
            <a:chOff x="2709985" y="2808041"/>
            <a:chExt cx="1017573" cy="703785"/>
          </a:xfrm>
        </p:grpSpPr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0AC4C552-AACF-FC41-85E3-59A9E6663E89}"/>
                </a:ext>
              </a:extLst>
            </p:cNvPr>
            <p:cNvSpPr txBox="1"/>
            <p:nvPr/>
          </p:nvSpPr>
          <p:spPr>
            <a:xfrm>
              <a:off x="2709985" y="3111716"/>
              <a:ext cx="101757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solidFill>
                    <a:srgbClr val="FF0000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W</a:t>
              </a:r>
              <a:r>
                <a:rPr lang="en-CN" sz="2000" baseline="-25000" dirty="0">
                  <a:solidFill>
                    <a:srgbClr val="FF0000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2</a:t>
              </a:r>
              <a:r>
                <a:rPr lang="en-CN" sz="1400" dirty="0">
                  <a:solidFill>
                    <a:srgbClr val="FF0000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Paxos</a:t>
              </a:r>
            </a:p>
          </p:txBody>
        </p:sp>
        <p:sp>
          <p:nvSpPr>
            <p:cNvPr id="5" name="Up Arrow 4">
              <a:extLst>
                <a:ext uri="{FF2B5EF4-FFF2-40B4-BE49-F238E27FC236}">
                  <a16:creationId xmlns:a16="http://schemas.microsoft.com/office/drawing/2014/main" id="{9F6691F3-42B2-5845-89EC-FB37D09372F5}"/>
                </a:ext>
              </a:extLst>
            </p:cNvPr>
            <p:cNvSpPr/>
            <p:nvPr/>
          </p:nvSpPr>
          <p:spPr>
            <a:xfrm>
              <a:off x="2912882" y="2808041"/>
              <a:ext cx="101946" cy="343697"/>
            </a:xfrm>
            <a:prstGeom prst="up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N" dirty="0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CD7BBC96-98B3-FA49-9CF2-2B8F3B194ADD}"/>
              </a:ext>
            </a:extLst>
          </p:cNvPr>
          <p:cNvGrpSpPr/>
          <p:nvPr/>
        </p:nvGrpSpPr>
        <p:grpSpPr>
          <a:xfrm>
            <a:off x="3785972" y="2809145"/>
            <a:ext cx="1017573" cy="703785"/>
            <a:chOff x="3785972" y="2809145"/>
            <a:chExt cx="1017573" cy="703785"/>
          </a:xfrm>
        </p:grpSpPr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AA89527A-30E1-B142-A485-A013DF27C0A0}"/>
                </a:ext>
              </a:extLst>
            </p:cNvPr>
            <p:cNvSpPr txBox="1"/>
            <p:nvPr/>
          </p:nvSpPr>
          <p:spPr>
            <a:xfrm>
              <a:off x="3785972" y="3112820"/>
              <a:ext cx="101757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solidFill>
                    <a:srgbClr val="FF0000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W</a:t>
              </a:r>
              <a:r>
                <a:rPr lang="en-CN" sz="2000" baseline="-25000" dirty="0">
                  <a:solidFill>
                    <a:srgbClr val="FF0000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3</a:t>
              </a:r>
              <a:r>
                <a:rPr lang="en-CN" sz="1400" dirty="0">
                  <a:solidFill>
                    <a:srgbClr val="FF0000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Paxos</a:t>
              </a:r>
            </a:p>
          </p:txBody>
        </p:sp>
        <p:sp>
          <p:nvSpPr>
            <p:cNvPr id="60" name="Up Arrow 59">
              <a:extLst>
                <a:ext uri="{FF2B5EF4-FFF2-40B4-BE49-F238E27FC236}">
                  <a16:creationId xmlns:a16="http://schemas.microsoft.com/office/drawing/2014/main" id="{25D95255-2C8F-784C-BCC8-D923E0A85C69}"/>
                </a:ext>
              </a:extLst>
            </p:cNvPr>
            <p:cNvSpPr/>
            <p:nvPr/>
          </p:nvSpPr>
          <p:spPr>
            <a:xfrm>
              <a:off x="3988869" y="2809145"/>
              <a:ext cx="101946" cy="343697"/>
            </a:xfrm>
            <a:prstGeom prst="up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N" dirty="0"/>
            </a:p>
          </p:txBody>
        </p:sp>
      </p:grpSp>
    </p:spTree>
    <p:extLst>
      <p:ext uri="{BB962C8B-B14F-4D97-AF65-F5344CB8AC3E}">
        <p14:creationId xmlns:p14="http://schemas.microsoft.com/office/powerpoint/2010/main" val="903983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0EE5089-CDA5-DE4E-A205-44D501AFA8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8324" y="1324315"/>
            <a:ext cx="8592064" cy="4694152"/>
          </a:xfrm>
        </p:spPr>
        <p:txBody>
          <a:bodyPr/>
          <a:lstStyle/>
          <a:p>
            <a:pPr algn="just"/>
            <a:endParaRPr lang="en-US" sz="2400" dirty="0"/>
          </a:p>
          <a:p>
            <a:pPr algn="just"/>
            <a:r>
              <a:rPr lang="en-US" sz="2400" dirty="0"/>
              <a:t>Assume</a:t>
            </a:r>
            <a:r>
              <a:rPr lang="en-CN" sz="2400" dirty="0"/>
              <a:t> no replication, only </a:t>
            </a:r>
            <a:r>
              <a:rPr lang="en-US" sz="2400" dirty="0"/>
              <a:t>transaction managers</a:t>
            </a:r>
            <a:endParaRPr lang="en-CN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9111C5-E04E-4942-8174-12BB645D56A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Helvetica Neue Medium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Helvetica Neue Medium" charset="0"/>
              <a:ea typeface="+mn-ea"/>
              <a:cs typeface="+mn-cs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0A884C4-6C43-F24A-8B9A-139E9A1244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sz="3400" dirty="0"/>
              <a:t>A Puzzle to Help With Understanding</a:t>
            </a:r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3A1A8CE0-F4CA-8141-9CC6-D75D39749134}"/>
              </a:ext>
            </a:extLst>
          </p:cNvPr>
          <p:cNvCxnSpPr>
            <a:cxnSpLocks/>
          </p:cNvCxnSpPr>
          <p:nvPr/>
        </p:nvCxnSpPr>
        <p:spPr>
          <a:xfrm>
            <a:off x="1664297" y="3955112"/>
            <a:ext cx="6226405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8CD5D1C3-E770-8F4F-B233-93B5B105BED0}"/>
              </a:ext>
            </a:extLst>
          </p:cNvPr>
          <p:cNvCxnSpPr>
            <a:cxnSpLocks/>
          </p:cNvCxnSpPr>
          <p:nvPr/>
        </p:nvCxnSpPr>
        <p:spPr>
          <a:xfrm flipV="1">
            <a:off x="1664297" y="4689618"/>
            <a:ext cx="6226405" cy="1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4414A07B-FCD9-234F-B1C3-4BEB22390B79}"/>
              </a:ext>
            </a:extLst>
          </p:cNvPr>
          <p:cNvCxnSpPr>
            <a:cxnSpLocks/>
          </p:cNvCxnSpPr>
          <p:nvPr/>
        </p:nvCxnSpPr>
        <p:spPr>
          <a:xfrm>
            <a:off x="1664297" y="5483038"/>
            <a:ext cx="6226405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9652B62E-AB99-7342-99EA-075DAAF164A6}"/>
              </a:ext>
            </a:extLst>
          </p:cNvPr>
          <p:cNvCxnSpPr>
            <a:cxnSpLocks/>
          </p:cNvCxnSpPr>
          <p:nvPr/>
        </p:nvCxnSpPr>
        <p:spPr>
          <a:xfrm>
            <a:off x="1664297" y="3250457"/>
            <a:ext cx="6226405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256469DE-647B-914D-89FC-0964EC34AEE4}"/>
              </a:ext>
            </a:extLst>
          </p:cNvPr>
          <p:cNvSpPr txBox="1"/>
          <p:nvPr/>
        </p:nvSpPr>
        <p:spPr>
          <a:xfrm>
            <a:off x="1148634" y="3724279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CN" sz="240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A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9FB5D070-5ACC-2F4F-8BDC-229F86635E54}"/>
              </a:ext>
            </a:extLst>
          </p:cNvPr>
          <p:cNvSpPr txBox="1"/>
          <p:nvPr/>
        </p:nvSpPr>
        <p:spPr>
          <a:xfrm>
            <a:off x="1137412" y="4458786"/>
            <a:ext cx="4010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CN" sz="240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B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96E645A5-F2B2-8E4C-8AAA-428788852193}"/>
              </a:ext>
            </a:extLst>
          </p:cNvPr>
          <p:cNvSpPr txBox="1"/>
          <p:nvPr/>
        </p:nvSpPr>
        <p:spPr>
          <a:xfrm>
            <a:off x="1131000" y="5235925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CN" sz="240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C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62249BD3-E29D-5944-A121-EAE48CCED8F6}"/>
              </a:ext>
            </a:extLst>
          </p:cNvPr>
          <p:cNvSpPr txBox="1"/>
          <p:nvPr/>
        </p:nvSpPr>
        <p:spPr>
          <a:xfrm>
            <a:off x="2665429" y="2659877"/>
            <a:ext cx="4459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N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T’</a:t>
            </a:r>
          </a:p>
        </p:txBody>
      </p: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4AA817F9-011E-E646-BE64-C51752387970}"/>
              </a:ext>
            </a:extLst>
          </p:cNvPr>
          <p:cNvCxnSpPr>
            <a:cxnSpLocks/>
          </p:cNvCxnSpPr>
          <p:nvPr/>
        </p:nvCxnSpPr>
        <p:spPr>
          <a:xfrm>
            <a:off x="1664297" y="3124966"/>
            <a:ext cx="0" cy="219132"/>
          </a:xfrm>
          <a:prstGeom prst="straightConnector1">
            <a:avLst/>
          </a:prstGeom>
          <a:ln w="381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552AC7A3-513E-B14F-A5BB-1652285507A4}"/>
              </a:ext>
            </a:extLst>
          </p:cNvPr>
          <p:cNvCxnSpPr>
            <a:cxnSpLocks/>
          </p:cNvCxnSpPr>
          <p:nvPr/>
        </p:nvCxnSpPr>
        <p:spPr>
          <a:xfrm>
            <a:off x="1670581" y="3841038"/>
            <a:ext cx="0" cy="219132"/>
          </a:xfrm>
          <a:prstGeom prst="straightConnector1">
            <a:avLst/>
          </a:prstGeom>
          <a:ln w="381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A67F749F-5635-B34A-A1E1-EDB737446A74}"/>
              </a:ext>
            </a:extLst>
          </p:cNvPr>
          <p:cNvCxnSpPr>
            <a:cxnSpLocks/>
          </p:cNvCxnSpPr>
          <p:nvPr/>
        </p:nvCxnSpPr>
        <p:spPr>
          <a:xfrm>
            <a:off x="1676865" y="4580052"/>
            <a:ext cx="0" cy="219132"/>
          </a:xfrm>
          <a:prstGeom prst="straightConnector1">
            <a:avLst/>
          </a:prstGeom>
          <a:ln w="381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FF430EB3-051E-8A4F-B246-4EE43F22D0EA}"/>
              </a:ext>
            </a:extLst>
          </p:cNvPr>
          <p:cNvCxnSpPr>
            <a:cxnSpLocks/>
          </p:cNvCxnSpPr>
          <p:nvPr/>
        </p:nvCxnSpPr>
        <p:spPr>
          <a:xfrm>
            <a:off x="1673724" y="5373472"/>
            <a:ext cx="0" cy="219132"/>
          </a:xfrm>
          <a:prstGeom prst="straightConnector1">
            <a:avLst/>
          </a:prstGeom>
          <a:ln w="381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>
            <a:extLst>
              <a:ext uri="{FF2B5EF4-FFF2-40B4-BE49-F238E27FC236}">
                <a16:creationId xmlns:a16="http://schemas.microsoft.com/office/drawing/2014/main" id="{28310A13-7371-F749-B0A1-32439521A348}"/>
              </a:ext>
            </a:extLst>
          </p:cNvPr>
          <p:cNvSpPr txBox="1"/>
          <p:nvPr/>
        </p:nvSpPr>
        <p:spPr>
          <a:xfrm>
            <a:off x="1510057" y="4001100"/>
            <a:ext cx="3273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N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0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34624AC0-36E0-6143-A8B8-10990E1F450B}"/>
              </a:ext>
            </a:extLst>
          </p:cNvPr>
          <p:cNvSpPr txBox="1"/>
          <p:nvPr/>
        </p:nvSpPr>
        <p:spPr>
          <a:xfrm>
            <a:off x="1524271" y="4756480"/>
            <a:ext cx="3273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N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0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F63CD528-63EC-A941-8381-F1A4384C45DF}"/>
              </a:ext>
            </a:extLst>
          </p:cNvPr>
          <p:cNvSpPr txBox="1"/>
          <p:nvPr/>
        </p:nvSpPr>
        <p:spPr>
          <a:xfrm>
            <a:off x="1510057" y="5549898"/>
            <a:ext cx="3273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N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0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79965719-294D-9F46-B55D-53E9EEB00295}"/>
              </a:ext>
            </a:extLst>
          </p:cNvPr>
          <p:cNvSpPr txBox="1"/>
          <p:nvPr/>
        </p:nvSpPr>
        <p:spPr>
          <a:xfrm>
            <a:off x="533081" y="2981916"/>
            <a:ext cx="10054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CN" sz="240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Client</a:t>
            </a:r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5C72731B-D9B6-C449-9E98-15CDED4A5575}"/>
              </a:ext>
            </a:extLst>
          </p:cNvPr>
          <p:cNvSpPr>
            <a:spLocks noChangeAspect="1"/>
          </p:cNvSpPr>
          <p:nvPr/>
        </p:nvSpPr>
        <p:spPr>
          <a:xfrm>
            <a:off x="2751272" y="3148079"/>
            <a:ext cx="180000" cy="180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34E1E26-D5B5-BC44-B4D0-7BD0BDB61E3D}"/>
              </a:ext>
            </a:extLst>
          </p:cNvPr>
          <p:cNvSpPr txBox="1"/>
          <p:nvPr/>
        </p:nvSpPr>
        <p:spPr>
          <a:xfrm>
            <a:off x="2473846" y="3249796"/>
            <a:ext cx="8322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</a:t>
            </a:r>
            <a:r>
              <a:rPr lang="en-CN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s=10</a:t>
            </a:r>
          </a:p>
        </p:txBody>
      </p:sp>
      <p:cxnSp>
        <p:nvCxnSpPr>
          <p:cNvPr id="107" name="Straight Arrow Connector 106">
            <a:extLst>
              <a:ext uri="{FF2B5EF4-FFF2-40B4-BE49-F238E27FC236}">
                <a16:creationId xmlns:a16="http://schemas.microsoft.com/office/drawing/2014/main" id="{419A3BC2-7E8A-E64B-93E3-8FCB67CA7520}"/>
              </a:ext>
            </a:extLst>
          </p:cNvPr>
          <p:cNvCxnSpPr>
            <a:cxnSpLocks/>
            <a:stCxn id="10" idx="0"/>
          </p:cNvCxnSpPr>
          <p:nvPr/>
        </p:nvCxnSpPr>
        <p:spPr>
          <a:xfrm>
            <a:off x="2889986" y="3249796"/>
            <a:ext cx="520042" cy="690455"/>
          </a:xfrm>
          <a:prstGeom prst="straightConnector1">
            <a:avLst/>
          </a:prstGeom>
          <a:ln w="1905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TextBox 113">
            <a:extLst>
              <a:ext uri="{FF2B5EF4-FFF2-40B4-BE49-F238E27FC236}">
                <a16:creationId xmlns:a16="http://schemas.microsoft.com/office/drawing/2014/main" id="{ED6815DC-1AFA-B347-9179-CB194E9709DB}"/>
              </a:ext>
            </a:extLst>
          </p:cNvPr>
          <p:cNvSpPr txBox="1"/>
          <p:nvPr/>
        </p:nvSpPr>
        <p:spPr>
          <a:xfrm>
            <a:off x="1429735" y="3488623"/>
            <a:ext cx="5358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</a:t>
            </a:r>
            <a:r>
              <a:rPr lang="en-CN" sz="2000" baseline="-25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0</a:t>
            </a:r>
            <a:endParaRPr lang="en-CN" sz="14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91AE0BCB-C2E5-1342-AFAF-38E70493BBEF}"/>
              </a:ext>
            </a:extLst>
          </p:cNvPr>
          <p:cNvSpPr txBox="1"/>
          <p:nvPr/>
        </p:nvSpPr>
        <p:spPr>
          <a:xfrm>
            <a:off x="1456440" y="4271554"/>
            <a:ext cx="5358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</a:t>
            </a:r>
            <a:r>
              <a:rPr lang="en-CN" sz="2000" baseline="-25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0</a:t>
            </a:r>
            <a:endParaRPr lang="en-CN" sz="14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485CC196-0606-974A-A9A2-13F5B6DF75AF}"/>
              </a:ext>
            </a:extLst>
          </p:cNvPr>
          <p:cNvSpPr txBox="1"/>
          <p:nvPr/>
        </p:nvSpPr>
        <p:spPr>
          <a:xfrm>
            <a:off x="1450803" y="5053880"/>
            <a:ext cx="5358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</a:t>
            </a:r>
            <a:r>
              <a:rPr lang="en-CN" sz="2000" baseline="-25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0</a:t>
            </a:r>
            <a:endParaRPr lang="en-CN" sz="14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8D17E007-46FB-314F-82B9-F2F7A448B5BD}"/>
              </a:ext>
            </a:extLst>
          </p:cNvPr>
          <p:cNvSpPr txBox="1"/>
          <p:nvPr/>
        </p:nvSpPr>
        <p:spPr>
          <a:xfrm>
            <a:off x="457200" y="6091673"/>
            <a:ext cx="79822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T’ sees partial effect of T! Sees W</a:t>
            </a:r>
            <a:r>
              <a:rPr lang="en-US" baseline="-25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</a:t>
            </a:r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but not W</a:t>
            </a:r>
            <a:r>
              <a:rPr lang="en-US" baseline="-25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</a:t>
            </a:r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so violates atomicity!</a:t>
            </a:r>
            <a:endParaRPr lang="en-CN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8AA73BB7-FAEE-4E4B-B496-DAA74673A134}"/>
              </a:ext>
            </a:extLst>
          </p:cNvPr>
          <p:cNvGrpSpPr/>
          <p:nvPr/>
        </p:nvGrpSpPr>
        <p:grpSpPr>
          <a:xfrm>
            <a:off x="4538446" y="3483884"/>
            <a:ext cx="1164003" cy="969982"/>
            <a:chOff x="4538446" y="3252236"/>
            <a:chExt cx="1164003" cy="969982"/>
          </a:xfrm>
        </p:grpSpPr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DD150802-B503-3E40-86A2-3980986EAD14}"/>
                </a:ext>
              </a:extLst>
            </p:cNvPr>
            <p:cNvSpPr txBox="1"/>
            <p:nvPr/>
          </p:nvSpPr>
          <p:spPr>
            <a:xfrm>
              <a:off x="4538446" y="3252236"/>
              <a:ext cx="89638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W</a:t>
              </a:r>
              <a:r>
                <a:rPr lang="en-CN" sz="2000" baseline="-25000" dirty="0"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A</a:t>
              </a:r>
              <a:r>
                <a:rPr lang="en-CN" sz="1400" dirty="0"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cmt</a:t>
              </a:r>
            </a:p>
          </p:txBody>
        </p:sp>
        <p:cxnSp>
          <p:nvCxnSpPr>
            <p:cNvPr id="64" name="Straight Arrow Connector 63">
              <a:extLst>
                <a:ext uri="{FF2B5EF4-FFF2-40B4-BE49-F238E27FC236}">
                  <a16:creationId xmlns:a16="http://schemas.microsoft.com/office/drawing/2014/main" id="{37D80D46-18CD-E34A-B24C-45634FF7E22D}"/>
                </a:ext>
              </a:extLst>
            </p:cNvPr>
            <p:cNvCxnSpPr>
              <a:cxnSpLocks/>
            </p:cNvCxnSpPr>
            <p:nvPr/>
          </p:nvCxnSpPr>
          <p:spPr>
            <a:xfrm>
              <a:off x="4975376" y="3637325"/>
              <a:ext cx="0" cy="21913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A7AA9A6F-67B1-F74B-AE97-F8AF873FFEBC}"/>
                </a:ext>
              </a:extLst>
            </p:cNvPr>
            <p:cNvSpPr txBox="1"/>
            <p:nvPr/>
          </p:nvSpPr>
          <p:spPr>
            <a:xfrm>
              <a:off x="4721090" y="3822108"/>
              <a:ext cx="98135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>
                  <a:solidFill>
                    <a:srgbClr val="FF0000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t</a:t>
              </a:r>
              <a:r>
                <a:rPr lang="en-CN" sz="2000" dirty="0">
                  <a:solidFill>
                    <a:srgbClr val="FF0000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s</a:t>
              </a:r>
              <a:r>
                <a:rPr lang="en-CN" sz="2000" baseline="-25000" dirty="0">
                  <a:solidFill>
                    <a:srgbClr val="FF0000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cmt</a:t>
              </a:r>
              <a:r>
                <a:rPr lang="en-CN" sz="2000" dirty="0">
                  <a:solidFill>
                    <a:srgbClr val="FF0000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=8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5347EC12-0179-5A4A-BD36-B89620226B7D}"/>
              </a:ext>
            </a:extLst>
          </p:cNvPr>
          <p:cNvGrpSpPr/>
          <p:nvPr/>
        </p:nvGrpSpPr>
        <p:grpSpPr>
          <a:xfrm>
            <a:off x="3591718" y="3458713"/>
            <a:ext cx="896380" cy="956823"/>
            <a:chOff x="3591718" y="3227065"/>
            <a:chExt cx="896380" cy="956823"/>
          </a:xfrm>
        </p:grpSpPr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06DA553F-57CA-3945-8DBE-1E6DEE83A04F}"/>
                </a:ext>
              </a:extLst>
            </p:cNvPr>
            <p:cNvCxnSpPr>
              <a:cxnSpLocks/>
            </p:cNvCxnSpPr>
            <p:nvPr/>
          </p:nvCxnSpPr>
          <p:spPr>
            <a:xfrm>
              <a:off x="4012170" y="3623716"/>
              <a:ext cx="0" cy="21913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14C505CE-747D-5C43-97C8-2F5E4920B3A6}"/>
                </a:ext>
              </a:extLst>
            </p:cNvPr>
            <p:cNvSpPr txBox="1"/>
            <p:nvPr/>
          </p:nvSpPr>
          <p:spPr>
            <a:xfrm>
              <a:off x="3669933" y="3783778"/>
              <a:ext cx="74103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CN" sz="2000" dirty="0"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ts</a:t>
              </a:r>
              <a:r>
                <a:rPr lang="en-CN" sz="2000" baseline="-25000" dirty="0"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prep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FE6E6201-5B1B-4847-85A2-FDDB52B93148}"/>
                </a:ext>
              </a:extLst>
            </p:cNvPr>
            <p:cNvSpPr txBox="1"/>
            <p:nvPr/>
          </p:nvSpPr>
          <p:spPr>
            <a:xfrm>
              <a:off x="3591718" y="3227065"/>
              <a:ext cx="89638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W</a:t>
              </a:r>
              <a:r>
                <a:rPr lang="en-CN" sz="2000" baseline="-25000" dirty="0"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A</a:t>
              </a:r>
              <a:r>
                <a:rPr lang="en-CN" sz="1400" dirty="0"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prep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3E5CA6E9-604E-A54F-B7DF-E43D574B1E1B}"/>
              </a:ext>
            </a:extLst>
          </p:cNvPr>
          <p:cNvGrpSpPr/>
          <p:nvPr/>
        </p:nvGrpSpPr>
        <p:grpSpPr>
          <a:xfrm>
            <a:off x="4792732" y="4992839"/>
            <a:ext cx="1164003" cy="969982"/>
            <a:chOff x="4792732" y="4761191"/>
            <a:chExt cx="1164003" cy="969982"/>
          </a:xfrm>
        </p:grpSpPr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797BEE12-1DE5-BB4F-9CDC-8D238B44C6F8}"/>
                </a:ext>
              </a:extLst>
            </p:cNvPr>
            <p:cNvSpPr txBox="1"/>
            <p:nvPr/>
          </p:nvSpPr>
          <p:spPr>
            <a:xfrm>
              <a:off x="4792732" y="4761191"/>
              <a:ext cx="89638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W</a:t>
              </a:r>
              <a:r>
                <a:rPr lang="en-CN" sz="2000" baseline="-25000" dirty="0"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C</a:t>
              </a:r>
              <a:r>
                <a:rPr lang="en-CN" sz="1400" dirty="0"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cmt</a:t>
              </a:r>
            </a:p>
          </p:txBody>
        </p:sp>
        <p:cxnSp>
          <p:nvCxnSpPr>
            <p:cNvPr id="52" name="Straight Arrow Connector 51">
              <a:extLst>
                <a:ext uri="{FF2B5EF4-FFF2-40B4-BE49-F238E27FC236}">
                  <a16:creationId xmlns:a16="http://schemas.microsoft.com/office/drawing/2014/main" id="{3BC669C9-C8B0-0341-AAF3-16078DDE6F40}"/>
                </a:ext>
              </a:extLst>
            </p:cNvPr>
            <p:cNvCxnSpPr>
              <a:cxnSpLocks/>
            </p:cNvCxnSpPr>
            <p:nvPr/>
          </p:nvCxnSpPr>
          <p:spPr>
            <a:xfrm>
              <a:off x="5229662" y="5146280"/>
              <a:ext cx="0" cy="21913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CDC4B284-0331-F545-B325-39FE1AE8A65B}"/>
                </a:ext>
              </a:extLst>
            </p:cNvPr>
            <p:cNvSpPr txBox="1"/>
            <p:nvPr/>
          </p:nvSpPr>
          <p:spPr>
            <a:xfrm>
              <a:off x="4975376" y="5331063"/>
              <a:ext cx="98135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>
                  <a:solidFill>
                    <a:srgbClr val="FF0000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t</a:t>
              </a:r>
              <a:r>
                <a:rPr lang="en-CN" sz="2000" dirty="0">
                  <a:solidFill>
                    <a:srgbClr val="FF0000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s</a:t>
              </a:r>
              <a:r>
                <a:rPr lang="en-CN" sz="2000" baseline="-25000" dirty="0">
                  <a:solidFill>
                    <a:srgbClr val="FF0000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cmt</a:t>
              </a:r>
              <a:r>
                <a:rPr lang="en-CN" sz="2000" dirty="0">
                  <a:solidFill>
                    <a:srgbClr val="FF0000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=8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C9E534F2-D473-E947-9721-D10E5B5211DA}"/>
              </a:ext>
            </a:extLst>
          </p:cNvPr>
          <p:cNvGrpSpPr/>
          <p:nvPr/>
        </p:nvGrpSpPr>
        <p:grpSpPr>
          <a:xfrm>
            <a:off x="3846004" y="4967668"/>
            <a:ext cx="946728" cy="956823"/>
            <a:chOff x="3846004" y="4736020"/>
            <a:chExt cx="946728" cy="956823"/>
          </a:xfrm>
        </p:grpSpPr>
        <p:cxnSp>
          <p:nvCxnSpPr>
            <p:cNvPr id="55" name="Straight Arrow Connector 54">
              <a:extLst>
                <a:ext uri="{FF2B5EF4-FFF2-40B4-BE49-F238E27FC236}">
                  <a16:creationId xmlns:a16="http://schemas.microsoft.com/office/drawing/2014/main" id="{CEEE17D5-1872-7A40-80E7-77BEA571E50A}"/>
                </a:ext>
              </a:extLst>
            </p:cNvPr>
            <p:cNvCxnSpPr>
              <a:cxnSpLocks/>
            </p:cNvCxnSpPr>
            <p:nvPr/>
          </p:nvCxnSpPr>
          <p:spPr>
            <a:xfrm>
              <a:off x="4266456" y="5132671"/>
              <a:ext cx="0" cy="21913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D18375BA-6AC8-0A46-A08F-577BE17CC713}"/>
                </a:ext>
              </a:extLst>
            </p:cNvPr>
            <p:cNvSpPr txBox="1"/>
            <p:nvPr/>
          </p:nvSpPr>
          <p:spPr>
            <a:xfrm>
              <a:off x="3924219" y="5292733"/>
              <a:ext cx="74103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CN" sz="2000" dirty="0"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ts</a:t>
              </a:r>
              <a:r>
                <a:rPr lang="en-CN" sz="2000" baseline="-25000" dirty="0"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prep</a:t>
              </a: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D3E5E5E7-2641-0A4C-831E-7C10E7A8D40B}"/>
                </a:ext>
              </a:extLst>
            </p:cNvPr>
            <p:cNvSpPr txBox="1"/>
            <p:nvPr/>
          </p:nvSpPr>
          <p:spPr>
            <a:xfrm>
              <a:off x="3846004" y="4736020"/>
              <a:ext cx="94672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W</a:t>
              </a:r>
              <a:r>
                <a:rPr lang="en-CN" sz="2000" baseline="-25000" dirty="0"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C</a:t>
              </a:r>
              <a:r>
                <a:rPr lang="en-CN" sz="1400" dirty="0"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prep</a:t>
              </a:r>
            </a:p>
          </p:txBody>
        </p:sp>
      </p:grp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1CA41227-0ABD-6446-807F-32AFC64B5D38}"/>
              </a:ext>
            </a:extLst>
          </p:cNvPr>
          <p:cNvCxnSpPr>
            <a:cxnSpLocks/>
            <a:stCxn id="10" idx="0"/>
          </p:cNvCxnSpPr>
          <p:nvPr/>
        </p:nvCxnSpPr>
        <p:spPr>
          <a:xfrm>
            <a:off x="2889986" y="3249796"/>
            <a:ext cx="3376020" cy="2233242"/>
          </a:xfrm>
          <a:prstGeom prst="straightConnector1">
            <a:avLst/>
          </a:prstGeom>
          <a:ln w="1905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7F671343-FA83-9747-8BFD-D5DB8AF495F9}"/>
              </a:ext>
            </a:extLst>
          </p:cNvPr>
          <p:cNvCxnSpPr>
            <a:cxnSpLocks/>
          </p:cNvCxnSpPr>
          <p:nvPr/>
        </p:nvCxnSpPr>
        <p:spPr>
          <a:xfrm flipV="1">
            <a:off x="3439933" y="3233686"/>
            <a:ext cx="302260" cy="714879"/>
          </a:xfrm>
          <a:prstGeom prst="straightConnector1">
            <a:avLst/>
          </a:prstGeom>
          <a:ln w="1905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Box 75">
            <a:extLst>
              <a:ext uri="{FF2B5EF4-FFF2-40B4-BE49-F238E27FC236}">
                <a16:creationId xmlns:a16="http://schemas.microsoft.com/office/drawing/2014/main" id="{C067016E-9C43-3148-B19D-6EED2B8DACFF}"/>
              </a:ext>
            </a:extLst>
          </p:cNvPr>
          <p:cNvSpPr txBox="1"/>
          <p:nvPr/>
        </p:nvSpPr>
        <p:spPr>
          <a:xfrm>
            <a:off x="3428818" y="2847735"/>
            <a:ext cx="6028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</a:t>
            </a:r>
            <a:r>
              <a:rPr lang="en-CN" sz="2000" baseline="-25000" dirty="0">
                <a:solidFill>
                  <a:srgbClr val="FF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0</a:t>
            </a:r>
            <a:endParaRPr lang="en-CN" sz="1400" dirty="0">
              <a:solidFill>
                <a:srgbClr val="FF000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27E498C8-F7DE-544D-810E-C510198B5EBB}"/>
              </a:ext>
            </a:extLst>
          </p:cNvPr>
          <p:cNvCxnSpPr>
            <a:cxnSpLocks/>
          </p:cNvCxnSpPr>
          <p:nvPr/>
        </p:nvCxnSpPr>
        <p:spPr>
          <a:xfrm flipV="1">
            <a:off x="6266006" y="3260271"/>
            <a:ext cx="436930" cy="2219142"/>
          </a:xfrm>
          <a:prstGeom prst="straightConnector1">
            <a:avLst/>
          </a:prstGeom>
          <a:ln w="1905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Box 77">
            <a:extLst>
              <a:ext uri="{FF2B5EF4-FFF2-40B4-BE49-F238E27FC236}">
                <a16:creationId xmlns:a16="http://schemas.microsoft.com/office/drawing/2014/main" id="{B26BBAA9-558A-BB40-8CC5-37645D4D7F30}"/>
              </a:ext>
            </a:extLst>
          </p:cNvPr>
          <p:cNvSpPr txBox="1"/>
          <p:nvPr/>
        </p:nvSpPr>
        <p:spPr>
          <a:xfrm>
            <a:off x="6401526" y="2859365"/>
            <a:ext cx="6028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</a:t>
            </a:r>
            <a:r>
              <a:rPr lang="en-CN" sz="2000" baseline="-25000" dirty="0">
                <a:solidFill>
                  <a:srgbClr val="FF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</a:t>
            </a:r>
            <a:endParaRPr lang="en-CN" sz="1400" dirty="0">
              <a:solidFill>
                <a:srgbClr val="FF000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A0EF9666-B6EA-DD4C-BA57-8D37C4933626}"/>
              </a:ext>
            </a:extLst>
          </p:cNvPr>
          <p:cNvSpPr txBox="1"/>
          <p:nvPr/>
        </p:nvSpPr>
        <p:spPr>
          <a:xfrm>
            <a:off x="457200" y="2397998"/>
            <a:ext cx="34476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Txn</a:t>
            </a:r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T = {W</a:t>
            </a:r>
            <a:r>
              <a:rPr lang="en-US" baseline="-25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</a:t>
            </a:r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W</a:t>
            </a:r>
            <a:r>
              <a:rPr lang="en-US" baseline="-25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</a:t>
            </a:r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}, T’ = R (A, C)</a:t>
            </a:r>
          </a:p>
        </p:txBody>
      </p:sp>
    </p:spTree>
    <p:extLst>
      <p:ext uri="{BB962C8B-B14F-4D97-AF65-F5344CB8AC3E}">
        <p14:creationId xmlns:p14="http://schemas.microsoft.com/office/powerpoint/2010/main" val="1035191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/>
      <p:bldP spid="76" grpId="0"/>
      <p:bldP spid="7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0EE5089-CDA5-DE4E-A205-44D501AFA8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CN" b="1" dirty="0"/>
              <a:t>Solution</a:t>
            </a:r>
            <a:r>
              <a:rPr lang="en-US" b="1" dirty="0"/>
              <a:t> 1</a:t>
            </a:r>
            <a:r>
              <a:rPr lang="en-CN" b="1" dirty="0"/>
              <a:t>:</a:t>
            </a:r>
            <a:r>
              <a:rPr lang="en-CN" dirty="0"/>
              <a:t> uncertainty-wait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9111C5-E04E-4942-8174-12BB645D56A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Helvetica Neue Medium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Helvetica Neue Medium" charset="0"/>
              <a:ea typeface="+mn-ea"/>
              <a:cs typeface="+mn-cs"/>
            </a:endParaRPr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3A1A8CE0-F4CA-8141-9CC6-D75D39749134}"/>
              </a:ext>
            </a:extLst>
          </p:cNvPr>
          <p:cNvCxnSpPr>
            <a:cxnSpLocks/>
          </p:cNvCxnSpPr>
          <p:nvPr/>
        </p:nvCxnSpPr>
        <p:spPr>
          <a:xfrm>
            <a:off x="1664297" y="3704610"/>
            <a:ext cx="6226405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8CD5D1C3-E770-8F4F-B233-93B5B105BED0}"/>
              </a:ext>
            </a:extLst>
          </p:cNvPr>
          <p:cNvCxnSpPr>
            <a:cxnSpLocks/>
          </p:cNvCxnSpPr>
          <p:nvPr/>
        </p:nvCxnSpPr>
        <p:spPr>
          <a:xfrm flipV="1">
            <a:off x="1664297" y="4439116"/>
            <a:ext cx="6226405" cy="1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4414A07B-FCD9-234F-B1C3-4BEB22390B79}"/>
              </a:ext>
            </a:extLst>
          </p:cNvPr>
          <p:cNvCxnSpPr>
            <a:cxnSpLocks/>
          </p:cNvCxnSpPr>
          <p:nvPr/>
        </p:nvCxnSpPr>
        <p:spPr>
          <a:xfrm>
            <a:off x="1664297" y="5232536"/>
            <a:ext cx="6226405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9652B62E-AB99-7342-99EA-075DAAF164A6}"/>
              </a:ext>
            </a:extLst>
          </p:cNvPr>
          <p:cNvCxnSpPr>
            <a:cxnSpLocks/>
          </p:cNvCxnSpPr>
          <p:nvPr/>
        </p:nvCxnSpPr>
        <p:spPr>
          <a:xfrm>
            <a:off x="1664297" y="2999955"/>
            <a:ext cx="6226405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256469DE-647B-914D-89FC-0964EC34AEE4}"/>
              </a:ext>
            </a:extLst>
          </p:cNvPr>
          <p:cNvSpPr txBox="1"/>
          <p:nvPr/>
        </p:nvSpPr>
        <p:spPr>
          <a:xfrm>
            <a:off x="1148634" y="3473777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CN" sz="240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A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9FB5D070-5ACC-2F4F-8BDC-229F86635E54}"/>
              </a:ext>
            </a:extLst>
          </p:cNvPr>
          <p:cNvSpPr txBox="1"/>
          <p:nvPr/>
        </p:nvSpPr>
        <p:spPr>
          <a:xfrm>
            <a:off x="1137412" y="4208284"/>
            <a:ext cx="4010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CN" sz="240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B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96E645A5-F2B2-8E4C-8AAA-428788852193}"/>
              </a:ext>
            </a:extLst>
          </p:cNvPr>
          <p:cNvSpPr txBox="1"/>
          <p:nvPr/>
        </p:nvSpPr>
        <p:spPr>
          <a:xfrm>
            <a:off x="1131000" y="4985423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CN" sz="240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C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62249BD3-E29D-5944-A121-EAE48CCED8F6}"/>
              </a:ext>
            </a:extLst>
          </p:cNvPr>
          <p:cNvSpPr txBox="1"/>
          <p:nvPr/>
        </p:nvSpPr>
        <p:spPr>
          <a:xfrm>
            <a:off x="1986701" y="2409375"/>
            <a:ext cx="4459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N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T’</a:t>
            </a:r>
          </a:p>
        </p:txBody>
      </p: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4AA817F9-011E-E646-BE64-C51752387970}"/>
              </a:ext>
            </a:extLst>
          </p:cNvPr>
          <p:cNvCxnSpPr>
            <a:cxnSpLocks/>
          </p:cNvCxnSpPr>
          <p:nvPr/>
        </p:nvCxnSpPr>
        <p:spPr>
          <a:xfrm>
            <a:off x="1664297" y="2874464"/>
            <a:ext cx="0" cy="219132"/>
          </a:xfrm>
          <a:prstGeom prst="straightConnector1">
            <a:avLst/>
          </a:prstGeom>
          <a:ln w="381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552AC7A3-513E-B14F-A5BB-1652285507A4}"/>
              </a:ext>
            </a:extLst>
          </p:cNvPr>
          <p:cNvCxnSpPr>
            <a:cxnSpLocks/>
          </p:cNvCxnSpPr>
          <p:nvPr/>
        </p:nvCxnSpPr>
        <p:spPr>
          <a:xfrm>
            <a:off x="1670581" y="3590536"/>
            <a:ext cx="0" cy="219132"/>
          </a:xfrm>
          <a:prstGeom prst="straightConnector1">
            <a:avLst/>
          </a:prstGeom>
          <a:ln w="381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A67F749F-5635-B34A-A1E1-EDB737446A74}"/>
              </a:ext>
            </a:extLst>
          </p:cNvPr>
          <p:cNvCxnSpPr>
            <a:cxnSpLocks/>
          </p:cNvCxnSpPr>
          <p:nvPr/>
        </p:nvCxnSpPr>
        <p:spPr>
          <a:xfrm>
            <a:off x="1676865" y="4329550"/>
            <a:ext cx="0" cy="219132"/>
          </a:xfrm>
          <a:prstGeom prst="straightConnector1">
            <a:avLst/>
          </a:prstGeom>
          <a:ln w="381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FF430EB3-051E-8A4F-B246-4EE43F22D0EA}"/>
              </a:ext>
            </a:extLst>
          </p:cNvPr>
          <p:cNvCxnSpPr>
            <a:cxnSpLocks/>
          </p:cNvCxnSpPr>
          <p:nvPr/>
        </p:nvCxnSpPr>
        <p:spPr>
          <a:xfrm>
            <a:off x="1673724" y="5122970"/>
            <a:ext cx="0" cy="219132"/>
          </a:xfrm>
          <a:prstGeom prst="straightConnector1">
            <a:avLst/>
          </a:prstGeom>
          <a:ln w="381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>
            <a:extLst>
              <a:ext uri="{FF2B5EF4-FFF2-40B4-BE49-F238E27FC236}">
                <a16:creationId xmlns:a16="http://schemas.microsoft.com/office/drawing/2014/main" id="{28310A13-7371-F749-B0A1-32439521A348}"/>
              </a:ext>
            </a:extLst>
          </p:cNvPr>
          <p:cNvSpPr txBox="1"/>
          <p:nvPr/>
        </p:nvSpPr>
        <p:spPr>
          <a:xfrm>
            <a:off x="1510057" y="3750598"/>
            <a:ext cx="3273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N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0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34624AC0-36E0-6143-A8B8-10990E1F450B}"/>
              </a:ext>
            </a:extLst>
          </p:cNvPr>
          <p:cNvSpPr txBox="1"/>
          <p:nvPr/>
        </p:nvSpPr>
        <p:spPr>
          <a:xfrm>
            <a:off x="1524271" y="4505978"/>
            <a:ext cx="3273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N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0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F63CD528-63EC-A941-8381-F1A4384C45DF}"/>
              </a:ext>
            </a:extLst>
          </p:cNvPr>
          <p:cNvSpPr txBox="1"/>
          <p:nvPr/>
        </p:nvSpPr>
        <p:spPr>
          <a:xfrm>
            <a:off x="1510057" y="5299396"/>
            <a:ext cx="3273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N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0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79965719-294D-9F46-B55D-53E9EEB00295}"/>
              </a:ext>
            </a:extLst>
          </p:cNvPr>
          <p:cNvSpPr txBox="1"/>
          <p:nvPr/>
        </p:nvSpPr>
        <p:spPr>
          <a:xfrm>
            <a:off x="533081" y="2731414"/>
            <a:ext cx="10054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CN" sz="240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Client</a:t>
            </a:r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5C72731B-D9B6-C449-9E98-15CDED4A5575}"/>
              </a:ext>
            </a:extLst>
          </p:cNvPr>
          <p:cNvSpPr>
            <a:spLocks noChangeAspect="1"/>
          </p:cNvSpPr>
          <p:nvPr/>
        </p:nvSpPr>
        <p:spPr>
          <a:xfrm>
            <a:off x="2072544" y="2897577"/>
            <a:ext cx="180000" cy="180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34E1E26-D5B5-BC44-B4D0-7BD0BDB61E3D}"/>
              </a:ext>
            </a:extLst>
          </p:cNvPr>
          <p:cNvSpPr txBox="1"/>
          <p:nvPr/>
        </p:nvSpPr>
        <p:spPr>
          <a:xfrm>
            <a:off x="1795118" y="2999294"/>
            <a:ext cx="8322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</a:t>
            </a:r>
            <a:r>
              <a:rPr lang="en-CN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s=10</a:t>
            </a:r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id="{1C8B94F4-5AE1-5F4E-BBC3-959E6E321806}"/>
              </a:ext>
            </a:extLst>
          </p:cNvPr>
          <p:cNvSpPr>
            <a:spLocks noChangeAspect="1"/>
          </p:cNvSpPr>
          <p:nvPr/>
        </p:nvSpPr>
        <p:spPr>
          <a:xfrm>
            <a:off x="3544697" y="2899505"/>
            <a:ext cx="180000" cy="1800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dirty="0"/>
          </a:p>
        </p:txBody>
      </p:sp>
      <p:sp>
        <p:nvSpPr>
          <p:cNvPr id="84" name="Freeform 83">
            <a:extLst>
              <a:ext uri="{FF2B5EF4-FFF2-40B4-BE49-F238E27FC236}">
                <a16:creationId xmlns:a16="http://schemas.microsoft.com/office/drawing/2014/main" id="{D10CCCBA-DD72-EB49-B880-43469480DC17}"/>
              </a:ext>
            </a:extLst>
          </p:cNvPr>
          <p:cNvSpPr/>
          <p:nvPr/>
        </p:nvSpPr>
        <p:spPr>
          <a:xfrm>
            <a:off x="2225884" y="2695536"/>
            <a:ext cx="1345474" cy="196310"/>
          </a:xfrm>
          <a:custGeom>
            <a:avLst/>
            <a:gdLst>
              <a:gd name="connsiteX0" fmla="*/ 0 w 1345474"/>
              <a:gd name="connsiteY0" fmla="*/ 157121 h 196310"/>
              <a:gd name="connsiteX1" fmla="*/ 679269 w 1345474"/>
              <a:gd name="connsiteY1" fmla="*/ 367 h 196310"/>
              <a:gd name="connsiteX2" fmla="*/ 1345474 w 1345474"/>
              <a:gd name="connsiteY2" fmla="*/ 196310 h 196310"/>
              <a:gd name="connsiteX3" fmla="*/ 1345474 w 1345474"/>
              <a:gd name="connsiteY3" fmla="*/ 196310 h 196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45474" h="196310">
                <a:moveTo>
                  <a:pt x="0" y="157121"/>
                </a:moveTo>
                <a:cubicBezTo>
                  <a:pt x="227511" y="75478"/>
                  <a:pt x="455023" y="-6165"/>
                  <a:pt x="679269" y="367"/>
                </a:cubicBezTo>
                <a:cubicBezTo>
                  <a:pt x="903515" y="6898"/>
                  <a:pt x="1345474" y="196310"/>
                  <a:pt x="1345474" y="196310"/>
                </a:cubicBezTo>
                <a:lnTo>
                  <a:pt x="1345474" y="196310"/>
                </a:lnTo>
              </a:path>
            </a:pathLst>
          </a:custGeom>
          <a:noFill/>
          <a:ln w="25400">
            <a:solidFill>
              <a:schemeClr val="tx1"/>
            </a:solidFill>
            <a:headEnd type="none"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E583DFBC-C671-9149-974C-637ECDC83C73}"/>
              </a:ext>
            </a:extLst>
          </p:cNvPr>
          <p:cNvSpPr txBox="1"/>
          <p:nvPr/>
        </p:nvSpPr>
        <p:spPr>
          <a:xfrm>
            <a:off x="2487502" y="2317849"/>
            <a:ext cx="7687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W</a:t>
            </a:r>
            <a:r>
              <a:rPr lang="en-CN" sz="2400" dirty="0"/>
              <a:t>ait</a:t>
            </a:r>
            <a:endParaRPr lang="en-CN" dirty="0"/>
          </a:p>
        </p:txBody>
      </p:sp>
      <p:cxnSp>
        <p:nvCxnSpPr>
          <p:cNvPr id="107" name="Straight Arrow Connector 106">
            <a:extLst>
              <a:ext uri="{FF2B5EF4-FFF2-40B4-BE49-F238E27FC236}">
                <a16:creationId xmlns:a16="http://schemas.microsoft.com/office/drawing/2014/main" id="{419A3BC2-7E8A-E64B-93E3-8FCB67CA7520}"/>
              </a:ext>
            </a:extLst>
          </p:cNvPr>
          <p:cNvCxnSpPr>
            <a:cxnSpLocks/>
          </p:cNvCxnSpPr>
          <p:nvPr/>
        </p:nvCxnSpPr>
        <p:spPr>
          <a:xfrm>
            <a:off x="3712195" y="3021009"/>
            <a:ext cx="732255" cy="688082"/>
          </a:xfrm>
          <a:prstGeom prst="straightConnector1">
            <a:avLst/>
          </a:prstGeom>
          <a:ln w="1905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TextBox 113">
            <a:extLst>
              <a:ext uri="{FF2B5EF4-FFF2-40B4-BE49-F238E27FC236}">
                <a16:creationId xmlns:a16="http://schemas.microsoft.com/office/drawing/2014/main" id="{ED6815DC-1AFA-B347-9179-CB194E9709DB}"/>
              </a:ext>
            </a:extLst>
          </p:cNvPr>
          <p:cNvSpPr txBox="1"/>
          <p:nvPr/>
        </p:nvSpPr>
        <p:spPr>
          <a:xfrm>
            <a:off x="1429735" y="3238121"/>
            <a:ext cx="5358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</a:t>
            </a:r>
            <a:r>
              <a:rPr lang="en-CN" sz="2000" baseline="-25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0</a:t>
            </a:r>
            <a:endParaRPr lang="en-CN" sz="14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91AE0BCB-C2E5-1342-AFAF-38E70493BBEF}"/>
              </a:ext>
            </a:extLst>
          </p:cNvPr>
          <p:cNvSpPr txBox="1"/>
          <p:nvPr/>
        </p:nvSpPr>
        <p:spPr>
          <a:xfrm>
            <a:off x="1456440" y="4021052"/>
            <a:ext cx="5358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</a:t>
            </a:r>
            <a:r>
              <a:rPr lang="en-CN" sz="2000" baseline="-25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0</a:t>
            </a:r>
            <a:endParaRPr lang="en-CN" sz="14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485CC196-0606-974A-A9A2-13F5B6DF75AF}"/>
              </a:ext>
            </a:extLst>
          </p:cNvPr>
          <p:cNvSpPr txBox="1"/>
          <p:nvPr/>
        </p:nvSpPr>
        <p:spPr>
          <a:xfrm>
            <a:off x="1450803" y="4803378"/>
            <a:ext cx="5358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</a:t>
            </a:r>
            <a:r>
              <a:rPr lang="en-CN" sz="2000" baseline="-25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0</a:t>
            </a:r>
            <a:endParaRPr lang="en-CN" sz="14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7" name="Rectangular Callout 6">
            <a:extLst>
              <a:ext uri="{FF2B5EF4-FFF2-40B4-BE49-F238E27FC236}">
                <a16:creationId xmlns:a16="http://schemas.microsoft.com/office/drawing/2014/main" id="{CE849779-2971-E24D-86DB-07AD27C90188}"/>
              </a:ext>
            </a:extLst>
          </p:cNvPr>
          <p:cNvSpPr/>
          <p:nvPr/>
        </p:nvSpPr>
        <p:spPr>
          <a:xfrm>
            <a:off x="4022135" y="2152690"/>
            <a:ext cx="1145131" cy="403480"/>
          </a:xfrm>
          <a:prstGeom prst="wedgeRectCallout">
            <a:avLst>
              <a:gd name="adj1" fmla="val -77951"/>
              <a:gd name="adj2" fmla="val 143460"/>
            </a:avLst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N" i="1" dirty="0">
                <a:solidFill>
                  <a:srgbClr val="0070C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“commit”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EB8AE657-EE26-DF48-9B2F-4DB4FD7043F2}"/>
              </a:ext>
            </a:extLst>
          </p:cNvPr>
          <p:cNvGrpSpPr/>
          <p:nvPr/>
        </p:nvGrpSpPr>
        <p:grpSpPr>
          <a:xfrm>
            <a:off x="4735050" y="3198620"/>
            <a:ext cx="896380" cy="956823"/>
            <a:chOff x="4410196" y="3198620"/>
            <a:chExt cx="896380" cy="956823"/>
          </a:xfrm>
        </p:grpSpPr>
        <p:cxnSp>
          <p:nvCxnSpPr>
            <p:cNvPr id="58" name="Straight Arrow Connector 57">
              <a:extLst>
                <a:ext uri="{FF2B5EF4-FFF2-40B4-BE49-F238E27FC236}">
                  <a16:creationId xmlns:a16="http://schemas.microsoft.com/office/drawing/2014/main" id="{D7496A98-9F33-E249-A8F3-70C6A5E6248B}"/>
                </a:ext>
              </a:extLst>
            </p:cNvPr>
            <p:cNvCxnSpPr>
              <a:cxnSpLocks/>
            </p:cNvCxnSpPr>
            <p:nvPr/>
          </p:nvCxnSpPr>
          <p:spPr>
            <a:xfrm>
              <a:off x="4830648" y="3595271"/>
              <a:ext cx="0" cy="21913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2557E44F-CE12-6246-8713-E74E19763DB7}"/>
                </a:ext>
              </a:extLst>
            </p:cNvPr>
            <p:cNvSpPr txBox="1"/>
            <p:nvPr/>
          </p:nvSpPr>
          <p:spPr>
            <a:xfrm>
              <a:off x="4488411" y="3755333"/>
              <a:ext cx="74103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CN" sz="2000" dirty="0"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ts</a:t>
              </a:r>
              <a:r>
                <a:rPr lang="en-CN" sz="2000" baseline="-25000" dirty="0"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prep</a:t>
              </a: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297556B0-75E3-904C-9E8E-00C5DB9B2F46}"/>
                </a:ext>
              </a:extLst>
            </p:cNvPr>
            <p:cNvSpPr txBox="1"/>
            <p:nvPr/>
          </p:nvSpPr>
          <p:spPr>
            <a:xfrm>
              <a:off x="4410196" y="3198620"/>
              <a:ext cx="89638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W</a:t>
              </a:r>
              <a:r>
                <a:rPr lang="en-CN" sz="2000" baseline="-25000" dirty="0"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A</a:t>
              </a:r>
              <a:r>
                <a:rPr lang="en-CN" sz="1400" dirty="0"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prep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5D5A6CB7-ACD8-CB44-9993-43EBCD90C0C2}"/>
              </a:ext>
            </a:extLst>
          </p:cNvPr>
          <p:cNvGrpSpPr/>
          <p:nvPr/>
        </p:nvGrpSpPr>
        <p:grpSpPr>
          <a:xfrm>
            <a:off x="5914537" y="3205447"/>
            <a:ext cx="896380" cy="604221"/>
            <a:chOff x="5589683" y="3205447"/>
            <a:chExt cx="896380" cy="604221"/>
          </a:xfrm>
        </p:grpSpPr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DD150802-B503-3E40-86A2-3980986EAD14}"/>
                </a:ext>
              </a:extLst>
            </p:cNvPr>
            <p:cNvSpPr txBox="1"/>
            <p:nvPr/>
          </p:nvSpPr>
          <p:spPr>
            <a:xfrm>
              <a:off x="5589683" y="3205447"/>
              <a:ext cx="89638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W</a:t>
              </a:r>
              <a:r>
                <a:rPr lang="en-CN" sz="2000" baseline="-25000" dirty="0"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A</a:t>
              </a:r>
              <a:r>
                <a:rPr lang="en-CN" sz="1400" dirty="0"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cmt</a:t>
              </a:r>
            </a:p>
          </p:txBody>
        </p:sp>
        <p:cxnSp>
          <p:nvCxnSpPr>
            <p:cNvPr id="64" name="Straight Arrow Connector 63">
              <a:extLst>
                <a:ext uri="{FF2B5EF4-FFF2-40B4-BE49-F238E27FC236}">
                  <a16:creationId xmlns:a16="http://schemas.microsoft.com/office/drawing/2014/main" id="{37D80D46-18CD-E34A-B24C-45634FF7E22D}"/>
                </a:ext>
              </a:extLst>
            </p:cNvPr>
            <p:cNvCxnSpPr>
              <a:cxnSpLocks/>
            </p:cNvCxnSpPr>
            <p:nvPr/>
          </p:nvCxnSpPr>
          <p:spPr>
            <a:xfrm>
              <a:off x="6026613" y="3590536"/>
              <a:ext cx="0" cy="21913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5" name="TextBox 64">
            <a:extLst>
              <a:ext uri="{FF2B5EF4-FFF2-40B4-BE49-F238E27FC236}">
                <a16:creationId xmlns:a16="http://schemas.microsoft.com/office/drawing/2014/main" id="{A7AA9A6F-67B1-F74B-AE97-F8AF873FFEBC}"/>
              </a:ext>
            </a:extLst>
          </p:cNvPr>
          <p:cNvSpPr txBox="1"/>
          <p:nvPr/>
        </p:nvSpPr>
        <p:spPr>
          <a:xfrm>
            <a:off x="6095204" y="3783648"/>
            <a:ext cx="11240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</a:t>
            </a:r>
            <a:r>
              <a:rPr lang="en-CN" sz="2000" dirty="0">
                <a:solidFill>
                  <a:srgbClr val="FF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</a:t>
            </a:r>
            <a:r>
              <a:rPr lang="en-CN" sz="2000" baseline="-25000" dirty="0">
                <a:solidFill>
                  <a:srgbClr val="FF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cmt</a:t>
            </a:r>
            <a:r>
              <a:rPr lang="en-CN" sz="2000" dirty="0">
                <a:solidFill>
                  <a:srgbClr val="FF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&gt;10</a:t>
            </a:r>
            <a:endParaRPr lang="en-CN" sz="2000" baseline="-25000" dirty="0">
              <a:solidFill>
                <a:srgbClr val="FF000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8D17E007-46FB-314F-82B9-F2F7A448B5BD}"/>
              </a:ext>
            </a:extLst>
          </p:cNvPr>
          <p:cNvSpPr txBox="1"/>
          <p:nvPr/>
        </p:nvSpPr>
        <p:spPr>
          <a:xfrm>
            <a:off x="898119" y="5614698"/>
            <a:ext cx="79822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Uncertainty-wait ensures that t</a:t>
            </a:r>
            <a:r>
              <a:rPr lang="en-CN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</a:t>
            </a:r>
            <a:r>
              <a:rPr lang="en-CN" baseline="-25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cmt</a:t>
            </a:r>
            <a:r>
              <a:rPr lang="en-CN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must &gt; </a:t>
            </a:r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T’ </a:t>
            </a:r>
            <a:r>
              <a:rPr lang="en-US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ts</a:t>
            </a:r>
            <a:r>
              <a:rPr lang="en-CN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because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</a:t>
            </a:r>
            <a:r>
              <a:rPr lang="en-CN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prepares</a:t>
            </a:r>
            <a:r>
              <a:rPr lang="en-CN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after T’ “commits,” and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N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T’ waits out uncertainty before “commit”, e.g., TT.after(10) == true</a:t>
            </a:r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0D5FD6D6-08E1-EE44-A414-FCD693CC09FF}"/>
              </a:ext>
            </a:extLst>
          </p:cNvPr>
          <p:cNvCxnSpPr>
            <a:cxnSpLocks/>
          </p:cNvCxnSpPr>
          <p:nvPr/>
        </p:nvCxnSpPr>
        <p:spPr>
          <a:xfrm flipV="1">
            <a:off x="4414282" y="2991751"/>
            <a:ext cx="455430" cy="708351"/>
          </a:xfrm>
          <a:prstGeom prst="straightConnector1">
            <a:avLst/>
          </a:prstGeom>
          <a:ln w="1905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itle 1">
            <a:extLst>
              <a:ext uri="{FF2B5EF4-FFF2-40B4-BE49-F238E27FC236}">
                <a16:creationId xmlns:a16="http://schemas.microsoft.com/office/drawing/2014/main" id="{4AA7323C-92ED-EC4C-8D33-8C8862179B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sz="3400" dirty="0"/>
              <a:t>A Puzzle to Help With Understanding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9601D00-DFFC-C749-A799-68F6CA59F107}"/>
              </a:ext>
            </a:extLst>
          </p:cNvPr>
          <p:cNvGrpSpPr/>
          <p:nvPr/>
        </p:nvGrpSpPr>
        <p:grpSpPr>
          <a:xfrm>
            <a:off x="5816440" y="4722790"/>
            <a:ext cx="896380" cy="604221"/>
            <a:chOff x="5816440" y="4722790"/>
            <a:chExt cx="896380" cy="604221"/>
          </a:xfrm>
        </p:grpSpPr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C72B5E04-658B-CE4E-A474-F59D7010341A}"/>
                </a:ext>
              </a:extLst>
            </p:cNvPr>
            <p:cNvSpPr txBox="1"/>
            <p:nvPr/>
          </p:nvSpPr>
          <p:spPr>
            <a:xfrm>
              <a:off x="5816440" y="4722790"/>
              <a:ext cx="89638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W</a:t>
              </a:r>
              <a:r>
                <a:rPr lang="en-CN" sz="2000" baseline="-25000" dirty="0"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C</a:t>
              </a:r>
              <a:r>
                <a:rPr lang="en-CN" sz="1400" dirty="0"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cmt</a:t>
              </a:r>
            </a:p>
          </p:txBody>
        </p:sp>
        <p:cxnSp>
          <p:nvCxnSpPr>
            <p:cNvPr id="52" name="Straight Arrow Connector 51">
              <a:extLst>
                <a:ext uri="{FF2B5EF4-FFF2-40B4-BE49-F238E27FC236}">
                  <a16:creationId xmlns:a16="http://schemas.microsoft.com/office/drawing/2014/main" id="{7EB034F5-4DCD-A840-B44A-5BAA761F50D7}"/>
                </a:ext>
              </a:extLst>
            </p:cNvPr>
            <p:cNvCxnSpPr>
              <a:cxnSpLocks/>
            </p:cNvCxnSpPr>
            <p:nvPr/>
          </p:nvCxnSpPr>
          <p:spPr>
            <a:xfrm>
              <a:off x="6253370" y="5107879"/>
              <a:ext cx="0" cy="21913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3" name="TextBox 52">
            <a:extLst>
              <a:ext uri="{FF2B5EF4-FFF2-40B4-BE49-F238E27FC236}">
                <a16:creationId xmlns:a16="http://schemas.microsoft.com/office/drawing/2014/main" id="{BA7E4F17-CEF9-C547-B6D1-F7DE42DBBE35}"/>
              </a:ext>
            </a:extLst>
          </p:cNvPr>
          <p:cNvSpPr txBox="1"/>
          <p:nvPr/>
        </p:nvSpPr>
        <p:spPr>
          <a:xfrm>
            <a:off x="5927751" y="5292662"/>
            <a:ext cx="11240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</a:t>
            </a:r>
            <a:r>
              <a:rPr lang="en-CN" sz="2000" dirty="0">
                <a:solidFill>
                  <a:srgbClr val="FF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</a:t>
            </a:r>
            <a:r>
              <a:rPr lang="en-CN" sz="2000" baseline="-25000" dirty="0">
                <a:solidFill>
                  <a:srgbClr val="FF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cmt</a:t>
            </a:r>
            <a:r>
              <a:rPr lang="en-CN" sz="2000" dirty="0">
                <a:solidFill>
                  <a:srgbClr val="FF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&gt;10</a:t>
            </a:r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6995D2DF-0058-624C-993A-4F3AFF61069F}"/>
              </a:ext>
            </a:extLst>
          </p:cNvPr>
          <p:cNvGrpSpPr/>
          <p:nvPr/>
        </p:nvGrpSpPr>
        <p:grpSpPr>
          <a:xfrm>
            <a:off x="4869712" y="4697619"/>
            <a:ext cx="946728" cy="956823"/>
            <a:chOff x="3846004" y="4736020"/>
            <a:chExt cx="946728" cy="956823"/>
          </a:xfrm>
        </p:grpSpPr>
        <p:cxnSp>
          <p:nvCxnSpPr>
            <p:cNvPr id="56" name="Straight Arrow Connector 55">
              <a:extLst>
                <a:ext uri="{FF2B5EF4-FFF2-40B4-BE49-F238E27FC236}">
                  <a16:creationId xmlns:a16="http://schemas.microsoft.com/office/drawing/2014/main" id="{7C474E3C-6F6F-5544-8CB1-2DB18239F466}"/>
                </a:ext>
              </a:extLst>
            </p:cNvPr>
            <p:cNvCxnSpPr>
              <a:cxnSpLocks/>
            </p:cNvCxnSpPr>
            <p:nvPr/>
          </p:nvCxnSpPr>
          <p:spPr>
            <a:xfrm>
              <a:off x="4266456" y="5132671"/>
              <a:ext cx="0" cy="21913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32692F79-4DEF-2B4B-AB2D-EC3B7A9E4461}"/>
                </a:ext>
              </a:extLst>
            </p:cNvPr>
            <p:cNvSpPr txBox="1"/>
            <p:nvPr/>
          </p:nvSpPr>
          <p:spPr>
            <a:xfrm>
              <a:off x="3924219" y="5292733"/>
              <a:ext cx="74103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CN" sz="2000" dirty="0"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ts</a:t>
              </a:r>
              <a:r>
                <a:rPr lang="en-CN" sz="2000" baseline="-25000" dirty="0"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prep</a:t>
              </a: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E59FDF7C-FD59-D949-AB41-441DBEF9722C}"/>
                </a:ext>
              </a:extLst>
            </p:cNvPr>
            <p:cNvSpPr txBox="1"/>
            <p:nvPr/>
          </p:nvSpPr>
          <p:spPr>
            <a:xfrm>
              <a:off x="3846004" y="4736020"/>
              <a:ext cx="94672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W</a:t>
              </a:r>
              <a:r>
                <a:rPr lang="en-CN" sz="2000" baseline="-25000" dirty="0"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C</a:t>
              </a:r>
              <a:r>
                <a:rPr lang="en-CN" sz="1400" dirty="0"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prep</a:t>
              </a:r>
            </a:p>
          </p:txBody>
        </p:sp>
      </p:grp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DA09BE68-E31D-EA4E-AEF5-D7170A45A62B}"/>
              </a:ext>
            </a:extLst>
          </p:cNvPr>
          <p:cNvCxnSpPr>
            <a:cxnSpLocks/>
          </p:cNvCxnSpPr>
          <p:nvPr/>
        </p:nvCxnSpPr>
        <p:spPr>
          <a:xfrm>
            <a:off x="3712195" y="2993811"/>
            <a:ext cx="3376020" cy="2233242"/>
          </a:xfrm>
          <a:prstGeom prst="straightConnector1">
            <a:avLst/>
          </a:prstGeom>
          <a:ln w="1905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364C6910-720A-734C-82C3-E27A418D2C2D}"/>
              </a:ext>
            </a:extLst>
          </p:cNvPr>
          <p:cNvCxnSpPr>
            <a:cxnSpLocks/>
          </p:cNvCxnSpPr>
          <p:nvPr/>
        </p:nvCxnSpPr>
        <p:spPr>
          <a:xfrm flipV="1">
            <a:off x="7088215" y="3004286"/>
            <a:ext cx="436930" cy="2219142"/>
          </a:xfrm>
          <a:prstGeom prst="straightConnector1">
            <a:avLst/>
          </a:prstGeom>
          <a:ln w="1905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TextBox 76">
            <a:extLst>
              <a:ext uri="{FF2B5EF4-FFF2-40B4-BE49-F238E27FC236}">
                <a16:creationId xmlns:a16="http://schemas.microsoft.com/office/drawing/2014/main" id="{52A5E5F5-A90D-1744-9FAB-FEDFB5C5691E}"/>
              </a:ext>
            </a:extLst>
          </p:cNvPr>
          <p:cNvSpPr txBox="1"/>
          <p:nvPr/>
        </p:nvSpPr>
        <p:spPr>
          <a:xfrm>
            <a:off x="7223735" y="2603380"/>
            <a:ext cx="6028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0B05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</a:t>
            </a:r>
            <a:r>
              <a:rPr lang="en-CN" sz="2000" baseline="-25000" dirty="0">
                <a:solidFill>
                  <a:srgbClr val="00B05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0</a:t>
            </a:r>
            <a:endParaRPr lang="en-CN" sz="1400" dirty="0">
              <a:solidFill>
                <a:srgbClr val="00B05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3D733905-0855-A24F-A062-62237D027DF0}"/>
              </a:ext>
            </a:extLst>
          </p:cNvPr>
          <p:cNvSpPr txBox="1"/>
          <p:nvPr/>
        </p:nvSpPr>
        <p:spPr>
          <a:xfrm>
            <a:off x="4511855" y="2596786"/>
            <a:ext cx="6028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0B05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</a:t>
            </a:r>
            <a:r>
              <a:rPr lang="en-CN" sz="2000" baseline="-25000" dirty="0">
                <a:solidFill>
                  <a:srgbClr val="00B05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0</a:t>
            </a:r>
            <a:endParaRPr lang="en-CN" sz="1400" dirty="0">
              <a:solidFill>
                <a:srgbClr val="00B05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9139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 animBg="1"/>
      <p:bldP spid="84" grpId="0" animBg="1"/>
      <p:bldP spid="94" grpId="0"/>
      <p:bldP spid="7" grpId="0" animBg="1"/>
      <p:bldP spid="65" grpId="0"/>
      <p:bldP spid="73" grpId="0"/>
      <p:bldP spid="53" grpId="0"/>
      <p:bldP spid="77" grpId="0"/>
      <p:bldP spid="78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0EE5089-CDA5-DE4E-A205-44D501AFA8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CN" b="1" dirty="0"/>
              <a:t>Solution</a:t>
            </a:r>
            <a:r>
              <a:rPr lang="en-US" b="1" dirty="0"/>
              <a:t> 2</a:t>
            </a:r>
            <a:r>
              <a:rPr lang="en-CN" b="1" dirty="0"/>
              <a:t>:</a:t>
            </a:r>
            <a:r>
              <a:rPr lang="en-US" b="1" dirty="0"/>
              <a:t> </a:t>
            </a:r>
            <a:r>
              <a:rPr lang="en-US" dirty="0"/>
              <a:t>RO</a:t>
            </a:r>
            <a:r>
              <a:rPr lang="en-CN" dirty="0"/>
              <a:t> </a:t>
            </a:r>
            <a:r>
              <a:rPr lang="en-US" dirty="0"/>
              <a:t>advances next RW prepare </a:t>
            </a:r>
            <a:r>
              <a:rPr lang="en-US" dirty="0" err="1"/>
              <a:t>ts</a:t>
            </a:r>
            <a:endParaRPr lang="en-CN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9111C5-E04E-4942-8174-12BB645D56A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Helvetica Neue Medium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Helvetica Neue Medium" charset="0"/>
              <a:ea typeface="+mn-ea"/>
              <a:cs typeface="+mn-cs"/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8D17E007-46FB-314F-82B9-F2F7A448B5BD}"/>
              </a:ext>
            </a:extLst>
          </p:cNvPr>
          <p:cNvSpPr txBox="1"/>
          <p:nvPr/>
        </p:nvSpPr>
        <p:spPr>
          <a:xfrm>
            <a:off x="898119" y="5614698"/>
            <a:ext cx="79822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Ensures that t</a:t>
            </a:r>
            <a:r>
              <a:rPr lang="en-CN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</a:t>
            </a:r>
            <a:r>
              <a:rPr lang="en-CN" baseline="-25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cmt</a:t>
            </a:r>
            <a:r>
              <a:rPr lang="en-CN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must &gt; </a:t>
            </a:r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T’ </a:t>
            </a:r>
            <a:r>
              <a:rPr lang="en-US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ts</a:t>
            </a:r>
            <a:r>
              <a:rPr lang="en-CN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because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 prepares</a:t>
            </a:r>
            <a:r>
              <a:rPr lang="en-CN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after T</a:t>
            </a:r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’</a:t>
            </a:r>
            <a:r>
              <a:rPr lang="en-CN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reads at A</a:t>
            </a:r>
            <a:r>
              <a:rPr lang="en-CN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and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Shard A will choose </a:t>
            </a:r>
            <a:r>
              <a:rPr lang="en-US" dirty="0" err="1">
                <a:solidFill>
                  <a:srgbClr val="FF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ts</a:t>
            </a:r>
            <a:r>
              <a:rPr lang="en-US" baseline="-25000" dirty="0" err="1">
                <a:solidFill>
                  <a:srgbClr val="FF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prep</a:t>
            </a:r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&gt; </a:t>
            </a:r>
            <a:r>
              <a:rPr lang="en-US" dirty="0" err="1">
                <a:solidFill>
                  <a:srgbClr val="FF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ts</a:t>
            </a:r>
            <a:r>
              <a:rPr lang="en-US" baseline="-25000" dirty="0" err="1">
                <a:solidFill>
                  <a:srgbClr val="FF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next</a:t>
            </a:r>
            <a:r>
              <a:rPr lang="en-US" baseline="-25000" dirty="0">
                <a:solidFill>
                  <a:srgbClr val="FF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for T</a:t>
            </a:r>
            <a:endParaRPr lang="en-CN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43" name="Title 1">
            <a:extLst>
              <a:ext uri="{FF2B5EF4-FFF2-40B4-BE49-F238E27FC236}">
                <a16:creationId xmlns:a16="http://schemas.microsoft.com/office/drawing/2014/main" id="{4AA7323C-92ED-EC4C-8D33-8C8862179B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sz="3400" dirty="0"/>
              <a:t>A Puzzle to Help With Understanding</a:t>
            </a:r>
          </a:p>
        </p:txBody>
      </p:sp>
      <p:cxnSp>
        <p:nvCxnSpPr>
          <p:cNvPr id="91" name="Straight Arrow Connector 90">
            <a:extLst>
              <a:ext uri="{FF2B5EF4-FFF2-40B4-BE49-F238E27FC236}">
                <a16:creationId xmlns:a16="http://schemas.microsoft.com/office/drawing/2014/main" id="{927461AE-4869-2D00-8083-3246DB29CB88}"/>
              </a:ext>
            </a:extLst>
          </p:cNvPr>
          <p:cNvCxnSpPr>
            <a:cxnSpLocks/>
          </p:cNvCxnSpPr>
          <p:nvPr/>
        </p:nvCxnSpPr>
        <p:spPr>
          <a:xfrm>
            <a:off x="1664297" y="3424184"/>
            <a:ext cx="6226405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>
            <a:extLst>
              <a:ext uri="{FF2B5EF4-FFF2-40B4-BE49-F238E27FC236}">
                <a16:creationId xmlns:a16="http://schemas.microsoft.com/office/drawing/2014/main" id="{E750889F-561A-52AF-870E-A9316C4D4482}"/>
              </a:ext>
            </a:extLst>
          </p:cNvPr>
          <p:cNvCxnSpPr>
            <a:cxnSpLocks/>
          </p:cNvCxnSpPr>
          <p:nvPr/>
        </p:nvCxnSpPr>
        <p:spPr>
          <a:xfrm flipV="1">
            <a:off x="1664297" y="4158690"/>
            <a:ext cx="6226405" cy="1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>
            <a:extLst>
              <a:ext uri="{FF2B5EF4-FFF2-40B4-BE49-F238E27FC236}">
                <a16:creationId xmlns:a16="http://schemas.microsoft.com/office/drawing/2014/main" id="{3656796A-BB98-378D-8873-46ACABDF1170}"/>
              </a:ext>
            </a:extLst>
          </p:cNvPr>
          <p:cNvCxnSpPr>
            <a:cxnSpLocks/>
          </p:cNvCxnSpPr>
          <p:nvPr/>
        </p:nvCxnSpPr>
        <p:spPr>
          <a:xfrm>
            <a:off x="1664297" y="4952110"/>
            <a:ext cx="6226405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Arrow Connector 94">
            <a:extLst>
              <a:ext uri="{FF2B5EF4-FFF2-40B4-BE49-F238E27FC236}">
                <a16:creationId xmlns:a16="http://schemas.microsoft.com/office/drawing/2014/main" id="{DB1A6583-A41E-0E4E-8241-5A0710A4BD3B}"/>
              </a:ext>
            </a:extLst>
          </p:cNvPr>
          <p:cNvCxnSpPr>
            <a:cxnSpLocks/>
          </p:cNvCxnSpPr>
          <p:nvPr/>
        </p:nvCxnSpPr>
        <p:spPr>
          <a:xfrm>
            <a:off x="1664297" y="2719529"/>
            <a:ext cx="6226405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TextBox 95">
            <a:extLst>
              <a:ext uri="{FF2B5EF4-FFF2-40B4-BE49-F238E27FC236}">
                <a16:creationId xmlns:a16="http://schemas.microsoft.com/office/drawing/2014/main" id="{D27575D8-E526-F889-D25D-0A8270E09E0D}"/>
              </a:ext>
            </a:extLst>
          </p:cNvPr>
          <p:cNvSpPr txBox="1"/>
          <p:nvPr/>
        </p:nvSpPr>
        <p:spPr>
          <a:xfrm>
            <a:off x="1148634" y="3193351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CN" sz="240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A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A055D310-C694-9D01-678A-5D3FD3CA4581}"/>
              </a:ext>
            </a:extLst>
          </p:cNvPr>
          <p:cNvSpPr txBox="1"/>
          <p:nvPr/>
        </p:nvSpPr>
        <p:spPr>
          <a:xfrm>
            <a:off x="1137412" y="3927858"/>
            <a:ext cx="4010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CN" sz="240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B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65FC51CA-77A7-5419-9613-7BA09FFA8B83}"/>
              </a:ext>
            </a:extLst>
          </p:cNvPr>
          <p:cNvSpPr txBox="1"/>
          <p:nvPr/>
        </p:nvSpPr>
        <p:spPr>
          <a:xfrm>
            <a:off x="1131000" y="4704997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CN" sz="240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C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C3CD6806-08BC-408D-F083-E17A07769481}"/>
              </a:ext>
            </a:extLst>
          </p:cNvPr>
          <p:cNvSpPr txBox="1"/>
          <p:nvPr/>
        </p:nvSpPr>
        <p:spPr>
          <a:xfrm>
            <a:off x="2665429" y="2128949"/>
            <a:ext cx="4459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N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T’</a:t>
            </a:r>
          </a:p>
        </p:txBody>
      </p:sp>
      <p:cxnSp>
        <p:nvCxnSpPr>
          <p:cNvPr id="100" name="Straight Arrow Connector 99">
            <a:extLst>
              <a:ext uri="{FF2B5EF4-FFF2-40B4-BE49-F238E27FC236}">
                <a16:creationId xmlns:a16="http://schemas.microsoft.com/office/drawing/2014/main" id="{C2B27A12-DF5D-0ED0-ECB4-ABD9ABB6C6E7}"/>
              </a:ext>
            </a:extLst>
          </p:cNvPr>
          <p:cNvCxnSpPr>
            <a:cxnSpLocks/>
          </p:cNvCxnSpPr>
          <p:nvPr/>
        </p:nvCxnSpPr>
        <p:spPr>
          <a:xfrm>
            <a:off x="1664297" y="2594038"/>
            <a:ext cx="0" cy="219132"/>
          </a:xfrm>
          <a:prstGeom prst="straightConnector1">
            <a:avLst/>
          </a:prstGeom>
          <a:ln w="381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Arrow Connector 100">
            <a:extLst>
              <a:ext uri="{FF2B5EF4-FFF2-40B4-BE49-F238E27FC236}">
                <a16:creationId xmlns:a16="http://schemas.microsoft.com/office/drawing/2014/main" id="{565E39C8-B199-9817-23C6-6B0D6D4166FC}"/>
              </a:ext>
            </a:extLst>
          </p:cNvPr>
          <p:cNvCxnSpPr>
            <a:cxnSpLocks/>
          </p:cNvCxnSpPr>
          <p:nvPr/>
        </p:nvCxnSpPr>
        <p:spPr>
          <a:xfrm>
            <a:off x="1670581" y="3310110"/>
            <a:ext cx="0" cy="219132"/>
          </a:xfrm>
          <a:prstGeom prst="straightConnector1">
            <a:avLst/>
          </a:prstGeom>
          <a:ln w="381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>
            <a:extLst>
              <a:ext uri="{FF2B5EF4-FFF2-40B4-BE49-F238E27FC236}">
                <a16:creationId xmlns:a16="http://schemas.microsoft.com/office/drawing/2014/main" id="{093149BE-78B7-E79D-9B82-59A77C9BC937}"/>
              </a:ext>
            </a:extLst>
          </p:cNvPr>
          <p:cNvCxnSpPr>
            <a:cxnSpLocks/>
          </p:cNvCxnSpPr>
          <p:nvPr/>
        </p:nvCxnSpPr>
        <p:spPr>
          <a:xfrm>
            <a:off x="1676865" y="4049124"/>
            <a:ext cx="0" cy="219132"/>
          </a:xfrm>
          <a:prstGeom prst="straightConnector1">
            <a:avLst/>
          </a:prstGeom>
          <a:ln w="381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02">
            <a:extLst>
              <a:ext uri="{FF2B5EF4-FFF2-40B4-BE49-F238E27FC236}">
                <a16:creationId xmlns:a16="http://schemas.microsoft.com/office/drawing/2014/main" id="{833D3ED7-4F8A-3488-E977-D968F64B0C2F}"/>
              </a:ext>
            </a:extLst>
          </p:cNvPr>
          <p:cNvCxnSpPr>
            <a:cxnSpLocks/>
          </p:cNvCxnSpPr>
          <p:nvPr/>
        </p:nvCxnSpPr>
        <p:spPr>
          <a:xfrm>
            <a:off x="1673724" y="4842544"/>
            <a:ext cx="0" cy="219132"/>
          </a:xfrm>
          <a:prstGeom prst="straightConnector1">
            <a:avLst/>
          </a:prstGeom>
          <a:ln w="381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TextBox 103">
            <a:extLst>
              <a:ext uri="{FF2B5EF4-FFF2-40B4-BE49-F238E27FC236}">
                <a16:creationId xmlns:a16="http://schemas.microsoft.com/office/drawing/2014/main" id="{455F933C-08EB-E2A8-8F2D-ADCF08405E62}"/>
              </a:ext>
            </a:extLst>
          </p:cNvPr>
          <p:cNvSpPr txBox="1"/>
          <p:nvPr/>
        </p:nvSpPr>
        <p:spPr>
          <a:xfrm>
            <a:off x="1510057" y="3470172"/>
            <a:ext cx="3273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N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0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9A2051AD-0324-8D78-71E0-C81E654AF750}"/>
              </a:ext>
            </a:extLst>
          </p:cNvPr>
          <p:cNvSpPr txBox="1"/>
          <p:nvPr/>
        </p:nvSpPr>
        <p:spPr>
          <a:xfrm>
            <a:off x="1524271" y="4225552"/>
            <a:ext cx="3273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N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0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5D5D5BAD-C9A1-8D87-E83C-194348498094}"/>
              </a:ext>
            </a:extLst>
          </p:cNvPr>
          <p:cNvSpPr txBox="1"/>
          <p:nvPr/>
        </p:nvSpPr>
        <p:spPr>
          <a:xfrm>
            <a:off x="1510057" y="5018970"/>
            <a:ext cx="3273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N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0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9C69A92A-DE12-EF11-F500-68EF904B7AAA}"/>
              </a:ext>
            </a:extLst>
          </p:cNvPr>
          <p:cNvSpPr txBox="1"/>
          <p:nvPr/>
        </p:nvSpPr>
        <p:spPr>
          <a:xfrm>
            <a:off x="533081" y="2450988"/>
            <a:ext cx="10054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CN" sz="240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Client</a:t>
            </a:r>
          </a:p>
        </p:txBody>
      </p:sp>
      <p:sp>
        <p:nvSpPr>
          <p:cNvPr id="109" name="Oval 108">
            <a:extLst>
              <a:ext uri="{FF2B5EF4-FFF2-40B4-BE49-F238E27FC236}">
                <a16:creationId xmlns:a16="http://schemas.microsoft.com/office/drawing/2014/main" id="{95F049A3-7A6F-1DBB-86E0-11718AB01232}"/>
              </a:ext>
            </a:extLst>
          </p:cNvPr>
          <p:cNvSpPr>
            <a:spLocks noChangeAspect="1"/>
          </p:cNvSpPr>
          <p:nvPr/>
        </p:nvSpPr>
        <p:spPr>
          <a:xfrm>
            <a:off x="2751272" y="2617151"/>
            <a:ext cx="180000" cy="180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dirty="0"/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237725C3-A091-D321-31DF-C7AE0FBB6740}"/>
              </a:ext>
            </a:extLst>
          </p:cNvPr>
          <p:cNvSpPr txBox="1"/>
          <p:nvPr/>
        </p:nvSpPr>
        <p:spPr>
          <a:xfrm>
            <a:off x="2473846" y="2718868"/>
            <a:ext cx="8322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</a:t>
            </a:r>
            <a:r>
              <a:rPr lang="en-CN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s=10</a:t>
            </a:r>
          </a:p>
        </p:txBody>
      </p:sp>
      <p:cxnSp>
        <p:nvCxnSpPr>
          <p:cNvPr id="111" name="Straight Arrow Connector 110">
            <a:extLst>
              <a:ext uri="{FF2B5EF4-FFF2-40B4-BE49-F238E27FC236}">
                <a16:creationId xmlns:a16="http://schemas.microsoft.com/office/drawing/2014/main" id="{43951EF6-A3A0-F034-5152-4356806C5AB2}"/>
              </a:ext>
            </a:extLst>
          </p:cNvPr>
          <p:cNvCxnSpPr>
            <a:cxnSpLocks/>
            <a:stCxn id="110" idx="0"/>
          </p:cNvCxnSpPr>
          <p:nvPr/>
        </p:nvCxnSpPr>
        <p:spPr>
          <a:xfrm>
            <a:off x="2889986" y="2718868"/>
            <a:ext cx="520042" cy="690455"/>
          </a:xfrm>
          <a:prstGeom prst="straightConnector1">
            <a:avLst/>
          </a:prstGeom>
          <a:ln w="1905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TextBox 111">
            <a:extLst>
              <a:ext uri="{FF2B5EF4-FFF2-40B4-BE49-F238E27FC236}">
                <a16:creationId xmlns:a16="http://schemas.microsoft.com/office/drawing/2014/main" id="{ADAA9553-E96B-6671-D9B3-9EBE57A8F15E}"/>
              </a:ext>
            </a:extLst>
          </p:cNvPr>
          <p:cNvSpPr txBox="1"/>
          <p:nvPr/>
        </p:nvSpPr>
        <p:spPr>
          <a:xfrm>
            <a:off x="1429735" y="2957695"/>
            <a:ext cx="5358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</a:t>
            </a:r>
            <a:r>
              <a:rPr lang="en-CN" sz="2000" baseline="-25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0</a:t>
            </a:r>
            <a:endParaRPr lang="en-CN" sz="14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A7492FEC-40CE-26F8-3A65-B6511875C420}"/>
              </a:ext>
            </a:extLst>
          </p:cNvPr>
          <p:cNvSpPr txBox="1"/>
          <p:nvPr/>
        </p:nvSpPr>
        <p:spPr>
          <a:xfrm>
            <a:off x="1456440" y="3740626"/>
            <a:ext cx="5358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</a:t>
            </a:r>
            <a:r>
              <a:rPr lang="en-CN" sz="2000" baseline="-25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0</a:t>
            </a:r>
            <a:endParaRPr lang="en-CN" sz="14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FA267C22-C26E-12AC-B67A-B4720078C3DE}"/>
              </a:ext>
            </a:extLst>
          </p:cNvPr>
          <p:cNvSpPr txBox="1"/>
          <p:nvPr/>
        </p:nvSpPr>
        <p:spPr>
          <a:xfrm>
            <a:off x="1450803" y="4522952"/>
            <a:ext cx="5358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</a:t>
            </a:r>
            <a:r>
              <a:rPr lang="en-CN" sz="2000" baseline="-25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0</a:t>
            </a:r>
            <a:endParaRPr lang="en-CN" sz="14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grpSp>
        <p:nvGrpSpPr>
          <p:cNvPr id="118" name="Group 117">
            <a:extLst>
              <a:ext uri="{FF2B5EF4-FFF2-40B4-BE49-F238E27FC236}">
                <a16:creationId xmlns:a16="http://schemas.microsoft.com/office/drawing/2014/main" id="{FB6E5F37-4184-806B-C4C9-F22997AF2164}"/>
              </a:ext>
            </a:extLst>
          </p:cNvPr>
          <p:cNvGrpSpPr/>
          <p:nvPr/>
        </p:nvGrpSpPr>
        <p:grpSpPr>
          <a:xfrm>
            <a:off x="4754755" y="2952956"/>
            <a:ext cx="1220108" cy="969982"/>
            <a:chOff x="4538446" y="3252236"/>
            <a:chExt cx="1220108" cy="969982"/>
          </a:xfrm>
        </p:grpSpPr>
        <p:sp>
          <p:nvSpPr>
            <p:cNvPr id="119" name="TextBox 118">
              <a:extLst>
                <a:ext uri="{FF2B5EF4-FFF2-40B4-BE49-F238E27FC236}">
                  <a16:creationId xmlns:a16="http://schemas.microsoft.com/office/drawing/2014/main" id="{7FD5F464-EC1D-40CF-8E71-D29A7DC5BB79}"/>
                </a:ext>
              </a:extLst>
            </p:cNvPr>
            <p:cNvSpPr txBox="1"/>
            <p:nvPr/>
          </p:nvSpPr>
          <p:spPr>
            <a:xfrm>
              <a:off x="4538446" y="3252236"/>
              <a:ext cx="89638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W</a:t>
              </a:r>
              <a:r>
                <a:rPr lang="en-CN" sz="2000" baseline="-25000" dirty="0"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A</a:t>
              </a:r>
              <a:r>
                <a:rPr lang="en-CN" sz="1400" dirty="0"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cmt</a:t>
              </a:r>
            </a:p>
          </p:txBody>
        </p:sp>
        <p:cxnSp>
          <p:nvCxnSpPr>
            <p:cNvPr id="120" name="Straight Arrow Connector 119">
              <a:extLst>
                <a:ext uri="{FF2B5EF4-FFF2-40B4-BE49-F238E27FC236}">
                  <a16:creationId xmlns:a16="http://schemas.microsoft.com/office/drawing/2014/main" id="{F8BDC145-5266-65F0-15D4-EB64DAD63969}"/>
                </a:ext>
              </a:extLst>
            </p:cNvPr>
            <p:cNvCxnSpPr>
              <a:cxnSpLocks/>
            </p:cNvCxnSpPr>
            <p:nvPr/>
          </p:nvCxnSpPr>
          <p:spPr>
            <a:xfrm>
              <a:off x="4975376" y="3637325"/>
              <a:ext cx="0" cy="21913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1" name="TextBox 120">
              <a:extLst>
                <a:ext uri="{FF2B5EF4-FFF2-40B4-BE49-F238E27FC236}">
                  <a16:creationId xmlns:a16="http://schemas.microsoft.com/office/drawing/2014/main" id="{8AE0264E-D096-0489-2FDB-16CDE1BFDB87}"/>
                </a:ext>
              </a:extLst>
            </p:cNvPr>
            <p:cNvSpPr txBox="1"/>
            <p:nvPr/>
          </p:nvSpPr>
          <p:spPr>
            <a:xfrm>
              <a:off x="4664985" y="3822108"/>
              <a:ext cx="109356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>
                  <a:solidFill>
                    <a:srgbClr val="FF0000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t</a:t>
              </a:r>
              <a:r>
                <a:rPr lang="en-CN" sz="2000" dirty="0">
                  <a:solidFill>
                    <a:srgbClr val="FF0000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s</a:t>
              </a:r>
              <a:r>
                <a:rPr lang="en-CN" sz="2000" baseline="-25000" dirty="0">
                  <a:solidFill>
                    <a:srgbClr val="FF0000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cmt</a:t>
              </a:r>
              <a:r>
                <a:rPr lang="en-CN" sz="2000" dirty="0">
                  <a:solidFill>
                    <a:srgbClr val="FF0000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&gt;10</a:t>
              </a:r>
              <a:endParaRPr lang="en-CN" sz="2000" baseline="-25000" dirty="0">
                <a:solidFill>
                  <a:srgbClr val="FF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</p:txBody>
        </p:sp>
      </p:grp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8BA37860-9BFA-2944-2381-02DA88255135}"/>
              </a:ext>
            </a:extLst>
          </p:cNvPr>
          <p:cNvGrpSpPr/>
          <p:nvPr/>
        </p:nvGrpSpPr>
        <p:grpSpPr>
          <a:xfrm>
            <a:off x="3808027" y="2927785"/>
            <a:ext cx="896380" cy="956823"/>
            <a:chOff x="3591718" y="3227065"/>
            <a:chExt cx="896380" cy="956823"/>
          </a:xfrm>
        </p:grpSpPr>
        <p:cxnSp>
          <p:nvCxnSpPr>
            <p:cNvPr id="123" name="Straight Arrow Connector 122">
              <a:extLst>
                <a:ext uri="{FF2B5EF4-FFF2-40B4-BE49-F238E27FC236}">
                  <a16:creationId xmlns:a16="http://schemas.microsoft.com/office/drawing/2014/main" id="{1E96CE56-DE14-F466-E482-C71F3CF254A4}"/>
                </a:ext>
              </a:extLst>
            </p:cNvPr>
            <p:cNvCxnSpPr>
              <a:cxnSpLocks/>
            </p:cNvCxnSpPr>
            <p:nvPr/>
          </p:nvCxnSpPr>
          <p:spPr>
            <a:xfrm>
              <a:off x="4012170" y="3623716"/>
              <a:ext cx="0" cy="21913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4" name="TextBox 123">
              <a:extLst>
                <a:ext uri="{FF2B5EF4-FFF2-40B4-BE49-F238E27FC236}">
                  <a16:creationId xmlns:a16="http://schemas.microsoft.com/office/drawing/2014/main" id="{82292FD5-2C1F-33A0-0622-9A7968DEC529}"/>
                </a:ext>
              </a:extLst>
            </p:cNvPr>
            <p:cNvSpPr txBox="1"/>
            <p:nvPr/>
          </p:nvSpPr>
          <p:spPr>
            <a:xfrm>
              <a:off x="3669933" y="3783778"/>
              <a:ext cx="74103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CN" sz="2000" dirty="0"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ts</a:t>
              </a:r>
              <a:r>
                <a:rPr lang="en-CN" sz="2000" baseline="-25000" dirty="0"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prep</a:t>
              </a:r>
            </a:p>
          </p:txBody>
        </p:sp>
        <p:sp>
          <p:nvSpPr>
            <p:cNvPr id="125" name="TextBox 124">
              <a:extLst>
                <a:ext uri="{FF2B5EF4-FFF2-40B4-BE49-F238E27FC236}">
                  <a16:creationId xmlns:a16="http://schemas.microsoft.com/office/drawing/2014/main" id="{AD77AF65-4771-4867-A4EC-6A79AD73F453}"/>
                </a:ext>
              </a:extLst>
            </p:cNvPr>
            <p:cNvSpPr txBox="1"/>
            <p:nvPr/>
          </p:nvSpPr>
          <p:spPr>
            <a:xfrm>
              <a:off x="3591718" y="3227065"/>
              <a:ext cx="89638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W</a:t>
              </a:r>
              <a:r>
                <a:rPr lang="en-CN" sz="2000" baseline="-25000" dirty="0"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A</a:t>
              </a:r>
              <a:r>
                <a:rPr lang="en-CN" sz="1400" dirty="0"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prep</a:t>
              </a:r>
            </a:p>
          </p:txBody>
        </p:sp>
      </p:grpSp>
      <p:grpSp>
        <p:nvGrpSpPr>
          <p:cNvPr id="126" name="Group 125">
            <a:extLst>
              <a:ext uri="{FF2B5EF4-FFF2-40B4-BE49-F238E27FC236}">
                <a16:creationId xmlns:a16="http://schemas.microsoft.com/office/drawing/2014/main" id="{9858B269-DD55-5B0D-A1C5-4521C477638A}"/>
              </a:ext>
            </a:extLst>
          </p:cNvPr>
          <p:cNvGrpSpPr/>
          <p:nvPr/>
        </p:nvGrpSpPr>
        <p:grpSpPr>
          <a:xfrm>
            <a:off x="5009041" y="4461911"/>
            <a:ext cx="1220108" cy="969982"/>
            <a:chOff x="4792732" y="4761191"/>
            <a:chExt cx="1220108" cy="969982"/>
          </a:xfrm>
        </p:grpSpPr>
        <p:sp>
          <p:nvSpPr>
            <p:cNvPr id="127" name="TextBox 126">
              <a:extLst>
                <a:ext uri="{FF2B5EF4-FFF2-40B4-BE49-F238E27FC236}">
                  <a16:creationId xmlns:a16="http://schemas.microsoft.com/office/drawing/2014/main" id="{5FCEF859-FC85-68E2-A704-50BE51DBAE61}"/>
                </a:ext>
              </a:extLst>
            </p:cNvPr>
            <p:cNvSpPr txBox="1"/>
            <p:nvPr/>
          </p:nvSpPr>
          <p:spPr>
            <a:xfrm>
              <a:off x="4792732" y="4761191"/>
              <a:ext cx="89638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W</a:t>
              </a:r>
              <a:r>
                <a:rPr lang="en-CN" sz="2000" baseline="-25000" dirty="0"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C</a:t>
              </a:r>
              <a:r>
                <a:rPr lang="en-CN" sz="1400" dirty="0"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cmt</a:t>
              </a:r>
            </a:p>
          </p:txBody>
        </p:sp>
        <p:cxnSp>
          <p:nvCxnSpPr>
            <p:cNvPr id="128" name="Straight Arrow Connector 127">
              <a:extLst>
                <a:ext uri="{FF2B5EF4-FFF2-40B4-BE49-F238E27FC236}">
                  <a16:creationId xmlns:a16="http://schemas.microsoft.com/office/drawing/2014/main" id="{7ABF9726-2A21-8B54-B66A-810F07C9EFE5}"/>
                </a:ext>
              </a:extLst>
            </p:cNvPr>
            <p:cNvCxnSpPr>
              <a:cxnSpLocks/>
            </p:cNvCxnSpPr>
            <p:nvPr/>
          </p:nvCxnSpPr>
          <p:spPr>
            <a:xfrm>
              <a:off x="5229662" y="5146280"/>
              <a:ext cx="0" cy="21913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9" name="TextBox 128">
              <a:extLst>
                <a:ext uri="{FF2B5EF4-FFF2-40B4-BE49-F238E27FC236}">
                  <a16:creationId xmlns:a16="http://schemas.microsoft.com/office/drawing/2014/main" id="{D9C73D6C-4576-09C9-A527-3CA6A9E0F2AB}"/>
                </a:ext>
              </a:extLst>
            </p:cNvPr>
            <p:cNvSpPr txBox="1"/>
            <p:nvPr/>
          </p:nvSpPr>
          <p:spPr>
            <a:xfrm>
              <a:off x="4919271" y="5331063"/>
              <a:ext cx="109356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>
                  <a:solidFill>
                    <a:srgbClr val="FF0000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t</a:t>
              </a:r>
              <a:r>
                <a:rPr lang="en-CN" sz="2000" dirty="0">
                  <a:solidFill>
                    <a:srgbClr val="FF0000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s</a:t>
              </a:r>
              <a:r>
                <a:rPr lang="en-CN" sz="2000" baseline="-25000" dirty="0">
                  <a:solidFill>
                    <a:srgbClr val="FF0000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cmt</a:t>
              </a:r>
              <a:r>
                <a:rPr lang="en-CN" sz="2000" dirty="0">
                  <a:solidFill>
                    <a:srgbClr val="FF0000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&gt;10</a:t>
              </a:r>
              <a:endParaRPr lang="en-CN" sz="2000" baseline="-25000" dirty="0">
                <a:solidFill>
                  <a:srgbClr val="FF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</p:txBody>
        </p:sp>
      </p:grpSp>
      <p:grpSp>
        <p:nvGrpSpPr>
          <p:cNvPr id="130" name="Group 129">
            <a:extLst>
              <a:ext uri="{FF2B5EF4-FFF2-40B4-BE49-F238E27FC236}">
                <a16:creationId xmlns:a16="http://schemas.microsoft.com/office/drawing/2014/main" id="{5D98C03B-1BE2-87ED-1A58-763A7B17D1C9}"/>
              </a:ext>
            </a:extLst>
          </p:cNvPr>
          <p:cNvGrpSpPr/>
          <p:nvPr/>
        </p:nvGrpSpPr>
        <p:grpSpPr>
          <a:xfrm>
            <a:off x="4062313" y="4436740"/>
            <a:ext cx="946728" cy="956823"/>
            <a:chOff x="3846004" y="4736020"/>
            <a:chExt cx="946728" cy="956823"/>
          </a:xfrm>
        </p:grpSpPr>
        <p:cxnSp>
          <p:nvCxnSpPr>
            <p:cNvPr id="131" name="Straight Arrow Connector 130">
              <a:extLst>
                <a:ext uri="{FF2B5EF4-FFF2-40B4-BE49-F238E27FC236}">
                  <a16:creationId xmlns:a16="http://schemas.microsoft.com/office/drawing/2014/main" id="{0AC2E5A3-5069-5B77-167D-C5A787D215C1}"/>
                </a:ext>
              </a:extLst>
            </p:cNvPr>
            <p:cNvCxnSpPr>
              <a:cxnSpLocks/>
            </p:cNvCxnSpPr>
            <p:nvPr/>
          </p:nvCxnSpPr>
          <p:spPr>
            <a:xfrm>
              <a:off x="4266456" y="5132671"/>
              <a:ext cx="0" cy="21913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2" name="TextBox 131">
              <a:extLst>
                <a:ext uri="{FF2B5EF4-FFF2-40B4-BE49-F238E27FC236}">
                  <a16:creationId xmlns:a16="http://schemas.microsoft.com/office/drawing/2014/main" id="{36E6DCEB-C4DE-330A-8F1D-A0B38E3527F4}"/>
                </a:ext>
              </a:extLst>
            </p:cNvPr>
            <p:cNvSpPr txBox="1"/>
            <p:nvPr/>
          </p:nvSpPr>
          <p:spPr>
            <a:xfrm>
              <a:off x="3924219" y="5292733"/>
              <a:ext cx="74103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CN" sz="2000" dirty="0"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ts</a:t>
              </a:r>
              <a:r>
                <a:rPr lang="en-CN" sz="2000" baseline="-25000" dirty="0"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prep</a:t>
              </a:r>
            </a:p>
          </p:txBody>
        </p:sp>
        <p:sp>
          <p:nvSpPr>
            <p:cNvPr id="133" name="TextBox 132">
              <a:extLst>
                <a:ext uri="{FF2B5EF4-FFF2-40B4-BE49-F238E27FC236}">
                  <a16:creationId xmlns:a16="http://schemas.microsoft.com/office/drawing/2014/main" id="{3C4168CF-C8B5-8F20-14F9-892CED20BEB8}"/>
                </a:ext>
              </a:extLst>
            </p:cNvPr>
            <p:cNvSpPr txBox="1"/>
            <p:nvPr/>
          </p:nvSpPr>
          <p:spPr>
            <a:xfrm>
              <a:off x="3846004" y="4736020"/>
              <a:ext cx="94672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W</a:t>
              </a:r>
              <a:r>
                <a:rPr lang="en-CN" sz="2000" baseline="-25000" dirty="0"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C</a:t>
              </a:r>
              <a:r>
                <a:rPr lang="en-CN" sz="1400" dirty="0"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prep</a:t>
              </a:r>
            </a:p>
          </p:txBody>
        </p:sp>
      </p:grpSp>
      <p:cxnSp>
        <p:nvCxnSpPr>
          <p:cNvPr id="134" name="Straight Arrow Connector 133">
            <a:extLst>
              <a:ext uri="{FF2B5EF4-FFF2-40B4-BE49-F238E27FC236}">
                <a16:creationId xmlns:a16="http://schemas.microsoft.com/office/drawing/2014/main" id="{A4B3BDAD-3665-B8DF-F180-07356681F3DC}"/>
              </a:ext>
            </a:extLst>
          </p:cNvPr>
          <p:cNvCxnSpPr>
            <a:cxnSpLocks/>
            <a:stCxn id="110" idx="0"/>
          </p:cNvCxnSpPr>
          <p:nvPr/>
        </p:nvCxnSpPr>
        <p:spPr>
          <a:xfrm>
            <a:off x="2889986" y="2718868"/>
            <a:ext cx="3376020" cy="2233242"/>
          </a:xfrm>
          <a:prstGeom prst="straightConnector1">
            <a:avLst/>
          </a:prstGeom>
          <a:ln w="1905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Arrow Connector 134">
            <a:extLst>
              <a:ext uri="{FF2B5EF4-FFF2-40B4-BE49-F238E27FC236}">
                <a16:creationId xmlns:a16="http://schemas.microsoft.com/office/drawing/2014/main" id="{9DD5E5AC-63DE-015D-7291-C4B66C3978C8}"/>
              </a:ext>
            </a:extLst>
          </p:cNvPr>
          <p:cNvCxnSpPr>
            <a:cxnSpLocks/>
          </p:cNvCxnSpPr>
          <p:nvPr/>
        </p:nvCxnSpPr>
        <p:spPr>
          <a:xfrm flipV="1">
            <a:off x="3439933" y="2702758"/>
            <a:ext cx="302260" cy="714879"/>
          </a:xfrm>
          <a:prstGeom prst="straightConnector1">
            <a:avLst/>
          </a:prstGeom>
          <a:ln w="1905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6" name="TextBox 135">
            <a:extLst>
              <a:ext uri="{FF2B5EF4-FFF2-40B4-BE49-F238E27FC236}">
                <a16:creationId xmlns:a16="http://schemas.microsoft.com/office/drawing/2014/main" id="{6BF8708F-24C6-9565-61FB-F81431B70218}"/>
              </a:ext>
            </a:extLst>
          </p:cNvPr>
          <p:cNvSpPr txBox="1"/>
          <p:nvPr/>
        </p:nvSpPr>
        <p:spPr>
          <a:xfrm>
            <a:off x="3428818" y="2316807"/>
            <a:ext cx="6028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0B05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</a:t>
            </a:r>
            <a:r>
              <a:rPr lang="en-CN" sz="2000" baseline="-25000" dirty="0">
                <a:solidFill>
                  <a:srgbClr val="00B05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0</a:t>
            </a:r>
            <a:endParaRPr lang="en-CN" sz="1400" dirty="0">
              <a:solidFill>
                <a:srgbClr val="00B05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cxnSp>
        <p:nvCxnSpPr>
          <p:cNvPr id="137" name="Straight Arrow Connector 136">
            <a:extLst>
              <a:ext uri="{FF2B5EF4-FFF2-40B4-BE49-F238E27FC236}">
                <a16:creationId xmlns:a16="http://schemas.microsoft.com/office/drawing/2014/main" id="{D45CAD2F-33DD-604D-A310-0FFA998DDE5B}"/>
              </a:ext>
            </a:extLst>
          </p:cNvPr>
          <p:cNvCxnSpPr>
            <a:cxnSpLocks/>
          </p:cNvCxnSpPr>
          <p:nvPr/>
        </p:nvCxnSpPr>
        <p:spPr>
          <a:xfrm flipV="1">
            <a:off x="6266006" y="2729343"/>
            <a:ext cx="436930" cy="2219142"/>
          </a:xfrm>
          <a:prstGeom prst="straightConnector1">
            <a:avLst/>
          </a:prstGeom>
          <a:ln w="1905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8" name="TextBox 137">
            <a:extLst>
              <a:ext uri="{FF2B5EF4-FFF2-40B4-BE49-F238E27FC236}">
                <a16:creationId xmlns:a16="http://schemas.microsoft.com/office/drawing/2014/main" id="{9DA48AFF-2AA1-935E-D71C-C4F7BF0E2BDE}"/>
              </a:ext>
            </a:extLst>
          </p:cNvPr>
          <p:cNvSpPr txBox="1"/>
          <p:nvPr/>
        </p:nvSpPr>
        <p:spPr>
          <a:xfrm>
            <a:off x="6401526" y="2328437"/>
            <a:ext cx="6028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0B05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</a:t>
            </a:r>
            <a:r>
              <a:rPr lang="en-CN" sz="2000" baseline="-25000" dirty="0">
                <a:solidFill>
                  <a:srgbClr val="00B05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</a:t>
            </a:r>
            <a:endParaRPr lang="en-CN" sz="1400" dirty="0">
              <a:solidFill>
                <a:srgbClr val="00B05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C009D95-6BB4-5DC9-FE86-702150E01326}"/>
              </a:ext>
            </a:extLst>
          </p:cNvPr>
          <p:cNvGrpSpPr/>
          <p:nvPr/>
        </p:nvGrpSpPr>
        <p:grpSpPr>
          <a:xfrm>
            <a:off x="2466135" y="3324144"/>
            <a:ext cx="1362235" cy="555005"/>
            <a:chOff x="2515293" y="3324144"/>
            <a:chExt cx="1362235" cy="555005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DE4D8F16-C75C-44BF-AA8F-164106E9EC5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392758" y="3324144"/>
              <a:ext cx="180000" cy="180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N" dirty="0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ED902A8C-0A43-5DB8-7625-4039A2792D65}"/>
                </a:ext>
              </a:extLst>
            </p:cNvPr>
            <p:cNvSpPr txBox="1"/>
            <p:nvPr/>
          </p:nvSpPr>
          <p:spPr>
            <a:xfrm>
              <a:off x="2515293" y="3479039"/>
              <a:ext cx="136223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err="1">
                  <a:solidFill>
                    <a:srgbClr val="FF0000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ts</a:t>
              </a:r>
              <a:r>
                <a:rPr lang="en-US" sz="2000" baseline="-25000" dirty="0" err="1">
                  <a:solidFill>
                    <a:srgbClr val="FF0000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next</a:t>
              </a:r>
              <a:r>
                <a:rPr lang="en-US" sz="2000" baseline="-25000" dirty="0">
                  <a:solidFill>
                    <a:srgbClr val="FF0000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 </a:t>
              </a:r>
              <a:r>
                <a:rPr lang="en-US" sz="2000" dirty="0">
                  <a:solidFill>
                    <a:srgbClr val="FF0000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= 10</a:t>
              </a:r>
              <a:endParaRPr lang="en-CN" sz="2000" dirty="0">
                <a:solidFill>
                  <a:srgbClr val="FF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</p:txBody>
        </p: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4EB3C638-7D40-2E3C-B213-A0868F5F1433}"/>
              </a:ext>
            </a:extLst>
          </p:cNvPr>
          <p:cNvSpPr/>
          <p:nvPr/>
        </p:nvSpPr>
        <p:spPr>
          <a:xfrm>
            <a:off x="5204406" y="5613700"/>
            <a:ext cx="2962062" cy="914400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accent1"/>
                </a:solidFill>
              </a:rPr>
              <a:t>Less blocking for RO </a:t>
            </a:r>
            <a:r>
              <a:rPr lang="en-US" b="1" dirty="0" err="1">
                <a:solidFill>
                  <a:schemeClr val="accent1"/>
                </a:solidFill>
              </a:rPr>
              <a:t>txns</a:t>
            </a:r>
            <a:r>
              <a:rPr lang="en-US" b="1" dirty="0">
                <a:solidFill>
                  <a:schemeClr val="accent1"/>
                </a:solidFill>
              </a:rPr>
              <a:t>!</a:t>
            </a:r>
          </a:p>
          <a:p>
            <a:pPr algn="ctr"/>
            <a:r>
              <a:rPr lang="en-US" b="1" dirty="0">
                <a:solidFill>
                  <a:schemeClr val="accent1"/>
                </a:solidFill>
              </a:rPr>
              <a:t>This is what Spanner does!</a:t>
            </a:r>
          </a:p>
        </p:txBody>
      </p:sp>
    </p:spTree>
    <p:extLst>
      <p:ext uri="{BB962C8B-B14F-4D97-AF65-F5344CB8AC3E}">
        <p14:creationId xmlns:p14="http://schemas.microsoft.com/office/powerpoint/2010/main" val="2386184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/>
      <p:bldP spid="136" grpId="0"/>
      <p:bldP spid="138" grpId="0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50195" y="1679171"/>
            <a:ext cx="8694051" cy="4778374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Client specifies a read timestamp way in the past</a:t>
            </a:r>
          </a:p>
          <a:p>
            <a:pPr lvl="1"/>
            <a:r>
              <a:rPr lang="en-US" dirty="0"/>
              <a:t>e.g., one hour ago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Read shards at the stale timestamp</a:t>
            </a:r>
          </a:p>
          <a:p>
            <a:endParaRPr lang="en-US" dirty="0"/>
          </a:p>
          <a:p>
            <a:r>
              <a:rPr lang="en-US" dirty="0"/>
              <a:t>Serializable</a:t>
            </a:r>
          </a:p>
          <a:p>
            <a:pPr lvl="1"/>
            <a:r>
              <a:rPr lang="en-US" dirty="0"/>
              <a:t>Old timestamp cannot ensure real-time order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Better performance</a:t>
            </a:r>
          </a:p>
          <a:p>
            <a:pPr lvl="1"/>
            <a:r>
              <a:rPr lang="en-US" dirty="0"/>
              <a:t>Always non-blocking, not just lock-free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Can we have this performance but still strictly serializable?</a:t>
            </a:r>
          </a:p>
          <a:p>
            <a:pPr lvl="1"/>
            <a:r>
              <a:rPr lang="en-US" dirty="0"/>
              <a:t>e.g., one-round, non-blocking, and strictly serializable</a:t>
            </a:r>
          </a:p>
          <a:p>
            <a:pPr lvl="1"/>
            <a:r>
              <a:rPr lang="en-US" dirty="0"/>
              <a:t>Coming in next lecture!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9111C5-E04E-4942-8174-12BB645D56A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Helvetica Neue Medium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Helvetica Neue Medium" charset="0"/>
              <a:ea typeface="+mn-ea"/>
              <a:cs typeface="+mn-cs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0A884C4-6C43-F24A-8B9A-139E9A1244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/>
              <a:t>Serializable Snapshot Reads</a:t>
            </a:r>
          </a:p>
        </p:txBody>
      </p:sp>
    </p:spTree>
    <p:extLst>
      <p:ext uri="{BB962C8B-B14F-4D97-AF65-F5344CB8AC3E}">
        <p14:creationId xmlns:p14="http://schemas.microsoft.com/office/powerpoint/2010/main" val="28677802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50195" y="1679171"/>
            <a:ext cx="8694051" cy="4778374"/>
          </a:xfrm>
        </p:spPr>
        <p:txBody>
          <a:bodyPr/>
          <a:lstStyle/>
          <a:p>
            <a:r>
              <a:rPr lang="en-US" dirty="0"/>
              <a:t>Efficient read-only transactions in strictly serializable systems</a:t>
            </a:r>
          </a:p>
          <a:p>
            <a:pPr lvl="1"/>
            <a:r>
              <a:rPr lang="en-US" dirty="0"/>
              <a:t>Strict serializability is desirable but costly!</a:t>
            </a:r>
          </a:p>
          <a:p>
            <a:pPr lvl="1"/>
            <a:r>
              <a:rPr lang="en-US" dirty="0"/>
              <a:t>Reads are prevalent! (340x more than write </a:t>
            </a:r>
            <a:r>
              <a:rPr lang="en-US" dirty="0" err="1"/>
              <a:t>txns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Efficient RO </a:t>
            </a:r>
            <a:r>
              <a:rPr lang="en-US" dirty="0" err="1"/>
              <a:t>txns</a:t>
            </a:r>
            <a:r>
              <a:rPr lang="en-US" dirty="0"/>
              <a:t> </a:t>
            </a:r>
            <a:r>
              <a:rPr lang="en-US" dirty="0">
                <a:sym typeface="Wingdings" pitchFamily="2" charset="2"/>
              </a:rPr>
              <a:t> good system overall performance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9111C5-E04E-4942-8174-12BB645D56A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Helvetica Neue Medium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Helvetica Neue Medium" charset="0"/>
              <a:ea typeface="+mn-ea"/>
              <a:cs typeface="+mn-cs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0A884C4-6C43-F24A-8B9A-139E9A1244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/>
              <a:t>Recap: Spanner is Strictly Serializable</a:t>
            </a:r>
          </a:p>
        </p:txBody>
      </p:sp>
    </p:spTree>
    <p:extLst>
      <p:ext uri="{BB962C8B-B14F-4D97-AF65-F5344CB8AC3E}">
        <p14:creationId xmlns:p14="http://schemas.microsoft.com/office/powerpoint/2010/main" val="16952856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Takeaways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Strictly serializable (externally consistent)</a:t>
            </a:r>
          </a:p>
          <a:p>
            <a:pPr lvl="1"/>
            <a:r>
              <a:rPr lang="en-US" dirty="0"/>
              <a:t>Make it easy for developers to build apps!</a:t>
            </a:r>
          </a:p>
          <a:p>
            <a:endParaRPr lang="en-US" dirty="0"/>
          </a:p>
          <a:p>
            <a:r>
              <a:rPr lang="en-US" dirty="0"/>
              <a:t>Reads dominant, make them efficient</a:t>
            </a:r>
          </a:p>
          <a:p>
            <a:pPr lvl="1"/>
            <a:r>
              <a:rPr lang="en-US" dirty="0"/>
              <a:t>One-round, lock-free</a:t>
            </a:r>
          </a:p>
          <a:p>
            <a:pPr lvl="1"/>
            <a:r>
              <a:rPr lang="en-US" dirty="0"/>
              <a:t>Must block in some cases</a:t>
            </a:r>
          </a:p>
          <a:p>
            <a:endParaRPr lang="en-US" dirty="0"/>
          </a:p>
          <a:p>
            <a:r>
              <a:rPr lang="en-US" dirty="0" err="1"/>
              <a:t>TrueTime</a:t>
            </a:r>
            <a:r>
              <a:rPr lang="en-US" dirty="0"/>
              <a:t> exposes clock uncertainty</a:t>
            </a:r>
          </a:p>
          <a:p>
            <a:pPr lvl="1"/>
            <a:r>
              <a:rPr lang="en-US" dirty="0"/>
              <a:t>Commit wait and at least </a:t>
            </a:r>
            <a:r>
              <a:rPr lang="en-US" dirty="0" err="1"/>
              <a:t>TT.now.latest</a:t>
            </a:r>
            <a:r>
              <a:rPr lang="en-US" dirty="0"/>
              <a:t>() for timestamps ensure real-time ordering</a:t>
            </a:r>
          </a:p>
          <a:p>
            <a:pPr lvl="1"/>
            <a:endParaRPr lang="en-US" dirty="0"/>
          </a:p>
          <a:p>
            <a:r>
              <a:rPr lang="en-US" dirty="0"/>
              <a:t>Globally-distributed database</a:t>
            </a:r>
          </a:p>
          <a:p>
            <a:pPr lvl="1"/>
            <a:r>
              <a:rPr lang="en-US" dirty="0"/>
              <a:t>2PL w/ 2PC over </a:t>
            </a:r>
            <a:r>
              <a:rPr lang="en-US" dirty="0" err="1"/>
              <a:t>Paxos</a:t>
            </a:r>
            <a:r>
              <a:rPr lang="en-US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6467934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50195" y="1679171"/>
            <a:ext cx="8694051" cy="4778374"/>
          </a:xfrm>
        </p:spPr>
        <p:txBody>
          <a:bodyPr/>
          <a:lstStyle/>
          <a:p>
            <a:r>
              <a:rPr lang="en-US" dirty="0"/>
              <a:t>Tag writes with physical timestamps upon commit</a:t>
            </a:r>
          </a:p>
          <a:p>
            <a:pPr lvl="1"/>
            <a:r>
              <a:rPr lang="en-US" dirty="0"/>
              <a:t>Write </a:t>
            </a:r>
            <a:r>
              <a:rPr lang="en-US" dirty="0" err="1"/>
              <a:t>txns</a:t>
            </a:r>
            <a:r>
              <a:rPr lang="en-US" dirty="0"/>
              <a:t> are strictly serializable, e.g., 2PL</a:t>
            </a:r>
          </a:p>
          <a:p>
            <a:endParaRPr lang="en-US" dirty="0"/>
          </a:p>
          <a:p>
            <a:r>
              <a:rPr lang="en-US" dirty="0"/>
              <a:t>Read-only </a:t>
            </a:r>
            <a:r>
              <a:rPr lang="en-US" dirty="0" err="1"/>
              <a:t>txns</a:t>
            </a:r>
            <a:r>
              <a:rPr lang="en-US" dirty="0"/>
              <a:t> return the writes whose commit timestamps precede its timestamp</a:t>
            </a:r>
          </a:p>
          <a:p>
            <a:pPr lvl="1"/>
            <a:r>
              <a:rPr lang="en-US" dirty="0"/>
              <a:t>RO </a:t>
            </a:r>
            <a:r>
              <a:rPr lang="en-US" dirty="0" err="1"/>
              <a:t>txns</a:t>
            </a:r>
            <a:r>
              <a:rPr lang="en-US" dirty="0"/>
              <a:t> are one-round, lock-free, and never abort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9111C5-E04E-4942-8174-12BB645D56A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Helvetica Neue Medium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Helvetica Neue Medium" charset="0"/>
              <a:ea typeface="+mn-ea"/>
              <a:cs typeface="+mn-cs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0A884C4-6C43-F24A-8B9A-139E9A1244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/>
              <a:t>Recap: Ideas Behind Read-Only </a:t>
            </a:r>
            <a:r>
              <a:rPr lang="en-US" sz="3600" dirty="0" err="1"/>
              <a:t>Txns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0595458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50195" y="1679171"/>
            <a:ext cx="8694051" cy="4778374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Timestamping writes must enforce the invariant</a:t>
            </a:r>
          </a:p>
          <a:p>
            <a:pPr lvl="1"/>
            <a:r>
              <a:rPr lang="en-US" dirty="0">
                <a:solidFill>
                  <a:srgbClr val="00B05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If T2 starts after T1 commits (finishes), then T2 must have a larger timestamp</a:t>
            </a:r>
            <a:endParaRPr lang="en-US" dirty="0"/>
          </a:p>
          <a:p>
            <a:endParaRPr lang="en-US" dirty="0"/>
          </a:p>
          <a:p>
            <a:r>
              <a:rPr lang="en-US" dirty="0" err="1"/>
              <a:t>TrueTime</a:t>
            </a:r>
            <a:r>
              <a:rPr lang="en-US" dirty="0"/>
              <a:t>: partially-synchronized clock abstraction</a:t>
            </a:r>
          </a:p>
          <a:p>
            <a:pPr lvl="1"/>
            <a:r>
              <a:rPr lang="en-US" dirty="0"/>
              <a:t>Bounded clock skew (uncertainty)</a:t>
            </a:r>
          </a:p>
          <a:p>
            <a:pPr lvl="1"/>
            <a:r>
              <a:rPr lang="en-US" dirty="0" err="1"/>
              <a:t>TT.now</a:t>
            </a:r>
            <a:r>
              <a:rPr lang="en-US" dirty="0"/>
              <a:t>() </a:t>
            </a:r>
            <a:r>
              <a:rPr lang="en-US" dirty="0">
                <a:sym typeface="Wingdings" pitchFamily="2" charset="2"/>
              </a:rPr>
              <a:t> [earliest, latest]; earliest &lt;= T</a:t>
            </a:r>
            <a:r>
              <a:rPr lang="en-US" baseline="-25000" dirty="0">
                <a:sym typeface="Wingdings" pitchFamily="2" charset="2"/>
              </a:rPr>
              <a:t>abs</a:t>
            </a:r>
            <a:r>
              <a:rPr lang="en-US" dirty="0">
                <a:sym typeface="Wingdings" pitchFamily="2" charset="2"/>
              </a:rPr>
              <a:t> &lt;= latest</a:t>
            </a:r>
            <a:endParaRPr lang="en-US" baseline="-25000" dirty="0">
              <a:sym typeface="Wingdings" pitchFamily="2" charset="2"/>
            </a:endParaRPr>
          </a:p>
          <a:p>
            <a:pPr lvl="1"/>
            <a:r>
              <a:rPr lang="en-US" dirty="0"/>
              <a:t>Uncertainty (</a:t>
            </a:r>
            <a:r>
              <a:rPr lang="en-US" dirty="0" err="1">
                <a:ea typeface="Helvetica Neue Medium" charset="0"/>
                <a:cs typeface="Helvetica Neue Medium" charset="0"/>
              </a:rPr>
              <a:t>ε</a:t>
            </a:r>
            <a:r>
              <a:rPr lang="en-US" dirty="0"/>
              <a:t>) is kept short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err="1"/>
              <a:t>TrueTime</a:t>
            </a:r>
            <a:r>
              <a:rPr lang="en-US" dirty="0"/>
              <a:t> enforces the invariant by</a:t>
            </a:r>
          </a:p>
          <a:p>
            <a:pPr lvl="1"/>
            <a:r>
              <a:rPr lang="en-US" dirty="0"/>
              <a:t>Use </a:t>
            </a:r>
            <a:r>
              <a:rPr lang="en-US" dirty="0">
                <a:solidFill>
                  <a:srgbClr val="00B050"/>
                </a:solidFill>
              </a:rPr>
              <a:t>at least</a:t>
            </a:r>
            <a:r>
              <a:rPr lang="en-US" dirty="0"/>
              <a:t> </a:t>
            </a:r>
            <a:r>
              <a:rPr lang="en-US" dirty="0" err="1"/>
              <a:t>TT.now</a:t>
            </a:r>
            <a:r>
              <a:rPr lang="en-US" dirty="0"/>
              <a:t>().latest for timestamps</a:t>
            </a:r>
          </a:p>
          <a:p>
            <a:pPr lvl="1"/>
            <a:r>
              <a:rPr lang="en-US" dirty="0">
                <a:solidFill>
                  <a:srgbClr val="00B050"/>
                </a:solidFill>
              </a:rPr>
              <a:t>Commit wait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9111C5-E04E-4942-8174-12BB645D56A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Helvetica Neue Medium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Helvetica Neue Medium" charset="0"/>
              <a:ea typeface="+mn-ea"/>
              <a:cs typeface="+mn-cs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0A884C4-6C43-F24A-8B9A-139E9A1244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/>
              <a:t>Recap: </a:t>
            </a:r>
            <a:r>
              <a:rPr lang="en-US" sz="3600" dirty="0" err="1"/>
              <a:t>TrueTime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7915243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C59E4-2FE4-564D-A950-09C870524D20}" type="slidenum">
              <a:rPr lang="en-US" smtClean="0">
                <a:ea typeface="Helvetica Neue Medium" charset="0"/>
                <a:cs typeface="Helvetica Neue Medium" charset="0"/>
              </a:rPr>
              <a:t>5</a:t>
            </a:fld>
            <a:endParaRPr lang="en-US" dirty="0">
              <a:ea typeface="Helvetica Neue Medium" charset="0"/>
              <a:cs typeface="Helvetica Neue Medium" charset="0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Helvetica Neue Medium" charset="0"/>
                <a:cs typeface="Helvetica Neue Medium" charset="0"/>
              </a:rPr>
              <a:t>Enforcing the Invariant with TT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6C4D0C-20DD-1349-8646-C3EDBEE7FA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8324" y="1123406"/>
            <a:ext cx="8592064" cy="505355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00B05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If T2 starts after T1 commits (finishes), then T2 must have a larger timestamp</a:t>
            </a:r>
          </a:p>
          <a:p>
            <a:pPr marL="0" indent="0">
              <a:buNone/>
            </a:pPr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Let T1 write S</a:t>
            </a:r>
            <a:r>
              <a:rPr lang="en-US" sz="2000" baseline="-25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</a:t>
            </a:r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and T2 write S</a:t>
            </a:r>
            <a:r>
              <a:rPr lang="en-US" sz="2000" baseline="-25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</a:t>
            </a:r>
          </a:p>
          <a:p>
            <a:pPr marL="0" indent="0">
              <a:buNone/>
            </a:pPr>
            <a:endParaRPr lang="en-US" dirty="0">
              <a:solidFill>
                <a:srgbClr val="00B05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0" indent="0">
              <a:buNone/>
            </a:pPr>
            <a:endParaRPr lang="en-CN" dirty="0"/>
          </a:p>
          <a:p>
            <a:pPr marL="914400" lvl="2" indent="0">
              <a:buNone/>
            </a:pPr>
            <a:endParaRPr lang="en-CN" dirty="0"/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54B25E81-65D0-4B4C-939A-CC8F4D13E592}"/>
              </a:ext>
            </a:extLst>
          </p:cNvPr>
          <p:cNvCxnSpPr>
            <a:cxnSpLocks/>
          </p:cNvCxnSpPr>
          <p:nvPr/>
        </p:nvCxnSpPr>
        <p:spPr>
          <a:xfrm flipV="1">
            <a:off x="1423850" y="4167054"/>
            <a:ext cx="6296297" cy="1"/>
          </a:xfrm>
          <a:prstGeom prst="straightConnector1">
            <a:avLst/>
          </a:prstGeom>
          <a:ln w="38100">
            <a:solidFill>
              <a:srgbClr val="0070C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EACEB23-D0AD-6649-AA4E-276C2F099A24}"/>
              </a:ext>
            </a:extLst>
          </p:cNvPr>
          <p:cNvCxnSpPr>
            <a:cxnSpLocks/>
          </p:cNvCxnSpPr>
          <p:nvPr/>
        </p:nvCxnSpPr>
        <p:spPr>
          <a:xfrm flipV="1">
            <a:off x="1423849" y="5165476"/>
            <a:ext cx="6296297" cy="1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9BF44678-C083-4048-9D07-0FB97B122977}"/>
              </a:ext>
            </a:extLst>
          </p:cNvPr>
          <p:cNvCxnSpPr>
            <a:cxnSpLocks/>
          </p:cNvCxnSpPr>
          <p:nvPr/>
        </p:nvCxnSpPr>
        <p:spPr>
          <a:xfrm flipV="1">
            <a:off x="1423848" y="3168631"/>
            <a:ext cx="6296297" cy="1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E2960A73-4B8A-0847-9390-0FD1FE571DD2}"/>
              </a:ext>
            </a:extLst>
          </p:cNvPr>
          <p:cNvSpPr txBox="1"/>
          <p:nvPr/>
        </p:nvSpPr>
        <p:spPr>
          <a:xfrm>
            <a:off x="484735" y="3905444"/>
            <a:ext cx="7427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</a:t>
            </a:r>
            <a:r>
              <a:rPr lang="en-CN" sz="2800" baseline="-25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abs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AF8CD49-A7A4-C34C-9778-44CC9EAF7D9D}"/>
              </a:ext>
            </a:extLst>
          </p:cNvPr>
          <p:cNvSpPr txBox="1"/>
          <p:nvPr/>
        </p:nvSpPr>
        <p:spPr>
          <a:xfrm>
            <a:off x="484734" y="2892717"/>
            <a:ext cx="5725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</a:t>
            </a:r>
            <a:r>
              <a:rPr lang="en-CN" sz="2800" baseline="-25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0D31B34-3425-0B4D-97C1-F5706E1D70D1}"/>
              </a:ext>
            </a:extLst>
          </p:cNvPr>
          <p:cNvSpPr txBox="1"/>
          <p:nvPr/>
        </p:nvSpPr>
        <p:spPr>
          <a:xfrm>
            <a:off x="484734" y="4903866"/>
            <a:ext cx="5806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</a:t>
            </a:r>
            <a:r>
              <a:rPr lang="en-CN" sz="2800" baseline="-25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D2E143A-274C-2E44-9EE1-03D514B23355}"/>
              </a:ext>
            </a:extLst>
          </p:cNvPr>
          <p:cNvSpPr txBox="1"/>
          <p:nvPr/>
        </p:nvSpPr>
        <p:spPr>
          <a:xfrm>
            <a:off x="3693875" y="6045981"/>
            <a:ext cx="16568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TrueTime</a:t>
            </a:r>
            <a:endParaRPr lang="en-CN" sz="2800" baseline="-250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EE5DDB41-EE7A-5349-8F29-E7DEA8F84336}"/>
              </a:ext>
            </a:extLst>
          </p:cNvPr>
          <p:cNvSpPr>
            <a:spLocks noChangeAspect="1"/>
          </p:cNvSpPr>
          <p:nvPr/>
        </p:nvSpPr>
        <p:spPr>
          <a:xfrm>
            <a:off x="2429691" y="5075476"/>
            <a:ext cx="180000" cy="180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51B0BC3-AC5D-2B4B-8231-31C27C549CE0}"/>
              </a:ext>
            </a:extLst>
          </p:cNvPr>
          <p:cNvSpPr txBox="1"/>
          <p:nvPr/>
        </p:nvSpPr>
        <p:spPr>
          <a:xfrm>
            <a:off x="1839857" y="5281604"/>
            <a:ext cx="135966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T1.now()</a:t>
            </a:r>
          </a:p>
          <a:p>
            <a:r>
              <a:rPr lang="en-CN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= </a:t>
            </a:r>
            <a:r>
              <a:rPr lang="en-CN" sz="2400" dirty="0">
                <a:solidFill>
                  <a:srgbClr val="0070C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[3, 15]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23B48FA-7DF9-304C-B5AC-3D0694FD328B}"/>
              </a:ext>
            </a:extLst>
          </p:cNvPr>
          <p:cNvSpPr txBox="1"/>
          <p:nvPr/>
        </p:nvSpPr>
        <p:spPr>
          <a:xfrm>
            <a:off x="3668821" y="5288728"/>
            <a:ext cx="164981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T1.commit</a:t>
            </a:r>
          </a:p>
          <a:p>
            <a:r>
              <a:rPr lang="en-CN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(ts = </a:t>
            </a:r>
            <a:r>
              <a:rPr lang="en-CN" sz="2400" dirty="0">
                <a:solidFill>
                  <a:srgbClr val="0070C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15</a:t>
            </a:r>
            <a:r>
              <a:rPr lang="en-CN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)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553EA56B-77A1-504C-B523-4A5F6DB3E411}"/>
              </a:ext>
            </a:extLst>
          </p:cNvPr>
          <p:cNvSpPr>
            <a:spLocks noChangeAspect="1"/>
          </p:cNvSpPr>
          <p:nvPr/>
        </p:nvSpPr>
        <p:spPr>
          <a:xfrm>
            <a:off x="2992900" y="5068062"/>
            <a:ext cx="180000" cy="180000"/>
          </a:xfrm>
          <a:prstGeom prst="ellipse">
            <a:avLst/>
          </a:prstGeom>
          <a:noFill/>
          <a:ln w="3810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3F8866E-D825-3B48-B30C-C4D36D5289E7}"/>
              </a:ext>
            </a:extLst>
          </p:cNvPr>
          <p:cNvSpPr txBox="1"/>
          <p:nvPr/>
        </p:nvSpPr>
        <p:spPr>
          <a:xfrm>
            <a:off x="2876437" y="3711443"/>
            <a:ext cx="3561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N" sz="2400" dirty="0">
                <a:solidFill>
                  <a:srgbClr val="0070C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8</a:t>
            </a:r>
            <a:endParaRPr lang="en-CN" sz="2400" baseline="-25000" dirty="0">
              <a:solidFill>
                <a:srgbClr val="0070C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1E108C5-2E63-9248-80B9-9C459AECC264}"/>
              </a:ext>
            </a:extLst>
          </p:cNvPr>
          <p:cNvSpPr txBox="1"/>
          <p:nvPr/>
        </p:nvSpPr>
        <p:spPr>
          <a:xfrm>
            <a:off x="4949127" y="3715478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N" sz="2400" dirty="0">
                <a:solidFill>
                  <a:srgbClr val="0070C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20</a:t>
            </a:r>
            <a:endParaRPr lang="en-CN" sz="2400" baseline="-25000" dirty="0">
              <a:solidFill>
                <a:srgbClr val="0070C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AD0D3387-02C3-204F-AE25-7C6BDC49B791}"/>
              </a:ext>
            </a:extLst>
          </p:cNvPr>
          <p:cNvSpPr txBox="1"/>
          <p:nvPr/>
        </p:nvSpPr>
        <p:spPr>
          <a:xfrm>
            <a:off x="3365652" y="3722141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N" sz="2400" dirty="0">
                <a:solidFill>
                  <a:srgbClr val="0070C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15</a:t>
            </a:r>
            <a:endParaRPr lang="en-CN" sz="2400" baseline="-25000" dirty="0">
              <a:solidFill>
                <a:srgbClr val="0070C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041446CF-C4D8-3349-A660-2D9D591850E3}"/>
              </a:ext>
            </a:extLst>
          </p:cNvPr>
          <p:cNvCxnSpPr>
            <a:cxnSpLocks/>
            <a:stCxn id="39" idx="2"/>
          </p:cNvCxnSpPr>
          <p:nvPr/>
        </p:nvCxnSpPr>
        <p:spPr>
          <a:xfrm>
            <a:off x="1879545" y="4175674"/>
            <a:ext cx="640146" cy="899802"/>
          </a:xfrm>
          <a:prstGeom prst="straightConnector1">
            <a:avLst/>
          </a:prstGeom>
          <a:ln w="31750">
            <a:solidFill>
              <a:srgbClr val="00B050"/>
            </a:solidFill>
            <a:prstDash val="dash"/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9A166964-5B47-3843-A365-402C5E167FD7}"/>
              </a:ext>
            </a:extLst>
          </p:cNvPr>
          <p:cNvCxnSpPr>
            <a:cxnSpLocks/>
            <a:endCxn id="17" idx="0"/>
          </p:cNvCxnSpPr>
          <p:nvPr/>
        </p:nvCxnSpPr>
        <p:spPr>
          <a:xfrm flipH="1">
            <a:off x="2519691" y="4184281"/>
            <a:ext cx="1174184" cy="891195"/>
          </a:xfrm>
          <a:prstGeom prst="straightConnector1">
            <a:avLst/>
          </a:prstGeom>
          <a:ln w="31750">
            <a:solidFill>
              <a:srgbClr val="00B050"/>
            </a:solidFill>
            <a:prstDash val="dash"/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2D5B2451-5AB3-214F-849A-98245FF38081}"/>
              </a:ext>
            </a:extLst>
          </p:cNvPr>
          <p:cNvSpPr txBox="1"/>
          <p:nvPr/>
        </p:nvSpPr>
        <p:spPr>
          <a:xfrm>
            <a:off x="1701451" y="3714009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400" dirty="0">
                <a:solidFill>
                  <a:srgbClr val="0070C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3</a:t>
            </a:r>
            <a:endParaRPr lang="en-CN" sz="2400" baseline="-25000" dirty="0">
              <a:solidFill>
                <a:srgbClr val="0070C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2E72DBD4-6E77-BC44-BA25-BCCD3EA9FB0D}"/>
              </a:ext>
            </a:extLst>
          </p:cNvPr>
          <p:cNvSpPr>
            <a:spLocks noChangeAspect="1"/>
          </p:cNvSpPr>
          <p:nvPr/>
        </p:nvSpPr>
        <p:spPr>
          <a:xfrm>
            <a:off x="4439360" y="5077373"/>
            <a:ext cx="180000" cy="180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dirty="0"/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654819F8-A410-2F49-AE47-9344365CB15E}"/>
              </a:ext>
            </a:extLst>
          </p:cNvPr>
          <p:cNvCxnSpPr>
            <a:cxnSpLocks/>
            <a:stCxn id="45" idx="2"/>
            <a:endCxn id="38" idx="0"/>
          </p:cNvCxnSpPr>
          <p:nvPr/>
        </p:nvCxnSpPr>
        <p:spPr>
          <a:xfrm>
            <a:off x="3982078" y="4179976"/>
            <a:ext cx="547282" cy="897397"/>
          </a:xfrm>
          <a:prstGeom prst="straightConnector1">
            <a:avLst/>
          </a:prstGeom>
          <a:ln w="31750">
            <a:solidFill>
              <a:srgbClr val="00B050"/>
            </a:solidFill>
            <a:prstDash val="dash"/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40FAA88A-6FBD-D741-83FC-22DDF5D461FF}"/>
              </a:ext>
            </a:extLst>
          </p:cNvPr>
          <p:cNvCxnSpPr>
            <a:cxnSpLocks/>
            <a:stCxn id="28" idx="2"/>
            <a:endCxn id="38" idx="0"/>
          </p:cNvCxnSpPr>
          <p:nvPr/>
        </p:nvCxnSpPr>
        <p:spPr>
          <a:xfrm flipH="1">
            <a:off x="4529360" y="4177143"/>
            <a:ext cx="683622" cy="900230"/>
          </a:xfrm>
          <a:prstGeom prst="straightConnector1">
            <a:avLst/>
          </a:prstGeom>
          <a:ln w="31750">
            <a:solidFill>
              <a:srgbClr val="00B050"/>
            </a:solidFill>
            <a:prstDash val="dash"/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0E38B969-3D17-1A49-9066-6E0F620CE7CF}"/>
              </a:ext>
            </a:extLst>
          </p:cNvPr>
          <p:cNvSpPr txBox="1"/>
          <p:nvPr/>
        </p:nvSpPr>
        <p:spPr>
          <a:xfrm>
            <a:off x="3718223" y="3718311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N" sz="2400" dirty="0">
                <a:solidFill>
                  <a:srgbClr val="0070C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16</a:t>
            </a:r>
            <a:endParaRPr lang="en-CN" sz="2400" baseline="-25000" dirty="0">
              <a:solidFill>
                <a:srgbClr val="0070C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2" name="Freeform 1">
            <a:extLst>
              <a:ext uri="{FF2B5EF4-FFF2-40B4-BE49-F238E27FC236}">
                <a16:creationId xmlns:a16="http://schemas.microsoft.com/office/drawing/2014/main" id="{B84277F8-CD8F-0C4C-B8F7-298DF35A1C74}"/>
              </a:ext>
            </a:extLst>
          </p:cNvPr>
          <p:cNvSpPr/>
          <p:nvPr/>
        </p:nvSpPr>
        <p:spPr>
          <a:xfrm>
            <a:off x="3095897" y="4872079"/>
            <a:ext cx="1345474" cy="196310"/>
          </a:xfrm>
          <a:custGeom>
            <a:avLst/>
            <a:gdLst>
              <a:gd name="connsiteX0" fmla="*/ 0 w 1345474"/>
              <a:gd name="connsiteY0" fmla="*/ 157121 h 196310"/>
              <a:gd name="connsiteX1" fmla="*/ 679269 w 1345474"/>
              <a:gd name="connsiteY1" fmla="*/ 367 h 196310"/>
              <a:gd name="connsiteX2" fmla="*/ 1345474 w 1345474"/>
              <a:gd name="connsiteY2" fmla="*/ 196310 h 196310"/>
              <a:gd name="connsiteX3" fmla="*/ 1345474 w 1345474"/>
              <a:gd name="connsiteY3" fmla="*/ 196310 h 196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45474" h="196310">
                <a:moveTo>
                  <a:pt x="0" y="157121"/>
                </a:moveTo>
                <a:cubicBezTo>
                  <a:pt x="227511" y="75478"/>
                  <a:pt x="455023" y="-6165"/>
                  <a:pt x="679269" y="367"/>
                </a:cubicBezTo>
                <a:cubicBezTo>
                  <a:pt x="903515" y="6898"/>
                  <a:pt x="1345474" y="196310"/>
                  <a:pt x="1345474" y="196310"/>
                </a:cubicBezTo>
                <a:lnTo>
                  <a:pt x="1345474" y="196310"/>
                </a:lnTo>
              </a:path>
            </a:pathLst>
          </a:custGeom>
          <a:noFill/>
          <a:ln w="25400">
            <a:solidFill>
              <a:schemeClr val="tx1"/>
            </a:solidFill>
            <a:headEnd type="none"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10BAEDA-9A10-7943-9C68-A69B95DB309F}"/>
              </a:ext>
            </a:extLst>
          </p:cNvPr>
          <p:cNvSpPr txBox="1"/>
          <p:nvPr/>
        </p:nvSpPr>
        <p:spPr>
          <a:xfrm>
            <a:off x="3357515" y="4494392"/>
            <a:ext cx="7214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400" dirty="0"/>
              <a:t>wait</a:t>
            </a:r>
          </a:p>
        </p:txBody>
      </p:sp>
      <p:sp>
        <p:nvSpPr>
          <p:cNvPr id="7" name="Rectangular Callout 6">
            <a:extLst>
              <a:ext uri="{FF2B5EF4-FFF2-40B4-BE49-F238E27FC236}">
                <a16:creationId xmlns:a16="http://schemas.microsoft.com/office/drawing/2014/main" id="{0B370C6E-788E-314D-A3BA-AD1A444ED6DC}"/>
              </a:ext>
            </a:extLst>
          </p:cNvPr>
          <p:cNvSpPr/>
          <p:nvPr/>
        </p:nvSpPr>
        <p:spPr>
          <a:xfrm>
            <a:off x="4871171" y="1872409"/>
            <a:ext cx="1812419" cy="1074447"/>
          </a:xfrm>
          <a:prstGeom prst="wedgeRectCallout">
            <a:avLst>
              <a:gd name="adj1" fmla="val -102276"/>
              <a:gd name="adj2" fmla="val 204839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N" sz="2400" dirty="0">
                <a:solidFill>
                  <a:schemeClr val="tx1"/>
                </a:solidFill>
              </a:rPr>
              <a:t>TT.after(15) == true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E8D3FE5-9545-1945-9509-AD1B4C336B45}"/>
              </a:ext>
            </a:extLst>
          </p:cNvPr>
          <p:cNvSpPr txBox="1"/>
          <p:nvPr/>
        </p:nvSpPr>
        <p:spPr>
          <a:xfrm>
            <a:off x="2596540" y="5992287"/>
            <a:ext cx="3978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</a:t>
            </a:r>
            <a:endParaRPr lang="en-CN" sz="2800" baseline="-250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47B2A22-E521-FA4A-88AC-B7B1206A673A}"/>
              </a:ext>
            </a:extLst>
          </p:cNvPr>
          <p:cNvSpPr txBox="1"/>
          <p:nvPr/>
        </p:nvSpPr>
        <p:spPr>
          <a:xfrm>
            <a:off x="4366819" y="3879186"/>
            <a:ext cx="3706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x</a:t>
            </a:r>
            <a:endParaRPr lang="en-CN" sz="2800" baseline="-250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BEB0727-A85A-5547-8F9E-55637ACE742D}"/>
              </a:ext>
            </a:extLst>
          </p:cNvPr>
          <p:cNvSpPr txBox="1"/>
          <p:nvPr/>
        </p:nvSpPr>
        <p:spPr>
          <a:xfrm>
            <a:off x="6695947" y="2155996"/>
            <a:ext cx="9973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 &lt; x</a:t>
            </a:r>
            <a:endParaRPr lang="en-CN" sz="28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D1E10C9D-ACA7-D343-8AA9-9812981CC23F}"/>
              </a:ext>
            </a:extLst>
          </p:cNvPr>
          <p:cNvCxnSpPr>
            <a:cxnSpLocks/>
          </p:cNvCxnSpPr>
          <p:nvPr/>
        </p:nvCxnSpPr>
        <p:spPr>
          <a:xfrm>
            <a:off x="4544711" y="4270782"/>
            <a:ext cx="0" cy="887280"/>
          </a:xfrm>
          <a:prstGeom prst="straightConnector1">
            <a:avLst/>
          </a:prstGeom>
          <a:ln w="31750">
            <a:solidFill>
              <a:schemeClr val="tx1"/>
            </a:solidFill>
            <a:prstDash val="dash"/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655568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848"/>
    </mc:Choice>
    <mc:Fallback xmlns="">
      <p:transition xmlns:p14="http://schemas.microsoft.com/office/powerpoint/2010/main" spd="slow" advTm="43848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C59E4-2FE4-564D-A950-09C870524D20}" type="slidenum">
              <a:rPr lang="en-US" smtClean="0">
                <a:ea typeface="Helvetica Neue Medium" charset="0"/>
                <a:cs typeface="Helvetica Neue Medium" charset="0"/>
              </a:rPr>
              <a:t>6</a:t>
            </a:fld>
            <a:endParaRPr lang="en-US" dirty="0">
              <a:ea typeface="Helvetica Neue Medium" charset="0"/>
              <a:cs typeface="Helvetica Neue Medium" charset="0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Helvetica Neue Medium" charset="0"/>
                <a:cs typeface="Helvetica Neue Medium" charset="0"/>
              </a:rPr>
              <a:t>Enforcing the Invariant with TT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6C4D0C-20DD-1349-8646-C3EDBEE7FA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8324" y="1123406"/>
            <a:ext cx="8592064" cy="505355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00B05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If T2 starts after T1 commits (finishes), then T2 must have a larger timestamp</a:t>
            </a:r>
          </a:p>
          <a:p>
            <a:pPr marL="0" indent="0">
              <a:buNone/>
            </a:pPr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Let T1 write S</a:t>
            </a:r>
            <a:r>
              <a:rPr lang="en-US" sz="2000" baseline="-25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</a:t>
            </a:r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and T2 write S</a:t>
            </a:r>
            <a:r>
              <a:rPr lang="en-US" sz="2000" baseline="-25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</a:t>
            </a:r>
          </a:p>
          <a:p>
            <a:pPr marL="0" indent="0">
              <a:buNone/>
            </a:pPr>
            <a:endParaRPr lang="en-US" dirty="0">
              <a:solidFill>
                <a:srgbClr val="00B05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0" indent="0">
              <a:buNone/>
            </a:pPr>
            <a:endParaRPr lang="en-CN" dirty="0"/>
          </a:p>
          <a:p>
            <a:pPr marL="914400" lvl="2" indent="0">
              <a:buNone/>
            </a:pPr>
            <a:endParaRPr lang="en-CN" dirty="0"/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54B25E81-65D0-4B4C-939A-CC8F4D13E592}"/>
              </a:ext>
            </a:extLst>
          </p:cNvPr>
          <p:cNvCxnSpPr>
            <a:cxnSpLocks/>
          </p:cNvCxnSpPr>
          <p:nvPr/>
        </p:nvCxnSpPr>
        <p:spPr>
          <a:xfrm flipV="1">
            <a:off x="1423850" y="4167054"/>
            <a:ext cx="6296297" cy="1"/>
          </a:xfrm>
          <a:prstGeom prst="straightConnector1">
            <a:avLst/>
          </a:prstGeom>
          <a:ln w="38100">
            <a:solidFill>
              <a:srgbClr val="0070C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EACEB23-D0AD-6649-AA4E-276C2F099A24}"/>
              </a:ext>
            </a:extLst>
          </p:cNvPr>
          <p:cNvCxnSpPr>
            <a:cxnSpLocks/>
          </p:cNvCxnSpPr>
          <p:nvPr/>
        </p:nvCxnSpPr>
        <p:spPr>
          <a:xfrm flipV="1">
            <a:off x="1423849" y="5165476"/>
            <a:ext cx="6296297" cy="1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9BF44678-C083-4048-9D07-0FB97B122977}"/>
              </a:ext>
            </a:extLst>
          </p:cNvPr>
          <p:cNvCxnSpPr>
            <a:cxnSpLocks/>
          </p:cNvCxnSpPr>
          <p:nvPr/>
        </p:nvCxnSpPr>
        <p:spPr>
          <a:xfrm flipV="1">
            <a:off x="1423848" y="3168631"/>
            <a:ext cx="6296297" cy="1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E2960A73-4B8A-0847-9390-0FD1FE571DD2}"/>
              </a:ext>
            </a:extLst>
          </p:cNvPr>
          <p:cNvSpPr txBox="1"/>
          <p:nvPr/>
        </p:nvSpPr>
        <p:spPr>
          <a:xfrm>
            <a:off x="484735" y="3905444"/>
            <a:ext cx="7427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</a:t>
            </a:r>
            <a:r>
              <a:rPr lang="en-CN" sz="2800" baseline="-25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abs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AF8CD49-A7A4-C34C-9778-44CC9EAF7D9D}"/>
              </a:ext>
            </a:extLst>
          </p:cNvPr>
          <p:cNvSpPr txBox="1"/>
          <p:nvPr/>
        </p:nvSpPr>
        <p:spPr>
          <a:xfrm>
            <a:off x="484734" y="2892717"/>
            <a:ext cx="5725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</a:t>
            </a:r>
            <a:r>
              <a:rPr lang="en-CN" sz="2800" baseline="-25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0D31B34-3425-0B4D-97C1-F5706E1D70D1}"/>
              </a:ext>
            </a:extLst>
          </p:cNvPr>
          <p:cNvSpPr txBox="1"/>
          <p:nvPr/>
        </p:nvSpPr>
        <p:spPr>
          <a:xfrm>
            <a:off x="484734" y="4903866"/>
            <a:ext cx="5806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</a:t>
            </a:r>
            <a:r>
              <a:rPr lang="en-CN" sz="2800" baseline="-25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D2E143A-274C-2E44-9EE1-03D514B23355}"/>
              </a:ext>
            </a:extLst>
          </p:cNvPr>
          <p:cNvSpPr txBox="1"/>
          <p:nvPr/>
        </p:nvSpPr>
        <p:spPr>
          <a:xfrm>
            <a:off x="3693875" y="6045981"/>
            <a:ext cx="16568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TrueTime</a:t>
            </a:r>
            <a:endParaRPr lang="en-CN" sz="2800" baseline="-250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EE5DDB41-EE7A-5349-8F29-E7DEA8F84336}"/>
              </a:ext>
            </a:extLst>
          </p:cNvPr>
          <p:cNvSpPr>
            <a:spLocks noChangeAspect="1"/>
          </p:cNvSpPr>
          <p:nvPr/>
        </p:nvSpPr>
        <p:spPr>
          <a:xfrm>
            <a:off x="2429691" y="5075476"/>
            <a:ext cx="180000" cy="180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51B0BC3-AC5D-2B4B-8231-31C27C549CE0}"/>
              </a:ext>
            </a:extLst>
          </p:cNvPr>
          <p:cNvSpPr txBox="1"/>
          <p:nvPr/>
        </p:nvSpPr>
        <p:spPr>
          <a:xfrm>
            <a:off x="1839857" y="5281604"/>
            <a:ext cx="135966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T1.now()</a:t>
            </a:r>
          </a:p>
          <a:p>
            <a:r>
              <a:rPr lang="en-CN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= </a:t>
            </a:r>
            <a:r>
              <a:rPr lang="en-CN" sz="2400" dirty="0">
                <a:solidFill>
                  <a:srgbClr val="0070C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[3, 15]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23B48FA-7DF9-304C-B5AC-3D0694FD328B}"/>
              </a:ext>
            </a:extLst>
          </p:cNvPr>
          <p:cNvSpPr txBox="1"/>
          <p:nvPr/>
        </p:nvSpPr>
        <p:spPr>
          <a:xfrm>
            <a:off x="3668821" y="5288728"/>
            <a:ext cx="164981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T1.commit</a:t>
            </a:r>
          </a:p>
          <a:p>
            <a:r>
              <a:rPr lang="en-CN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(ts = </a:t>
            </a:r>
            <a:r>
              <a:rPr lang="en-CN" sz="2400" dirty="0">
                <a:solidFill>
                  <a:srgbClr val="0070C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15</a:t>
            </a:r>
            <a:r>
              <a:rPr lang="en-CN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)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553EA56B-77A1-504C-B523-4A5F6DB3E411}"/>
              </a:ext>
            </a:extLst>
          </p:cNvPr>
          <p:cNvSpPr>
            <a:spLocks noChangeAspect="1"/>
          </p:cNvSpPr>
          <p:nvPr/>
        </p:nvSpPr>
        <p:spPr>
          <a:xfrm>
            <a:off x="2992900" y="5068062"/>
            <a:ext cx="180000" cy="180000"/>
          </a:xfrm>
          <a:prstGeom prst="ellipse">
            <a:avLst/>
          </a:prstGeom>
          <a:noFill/>
          <a:ln w="3810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3F8866E-D825-3B48-B30C-C4D36D5289E7}"/>
              </a:ext>
            </a:extLst>
          </p:cNvPr>
          <p:cNvSpPr txBox="1"/>
          <p:nvPr/>
        </p:nvSpPr>
        <p:spPr>
          <a:xfrm>
            <a:off x="2876437" y="3711443"/>
            <a:ext cx="3561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N" sz="2400" dirty="0">
                <a:solidFill>
                  <a:srgbClr val="0070C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8</a:t>
            </a:r>
            <a:endParaRPr lang="en-CN" sz="2400" baseline="-25000" dirty="0">
              <a:solidFill>
                <a:srgbClr val="0070C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3E6C2475-A783-C443-A348-C4C22B9D9D52}"/>
              </a:ext>
            </a:extLst>
          </p:cNvPr>
          <p:cNvSpPr>
            <a:spLocks noChangeAspect="1"/>
          </p:cNvSpPr>
          <p:nvPr/>
        </p:nvSpPr>
        <p:spPr>
          <a:xfrm>
            <a:off x="4952870" y="3089569"/>
            <a:ext cx="180000" cy="180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1E108C5-2E63-9248-80B9-9C459AECC264}"/>
              </a:ext>
            </a:extLst>
          </p:cNvPr>
          <p:cNvSpPr txBox="1"/>
          <p:nvPr/>
        </p:nvSpPr>
        <p:spPr>
          <a:xfrm>
            <a:off x="4949127" y="3715478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N" sz="2400" dirty="0">
                <a:solidFill>
                  <a:srgbClr val="0070C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20</a:t>
            </a:r>
            <a:endParaRPr lang="en-CN" sz="2400" baseline="-25000" dirty="0">
              <a:solidFill>
                <a:srgbClr val="0070C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93393C5-8035-4A48-BA44-989C2C7BBF8D}"/>
              </a:ext>
            </a:extLst>
          </p:cNvPr>
          <p:cNvSpPr txBox="1"/>
          <p:nvPr/>
        </p:nvSpPr>
        <p:spPr>
          <a:xfrm>
            <a:off x="4363035" y="2318504"/>
            <a:ext cx="147027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T2.now()</a:t>
            </a:r>
          </a:p>
          <a:p>
            <a:r>
              <a:rPr lang="en-CN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= </a:t>
            </a:r>
            <a:r>
              <a:rPr lang="en-CN" sz="2400" dirty="0">
                <a:solidFill>
                  <a:srgbClr val="0070C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[18, 22]</a:t>
            </a:r>
            <a:endParaRPr lang="en-CN" sz="24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A0AC6419-034D-9D44-9283-2C20B4E2CBF6}"/>
              </a:ext>
            </a:extLst>
          </p:cNvPr>
          <p:cNvSpPr>
            <a:spLocks noChangeAspect="1"/>
          </p:cNvSpPr>
          <p:nvPr/>
        </p:nvSpPr>
        <p:spPr>
          <a:xfrm>
            <a:off x="6631424" y="3089569"/>
            <a:ext cx="180000" cy="180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2303529-17FD-974C-9673-26751949683E}"/>
              </a:ext>
            </a:extLst>
          </p:cNvPr>
          <p:cNvSpPr txBox="1"/>
          <p:nvPr/>
        </p:nvSpPr>
        <p:spPr>
          <a:xfrm>
            <a:off x="5896518" y="2306858"/>
            <a:ext cx="164981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T2.commit</a:t>
            </a:r>
          </a:p>
          <a:p>
            <a:r>
              <a:rPr lang="en-CN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(ts = </a:t>
            </a:r>
            <a:r>
              <a:rPr lang="en-CN" sz="2400" dirty="0">
                <a:solidFill>
                  <a:srgbClr val="0070C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22</a:t>
            </a:r>
            <a:r>
              <a:rPr lang="en-CN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)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AD0D3387-02C3-204F-AE25-7C6BDC49B791}"/>
              </a:ext>
            </a:extLst>
          </p:cNvPr>
          <p:cNvSpPr txBox="1"/>
          <p:nvPr/>
        </p:nvSpPr>
        <p:spPr>
          <a:xfrm>
            <a:off x="3365652" y="3722141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N" sz="2400" dirty="0">
                <a:solidFill>
                  <a:srgbClr val="0070C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15</a:t>
            </a:r>
            <a:endParaRPr lang="en-CN" sz="2400" baseline="-25000" dirty="0">
              <a:solidFill>
                <a:srgbClr val="0070C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1C803CCD-8A83-6642-9A22-70E2801F7B6C}"/>
              </a:ext>
            </a:extLst>
          </p:cNvPr>
          <p:cNvSpPr txBox="1"/>
          <p:nvPr/>
        </p:nvSpPr>
        <p:spPr>
          <a:xfrm>
            <a:off x="5879453" y="5542529"/>
            <a:ext cx="19752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400" b="1" dirty="0">
                <a:solidFill>
                  <a:srgbClr val="00B05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T2.ts &gt; T1.ts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041446CF-C4D8-3349-A660-2D9D591850E3}"/>
              </a:ext>
            </a:extLst>
          </p:cNvPr>
          <p:cNvCxnSpPr>
            <a:cxnSpLocks/>
            <a:stCxn id="39" idx="2"/>
          </p:cNvCxnSpPr>
          <p:nvPr/>
        </p:nvCxnSpPr>
        <p:spPr>
          <a:xfrm>
            <a:off x="1879545" y="4175674"/>
            <a:ext cx="640146" cy="899802"/>
          </a:xfrm>
          <a:prstGeom prst="straightConnector1">
            <a:avLst/>
          </a:prstGeom>
          <a:ln w="31750">
            <a:solidFill>
              <a:srgbClr val="00B050"/>
            </a:solidFill>
            <a:prstDash val="dash"/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182D04CC-4B66-FF4D-95D4-E4343F9A0517}"/>
              </a:ext>
            </a:extLst>
          </p:cNvPr>
          <p:cNvCxnSpPr>
            <a:cxnSpLocks/>
          </p:cNvCxnSpPr>
          <p:nvPr/>
        </p:nvCxnSpPr>
        <p:spPr>
          <a:xfrm flipV="1">
            <a:off x="4429886" y="3237229"/>
            <a:ext cx="540205" cy="968875"/>
          </a:xfrm>
          <a:prstGeom prst="straightConnector1">
            <a:avLst/>
          </a:prstGeom>
          <a:ln w="31750">
            <a:solidFill>
              <a:srgbClr val="00B050"/>
            </a:solidFill>
            <a:prstDash val="dash"/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9A166964-5B47-3843-A365-402C5E167FD7}"/>
              </a:ext>
            </a:extLst>
          </p:cNvPr>
          <p:cNvCxnSpPr>
            <a:cxnSpLocks/>
            <a:endCxn id="17" idx="0"/>
          </p:cNvCxnSpPr>
          <p:nvPr/>
        </p:nvCxnSpPr>
        <p:spPr>
          <a:xfrm flipH="1">
            <a:off x="2519691" y="4184281"/>
            <a:ext cx="1174184" cy="891195"/>
          </a:xfrm>
          <a:prstGeom prst="straightConnector1">
            <a:avLst/>
          </a:prstGeom>
          <a:ln w="31750">
            <a:solidFill>
              <a:srgbClr val="00B050"/>
            </a:solidFill>
            <a:prstDash val="dash"/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2D5B2451-5AB3-214F-849A-98245FF38081}"/>
              </a:ext>
            </a:extLst>
          </p:cNvPr>
          <p:cNvSpPr txBox="1"/>
          <p:nvPr/>
        </p:nvSpPr>
        <p:spPr>
          <a:xfrm>
            <a:off x="1701451" y="3714009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400" dirty="0">
                <a:solidFill>
                  <a:srgbClr val="0070C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3</a:t>
            </a:r>
            <a:endParaRPr lang="en-CN" sz="2400" baseline="-25000" dirty="0">
              <a:solidFill>
                <a:srgbClr val="0070C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2DC37AE2-4FAF-0741-9600-16001654FA6F}"/>
              </a:ext>
            </a:extLst>
          </p:cNvPr>
          <p:cNvCxnSpPr>
            <a:cxnSpLocks/>
            <a:endCxn id="27" idx="5"/>
          </p:cNvCxnSpPr>
          <p:nvPr/>
        </p:nvCxnSpPr>
        <p:spPr>
          <a:xfrm flipH="1" flipV="1">
            <a:off x="5106510" y="3243209"/>
            <a:ext cx="861288" cy="923844"/>
          </a:xfrm>
          <a:prstGeom prst="straightConnector1">
            <a:avLst/>
          </a:prstGeom>
          <a:ln w="31750">
            <a:solidFill>
              <a:srgbClr val="00B050"/>
            </a:solidFill>
            <a:prstDash val="dash"/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DE1D3C42-EAF9-7142-A8FD-CF6172AAC5F9}"/>
              </a:ext>
            </a:extLst>
          </p:cNvPr>
          <p:cNvSpPr txBox="1"/>
          <p:nvPr/>
        </p:nvSpPr>
        <p:spPr>
          <a:xfrm>
            <a:off x="5662705" y="4180355"/>
            <a:ext cx="5277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N" sz="2400" dirty="0">
                <a:solidFill>
                  <a:srgbClr val="0070C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22</a:t>
            </a:r>
            <a:endParaRPr lang="en-CN" sz="2400" baseline="-25000" dirty="0">
              <a:solidFill>
                <a:srgbClr val="0070C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2E72DBD4-6E77-BC44-BA25-BCCD3EA9FB0D}"/>
              </a:ext>
            </a:extLst>
          </p:cNvPr>
          <p:cNvSpPr>
            <a:spLocks noChangeAspect="1"/>
          </p:cNvSpPr>
          <p:nvPr/>
        </p:nvSpPr>
        <p:spPr>
          <a:xfrm>
            <a:off x="4439360" y="5077373"/>
            <a:ext cx="180000" cy="180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dirty="0"/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654819F8-A410-2F49-AE47-9344365CB15E}"/>
              </a:ext>
            </a:extLst>
          </p:cNvPr>
          <p:cNvCxnSpPr>
            <a:cxnSpLocks/>
            <a:stCxn id="45" idx="2"/>
            <a:endCxn id="38" idx="0"/>
          </p:cNvCxnSpPr>
          <p:nvPr/>
        </p:nvCxnSpPr>
        <p:spPr>
          <a:xfrm>
            <a:off x="3982078" y="4179976"/>
            <a:ext cx="547282" cy="897397"/>
          </a:xfrm>
          <a:prstGeom prst="straightConnector1">
            <a:avLst/>
          </a:prstGeom>
          <a:ln w="31750">
            <a:solidFill>
              <a:srgbClr val="00B050"/>
            </a:solidFill>
            <a:prstDash val="dash"/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40FAA88A-6FBD-D741-83FC-22DDF5D461FF}"/>
              </a:ext>
            </a:extLst>
          </p:cNvPr>
          <p:cNvCxnSpPr>
            <a:cxnSpLocks/>
            <a:stCxn id="28" idx="2"/>
            <a:endCxn id="38" idx="0"/>
          </p:cNvCxnSpPr>
          <p:nvPr/>
        </p:nvCxnSpPr>
        <p:spPr>
          <a:xfrm flipH="1">
            <a:off x="4529360" y="4177143"/>
            <a:ext cx="683622" cy="900230"/>
          </a:xfrm>
          <a:prstGeom prst="straightConnector1">
            <a:avLst/>
          </a:prstGeom>
          <a:ln w="31750">
            <a:solidFill>
              <a:srgbClr val="00B050"/>
            </a:solidFill>
            <a:prstDash val="dash"/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0E38B969-3D17-1A49-9066-6E0F620CE7CF}"/>
              </a:ext>
            </a:extLst>
          </p:cNvPr>
          <p:cNvSpPr txBox="1"/>
          <p:nvPr/>
        </p:nvSpPr>
        <p:spPr>
          <a:xfrm>
            <a:off x="3718223" y="3718311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N" sz="2400" dirty="0">
                <a:solidFill>
                  <a:srgbClr val="0070C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16</a:t>
            </a:r>
            <a:endParaRPr lang="en-CN" sz="2400" baseline="-25000" dirty="0">
              <a:solidFill>
                <a:srgbClr val="0070C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863ADEB5-4D41-D443-A293-9F0FD3BEA70B}"/>
              </a:ext>
            </a:extLst>
          </p:cNvPr>
          <p:cNvSpPr txBox="1"/>
          <p:nvPr/>
        </p:nvSpPr>
        <p:spPr>
          <a:xfrm>
            <a:off x="4170519" y="4175456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N" sz="2400" dirty="0">
                <a:solidFill>
                  <a:srgbClr val="0070C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18</a:t>
            </a:r>
            <a:endParaRPr lang="en-CN" sz="2400" baseline="-25000" dirty="0">
              <a:solidFill>
                <a:srgbClr val="0070C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42" name="Freeform 41">
            <a:extLst>
              <a:ext uri="{FF2B5EF4-FFF2-40B4-BE49-F238E27FC236}">
                <a16:creationId xmlns:a16="http://schemas.microsoft.com/office/drawing/2014/main" id="{233426EB-8E32-5D44-A347-B586B1FCF4D2}"/>
              </a:ext>
            </a:extLst>
          </p:cNvPr>
          <p:cNvSpPr/>
          <p:nvPr/>
        </p:nvSpPr>
        <p:spPr>
          <a:xfrm>
            <a:off x="3095897" y="4872079"/>
            <a:ext cx="1345474" cy="196310"/>
          </a:xfrm>
          <a:custGeom>
            <a:avLst/>
            <a:gdLst>
              <a:gd name="connsiteX0" fmla="*/ 0 w 1345474"/>
              <a:gd name="connsiteY0" fmla="*/ 157121 h 196310"/>
              <a:gd name="connsiteX1" fmla="*/ 679269 w 1345474"/>
              <a:gd name="connsiteY1" fmla="*/ 367 h 196310"/>
              <a:gd name="connsiteX2" fmla="*/ 1345474 w 1345474"/>
              <a:gd name="connsiteY2" fmla="*/ 196310 h 196310"/>
              <a:gd name="connsiteX3" fmla="*/ 1345474 w 1345474"/>
              <a:gd name="connsiteY3" fmla="*/ 196310 h 196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45474" h="196310">
                <a:moveTo>
                  <a:pt x="0" y="157121"/>
                </a:moveTo>
                <a:cubicBezTo>
                  <a:pt x="227511" y="75478"/>
                  <a:pt x="455023" y="-6165"/>
                  <a:pt x="679269" y="367"/>
                </a:cubicBezTo>
                <a:cubicBezTo>
                  <a:pt x="903515" y="6898"/>
                  <a:pt x="1345474" y="196310"/>
                  <a:pt x="1345474" y="196310"/>
                </a:cubicBezTo>
                <a:lnTo>
                  <a:pt x="1345474" y="196310"/>
                </a:lnTo>
              </a:path>
            </a:pathLst>
          </a:custGeom>
          <a:noFill/>
          <a:ln w="25400">
            <a:solidFill>
              <a:schemeClr val="tx1"/>
            </a:solidFill>
            <a:headEnd type="none"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F0580BC9-B859-424D-A84F-2F4A017295C1}"/>
              </a:ext>
            </a:extLst>
          </p:cNvPr>
          <p:cNvSpPr txBox="1"/>
          <p:nvPr/>
        </p:nvSpPr>
        <p:spPr>
          <a:xfrm>
            <a:off x="3357515" y="4494392"/>
            <a:ext cx="7214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400" dirty="0"/>
              <a:t>wait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173ECF02-659C-C344-AEFF-CBE248F7F3B6}"/>
              </a:ext>
            </a:extLst>
          </p:cNvPr>
          <p:cNvSpPr txBox="1"/>
          <p:nvPr/>
        </p:nvSpPr>
        <p:spPr>
          <a:xfrm>
            <a:off x="4366819" y="3879186"/>
            <a:ext cx="3706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x</a:t>
            </a:r>
            <a:endParaRPr lang="en-CN" sz="2800" baseline="-250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CEC60C17-7073-EE48-B146-3164DA1D4CF6}"/>
              </a:ext>
            </a:extLst>
          </p:cNvPr>
          <p:cNvCxnSpPr>
            <a:cxnSpLocks/>
          </p:cNvCxnSpPr>
          <p:nvPr/>
        </p:nvCxnSpPr>
        <p:spPr>
          <a:xfrm>
            <a:off x="4544711" y="4270782"/>
            <a:ext cx="0" cy="887280"/>
          </a:xfrm>
          <a:prstGeom prst="straightConnector1">
            <a:avLst/>
          </a:prstGeom>
          <a:ln w="31750">
            <a:solidFill>
              <a:schemeClr val="tx1"/>
            </a:solidFill>
            <a:prstDash val="dash"/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99143B31-75EE-2742-907A-5D817036EFBA}"/>
              </a:ext>
            </a:extLst>
          </p:cNvPr>
          <p:cNvCxnSpPr>
            <a:cxnSpLocks/>
          </p:cNvCxnSpPr>
          <p:nvPr/>
        </p:nvCxnSpPr>
        <p:spPr>
          <a:xfrm>
            <a:off x="5042870" y="3263515"/>
            <a:ext cx="0" cy="920291"/>
          </a:xfrm>
          <a:prstGeom prst="straightConnector1">
            <a:avLst/>
          </a:prstGeom>
          <a:ln w="31750">
            <a:solidFill>
              <a:schemeClr val="tx1"/>
            </a:solidFill>
            <a:prstDash val="dash"/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>
            <a:extLst>
              <a:ext uri="{FF2B5EF4-FFF2-40B4-BE49-F238E27FC236}">
                <a16:creationId xmlns:a16="http://schemas.microsoft.com/office/drawing/2014/main" id="{82602942-1997-3F44-BCB2-289F4CAC35D7}"/>
              </a:ext>
            </a:extLst>
          </p:cNvPr>
          <p:cNvSpPr txBox="1"/>
          <p:nvPr/>
        </p:nvSpPr>
        <p:spPr>
          <a:xfrm>
            <a:off x="4867787" y="3871410"/>
            <a:ext cx="3706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y</a:t>
            </a:r>
            <a:endParaRPr lang="en-CN" sz="2800" baseline="-250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01A4E8F0-703E-994A-A90B-555036C271F1}"/>
              </a:ext>
            </a:extLst>
          </p:cNvPr>
          <p:cNvCxnSpPr>
            <a:cxnSpLocks/>
          </p:cNvCxnSpPr>
          <p:nvPr/>
        </p:nvCxnSpPr>
        <p:spPr>
          <a:xfrm>
            <a:off x="2519691" y="4167053"/>
            <a:ext cx="0" cy="991009"/>
          </a:xfrm>
          <a:prstGeom prst="straightConnector1">
            <a:avLst/>
          </a:prstGeom>
          <a:ln w="31750">
            <a:solidFill>
              <a:schemeClr val="tx1"/>
            </a:solidFill>
            <a:prstDash val="dash"/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>
            <a:extLst>
              <a:ext uri="{FF2B5EF4-FFF2-40B4-BE49-F238E27FC236}">
                <a16:creationId xmlns:a16="http://schemas.microsoft.com/office/drawing/2014/main" id="{D2911A74-D7E3-804A-89A3-0C69567DBEB5}"/>
              </a:ext>
            </a:extLst>
          </p:cNvPr>
          <p:cNvSpPr txBox="1"/>
          <p:nvPr/>
        </p:nvSpPr>
        <p:spPr>
          <a:xfrm>
            <a:off x="2324352" y="3715478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400" dirty="0">
                <a:solidFill>
                  <a:srgbClr val="0070C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5</a:t>
            </a:r>
            <a:endParaRPr lang="en-CN" sz="2400" baseline="-25000" dirty="0">
              <a:solidFill>
                <a:srgbClr val="0070C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22437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848"/>
    </mc:Choice>
    <mc:Fallback xmlns="">
      <p:transition xmlns:p14="http://schemas.microsoft.com/office/powerpoint/2010/main" spd="slow" advTm="43848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After-class Puzzles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8324" y="1482811"/>
            <a:ext cx="8855676" cy="4694152"/>
          </a:xfrm>
        </p:spPr>
        <p:txBody>
          <a:bodyPr>
            <a:normAutofit/>
          </a:bodyPr>
          <a:lstStyle/>
          <a:p>
            <a:r>
              <a:rPr lang="en-US" dirty="0"/>
              <a:t>What’s the rule of thumb for choosing </a:t>
            </a:r>
            <a:r>
              <a:rPr lang="en-US" dirty="0" err="1"/>
              <a:t>ts</a:t>
            </a:r>
            <a:r>
              <a:rPr lang="en-US" dirty="0"/>
              <a:t>?</a:t>
            </a:r>
          </a:p>
          <a:p>
            <a:pPr lvl="1"/>
            <a:r>
              <a:rPr lang="en-US" dirty="0"/>
              <a:t>At least T</a:t>
            </a:r>
            <a:r>
              <a:rPr lang="en-US" baseline="-25000" dirty="0"/>
              <a:t>abs</a:t>
            </a:r>
            <a:r>
              <a:rPr lang="en-US" dirty="0"/>
              <a:t>, then at least </a:t>
            </a:r>
            <a:r>
              <a:rPr lang="en-US" dirty="0" err="1"/>
              <a:t>TT.now</a:t>
            </a:r>
            <a:r>
              <a:rPr lang="en-US" dirty="0"/>
              <a:t>().latest</a:t>
            </a:r>
            <a:endParaRPr lang="en-US" baseline="-25000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Can we use </a:t>
            </a:r>
            <a:r>
              <a:rPr lang="en-US" dirty="0" err="1"/>
              <a:t>TT.now</a:t>
            </a:r>
            <a:r>
              <a:rPr lang="en-US" dirty="0"/>
              <a:t>().earliest for </a:t>
            </a:r>
            <a:r>
              <a:rPr lang="en-US" dirty="0" err="1"/>
              <a:t>ts</a:t>
            </a:r>
            <a:r>
              <a:rPr lang="en-US" dirty="0"/>
              <a:t>? </a:t>
            </a:r>
            <a:endParaRPr lang="en-US" dirty="0">
              <a:solidFill>
                <a:srgbClr val="00B05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endParaRPr lang="en-US" dirty="0"/>
          </a:p>
          <a:p>
            <a:r>
              <a:rPr lang="en-US" dirty="0"/>
              <a:t>Can we use </a:t>
            </a:r>
            <a:r>
              <a:rPr lang="en-US" dirty="0" err="1"/>
              <a:t>TT.now</a:t>
            </a:r>
            <a:r>
              <a:rPr lang="en-US" dirty="0"/>
              <a:t>().latest – 1 for </a:t>
            </a:r>
            <a:r>
              <a:rPr lang="en-US" dirty="0" err="1"/>
              <a:t>ts</a:t>
            </a:r>
            <a:r>
              <a:rPr lang="en-US" dirty="0"/>
              <a:t>?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Can we use </a:t>
            </a:r>
            <a:r>
              <a:rPr lang="en-US" dirty="0" err="1"/>
              <a:t>TT.now</a:t>
            </a:r>
            <a:r>
              <a:rPr lang="en-US" dirty="0"/>
              <a:t>().latest + 1 for </a:t>
            </a:r>
            <a:r>
              <a:rPr lang="en-US" dirty="0" err="1"/>
              <a:t>ts</a:t>
            </a:r>
            <a:r>
              <a:rPr lang="en-US" dirty="0"/>
              <a:t>? 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1193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50195" y="1679171"/>
            <a:ext cx="8694051" cy="4778374"/>
          </a:xfrm>
        </p:spPr>
        <p:txBody>
          <a:bodyPr/>
          <a:lstStyle/>
          <a:p>
            <a:r>
              <a:rPr lang="en-US" dirty="0"/>
              <a:t>What is the read-write transaction protocol?</a:t>
            </a:r>
          </a:p>
          <a:p>
            <a:pPr lvl="1"/>
            <a:r>
              <a:rPr lang="en-US" dirty="0"/>
              <a:t>2PL + 2PC</a:t>
            </a:r>
          </a:p>
          <a:p>
            <a:pPr lvl="1"/>
            <a:r>
              <a:rPr lang="en-US" dirty="0"/>
              <a:t>How are they timestamped?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What is the read-only transaction protocol?</a:t>
            </a:r>
          </a:p>
          <a:p>
            <a:pPr lvl="1"/>
            <a:r>
              <a:rPr lang="en-US" dirty="0"/>
              <a:t>How are read timestamps chosen?</a:t>
            </a:r>
          </a:p>
          <a:p>
            <a:pPr lvl="1"/>
            <a:r>
              <a:rPr lang="en-US" dirty="0"/>
              <a:t>How are reads executed?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9111C5-E04E-4942-8174-12BB645D56A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Helvetica Neue Medium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Helvetica Neue Medium" charset="0"/>
              <a:ea typeface="+mn-ea"/>
              <a:cs typeface="+mn-cs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0A884C4-6C43-F24A-8B9A-139E9A1244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/>
              <a:t>This Lecture</a:t>
            </a:r>
          </a:p>
        </p:txBody>
      </p:sp>
    </p:spTree>
    <p:extLst>
      <p:ext uri="{BB962C8B-B14F-4D97-AF65-F5344CB8AC3E}">
        <p14:creationId xmlns:p14="http://schemas.microsoft.com/office/powerpoint/2010/main" val="11520631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50195" y="1679171"/>
            <a:ext cx="8694051" cy="4778374"/>
          </a:xfrm>
        </p:spPr>
        <p:txBody>
          <a:bodyPr/>
          <a:lstStyle/>
          <a:p>
            <a:r>
              <a:rPr lang="en-US" dirty="0"/>
              <a:t>Three phases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Execute  </a:t>
            </a:r>
            <a:r>
              <a:rPr lang="en-US" dirty="0">
                <a:sym typeface="Wingdings" pitchFamily="2" charset="2"/>
              </a:rPr>
              <a:t>  Prepare    Commit</a:t>
            </a: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9111C5-E04E-4942-8174-12BB645D56A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Helvetica Neue Medium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Helvetica Neue Medium" charset="0"/>
              <a:ea typeface="+mn-ea"/>
              <a:cs typeface="+mn-cs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0A884C4-6C43-F24A-8B9A-139E9A1244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/>
              <a:t>Read-Write Transactions (2PL)</a:t>
            </a:r>
          </a:p>
        </p:txBody>
      </p:sp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C76CAFA0-9C53-4E46-B695-11EEC8649E88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575862" y="3244601"/>
            <a:ext cx="258735" cy="368798"/>
          </a:xfrm>
          <a:prstGeom prst="rect">
            <a:avLst/>
          </a:prstGeom>
        </p:spPr>
      </p:pic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BDEEA9B5-C68A-2F4F-8A09-B51BA1465991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374993" y="3244602"/>
            <a:ext cx="368797" cy="368797"/>
          </a:xfrm>
          <a:prstGeom prst="rect">
            <a:avLst/>
          </a:prstGeom>
        </p:spPr>
      </p:pic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CF638E44-A520-3A48-9031-7CE0C6FDE59D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725952" y="3244601"/>
            <a:ext cx="258735" cy="368798"/>
          </a:xfrm>
          <a:prstGeom prst="rect">
            <a:avLst/>
          </a:prstGeom>
        </p:spPr>
      </p:pic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06C6CADD-9A54-934E-8938-96A5C4628B33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352217" y="3244601"/>
            <a:ext cx="258735" cy="368798"/>
          </a:xfrm>
          <a:prstGeom prst="rect">
            <a:avLst/>
          </a:prstGeom>
        </p:spPr>
      </p:pic>
      <p:pic>
        <p:nvPicPr>
          <p:cNvPr id="11" name="Picture 10" descr="A close up of a logo&#10;&#10;Description automatically generated">
            <a:extLst>
              <a:ext uri="{FF2B5EF4-FFF2-40B4-BE49-F238E27FC236}">
                <a16:creationId xmlns:a16="http://schemas.microsoft.com/office/drawing/2014/main" id="{DCBEF660-6F20-274D-A2A5-BA3FE5303DDC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743790" y="3244602"/>
            <a:ext cx="368797" cy="368797"/>
          </a:xfrm>
          <a:prstGeom prst="rect">
            <a:avLst/>
          </a:prstGeom>
        </p:spPr>
      </p:pic>
      <p:sp>
        <p:nvSpPr>
          <p:cNvPr id="4" name="Left Brace 3">
            <a:extLst>
              <a:ext uri="{FF2B5EF4-FFF2-40B4-BE49-F238E27FC236}">
                <a16:creationId xmlns:a16="http://schemas.microsoft.com/office/drawing/2014/main" id="{A4FBE38C-DFBD-E844-AA28-F6E1DE703E05}"/>
              </a:ext>
            </a:extLst>
          </p:cNvPr>
          <p:cNvSpPr/>
          <p:nvPr/>
        </p:nvSpPr>
        <p:spPr>
          <a:xfrm rot="16200000">
            <a:off x="5593789" y="2827020"/>
            <a:ext cx="301658" cy="3235438"/>
          </a:xfrm>
          <a:prstGeom prst="leftBrac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B39E920-A97C-6742-8B09-740158E11A84}"/>
              </a:ext>
            </a:extLst>
          </p:cNvPr>
          <p:cNvSpPr txBox="1"/>
          <p:nvPr/>
        </p:nvSpPr>
        <p:spPr>
          <a:xfrm>
            <a:off x="4783914" y="4651084"/>
            <a:ext cx="203453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Wingdings" pitchFamily="2" charset="2"/>
              </a:rPr>
              <a:t>2PC: atomicity</a:t>
            </a:r>
            <a:endParaRPr lang="en-CN" sz="22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4511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4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4.2"/>
</p:tagLst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977</TotalTime>
  <Words>1664</Words>
  <Application>Microsoft Office PowerPoint</Application>
  <PresentationFormat>Overhead</PresentationFormat>
  <Paragraphs>421</Paragraphs>
  <Slides>20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Calibri</vt:lpstr>
      <vt:lpstr>Cambria Math</vt:lpstr>
      <vt:lpstr>Helvetica Neue</vt:lpstr>
      <vt:lpstr>Helvetica Neue Light</vt:lpstr>
      <vt:lpstr>Helvetica Neue Medium</vt:lpstr>
      <vt:lpstr>1_Office Theme</vt:lpstr>
      <vt:lpstr>Spanner Part II</vt:lpstr>
      <vt:lpstr>Recap: Spanner is Strictly Serializable</vt:lpstr>
      <vt:lpstr>Recap: Ideas Behind Read-Only Txns</vt:lpstr>
      <vt:lpstr>Recap: TrueTime</vt:lpstr>
      <vt:lpstr>Enforcing the Invariant with TT</vt:lpstr>
      <vt:lpstr>Enforcing the Invariant with TT</vt:lpstr>
      <vt:lpstr>After-class Puzzles</vt:lpstr>
      <vt:lpstr>This Lecture</vt:lpstr>
      <vt:lpstr>Read-Write Transactions (2PL)</vt:lpstr>
      <vt:lpstr>Read-Write Transactions (2PL)</vt:lpstr>
      <vt:lpstr>Read-Write Transactions (2PL)</vt:lpstr>
      <vt:lpstr>Read-Write Transactions (2PL)</vt:lpstr>
      <vt:lpstr>Timestamping Read-Write Transactions</vt:lpstr>
      <vt:lpstr>Read-Only Transactions (TM part)</vt:lpstr>
      <vt:lpstr>Read-Only Transactions (Paxos part)</vt:lpstr>
      <vt:lpstr>A Puzzle to Help With Understanding</vt:lpstr>
      <vt:lpstr>A Puzzle to Help With Understanding</vt:lpstr>
      <vt:lpstr>A Puzzle to Help With Understanding</vt:lpstr>
      <vt:lpstr>Serializable Snapshot Reads</vt:lpstr>
      <vt:lpstr>Takeaways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Haonan Lu</dc:creator>
  <cp:lastModifiedBy>Jeffrey M. Helt</cp:lastModifiedBy>
  <cp:revision>303</cp:revision>
  <dcterms:created xsi:type="dcterms:W3CDTF">2021-04-10T23:37:05Z</dcterms:created>
  <dcterms:modified xsi:type="dcterms:W3CDTF">2022-11-21T07:12:15Z</dcterms:modified>
</cp:coreProperties>
</file>