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5" r:id="rId6"/>
    <p:sldMasterId id="2147483698" r:id="rId7"/>
  </p:sldMasterIdLst>
  <p:notesMasterIdLst>
    <p:notesMasterId r:id="rId41"/>
  </p:notesMasterIdLst>
  <p:sldIdLst>
    <p:sldId id="256" r:id="rId8"/>
    <p:sldId id="339" r:id="rId9"/>
    <p:sldId id="341" r:id="rId10"/>
    <p:sldId id="257" r:id="rId11"/>
    <p:sldId id="292" r:id="rId12"/>
    <p:sldId id="340" r:id="rId13"/>
    <p:sldId id="342" r:id="rId14"/>
    <p:sldId id="343" r:id="rId15"/>
    <p:sldId id="285" r:id="rId16"/>
    <p:sldId id="345" r:id="rId17"/>
    <p:sldId id="346" r:id="rId18"/>
    <p:sldId id="352" r:id="rId19"/>
    <p:sldId id="347" r:id="rId20"/>
    <p:sldId id="348" r:id="rId21"/>
    <p:sldId id="280" r:id="rId22"/>
    <p:sldId id="261" r:id="rId23"/>
    <p:sldId id="349" r:id="rId24"/>
    <p:sldId id="263" r:id="rId25"/>
    <p:sldId id="350" r:id="rId26"/>
    <p:sldId id="353" r:id="rId27"/>
    <p:sldId id="365" r:id="rId28"/>
    <p:sldId id="366" r:id="rId29"/>
    <p:sldId id="367" r:id="rId30"/>
    <p:sldId id="368" r:id="rId31"/>
    <p:sldId id="355" r:id="rId32"/>
    <p:sldId id="356" r:id="rId33"/>
    <p:sldId id="359" r:id="rId34"/>
    <p:sldId id="360" r:id="rId35"/>
    <p:sldId id="361" r:id="rId36"/>
    <p:sldId id="362" r:id="rId37"/>
    <p:sldId id="357" r:id="rId38"/>
    <p:sldId id="363" r:id="rId39"/>
    <p:sldId id="364" r:id="rId40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92085" autoAdjust="0"/>
  </p:normalViewPr>
  <p:slideViewPr>
    <p:cSldViewPr snapToGrid="0" snapToObjects="1">
      <p:cViewPr varScale="1">
        <p:scale>
          <a:sx n="120" d="100"/>
          <a:sy n="120" d="100"/>
        </p:scale>
        <p:origin x="1128" y="96"/>
      </p:cViewPr>
      <p:guideLst/>
    </p:cSldViewPr>
  </p:slideViewPr>
  <p:notesTextViewPr>
    <p:cViewPr>
      <p:scale>
        <a:sx n="240" d="100"/>
        <a:sy n="2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5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77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Spanner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17</a:t>
            </a:r>
          </a:p>
          <a:p>
            <a:endParaRPr lang="en-US" dirty="0"/>
          </a:p>
          <a:p>
            <a:r>
              <a:rPr lang="en-US" dirty="0"/>
              <a:t>Jeffrey Helt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Slides adapted from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Haonan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Lu, Wyatt Lloyd, and Mike Freedman’s, which are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Strict serializability: a matter of real-time ordering</a:t>
            </a:r>
          </a:p>
          <a:p>
            <a:pPr lvl="1"/>
            <a:r>
              <a:rPr lang="en-US" dirty="0"/>
              <a:t>If T2 starts after T1 finishes, then T2 must be ordered after T1 </a:t>
            </a:r>
          </a:p>
          <a:p>
            <a:pPr lvl="2"/>
            <a:r>
              <a:rPr lang="en-US" dirty="0"/>
              <a:t>If T2 is a RO </a:t>
            </a:r>
            <a:r>
              <a:rPr lang="en-US" dirty="0" err="1"/>
              <a:t>txn</a:t>
            </a:r>
            <a:r>
              <a:rPr lang="en-US" dirty="0"/>
              <a:t>, then T2 should see the effects of all writes that finished before T2 started. </a:t>
            </a:r>
          </a:p>
          <a:p>
            <a:pPr lvl="1"/>
            <a:endParaRPr lang="en-US" dirty="0"/>
          </a:p>
          <a:p>
            <a:r>
              <a:rPr lang="en-US" dirty="0"/>
              <a:t>A similar scenario at a restaurant</a:t>
            </a:r>
          </a:p>
          <a:p>
            <a:pPr lvl="1"/>
            <a:r>
              <a:rPr lang="en-US" dirty="0"/>
              <a:t>Alice arrives, writes her name and the time she arrives (e.g., 5pm) on the waiting list</a:t>
            </a:r>
          </a:p>
          <a:p>
            <a:pPr lvl="1"/>
            <a:r>
              <a:rPr lang="en-US" dirty="0"/>
              <a:t>Bob then arrives, writes his name and the time (e.g., 5:10PM)</a:t>
            </a:r>
          </a:p>
          <a:p>
            <a:pPr lvl="1"/>
            <a:r>
              <a:rPr lang="en-US" dirty="0"/>
              <a:t>Then Bob is ordered after Alice on the waiting list</a:t>
            </a:r>
          </a:p>
          <a:p>
            <a:pPr lvl="1"/>
            <a:r>
              <a:rPr lang="en-US" dirty="0"/>
              <a:t>I arrive later at 5:15PM and check how many people are ahead of me by checking the waiting list by time</a:t>
            </a:r>
          </a:p>
        </p:txBody>
      </p:sp>
    </p:spTree>
    <p:extLst>
      <p:ext uri="{BB962C8B-B14F-4D97-AF65-F5344CB8AC3E}">
        <p14:creationId xmlns:p14="http://schemas.microsoft.com/office/powerpoint/2010/main" val="50622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1: when committing a write, tag it with the current physical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Idea 2: when reading the system, check which writes were committed before the time this read started.</a:t>
            </a:r>
          </a:p>
          <a:p>
            <a:pPr lvl="1"/>
            <a:endParaRPr lang="en-US" dirty="0"/>
          </a:p>
          <a:p>
            <a:r>
              <a:rPr lang="en-US" dirty="0"/>
              <a:t>How about the serializable requirement?</a:t>
            </a:r>
          </a:p>
          <a:p>
            <a:pPr lvl="1"/>
            <a:r>
              <a:rPr lang="en-US" dirty="0"/>
              <a:t>Physical time naturally gives a total order</a:t>
            </a:r>
          </a:p>
        </p:txBody>
      </p:sp>
    </p:spTree>
    <p:extLst>
      <p:ext uri="{BB962C8B-B14F-4D97-AF65-F5344CB8AC3E}">
        <p14:creationId xmlns:p14="http://schemas.microsoft.com/office/powerpoint/2010/main" val="209710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Invariant: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Trivially provided by perfect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Clocks are not perfect</a:t>
            </a:r>
          </a:p>
          <a:p>
            <a:pPr lvl="1"/>
            <a:r>
              <a:rPr lang="en-US" dirty="0"/>
              <a:t>Clock skew: some clocks are faster/slower</a:t>
            </a:r>
          </a:p>
          <a:p>
            <a:pPr lvl="1"/>
            <a:r>
              <a:rPr lang="en-US" dirty="0"/>
              <a:t>Clock skew may not be bounded</a:t>
            </a:r>
          </a:p>
          <a:p>
            <a:pPr lvl="1"/>
            <a:r>
              <a:rPr lang="en-US" dirty="0"/>
              <a:t>Clock skew may not be known a priori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T2 may be tagged with a smaller timestamp than T1 due to T2’s slower clock</a:t>
            </a:r>
          </a:p>
          <a:p>
            <a:pPr lvl="1"/>
            <a:endParaRPr lang="en-US" dirty="0"/>
          </a:p>
          <a:p>
            <a:r>
              <a:rPr lang="en-US" dirty="0"/>
              <a:t>Seems impossible to have perfect clocks in distributed systems.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5082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perfect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Partially synchronized</a:t>
            </a:r>
          </a:p>
          <a:p>
            <a:pPr lvl="1"/>
            <a:r>
              <a:rPr lang="en-US" dirty="0"/>
              <a:t>Clock skew is bounded and </a:t>
            </a:r>
            <a:r>
              <a:rPr lang="en-US" dirty="0">
                <a:solidFill>
                  <a:srgbClr val="00B050"/>
                </a:solidFill>
              </a:rPr>
              <a:t>known a priori</a:t>
            </a:r>
          </a:p>
          <a:p>
            <a:pPr lvl="1"/>
            <a:r>
              <a:rPr lang="en-US" dirty="0"/>
              <a:t>My clock shows 1:30PM, then I know the absolute (real) time is in the range of 1:30 PM +/- X. </a:t>
            </a:r>
          </a:p>
          <a:p>
            <a:pPr lvl="2"/>
            <a:r>
              <a:rPr lang="en-US" dirty="0"/>
              <a:t>e.g., between 1:20PM and 1:40PM if X = 10 mins 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Clock skew is </a:t>
            </a:r>
            <a:r>
              <a:rPr lang="en-US" dirty="0">
                <a:solidFill>
                  <a:srgbClr val="00B050"/>
                </a:solidFill>
              </a:rPr>
              <a:t>short</a:t>
            </a:r>
          </a:p>
          <a:p>
            <a:pPr lvl="1"/>
            <a:r>
              <a:rPr lang="en-US" dirty="0"/>
              <a:t>E.g., X = a few milliseconds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Enable something special, e.g., Spanner!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Spanner: Google’s Globally-Distributed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OSDI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Scale-out vs. Fault Tolerance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3961" y="1563304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3961" y="2418535"/>
            <a:ext cx="5869839" cy="400110"/>
            <a:chOff x="2532400" y="2125579"/>
            <a:chExt cx="5869839" cy="40011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3961" y="3273766"/>
            <a:ext cx="5869839" cy="400110"/>
            <a:chOff x="2532400" y="3404989"/>
            <a:chExt cx="5869839" cy="40011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6361" y="3426166"/>
            <a:ext cx="5869839" cy="400110"/>
            <a:chOff x="2532400" y="3404989"/>
            <a:chExt cx="5869839" cy="40011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8761" y="3578566"/>
            <a:ext cx="5869839" cy="400110"/>
            <a:chOff x="2532400" y="3404989"/>
            <a:chExt cx="5869839" cy="40011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6361" y="2570935"/>
            <a:ext cx="5869839" cy="400110"/>
            <a:chOff x="2532400" y="2125579"/>
            <a:chExt cx="5869839" cy="40011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78761" y="2723335"/>
            <a:ext cx="5869839" cy="400110"/>
            <a:chOff x="2532400" y="2125579"/>
            <a:chExt cx="5869839" cy="40011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6361" y="1715704"/>
            <a:ext cx="5869839" cy="400110"/>
            <a:chOff x="2532400" y="1639034"/>
            <a:chExt cx="5869839" cy="40011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8761" y="1868104"/>
            <a:ext cx="5869839" cy="400110"/>
            <a:chOff x="2532400" y="1639034"/>
            <a:chExt cx="5869839" cy="40011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423949" y="4246275"/>
            <a:ext cx="8321041" cy="2678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Every shard replicated via Multi-</a:t>
            </a:r>
            <a:r>
              <a:rPr lang="en-US" sz="2400" dirty="0" err="1"/>
              <a:t>Paxos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So every “operation” within transactions across tablets is actually a replicated operation within a </a:t>
            </a:r>
            <a:r>
              <a:rPr lang="en-US" sz="2400" dirty="0" err="1"/>
              <a:t>Paxos</a:t>
            </a:r>
            <a:r>
              <a:rPr lang="en-US" sz="2400" dirty="0"/>
              <a:t> RSM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Paxos</a:t>
            </a:r>
            <a:r>
              <a:rPr lang="en-US" sz="2400" dirty="0"/>
              <a:t> groups can span across datacenters!</a:t>
            </a:r>
          </a:p>
        </p:txBody>
      </p: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170688"/>
            <a:ext cx="8592065" cy="1325563"/>
          </a:xfrm>
        </p:spPr>
        <p:txBody>
          <a:bodyPr/>
          <a:lstStyle/>
          <a:p>
            <a:r>
              <a:rPr lang="en-US" dirty="0"/>
              <a:t>Strictly Serializable Multi-shard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751035"/>
            <a:ext cx="8592064" cy="4694152"/>
          </a:xfrm>
        </p:spPr>
        <p:txBody>
          <a:bodyPr>
            <a:normAutofit/>
          </a:bodyPr>
          <a:lstStyle/>
          <a:p>
            <a:r>
              <a:rPr lang="en-US" dirty="0"/>
              <a:t>How are clocks made “nearly perfect”?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How does Spanner leverage these clocks?</a:t>
            </a:r>
          </a:p>
          <a:p>
            <a:pPr lvl="1"/>
            <a:r>
              <a:rPr lang="en-US" dirty="0"/>
              <a:t>How are writes done and tagged?</a:t>
            </a:r>
          </a:p>
          <a:p>
            <a:pPr lvl="1"/>
            <a:r>
              <a:rPr lang="en-US" dirty="0"/>
              <a:t>How read-only transactions are made efficient?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4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600201"/>
            <a:ext cx="8768280" cy="1253541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>
                <a:ea typeface="Helvetica Neue Medium" charset="0"/>
                <a:cs typeface="Helvetica Neue Medium" charset="0"/>
              </a:rPr>
              <a:t>“Global wall-clock time” with bounded uncertainty</a:t>
            </a:r>
          </a:p>
          <a:p>
            <a:pPr lvl="1">
              <a:spcBef>
                <a:spcPts val="800"/>
              </a:spcBef>
            </a:pPr>
            <a:r>
              <a:rPr lang="en-US" dirty="0" err="1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is worst-case clock divergence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Spanner’s notion of time becomes intervals, not single values</a:t>
            </a:r>
          </a:p>
          <a:p>
            <a:pPr lvl="1"/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is 4ms on average,  2</a:t>
            </a:r>
            <a:r>
              <a:rPr lang="en-US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is about 10ms</a:t>
            </a:r>
          </a:p>
          <a:p>
            <a:pPr>
              <a:spcBef>
                <a:spcPts val="800"/>
              </a:spcBef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29254" y="3545554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57862" y="331101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3028711" y="3088354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5133863" y="3088354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545" y="400281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753" y="400281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8377" y="3095625"/>
            <a:ext cx="13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28711" y="4623613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6721" y="4788713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0953" y="5306375"/>
            <a:ext cx="8229600" cy="1031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 algn="l">
              <a:spcBef>
                <a:spcPct val="20000"/>
              </a:spcBef>
              <a:defRPr/>
            </a:pP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Consider event </a:t>
            </a:r>
            <a:r>
              <a:rPr lang="en-US" sz="2600" dirty="0" err="1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which invoked </a:t>
            </a:r>
            <a:r>
              <a:rPr lang="en-US" sz="2600" dirty="0" err="1">
                <a:latin typeface="Helvetica Neue Medium" charset="0"/>
                <a:ea typeface="Helvetica Neue Medium" charset="0"/>
                <a:cs typeface="Helvetica Neue Medium" charset="0"/>
              </a:rPr>
              <a:t>tt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2600" dirty="0" err="1">
                <a:latin typeface="Helvetica Neue Medium" charset="0"/>
                <a:ea typeface="Helvetica Neue Medium" charset="0"/>
                <a:cs typeface="Helvetica Neue Medium" charset="0"/>
              </a:rPr>
              <a:t>TT.now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():</a:t>
            </a:r>
            <a:endParaRPr lang="en-US" sz="260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 algn="l">
              <a:spcBef>
                <a:spcPct val="20000"/>
              </a:spcBef>
              <a:defRPr/>
            </a:pP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	Guarantee:  </a:t>
            </a:r>
            <a:r>
              <a:rPr lang="en-US" sz="26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tt.earliest</a:t>
            </a:r>
            <a:r>
              <a:rPr lang="en-US" sz="26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&lt;= t</a:t>
            </a:r>
            <a:r>
              <a:rPr lang="en-US" sz="26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abs</a:t>
            </a:r>
            <a:r>
              <a:rPr lang="en-US" sz="26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</a:t>
            </a:r>
            <a:r>
              <a:rPr lang="en-US" sz="26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6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&lt;= tt.latest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dirty="0"/>
              <a:t>Interface</a:t>
            </a:r>
          </a:p>
          <a:p>
            <a:pPr lvl="1"/>
            <a:r>
              <a:rPr lang="en-CN" dirty="0"/>
              <a:t>TT.now() = [earliest, latest]  # latest – earliest = </a:t>
            </a:r>
            <a:r>
              <a:rPr lang="en-US" dirty="0">
                <a:ea typeface="Helvetica Neue Medium" charset="0"/>
                <a:cs typeface="Helvetica Neue Medium" charset="0"/>
              </a:rPr>
              <a:t>2*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CN" dirty="0"/>
              <a:t>TT.after(t) = true if t has </a:t>
            </a:r>
            <a:r>
              <a:rPr lang="en-US" dirty="0"/>
              <a:t>passed</a:t>
            </a:r>
            <a:endParaRPr lang="en-CN" dirty="0"/>
          </a:p>
          <a:p>
            <a:pPr lvl="2"/>
            <a:r>
              <a:rPr lang="en-CN" dirty="0"/>
              <a:t>TT.now().earliest &gt; t (b/c t</a:t>
            </a:r>
            <a:r>
              <a:rPr lang="en-CN" baseline="-25000" dirty="0"/>
              <a:t>abs</a:t>
            </a:r>
            <a:r>
              <a:rPr lang="en-CN" dirty="0"/>
              <a:t> &gt;= TT.now().earliest)</a:t>
            </a:r>
          </a:p>
          <a:p>
            <a:pPr lvl="1"/>
            <a:r>
              <a:rPr lang="en-CN" dirty="0"/>
              <a:t>TT.before(t) = true if t has </a:t>
            </a:r>
            <a:r>
              <a:rPr lang="en-US" dirty="0"/>
              <a:t>not</a:t>
            </a:r>
            <a:r>
              <a:rPr lang="en-CN" dirty="0"/>
              <a:t> arrived</a:t>
            </a:r>
          </a:p>
          <a:p>
            <a:pPr lvl="2"/>
            <a:r>
              <a:rPr lang="en-CN" dirty="0"/>
              <a:t>TT.now().latest &lt; t (b/c t</a:t>
            </a:r>
            <a:r>
              <a:rPr lang="en-CN" baseline="-25000" dirty="0"/>
              <a:t>abs</a:t>
            </a:r>
            <a:r>
              <a:rPr lang="en-CN" dirty="0"/>
              <a:t> &lt;= TT.now().latest)</a:t>
            </a:r>
          </a:p>
          <a:p>
            <a:pPr marL="457200" lvl="1" indent="0">
              <a:buNone/>
            </a:pPr>
            <a:endParaRPr lang="en-CN" dirty="0"/>
          </a:p>
          <a:p>
            <a:r>
              <a:rPr lang="en-CN" dirty="0"/>
              <a:t>Implementation</a:t>
            </a:r>
          </a:p>
          <a:p>
            <a:pPr lvl="1"/>
            <a:r>
              <a:rPr lang="en-US" dirty="0"/>
              <a:t>Relies on specialized hardware, e.g., satellite and atomic clocks</a:t>
            </a:r>
            <a:endParaRPr lang="en-CN" dirty="0"/>
          </a:p>
          <a:p>
            <a:pPr lvl="2"/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Concurrency control</a:t>
            </a:r>
          </a:p>
          <a:p>
            <a:pPr lvl="1"/>
            <a:r>
              <a:rPr lang="en-US" dirty="0"/>
              <a:t>Order transactions across shards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State machine replication</a:t>
            </a:r>
          </a:p>
          <a:p>
            <a:pPr lvl="1"/>
            <a:r>
              <a:rPr lang="en-US" dirty="0"/>
              <a:t>Replicas of a shard apply transactions in the same order decided by concurrency control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Distributed 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340782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20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21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3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22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79015" y="41978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50428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94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23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79015" y="41978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50428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60448" y="41421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1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24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97831"/>
            <a:ext cx="3376827" cy="877645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79015" y="41978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3199525" y="3252476"/>
            <a:ext cx="1843344" cy="8896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60448" y="41421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9F12AB9-76B0-8346-B967-863A53940087}"/>
              </a:ext>
            </a:extLst>
          </p:cNvPr>
          <p:cNvSpPr/>
          <p:nvPr/>
        </p:nvSpPr>
        <p:spPr>
          <a:xfrm>
            <a:off x="7854674" y="5542529"/>
            <a:ext cx="453303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25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6]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78177" y="419049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64241" y="41842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[8, 12]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57950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26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</a:t>
            </a:r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</p:cNvCxnSpPr>
          <p:nvPr/>
        </p:nvCxnSpPr>
        <p:spPr>
          <a:xfrm>
            <a:off x="1839857" y="4197831"/>
            <a:ext cx="679834" cy="87764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114508" y="3265804"/>
            <a:ext cx="914905" cy="92671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0486"/>
            <a:ext cx="1013644" cy="89499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1A3924-A02D-574B-8E5C-1FB78393D643}"/>
              </a:ext>
            </a:extLst>
          </p:cNvPr>
          <p:cNvCxnSpPr>
            <a:cxnSpLocks/>
          </p:cNvCxnSpPr>
          <p:nvPr/>
        </p:nvCxnSpPr>
        <p:spPr>
          <a:xfrm flipH="1">
            <a:off x="2057639" y="3974710"/>
            <a:ext cx="1245420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581D7-DDE9-5244-8AB8-1E882BA39B78}"/>
              </a:ext>
            </a:extLst>
          </p:cNvPr>
          <p:cNvSpPr txBox="1"/>
          <p:nvPr/>
        </p:nvSpPr>
        <p:spPr>
          <a:xfrm>
            <a:off x="3326541" y="37121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5042870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6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0C443-8480-A240-B2AD-7C73536A6DF5}"/>
              </a:ext>
            </a:extLst>
          </p:cNvPr>
          <p:cNvSpPr txBox="1"/>
          <p:nvPr/>
        </p:nvSpPr>
        <p:spPr>
          <a:xfrm>
            <a:off x="2341597" y="42038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78177" y="419049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64241" y="41842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[1, 12]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57950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working!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1554480" y="3265804"/>
            <a:ext cx="3474933" cy="90124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stCxn id="35" idx="0"/>
            <a:endCxn id="17" idx="0"/>
          </p:cNvCxnSpPr>
          <p:nvPr/>
        </p:nvCxnSpPr>
        <p:spPr>
          <a:xfrm flipH="1">
            <a:off x="2519691" y="4180355"/>
            <a:ext cx="4202114" cy="895121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5042870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6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D1475A-DDEA-F349-BBCC-3E56E1E6A722}"/>
              </a:ext>
            </a:extLst>
          </p:cNvPr>
          <p:cNvSpPr txBox="1"/>
          <p:nvPr/>
        </p:nvSpPr>
        <p:spPr>
          <a:xfrm>
            <a:off x="1460026" y="416705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27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4127288"/>
            <a:ext cx="8592064" cy="2329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d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always be true, how? </a:t>
            </a: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257" y="1325563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E33B8-41DE-BE42-8D00-F8AC56C37DC7}"/>
              </a:ext>
            </a:extLst>
          </p:cNvPr>
          <p:cNvSpPr/>
          <p:nvPr/>
        </p:nvSpPr>
        <p:spPr>
          <a:xfrm>
            <a:off x="3239589" y="1178447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4127288"/>
            <a:ext cx="8592064" cy="23299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d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always be true, how?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and 2 </a:t>
            </a: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x &lt; d; we need to ensure b &lt; x; then b &lt; x &lt; d, done.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257" y="1325563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A419FB-4D63-BA48-B884-5080BEFEF024}"/>
              </a:ext>
            </a:extLst>
          </p:cNvPr>
          <p:cNvSpPr/>
          <p:nvPr/>
        </p:nvSpPr>
        <p:spPr>
          <a:xfrm>
            <a:off x="3239589" y="1178447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Dozens of datacenters (zones)</a:t>
            </a:r>
          </a:p>
          <a:p>
            <a:endParaRPr lang="en-US" dirty="0"/>
          </a:p>
          <a:p>
            <a:r>
              <a:rPr lang="en-US" dirty="0"/>
              <a:t>Per zone, 100-1000s of servers</a:t>
            </a:r>
          </a:p>
          <a:p>
            <a:endParaRPr lang="en-US" dirty="0"/>
          </a:p>
          <a:p>
            <a:r>
              <a:rPr lang="en-US" dirty="0"/>
              <a:t>Per server, 100-1000 shards (tablets)</a:t>
            </a:r>
          </a:p>
          <a:p>
            <a:endParaRPr lang="en-US" dirty="0"/>
          </a:p>
          <a:p>
            <a:r>
              <a:rPr lang="en-US" dirty="0"/>
              <a:t>Every shard replicated for fault-tolerance (e.g., 5x)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Setting</a:t>
            </a:r>
          </a:p>
        </p:txBody>
      </p:sp>
    </p:spTree>
    <p:extLst>
      <p:ext uri="{BB962C8B-B14F-4D97-AF65-F5344CB8AC3E}">
        <p14:creationId xmlns:p14="http://schemas.microsoft.com/office/powerpoint/2010/main" val="229894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30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4871171" y="1872409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25965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6695947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31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429886" y="3237229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5042870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5" y="4180355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4170519" y="41754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25FC33E-6EFD-FB48-9AB3-CBD279D6BAFE}"/>
              </a:ext>
            </a:extLst>
          </p:cNvPr>
          <p:cNvSpPr/>
          <p:nvPr/>
        </p:nvSpPr>
        <p:spPr>
          <a:xfrm rot="10800000">
            <a:off x="5318632" y="326351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7C1BB2-F118-F243-8A88-DC6B4530390B}"/>
              </a:ext>
            </a:extLst>
          </p:cNvPr>
          <p:cNvSpPr txBox="1"/>
          <p:nvPr/>
        </p:nvSpPr>
        <p:spPr>
          <a:xfrm>
            <a:off x="5677039" y="335177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 fontScale="92500"/>
          </a:bodyPr>
          <a:lstStyle/>
          <a:p>
            <a:r>
              <a:rPr lang="en-US" dirty="0"/>
              <a:t>The invariant is always enforced: </a:t>
            </a: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endParaRPr lang="en-US" dirty="0"/>
          </a:p>
          <a:p>
            <a:r>
              <a:rPr lang="en-US" dirty="0"/>
              <a:t>How big/small 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is does not matter for correctness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need to make sure:</a:t>
            </a:r>
          </a:p>
          <a:p>
            <a:pPr lvl="1"/>
            <a:r>
              <a:rPr lang="en-US" dirty="0" err="1"/>
              <a:t>TT.now</a:t>
            </a:r>
            <a:r>
              <a:rPr lang="en-US" dirty="0"/>
              <a:t>().latest is used for </a:t>
            </a:r>
            <a:r>
              <a:rPr lang="en-US" dirty="0" err="1"/>
              <a:t>ts</a:t>
            </a:r>
            <a:r>
              <a:rPr lang="en-US" dirty="0"/>
              <a:t> (in this example)</a:t>
            </a:r>
          </a:p>
          <a:p>
            <a:pPr lvl="1"/>
            <a:r>
              <a:rPr lang="en-US" dirty="0"/>
              <a:t>Commit wait, i.e., </a:t>
            </a:r>
            <a:r>
              <a:rPr lang="en-US" dirty="0" err="1"/>
              <a:t>TT.after</a:t>
            </a:r>
            <a:r>
              <a:rPr lang="en-US" dirty="0"/>
              <a:t>(</a:t>
            </a:r>
            <a:r>
              <a:rPr lang="en-US" dirty="0" err="1"/>
              <a:t>ts</a:t>
            </a:r>
            <a:r>
              <a:rPr lang="en-US" dirty="0"/>
              <a:t>) == true</a:t>
            </a:r>
          </a:p>
          <a:p>
            <a:pPr lvl="1"/>
            <a:endParaRPr lang="en-US" dirty="0"/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must be </a:t>
            </a:r>
            <a:r>
              <a:rPr lang="en-US" dirty="0">
                <a:solidFill>
                  <a:srgbClr val="00B050"/>
                </a:solidFill>
                <a:ea typeface="Helvetica Neue Medium" charset="0"/>
                <a:cs typeface="Helvetica Neue Medium" charset="0"/>
              </a:rPr>
              <a:t>known a priori </a:t>
            </a:r>
            <a:r>
              <a:rPr lang="en-US" dirty="0">
                <a:ea typeface="Helvetica Neue Medium" charset="0"/>
                <a:cs typeface="Helvetica Neue Medium" charset="0"/>
              </a:rPr>
              <a:t>and </a:t>
            </a:r>
            <a:r>
              <a:rPr lang="en-US" dirty="0">
                <a:solidFill>
                  <a:srgbClr val="00B050"/>
                </a:solidFill>
                <a:ea typeface="Helvetica Neue Medium" charset="0"/>
                <a:cs typeface="Helvetica Neue Medium" charset="0"/>
              </a:rPr>
              <a:t>small</a:t>
            </a:r>
            <a:r>
              <a:rPr lang="en-US" dirty="0">
                <a:ea typeface="Helvetica Neue Medium" charset="0"/>
                <a:cs typeface="Helvetica Neue Medium" charset="0"/>
              </a:rPr>
              <a:t> so commit wait is doable!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9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/>
          </a:bodyPr>
          <a:lstStyle/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Then 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Google Built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2005 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BigTable</a:t>
            </a:r>
            <a:r>
              <a:rPr lang="en-US" dirty="0"/>
              <a:t> </a:t>
            </a:r>
            <a:r>
              <a:rPr lang="en-US" sz="1800" dirty="0"/>
              <a:t>[OSDI 2006]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Eventually consistent across datacenters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“don’t need distributed transactions”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2008?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MegaStore</a:t>
            </a:r>
            <a:r>
              <a:rPr lang="en-US" dirty="0"/>
              <a:t> </a:t>
            </a:r>
            <a:r>
              <a:rPr lang="en-US" sz="1800" dirty="0"/>
              <a:t>[CIDR 2011]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Strongly consistent across datacenters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Option for distributed transactions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Performance was not great</a:t>
            </a:r>
            <a:r>
              <a:rPr lang="mr-IN" dirty="0"/>
              <a:t>…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2011  </a:t>
            </a:r>
            <a:r>
              <a:rPr lang="mr-IN" dirty="0"/>
              <a:t>–</a:t>
            </a:r>
            <a:r>
              <a:rPr lang="en-US" dirty="0"/>
              <a:t> Spanner </a:t>
            </a:r>
            <a:r>
              <a:rPr lang="en-US" sz="1800" dirty="0"/>
              <a:t>[OSDI 2012]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Strictly Serializable Distributed Transactions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“We wanted to make it easy for developers to build their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Strict serializability</a:t>
            </a:r>
          </a:p>
          <a:p>
            <a:pPr lvl="1"/>
            <a:r>
              <a:rPr lang="en-US" dirty="0"/>
              <a:t>Serializability + linearizability</a:t>
            </a:r>
          </a:p>
          <a:p>
            <a:pPr lvl="1"/>
            <a:r>
              <a:rPr lang="en-US" dirty="0"/>
              <a:t>As if coding on a single-threaded, transactionally isolated machine</a:t>
            </a:r>
          </a:p>
          <a:p>
            <a:pPr lvl="1"/>
            <a:r>
              <a:rPr lang="en-US" dirty="0"/>
              <a:t>Spanner calls it “external consistency”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Strict serializability makes building correct application easier</a:t>
            </a:r>
          </a:p>
          <a:p>
            <a:endParaRPr lang="en-US" dirty="0"/>
          </a:p>
          <a:p>
            <a:r>
              <a:rPr lang="en-US" dirty="0"/>
              <a:t>But strict serializability is expensive</a:t>
            </a:r>
          </a:p>
          <a:p>
            <a:pPr lvl="1"/>
            <a:r>
              <a:rPr lang="en-US" dirty="0"/>
              <a:t>Performance penalty in concurrency control + Repl.</a:t>
            </a:r>
          </a:p>
          <a:p>
            <a:pPr lvl="2"/>
            <a:r>
              <a:rPr lang="en-US" dirty="0"/>
              <a:t>OCC/2PL: multiple round trips, locking,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967" y="172720"/>
            <a:ext cx="8592065" cy="1325563"/>
          </a:xfrm>
        </p:spPr>
        <p:txBody>
          <a:bodyPr>
            <a:normAutofit/>
          </a:bodyPr>
          <a:lstStyle/>
          <a:p>
            <a:r>
              <a:rPr lang="en-US" dirty="0"/>
              <a:t>A Deeper Look at Motivation</a:t>
            </a:r>
            <a:br>
              <a:rPr lang="en-US" dirty="0"/>
            </a:b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-- </a:t>
            </a: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Performance-consistency tradeoff</a:t>
            </a:r>
          </a:p>
        </p:txBody>
      </p:sp>
    </p:spTree>
    <p:extLst>
      <p:ext uri="{BB962C8B-B14F-4D97-AF65-F5344CB8AC3E}">
        <p14:creationId xmlns:p14="http://schemas.microsoft.com/office/powerpoint/2010/main" val="6893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Transactions that only read data</a:t>
            </a:r>
          </a:p>
          <a:p>
            <a:pPr lvl="1"/>
            <a:r>
              <a:rPr lang="en-US" dirty="0"/>
              <a:t>Predeclared, i.e., developer uses READ_ONLY flag / interface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Reads dominate real-world workloads</a:t>
            </a:r>
          </a:p>
          <a:p>
            <a:pPr lvl="1"/>
            <a:r>
              <a:rPr lang="en-US" dirty="0"/>
              <a:t>FB’s TAO had </a:t>
            </a:r>
            <a:r>
              <a:rPr lang="en-US" dirty="0">
                <a:solidFill>
                  <a:srgbClr val="FF8F00"/>
                </a:solidFill>
              </a:rPr>
              <a:t>500 reads </a:t>
            </a:r>
            <a:r>
              <a:rPr lang="en-US" dirty="0"/>
              <a:t>: 1 write </a:t>
            </a:r>
            <a:r>
              <a:rPr lang="en-US" sz="1600" dirty="0"/>
              <a:t>[ATC 2013]</a:t>
            </a:r>
            <a:endParaRPr lang="en-US" dirty="0"/>
          </a:p>
          <a:p>
            <a:pPr lvl="1"/>
            <a:r>
              <a:rPr lang="en-US" dirty="0"/>
              <a:t>Google Ads (F1) on Spanner from 1? DC in 24h:</a:t>
            </a:r>
          </a:p>
          <a:p>
            <a:pPr lvl="2"/>
            <a:r>
              <a:rPr lang="en-US" dirty="0"/>
              <a:t>31.2 M single-shard read-write transactions</a:t>
            </a:r>
          </a:p>
          <a:p>
            <a:pPr lvl="2"/>
            <a:r>
              <a:rPr lang="en-US" dirty="0"/>
              <a:t>32.1 M multi-shard read-write transactions</a:t>
            </a:r>
          </a:p>
          <a:p>
            <a:pPr lvl="2"/>
            <a:r>
              <a:rPr lang="en-US" dirty="0"/>
              <a:t>21.5 </a:t>
            </a:r>
            <a:r>
              <a:rPr lang="en-US" dirty="0">
                <a:solidFill>
                  <a:srgbClr val="FF8F00"/>
                </a:solidFill>
              </a:rPr>
              <a:t>B</a:t>
            </a:r>
            <a:r>
              <a:rPr lang="en-US" dirty="0"/>
              <a:t> read-only (~340 times more)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Determines system’s overall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967" y="172720"/>
            <a:ext cx="8592065" cy="1325563"/>
          </a:xfrm>
        </p:spPr>
        <p:txBody>
          <a:bodyPr>
            <a:normAutofit/>
          </a:bodyPr>
          <a:lstStyle/>
          <a:p>
            <a:r>
              <a:rPr lang="en-US" dirty="0"/>
              <a:t>A Deeper Look at Motivation</a:t>
            </a:r>
            <a:br>
              <a:rPr lang="en-US" dirty="0"/>
            </a:b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-- </a:t>
            </a: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Read-Only Transactions</a:t>
            </a:r>
          </a:p>
        </p:txBody>
      </p:sp>
    </p:spTree>
    <p:extLst>
      <p:ext uri="{BB962C8B-B14F-4D97-AF65-F5344CB8AC3E}">
        <p14:creationId xmlns:p14="http://schemas.microsoft.com/office/powerpoint/2010/main" val="109635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design a </a:t>
            </a:r>
            <a:r>
              <a:rPr lang="en-US" sz="4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strictly serializable</a:t>
            </a: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</a:p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geo-replicated, sharded system with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very fast (efficient)</a:t>
            </a: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read-only </a:t>
            </a:r>
          </a:p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would you design SS read-only transactions?</a:t>
            </a:r>
          </a:p>
          <a:p>
            <a:endParaRPr lang="en-US" dirty="0"/>
          </a:p>
          <a:p>
            <a:r>
              <a:rPr lang="en-US" dirty="0"/>
              <a:t>OCC or 2PL</a:t>
            </a:r>
          </a:p>
          <a:p>
            <a:pPr lvl="1"/>
            <a:r>
              <a:rPr lang="en-US" dirty="0"/>
              <a:t>Multiple round trips and locking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you always read in local datacenters like COPS?</a:t>
            </a:r>
          </a:p>
          <a:p>
            <a:pPr lvl="1"/>
            <a:r>
              <a:rPr lang="en-US" dirty="0"/>
              <a:t>No but maybe can read from </a:t>
            </a:r>
            <a:r>
              <a:rPr lang="en-US" dirty="0" err="1"/>
              <a:t>Paxos</a:t>
            </a:r>
            <a:r>
              <a:rPr lang="en-US" dirty="0"/>
              <a:t> quorum?</a:t>
            </a:r>
          </a:p>
          <a:p>
            <a:pPr lvl="1"/>
            <a:r>
              <a:rPr lang="en-US" dirty="0"/>
              <a:t>Or must contact the leader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Performance penalties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Round trips</a:t>
            </a:r>
            <a:r>
              <a:rPr lang="en-US" dirty="0"/>
              <a:t> increase latency, especially in wide area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Distributed lock </a:t>
            </a:r>
            <a:r>
              <a:rPr lang="en-US" dirty="0"/>
              <a:t>management is costly, e.g.,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to Spanner …</a:t>
            </a:r>
          </a:p>
        </p:txBody>
      </p:sp>
    </p:spTree>
    <p:extLst>
      <p:ext uri="{BB962C8B-B14F-4D97-AF65-F5344CB8AC3E}">
        <p14:creationId xmlns:p14="http://schemas.microsoft.com/office/powerpoint/2010/main" val="289363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is 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read-only transactions efficient</a:t>
            </a:r>
          </a:p>
          <a:p>
            <a:pPr lvl="1"/>
            <a:r>
              <a:rPr lang="en-US" dirty="0"/>
              <a:t>One round trip</a:t>
            </a:r>
          </a:p>
          <a:p>
            <a:pPr lvl="2"/>
            <a:r>
              <a:rPr lang="en-US" dirty="0"/>
              <a:t>Could be wide-area</a:t>
            </a:r>
          </a:p>
          <a:p>
            <a:pPr lvl="1"/>
            <a:r>
              <a:rPr lang="en-US" dirty="0"/>
              <a:t>Lock-free</a:t>
            </a:r>
          </a:p>
          <a:p>
            <a:pPr lvl="2"/>
            <a:r>
              <a:rPr lang="en-US" dirty="0"/>
              <a:t>No deadlocks</a:t>
            </a:r>
          </a:p>
          <a:p>
            <a:pPr lvl="2"/>
            <a:r>
              <a:rPr lang="en-US" dirty="0"/>
              <a:t>Processing reads does not block writes, e.g., long-lived reads</a:t>
            </a:r>
          </a:p>
          <a:p>
            <a:pPr lvl="1"/>
            <a:r>
              <a:rPr lang="en-US" dirty="0"/>
              <a:t>Always succeed</a:t>
            </a:r>
          </a:p>
          <a:p>
            <a:pPr lvl="2"/>
            <a:r>
              <a:rPr lang="en-US" dirty="0"/>
              <a:t>Do not abort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And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D9461207AAF46963E966C10F44718" ma:contentTypeVersion="2" ma:contentTypeDescription="Create a new document." ma:contentTypeScope="" ma:versionID="e54c2d69eac07216aeb86859495dcb09">
  <xsd:schema xmlns:xsd="http://www.w3.org/2001/XMLSchema" xmlns:xs="http://www.w3.org/2001/XMLSchema" xmlns:p="http://schemas.microsoft.com/office/2006/metadata/properties" xmlns:ns3="20c273f8-6eba-44f9-a65d-96570ab1abdc" targetNamespace="http://schemas.microsoft.com/office/2006/metadata/properties" ma:root="true" ma:fieldsID="d1180f0f8f37f6ba254909c452078498" ns3:_="">
    <xsd:import namespace="20c273f8-6eba-44f9-a65d-96570ab1ab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73f8-6eba-44f9-a65d-96570ab1ab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7D34F2-67B8-4454-856B-9B26E30BF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574C8-05F0-4AD3-90CC-B5A75A238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273f8-6eba-44f9-a65d-96570ab1ab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8DC825-8B1D-4BC8-956F-E97CFA27E599}">
  <ds:schemaRefs>
    <ds:schemaRef ds:uri="http://schemas.microsoft.com/office/infopath/2007/PartnerControls"/>
    <ds:schemaRef ds:uri="http://purl.org/dc/dcmitype/"/>
    <ds:schemaRef ds:uri="http://purl.org/dc/elements/1.1/"/>
    <ds:schemaRef ds:uri="20c273f8-6eba-44f9-a65d-96570ab1abdc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2ff60116-7431-425d-b5af-077d7791bda4}" enabled="0" method="" siteId="{2ff60116-7431-425d-b5af-077d7791bd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2014</Words>
  <Application>Microsoft Office PowerPoint</Application>
  <PresentationFormat>Overhead</PresentationFormat>
  <Paragraphs>444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1_Office Theme</vt:lpstr>
      <vt:lpstr>2_Office Theme</vt:lpstr>
      <vt:lpstr>3_Office Theme</vt:lpstr>
      <vt:lpstr>Spanner</vt:lpstr>
      <vt:lpstr>Recap: Distributed Storage Systems</vt:lpstr>
      <vt:lpstr>Google’s Setting</vt:lpstr>
      <vt:lpstr>Why Google Built Spanner</vt:lpstr>
      <vt:lpstr>A Deeper Look at Motivation -- Performance-consistency tradeoff</vt:lpstr>
      <vt:lpstr>A Deeper Look at Motivation -- Read-Only Transactions</vt:lpstr>
      <vt:lpstr>PowerPoint Presentation</vt:lpstr>
      <vt:lpstr>Before we get to Spanner …</vt:lpstr>
      <vt:lpstr>Goal is to …</vt:lpstr>
      <vt:lpstr>Leveraging the Notion of Time</vt:lpstr>
      <vt:lpstr>Leveraging the Notion of Time</vt:lpstr>
      <vt:lpstr>PowerPoint Presentation</vt:lpstr>
      <vt:lpstr>Challenges</vt:lpstr>
      <vt:lpstr>Nearly perfect clocks</vt:lpstr>
      <vt:lpstr>Spanner: Google’s Globally-Distributed Database  OSDI 2012</vt:lpstr>
      <vt:lpstr>Scale-out vs. Fault Tolerance</vt:lpstr>
      <vt:lpstr>Strictly Serializable Multi-shard Transactions</vt:lpstr>
      <vt:lpstr>TrueTime (TT) </vt:lpstr>
      <vt:lpstr>TrueTime (TT) 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A brain teaser</vt:lpstr>
      <vt:lpstr>A brain teaser puzzle</vt:lpstr>
      <vt:lpstr>Enforcing the Invariant with TT</vt:lpstr>
      <vt:lpstr>Enforcing the Invariant with TT</vt:lpstr>
      <vt:lpstr>Enforcing the Invariant with TT</vt:lpstr>
      <vt:lpstr>Takeaways</vt:lpstr>
      <vt:lpstr>After-class Puzzles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Jeffrey M. Helt</cp:lastModifiedBy>
  <cp:revision>226</cp:revision>
  <cp:lastPrinted>2018-11-16T21:49:56Z</cp:lastPrinted>
  <dcterms:created xsi:type="dcterms:W3CDTF">2018-09-09T13:59:16Z</dcterms:created>
  <dcterms:modified xsi:type="dcterms:W3CDTF">2022-11-16T02:53:38Z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0x0101002ADD9461207AAF46963E966C10F44718</vt:lpwstr>
  </property>
</Properties>
</file>