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59" r:id="rId12"/>
    <p:sldId id="293" r:id="rId13"/>
    <p:sldId id="294" r:id="rId14"/>
    <p:sldId id="296" r:id="rId15"/>
    <p:sldId id="295" r:id="rId16"/>
    <p:sldId id="29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/>
    <p:restoredTop sz="77823"/>
  </p:normalViewPr>
  <p:slideViewPr>
    <p:cSldViewPr snapToGrid="0" snapToObjects="1">
      <p:cViewPr varScale="1">
        <p:scale>
          <a:sx n="98" d="100"/>
          <a:sy n="98" d="100"/>
        </p:scale>
        <p:origin x="1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[Student</a:t>
            </a:r>
            <a:r>
              <a:rPr lang="en-US" baseline="0" dirty="0"/>
              <a:t> chat me their answers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[Online</a:t>
            </a:r>
            <a:r>
              <a:rPr lang="en-US" baseline="0" dirty="0"/>
              <a:t> service-centric, can also add examples of high performance computing for scientific discoveries, </a:t>
            </a:r>
            <a:r>
              <a:rPr lang="mr-IN" baseline="0" dirty="0"/>
              <a:t>…</a:t>
            </a:r>
            <a:r>
              <a:rPr lang="en-US" baseline="0" dirty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Distributed Systems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1</a:t>
            </a:r>
          </a:p>
          <a:p>
            <a:endParaRPr lang="en-US" dirty="0"/>
          </a:p>
          <a:p>
            <a:r>
              <a:rPr lang="en-US" dirty="0"/>
              <a:t>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-1143000"/>
            <a:ext cx="10668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100,000s of physical servers</a:t>
            </a:r>
          </a:p>
          <a:p>
            <a:r>
              <a:rPr lang="en-US" sz="3600" dirty="0"/>
              <a:t>10s MW energy consumption</a:t>
            </a:r>
          </a:p>
          <a:p>
            <a:endParaRPr lang="en-US" sz="3800" dirty="0"/>
          </a:p>
          <a:p>
            <a:r>
              <a:rPr lang="en-US" sz="3800" dirty="0"/>
              <a:t>Facebook Prineville: </a:t>
            </a:r>
          </a:p>
          <a:p>
            <a:r>
              <a:rPr lang="en-US" sz="3600" dirty="0"/>
              <a:t>$250M physical infra, $1B IT infra</a:t>
            </a:r>
          </a:p>
          <a:p>
            <a:pPr lvl="1"/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099881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e.g., file system, database, key-value store, programming model, …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Scale computation across many machines</a:t>
            </a:r>
          </a:p>
          <a:p>
            <a:pPr lvl="1"/>
            <a:r>
              <a:rPr lang="en-US" dirty="0"/>
              <a:t>MapReduce, Streaming Video Engine</a:t>
            </a:r>
          </a:p>
          <a:p>
            <a:pPr lvl="1"/>
            <a:endParaRPr lang="en-US" dirty="0"/>
          </a:p>
          <a:p>
            <a:r>
              <a:rPr lang="en-US" dirty="0"/>
              <a:t>Scale storage across many machines</a:t>
            </a:r>
          </a:p>
          <a:p>
            <a:pPr lvl="1"/>
            <a:r>
              <a:rPr lang="en-US" dirty="0"/>
              <a:t>Dynamo, COPS, Spanner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Tolerant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Retry on another machine</a:t>
            </a:r>
          </a:p>
          <a:p>
            <a:pPr lvl="1"/>
            <a:r>
              <a:rPr lang="en-US" dirty="0"/>
              <a:t>MapReduce, Streaming Video Engine</a:t>
            </a:r>
          </a:p>
          <a:p>
            <a:pPr lvl="1"/>
            <a:endParaRPr lang="en-US" dirty="0"/>
          </a:p>
          <a:p>
            <a:r>
              <a:rPr lang="en-US" dirty="0"/>
              <a:t>Maintain replicas on multiple machines</a:t>
            </a:r>
          </a:p>
          <a:p>
            <a:pPr lvl="1"/>
            <a:r>
              <a:rPr lang="en-US" dirty="0"/>
              <a:t>Primary-backup replication</a:t>
            </a:r>
          </a:p>
          <a:p>
            <a:pPr lvl="1"/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RAFT</a:t>
            </a:r>
          </a:p>
          <a:p>
            <a:pPr lvl="1"/>
            <a:r>
              <a:rPr lang="en-US" dirty="0"/>
              <a:t>Bayou</a:t>
            </a:r>
          </a:p>
          <a:p>
            <a:pPr lvl="1"/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0452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Abstractions and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Eventual Consistency</a:t>
            </a:r>
          </a:p>
          <a:p>
            <a:pPr lvl="1"/>
            <a:r>
              <a:rPr lang="en-US" dirty="0"/>
              <a:t>Dynamo</a:t>
            </a:r>
          </a:p>
          <a:p>
            <a:pPr lvl="2"/>
            <a:endParaRPr lang="en-US" dirty="0"/>
          </a:p>
          <a:p>
            <a:r>
              <a:rPr lang="en-US" dirty="0"/>
              <a:t>Causal Consistency</a:t>
            </a:r>
          </a:p>
          <a:p>
            <a:pPr lvl="1"/>
            <a:r>
              <a:rPr lang="en-US" dirty="0"/>
              <a:t>Bayou, COPS</a:t>
            </a:r>
          </a:p>
          <a:p>
            <a:pPr lvl="2"/>
            <a:endParaRPr lang="en-US" dirty="0"/>
          </a:p>
          <a:p>
            <a:r>
              <a:rPr lang="en-US" dirty="0" err="1"/>
              <a:t>Linearizability</a:t>
            </a:r>
            <a:endParaRPr lang="en-US" dirty="0"/>
          </a:p>
          <a:p>
            <a:pPr lvl="1"/>
            <a:r>
              <a:rPr lang="en-US" dirty="0" err="1"/>
              <a:t>Paxos</a:t>
            </a:r>
            <a:r>
              <a:rPr lang="en-US" dirty="0"/>
              <a:t>, RAFT, Primary-backup replication</a:t>
            </a:r>
          </a:p>
          <a:p>
            <a:pPr lvl="2"/>
            <a:endParaRPr lang="en-US" dirty="0"/>
          </a:p>
          <a:p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1"/>
            <a:r>
              <a:rPr lang="en-US" dirty="0"/>
              <a:t>2PL, Spanner</a:t>
            </a:r>
          </a:p>
        </p:txBody>
      </p:sp>
    </p:spTree>
    <p:extLst>
      <p:ext uri="{BB962C8B-B14F-4D97-AF65-F5344CB8AC3E}">
        <p14:creationId xmlns:p14="http://schemas.microsoft.com/office/powerpoint/2010/main" val="2719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Distributed Systems</a:t>
            </a:r>
          </a:p>
          <a:p>
            <a:pPr lvl="1"/>
            <a:r>
              <a:rPr lang="en-US" dirty="0"/>
              <a:t>Multiple machines doing something together</a:t>
            </a:r>
          </a:p>
          <a:p>
            <a:pPr lvl="1"/>
            <a:r>
              <a:rPr lang="en-US" dirty="0"/>
              <a:t>Pretty much everywhere and everything computing now</a:t>
            </a:r>
          </a:p>
          <a:p>
            <a:endParaRPr lang="en-US" dirty="0"/>
          </a:p>
          <a:p>
            <a:r>
              <a:rPr lang="en-US" dirty="0"/>
              <a:t>“Systems”</a:t>
            </a:r>
          </a:p>
          <a:p>
            <a:pPr lvl="1"/>
            <a:r>
              <a:rPr lang="en-US" dirty="0"/>
              <a:t>Hide complexity and do the heavy lifting (i.e., </a:t>
            </a:r>
            <a:r>
              <a:rPr lang="en-US" b="1" dirty="0"/>
              <a:t>interesting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Scalability, fault tolerance, guarantees</a:t>
            </a:r>
          </a:p>
        </p:txBody>
      </p:sp>
    </p:spTree>
    <p:extLst>
      <p:ext uri="{BB962C8B-B14F-4D97-AF65-F5344CB8AC3E}">
        <p14:creationId xmlns:p14="http://schemas.microsoft.com/office/powerpoint/2010/main" val="2024399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838200" y="4859770"/>
            <a:ext cx="10515600" cy="4351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</a:t>
            </a:r>
          </a:p>
          <a:p>
            <a:endParaRPr lang="en-US" dirty="0"/>
          </a:p>
          <a:p>
            <a:r>
              <a:rPr lang="en-US" dirty="0"/>
              <a:t>Limited computation/storage/…</a:t>
            </a:r>
          </a:p>
          <a:p>
            <a:endParaRPr lang="en-US" dirty="0"/>
          </a:p>
          <a:p>
            <a:r>
              <a:rPr lang="en-US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Web Search (e.g., Google, Bing)</a:t>
            </a:r>
          </a:p>
          <a:p>
            <a:r>
              <a:rPr lang="en-US" dirty="0"/>
              <a:t>Shopping (e.g., Amazon, Walmart)</a:t>
            </a:r>
          </a:p>
          <a:p>
            <a:r>
              <a:rPr lang="en-US" dirty="0"/>
              <a:t>File Sync (e.g., Dropbox, iCloud)</a:t>
            </a:r>
          </a:p>
          <a:p>
            <a:r>
              <a:rPr lang="en-US" dirty="0"/>
              <a:t>Social Networks (e.g., Facebook, Twitter)</a:t>
            </a:r>
          </a:p>
          <a:p>
            <a:r>
              <a:rPr lang="en-US" dirty="0"/>
              <a:t>Music (e.g., Spotify, Apple Music)</a:t>
            </a:r>
          </a:p>
          <a:p>
            <a:r>
              <a:rPr lang="en-US" dirty="0"/>
              <a:t>Ride Sharing (e.g., Uber, Lyft)</a:t>
            </a:r>
          </a:p>
          <a:p>
            <a:r>
              <a:rPr lang="en-US" dirty="0"/>
              <a:t>Video (e.g., </a:t>
            </a:r>
            <a:r>
              <a:rPr lang="en-US" dirty="0" err="1"/>
              <a:t>Youtube</a:t>
            </a:r>
            <a:r>
              <a:rPr lang="en-US" dirty="0"/>
              <a:t>, Netflix)</a:t>
            </a:r>
          </a:p>
          <a:p>
            <a:r>
              <a:rPr lang="en-US" dirty="0"/>
              <a:t>Online gaming (e.g., </a:t>
            </a:r>
            <a:r>
              <a:rPr lang="en-US" dirty="0" err="1"/>
              <a:t>Fortnite</a:t>
            </a:r>
            <a:r>
              <a:rPr lang="en-US" dirty="0"/>
              <a:t>, DOTA2)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Where?</a:t>
            </a:r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“The Cloud” is not amorphous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9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8090"/>
            <a:ext cx="9144000" cy="59469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14451" y="6019800"/>
            <a:ext cx="3390900" cy="952500"/>
          </a:xfrm>
        </p:spPr>
        <p:txBody>
          <a:bodyPr/>
          <a:lstStyle/>
          <a:p>
            <a:r>
              <a:rPr lang="en-US" sz="4800"/>
              <a:t>Microsoft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04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9144001" cy="6869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77150" y="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Google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3393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209495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871444" y="666059"/>
            <a:ext cx="4405031" cy="5873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70" y="245016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96008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10917</TotalTime>
  <Words>411</Words>
  <Application>Microsoft Macintosh PowerPoint</Application>
  <PresentationFormat>Widescreen</PresentationFormat>
  <Paragraphs>103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 Medium</vt:lpstr>
      <vt:lpstr>Office Theme</vt:lpstr>
      <vt:lpstr>Distributed Systems Intro</vt:lpstr>
      <vt:lpstr>Distributed Systems, What?</vt:lpstr>
      <vt:lpstr>Distributed Systems, Why?</vt:lpstr>
      <vt:lpstr>Distributed Systems, Where?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Distributed Systems Goal</vt:lpstr>
      <vt:lpstr>Scalable Systems in this Class</vt:lpstr>
      <vt:lpstr>Fault Tolerant Systems in this Class</vt:lpstr>
      <vt:lpstr>Range of Abstractions and Guarantees</vt:lpstr>
      <vt:lpstr>Learning Objectives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34</cp:revision>
  <cp:lastPrinted>2022-09-07T13:40:55Z</cp:lastPrinted>
  <dcterms:created xsi:type="dcterms:W3CDTF">2018-09-09T13:59:16Z</dcterms:created>
  <dcterms:modified xsi:type="dcterms:W3CDTF">2022-09-08T14:52:49Z</dcterms:modified>
</cp:coreProperties>
</file>