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4" r:id="rId3"/>
    <p:sldId id="318" r:id="rId4"/>
    <p:sldId id="353" r:id="rId5"/>
    <p:sldId id="1317" r:id="rId6"/>
    <p:sldId id="355" r:id="rId7"/>
    <p:sldId id="340" r:id="rId8"/>
    <p:sldId id="348" r:id="rId9"/>
    <p:sldId id="349" r:id="rId10"/>
    <p:sldId id="350" r:id="rId11"/>
    <p:sldId id="351" r:id="rId12"/>
    <p:sldId id="35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/>
  <p:cmAuthor id="2" name="Microsoft Office User" initials="Office [2]" lastIdx="1" clrIdx="1"/>
  <p:cmAuthor id="3" name="Microsoft Office User" initials="Office [3]" lastIdx="1" clrIdx="2"/>
  <p:cmAuthor id="4" name="Microsoft Office User" initials="Office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E"/>
    <a:srgbClr val="FFF9C4"/>
    <a:srgbClr val="FFF574"/>
    <a:srgbClr val="AC2A1A"/>
    <a:srgbClr val="AC1601"/>
    <a:srgbClr val="9B0000"/>
    <a:srgbClr val="D01D05"/>
    <a:srgbClr val="B81802"/>
    <a:srgbClr val="FFA2F4"/>
    <a:srgbClr val="FF8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6"/>
    <p:restoredTop sz="95994" autoAdjust="0"/>
  </p:normalViewPr>
  <p:slideViewPr>
    <p:cSldViewPr snapToGrid="0" snapToObjects="1">
      <p:cViewPr varScale="1">
        <p:scale>
          <a:sx n="121" d="100"/>
          <a:sy n="121" d="100"/>
        </p:scale>
        <p:origin x="184" y="6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3AD49-4EEE-7943-9DA1-D97430236F30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B13D-0290-CF49-AAF4-282F3F0E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CD46-05C9-3646-A718-5B129CF7C931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63F6-5BC4-F945-9DDD-76E74D9DD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E9BB199C-E2B9-1945-9DC3-4F0A43D947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4F6E3852-5425-A341-8242-B86AE81AA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Question to keep in mind: is there a common way to think about all of these data-plane operations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BF3533CF-C4CA-2246-8759-24B2575E2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41E3FA-FAB0-3947-8181-81A886BB4DFC}" type="slidenum">
              <a:rPr lang="en-US" altLang="en-US" sz="130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693D-A9B0-4C49-90CA-E6B21035DCF3}" type="datetime1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BF1-55FA-3B4E-9CD7-8DCBA3FAB69C}" type="datetime1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028B-2869-FB4B-802B-0468CE8B1E1B}" type="datetime1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16"/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037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29C9-0F64-A24A-9F0E-575912715288}" type="datetime1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577E-059A-B348-9DF2-42DD67974880}" type="datetime1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6355-3D33-194C-850B-1551B3BE3B42}" type="datetime1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62F-66EE-984A-BE23-FAAD1E9DEB6D}" type="datetime1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18F-6231-4346-9394-2368177A5131}" type="datetime1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BF38-C8B2-A447-80A5-E5DA3B84EFAC}" type="datetime1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8B6-3EEE-EE4E-8619-CBBF7D2DEED0}" type="datetime1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A15-ECBC-8F43-919A-209860764957}" type="datetime1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1D60-9BE6-4942-A6C5-4076B57A16E7}" type="datetime1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18992C-B9AF-2F49-8B31-EC7F489F30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554" y="5198127"/>
            <a:ext cx="2290755" cy="6429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5336" y="1889078"/>
            <a:ext cx="12035118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6"/>
                </a:solidFill>
              </a:rPr>
              <a:t>COS 561: Advanced Computer Networks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95599" y="3359103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/>
              <a:t>Jennifer Rexford</a:t>
            </a:r>
          </a:p>
          <a:p>
            <a:r>
              <a:rPr lang="en-US" sz="3600" dirty="0"/>
              <a:t>(TAs: Mary Hogan and </a:t>
            </a:r>
            <a:r>
              <a:rPr lang="en-US" sz="3600" dirty="0" err="1"/>
              <a:t>Srikar</a:t>
            </a:r>
            <a:r>
              <a:rPr lang="en-US" sz="3600" dirty="0"/>
              <a:t> Kasi)</a:t>
            </a:r>
          </a:p>
          <a:p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88162-3EB6-D44D-A496-439695E6054A}"/>
              </a:ext>
            </a:extLst>
          </p:cNvPr>
          <p:cNvSpPr txBox="1"/>
          <p:nvPr/>
        </p:nvSpPr>
        <p:spPr>
          <a:xfrm>
            <a:off x="810610" y="6334780"/>
            <a:ext cx="105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www.cs.princeton.edu</a:t>
            </a:r>
            <a:r>
              <a:rPr lang="en-US" sz="2800" dirty="0"/>
              <a:t>/courses/archive/fall20/cos461/561.html</a:t>
            </a:r>
          </a:p>
        </p:txBody>
      </p:sp>
    </p:spTree>
    <p:extLst>
      <p:ext uri="{BB962C8B-B14F-4D97-AF65-F5344CB8AC3E}">
        <p14:creationId xmlns:p14="http://schemas.microsoft.com/office/powerpoint/2010/main" val="5894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0"/>
    </mc:Choice>
    <mc:Fallback xmlns="">
      <p:transition xmlns:p14="http://schemas.microsoft.com/office/powerpoint/2010/main" spd="slow" advTm="162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3E5A66C7-0FEF-DF46-9EE8-F2501E40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Click Elements: Push vs. Pull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64845548-5F63-3E4E-8C1E-928D1A7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Packet hand-off between elements</a:t>
            </a:r>
          </a:p>
          <a:p>
            <a:pPr lvl="1" eaLnBrk="1" hangingPunct="1"/>
            <a:r>
              <a:rPr lang="en-US" altLang="en-US"/>
              <a:t>Directly inspired by properties of routers</a:t>
            </a:r>
          </a:p>
          <a:p>
            <a:pPr lvl="1" eaLnBrk="1" hangingPunct="1"/>
            <a:r>
              <a:rPr lang="en-US" altLang="en-US"/>
              <a:t>Annotations on packets to carry temporary state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Push processing</a:t>
            </a:r>
          </a:p>
          <a:p>
            <a:pPr lvl="1" eaLnBrk="1" hangingPunct="1"/>
            <a:r>
              <a:rPr lang="en-US" altLang="en-US"/>
              <a:t>Initiated by the source end</a:t>
            </a:r>
          </a:p>
          <a:p>
            <a:pPr lvl="1" eaLnBrk="1" hangingPunct="1"/>
            <a:r>
              <a:rPr lang="en-US" altLang="en-US"/>
              <a:t>E.g., when an unsolicited packet arrives (e.g., from a device)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Pull processing</a:t>
            </a:r>
          </a:p>
          <a:p>
            <a:pPr lvl="1" eaLnBrk="1" hangingPunct="1"/>
            <a:r>
              <a:rPr lang="en-US" altLang="en-US"/>
              <a:t>Initiated by the destination end</a:t>
            </a:r>
          </a:p>
          <a:p>
            <a:pPr lvl="1" eaLnBrk="1" hangingPunct="1"/>
            <a:r>
              <a:rPr lang="en-US" altLang="en-US"/>
              <a:t>E.g., to control timing of packet processing (e.g., based on a timer or packet scheduler)</a:t>
            </a:r>
          </a:p>
        </p:txBody>
      </p:sp>
    </p:spTree>
    <p:extLst>
      <p:ext uri="{BB962C8B-B14F-4D97-AF65-F5344CB8AC3E}">
        <p14:creationId xmlns:p14="http://schemas.microsoft.com/office/powerpoint/2010/main" val="41453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08285F30-E00B-1748-8BF7-C0CAD363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Click Language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1E0B6362-103C-BC41-A849-EDA71A34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98315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Declarations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Create elements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Connections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Connect elements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13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Compound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Combine multiple smaller elements, and treat as single, new element to use as a primitive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Language extensions through element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Configuration strings for individual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Rather than syntactic extensions to the language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2C5E779B-7F38-F147-B6E2-284A703DB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4" y="1566864"/>
            <a:ext cx="3322637" cy="1938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Helvetica" pitchFamily="2" charset="0"/>
              </a:rPr>
              <a:t>src :: FromDevice(eth0);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Helvetica" pitchFamily="2" charset="0"/>
              </a:rPr>
              <a:t>ctr :: Counter;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Helvetica" pitchFamily="2" charset="0"/>
              </a:rPr>
              <a:t>sink :: Discard;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Helvetica" pitchFamily="2" charset="0"/>
              </a:rPr>
              <a:t>src -&gt; ctr;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Helvetica" pitchFamily="2" charset="0"/>
              </a:rPr>
              <a:t>ctr -&gt; sink;</a:t>
            </a:r>
          </a:p>
        </p:txBody>
      </p:sp>
    </p:spTree>
    <p:extLst>
      <p:ext uri="{BB962C8B-B14F-4D97-AF65-F5344CB8AC3E}">
        <p14:creationId xmlns:p14="http://schemas.microsoft.com/office/powerpoint/2010/main" val="413451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61540DF9-3881-FD4D-A174-E11E7402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Handlers and Control Socket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8BAE1F19-07E9-2E4C-B7CF-62C35B4A9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Access points for user interaction</a:t>
            </a:r>
          </a:p>
          <a:p>
            <a:pPr lvl="1" eaLnBrk="1" hangingPunct="1"/>
            <a:r>
              <a:rPr lang="en-US" altLang="en-US" dirty="0"/>
              <a:t>Appear like files in a file system</a:t>
            </a:r>
          </a:p>
          <a:p>
            <a:pPr lvl="1" eaLnBrk="1" hangingPunct="1"/>
            <a:r>
              <a:rPr lang="en-US" altLang="en-US" dirty="0"/>
              <a:t>Can have both read and write handlers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Examples</a:t>
            </a:r>
          </a:p>
          <a:p>
            <a:pPr lvl="1" eaLnBrk="1" hangingPunct="1"/>
            <a:r>
              <a:rPr lang="en-US" altLang="en-US" dirty="0"/>
              <a:t>Installing/removing forwarding-table entries</a:t>
            </a:r>
          </a:p>
          <a:p>
            <a:pPr lvl="1" eaLnBrk="1" hangingPunct="1"/>
            <a:r>
              <a:rPr lang="en-US" altLang="en-US" dirty="0"/>
              <a:t>Reporting measurement statistics</a:t>
            </a:r>
          </a:p>
          <a:p>
            <a:pPr lvl="1" eaLnBrk="1" hangingPunct="1"/>
            <a:r>
              <a:rPr lang="en-US" altLang="en-US" dirty="0"/>
              <a:t>Changing a maximum queue length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Control socket</a:t>
            </a:r>
          </a:p>
          <a:p>
            <a:pPr lvl="1" eaLnBrk="1" hangingPunct="1"/>
            <a:r>
              <a:rPr lang="en-US" altLang="en-US" dirty="0"/>
              <a:t>Allows other programs to call read/write handlers</a:t>
            </a:r>
          </a:p>
          <a:p>
            <a:pPr lvl="1" eaLnBrk="1" hangingPunct="1"/>
            <a:r>
              <a:rPr lang="en-US" altLang="en-US" dirty="0"/>
              <a:t>Command sent as single line of text to the server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25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7CE81587-5DE8-F540-B21E-5FE3430F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 Plane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4397FC72-CF46-444D-A735-D9515AC70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Streaming algorithms that act on packets</a:t>
            </a:r>
          </a:p>
          <a:p>
            <a:pPr lvl="1"/>
            <a:r>
              <a:rPr lang="en-US" altLang="en-US" dirty="0"/>
              <a:t>Matching on some bits, taking a simple action</a:t>
            </a:r>
          </a:p>
          <a:p>
            <a:pPr lvl="1"/>
            <a:r>
              <a:rPr lang="en-US" altLang="en-US" dirty="0"/>
              <a:t>… at behest of control and management plane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Wide range of functionality</a:t>
            </a:r>
          </a:p>
          <a:p>
            <a:pPr lvl="1"/>
            <a:r>
              <a:rPr lang="en-US" altLang="en-US" dirty="0"/>
              <a:t>Forwarding</a:t>
            </a:r>
          </a:p>
          <a:p>
            <a:pPr lvl="1"/>
            <a:r>
              <a:rPr lang="en-US" altLang="en-US" dirty="0"/>
              <a:t>Access control</a:t>
            </a:r>
          </a:p>
          <a:p>
            <a:pPr lvl="1"/>
            <a:r>
              <a:rPr lang="en-US" altLang="en-US" dirty="0"/>
              <a:t>Mapping header fields</a:t>
            </a:r>
          </a:p>
          <a:p>
            <a:pPr lvl="1"/>
            <a:r>
              <a:rPr lang="en-US" altLang="en-US" dirty="0"/>
              <a:t>Traffic monitoring</a:t>
            </a:r>
          </a:p>
          <a:p>
            <a:pPr lvl="1"/>
            <a:r>
              <a:rPr lang="en-US" altLang="en-US" dirty="0"/>
              <a:t>Buffering and marking</a:t>
            </a:r>
          </a:p>
          <a:p>
            <a:pPr lvl="1"/>
            <a:r>
              <a:rPr lang="en-US" altLang="en-US" dirty="0"/>
              <a:t>Shaping and scheduling</a:t>
            </a:r>
          </a:p>
          <a:p>
            <a:pPr lvl="1"/>
            <a:r>
              <a:rPr lang="en-US" altLang="en-US" dirty="0"/>
              <a:t>Deep packet inspection</a:t>
            </a:r>
          </a:p>
          <a:p>
            <a:pPr lvl="1"/>
            <a:endParaRPr lang="en-US" altLang="en-US" dirty="0"/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EC5DCFB-AD7E-D040-9664-13533069D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6089" y="3566159"/>
            <a:ext cx="4250521" cy="240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86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9D1A698-3240-064C-AC20-C1B2FC45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Packet Forwarding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2F8BDDC3-C7EC-7F41-9D11-C4A309BE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Control plane computes a forwarding table</a:t>
            </a:r>
          </a:p>
          <a:p>
            <a:pPr lvl="1"/>
            <a:r>
              <a:rPr lang="en-US" altLang="en-US" dirty="0"/>
              <a:t>Maps destination address(es) to an output link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Handling an incoming packet</a:t>
            </a:r>
          </a:p>
          <a:p>
            <a:pPr lvl="1"/>
            <a:r>
              <a:rPr lang="en-US" altLang="en-US" dirty="0"/>
              <a:t>Match: destination address</a:t>
            </a:r>
          </a:p>
          <a:p>
            <a:pPr lvl="1"/>
            <a:r>
              <a:rPr lang="en-US" altLang="en-US" dirty="0"/>
              <a:t>Action: direct the packet to </a:t>
            </a:r>
            <a:br>
              <a:rPr lang="en-US" altLang="en-US" dirty="0"/>
            </a:br>
            <a:r>
              <a:rPr lang="en-US" altLang="en-US" dirty="0"/>
              <a:t>the chosen output link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Switching fabric</a:t>
            </a:r>
          </a:p>
          <a:p>
            <a:pPr lvl="1"/>
            <a:r>
              <a:rPr lang="en-US" altLang="en-US" dirty="0"/>
              <a:t>Directs packet from </a:t>
            </a:r>
            <a:br>
              <a:rPr lang="en-US" altLang="en-US" dirty="0"/>
            </a:br>
            <a:r>
              <a:rPr lang="en-US" altLang="en-US" dirty="0"/>
              <a:t>input link to output link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981F2F5-3904-C241-AD64-85D0215EC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6" y="4351338"/>
            <a:ext cx="1196975" cy="2049462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Switching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Fabric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704233F9-761E-0546-881E-8196B8869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1" y="3195638"/>
            <a:ext cx="1196975" cy="914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Processor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6454BB16-F4F3-2941-8106-16146B48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4110038"/>
            <a:ext cx="188912" cy="2413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511" name="Rectangle 6">
            <a:extLst>
              <a:ext uri="{FF2B5EF4-FFF2-40B4-BE49-F238E27FC236}">
                <a16:creationId xmlns:a16="http://schemas.microsoft.com/office/drawing/2014/main" id="{0F4A001F-3CEA-464F-9D9E-597FA4FD8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4502150"/>
            <a:ext cx="877888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512" name="Rectangle 7">
            <a:extLst>
              <a:ext uri="{FF2B5EF4-FFF2-40B4-BE49-F238E27FC236}">
                <a16:creationId xmlns:a16="http://schemas.microsoft.com/office/drawing/2014/main" id="{1DCA6E05-AD60-4443-BB93-739762BB6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9" y="4602164"/>
            <a:ext cx="204787" cy="16033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513" name="Rectangle 10">
            <a:extLst>
              <a:ext uri="{FF2B5EF4-FFF2-40B4-BE49-F238E27FC236}">
                <a16:creationId xmlns:a16="http://schemas.microsoft.com/office/drawing/2014/main" id="{F8108D79-695B-7C4D-8806-5346D4BF6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5191125"/>
            <a:ext cx="877888" cy="382588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5428EAAE-986A-8F4E-B62A-54CE743E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414" y="5302250"/>
            <a:ext cx="204787" cy="16033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515" name="Rectangle 14">
            <a:extLst>
              <a:ext uri="{FF2B5EF4-FFF2-40B4-BE49-F238E27FC236}">
                <a16:creationId xmlns:a16="http://schemas.microsoft.com/office/drawing/2014/main" id="{74D746CB-7C94-9046-91AB-477B7993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5891214"/>
            <a:ext cx="877888" cy="382587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516" name="Rectangle 15">
            <a:extLst>
              <a:ext uri="{FF2B5EF4-FFF2-40B4-BE49-F238E27FC236}">
                <a16:creationId xmlns:a16="http://schemas.microsoft.com/office/drawing/2014/main" id="{5E387319-A9DB-BE47-8BAA-B1BFB56B7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4" y="6002339"/>
            <a:ext cx="204787" cy="16033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517" name="Rectangle 18">
            <a:extLst>
              <a:ext uri="{FF2B5EF4-FFF2-40B4-BE49-F238E27FC236}">
                <a16:creationId xmlns:a16="http://schemas.microsoft.com/office/drawing/2014/main" id="{029BF37F-E755-1645-BACD-586F785C30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93200" y="4508500"/>
            <a:ext cx="877888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518" name="Rectangle 19">
            <a:extLst>
              <a:ext uri="{FF2B5EF4-FFF2-40B4-BE49-F238E27FC236}">
                <a16:creationId xmlns:a16="http://schemas.microsoft.com/office/drawing/2014/main" id="{8531DA33-BF4D-864F-B7EE-E2D69A21A7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88414" y="4619625"/>
            <a:ext cx="204787" cy="16033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519" name="Rectangle 22">
            <a:extLst>
              <a:ext uri="{FF2B5EF4-FFF2-40B4-BE49-F238E27FC236}">
                <a16:creationId xmlns:a16="http://schemas.microsoft.com/office/drawing/2014/main" id="{545E9884-B85B-2640-9F26-3315EAF717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04314" y="5199063"/>
            <a:ext cx="877887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520" name="Rectangle 23">
            <a:extLst>
              <a:ext uri="{FF2B5EF4-FFF2-40B4-BE49-F238E27FC236}">
                <a16:creationId xmlns:a16="http://schemas.microsoft.com/office/drawing/2014/main" id="{F260ED4E-574E-2A46-876D-F57BF06EB6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99525" y="5308600"/>
            <a:ext cx="204788" cy="16033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521" name="Rectangle 26">
            <a:extLst>
              <a:ext uri="{FF2B5EF4-FFF2-40B4-BE49-F238E27FC236}">
                <a16:creationId xmlns:a16="http://schemas.microsoft.com/office/drawing/2014/main" id="{F9BE30F8-C366-594D-866A-68034D08014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99550" y="5899150"/>
            <a:ext cx="877888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522" name="Rectangle 27">
            <a:extLst>
              <a:ext uri="{FF2B5EF4-FFF2-40B4-BE49-F238E27FC236}">
                <a16:creationId xmlns:a16="http://schemas.microsoft.com/office/drawing/2014/main" id="{5023DEBA-D334-EF41-9F0A-B721808472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94764" y="6008689"/>
            <a:ext cx="204787" cy="16033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5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8436-136D-F047-A454-D3FEEA05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for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B4446-5885-7643-941A-9E16C6D26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52577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Programmability</a:t>
            </a:r>
          </a:p>
          <a:p>
            <a:pPr lvl="1"/>
            <a:r>
              <a:rPr lang="en-US" dirty="0"/>
              <a:t>Active networks (mid-to-late 1990s)</a:t>
            </a:r>
          </a:p>
          <a:p>
            <a:pPr lvl="1"/>
            <a:r>
              <a:rPr lang="en-US" dirty="0"/>
              <a:t>Software-Defined Networking</a:t>
            </a:r>
          </a:p>
          <a:p>
            <a:r>
              <a:rPr lang="en-US" dirty="0"/>
              <a:t>High-performance data planes</a:t>
            </a:r>
          </a:p>
          <a:p>
            <a:pPr lvl="1"/>
            <a:r>
              <a:rPr lang="en-US" dirty="0"/>
              <a:t>Operating system</a:t>
            </a:r>
          </a:p>
          <a:p>
            <a:pPr lvl="1"/>
            <a:r>
              <a:rPr lang="en-US" dirty="0"/>
              <a:t>FPGAs and Network Processors</a:t>
            </a:r>
          </a:p>
          <a:p>
            <a:pPr lvl="1"/>
            <a:r>
              <a:rPr lang="en-US" dirty="0"/>
              <a:t>ASICs</a:t>
            </a:r>
          </a:p>
          <a:p>
            <a:r>
              <a:rPr lang="en-US" dirty="0"/>
              <a:t>Prototyping new research ideas</a:t>
            </a:r>
          </a:p>
          <a:p>
            <a:pPr lvl="1"/>
            <a:r>
              <a:rPr lang="en-US" dirty="0"/>
              <a:t>Reusable modules</a:t>
            </a:r>
          </a:p>
          <a:p>
            <a:pPr lvl="1"/>
            <a:r>
              <a:rPr lang="en-US" dirty="0"/>
              <a:t>Simplifying integration into the kernel</a:t>
            </a:r>
          </a:p>
          <a:p>
            <a:pPr lvl="1"/>
            <a:r>
              <a:rPr lang="en-US" dirty="0"/>
              <a:t>Building community</a:t>
            </a:r>
          </a:p>
          <a:p>
            <a:r>
              <a:rPr lang="en-US" dirty="0"/>
              <a:t>Programming languages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1F142-05CD-3149-A481-0D564674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4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OpenFlow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Prioritized list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1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97676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115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40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21EE-CF91-FD4E-9DEC-AC7B78CD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Independent Switch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1BFE-CD74-E54B-887E-3767AC05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Programmable data plane at “line rate”</a:t>
            </a:r>
          </a:p>
          <a:p>
            <a:pPr lvl="1"/>
            <a:r>
              <a:rPr lang="en-US" dirty="0"/>
              <a:t>Programmable using languages like P4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C227F-765D-4342-B10F-709DBC5C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A3E5F-CEDC-9B47-9249-37B282F97642}"/>
              </a:ext>
            </a:extLst>
          </p:cNvPr>
          <p:cNvSpPr txBox="1"/>
          <p:nvPr/>
        </p:nvSpPr>
        <p:spPr>
          <a:xfrm>
            <a:off x="5324339" y="6112168"/>
            <a:ext cx="87235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CC630D-AE13-5047-8D23-A96BD871EC3B}"/>
              </a:ext>
            </a:extLst>
          </p:cNvPr>
          <p:cNvGrpSpPr/>
          <p:nvPr/>
        </p:nvGrpSpPr>
        <p:grpSpPr>
          <a:xfrm>
            <a:off x="1363199" y="3361314"/>
            <a:ext cx="8794635" cy="2788648"/>
            <a:chOff x="174682" y="1722839"/>
            <a:chExt cx="8794635" cy="278864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A88FE4F-067D-B447-A530-6D7A24B4FBE4}"/>
                </a:ext>
              </a:extLst>
            </p:cNvPr>
            <p:cNvSpPr/>
            <p:nvPr/>
          </p:nvSpPr>
          <p:spPr>
            <a:xfrm>
              <a:off x="7154001" y="1737042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 err="1">
                  <a:latin typeface="Myriad Pro" charset="0"/>
                  <a:ea typeface="Myriad Pro" charset="0"/>
                  <a:cs typeface="Myriad Pro" charset="0"/>
                </a:rPr>
                <a:t>Deparser</a:t>
              </a:r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F446837-EC4D-8B48-AE0E-D8CF60033A5B}"/>
                </a:ext>
              </a:extLst>
            </p:cNvPr>
            <p:cNvGrpSpPr/>
            <p:nvPr/>
          </p:nvGrpSpPr>
          <p:grpSpPr>
            <a:xfrm>
              <a:off x="7502388" y="2400352"/>
              <a:ext cx="780766" cy="427769"/>
              <a:chOff x="6858000" y="3200400"/>
              <a:chExt cx="685800" cy="375739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A9E1226-9B7E-7A40-A972-ABCBE45B25EF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C03134C-7848-C74C-88CF-BC5FC44EAAB5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2F7D940-4A04-D847-BEA0-4F182DA8140C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E03FB72-DD81-FE4D-96A4-D0DF5EC91633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BAA34C5-03C0-7D4B-8333-77F6A884ED3D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DFA8A0D1-2C0C-3848-AC8F-D6067B18CBD1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120A7D0-13D3-0040-A84B-E7266581F02D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8A2CDBA-515E-BA41-94D5-BB8F4712305B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F4C9CAA-0F27-AA49-BEBF-260414F6E627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44B886-8EA2-AC44-BCBA-9BA29C60E223}"/>
                </a:ext>
              </a:extLst>
            </p:cNvPr>
            <p:cNvGrpSpPr/>
            <p:nvPr/>
          </p:nvGrpSpPr>
          <p:grpSpPr>
            <a:xfrm>
              <a:off x="7498829" y="3150450"/>
              <a:ext cx="780766" cy="427769"/>
              <a:chOff x="6858000" y="3200400"/>
              <a:chExt cx="685800" cy="375739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836FD99-8998-7F41-9134-3F29E9723724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FFC8AD1-376E-CC4C-8E0A-E98173369B42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6117CC6-331E-DD40-8066-2EFD7EFEA07B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DE25C316-4400-2441-B333-0BC60922EC63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3CC18F0-C236-5D45-8474-FA2A51FA2BAE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D917B566-6182-624E-99CC-BD885E1BE733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0D7A7DE-1C72-5642-BA25-F5A39124C56F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150FC3E4-8667-DD4E-8C98-556F104A3465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EBF94318-FCD5-9843-A0E6-7EDAD638E31E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0D9A7F-D563-5C4F-B54B-58A23503CD5F}"/>
                </a:ext>
              </a:extLst>
            </p:cNvPr>
            <p:cNvGrpSpPr/>
            <p:nvPr/>
          </p:nvGrpSpPr>
          <p:grpSpPr>
            <a:xfrm>
              <a:off x="7498829" y="3900548"/>
              <a:ext cx="780766" cy="427769"/>
              <a:chOff x="6858000" y="3200400"/>
              <a:chExt cx="685800" cy="375739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764135C-BD84-7745-85B3-B4BE7A2C32F5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5847BC7-96BB-1548-B9D2-9894366364E3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FE4EAFF-89E0-A945-8BF3-3817572B11C4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963974B-E0EB-734C-B85D-DD251064A558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953E6CC0-E893-7640-840D-2FAB41DAC06E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F3F2890-7238-7747-9D46-4EBFB85FA411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705D407-5D13-4C4C-AB9B-539A6B04CBEE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1D3E06D-9557-6B4E-93AA-E2AE836388D5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9747D85-B11C-F845-8B9F-767B892EE5B3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FC6D1E4C-8D1A-F24B-BCD2-DCD9352B3110}"/>
                </a:ext>
              </a:extLst>
            </p:cNvPr>
            <p:cNvSpPr/>
            <p:nvPr/>
          </p:nvSpPr>
          <p:spPr>
            <a:xfrm>
              <a:off x="174682" y="2327692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D009D695-72A2-5744-95E3-3D1F4C6FB8FE}"/>
                </a:ext>
              </a:extLst>
            </p:cNvPr>
            <p:cNvSpPr/>
            <p:nvPr/>
          </p:nvSpPr>
          <p:spPr>
            <a:xfrm>
              <a:off x="174682" y="278049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749D2C79-CB5F-2749-A604-A41558F33EEA}"/>
                </a:ext>
              </a:extLst>
            </p:cNvPr>
            <p:cNvSpPr/>
            <p:nvPr/>
          </p:nvSpPr>
          <p:spPr>
            <a:xfrm>
              <a:off x="174682" y="3236735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7891377E-30FE-E343-8876-D156901F0373}"/>
                </a:ext>
              </a:extLst>
            </p:cNvPr>
            <p:cNvSpPr/>
            <p:nvPr/>
          </p:nvSpPr>
          <p:spPr>
            <a:xfrm>
              <a:off x="174682" y="3689534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2D80C9E6-F51C-DF4B-9CB2-0FF1B3108021}"/>
                </a:ext>
              </a:extLst>
            </p:cNvPr>
            <p:cNvSpPr/>
            <p:nvPr/>
          </p:nvSpPr>
          <p:spPr>
            <a:xfrm>
              <a:off x="8636529" y="2327692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F81CAE21-2DF6-FC4F-8795-BBF399DF8C3F}"/>
                </a:ext>
              </a:extLst>
            </p:cNvPr>
            <p:cNvSpPr/>
            <p:nvPr/>
          </p:nvSpPr>
          <p:spPr>
            <a:xfrm>
              <a:off x="8636529" y="278049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3AF67102-A2D0-5C4E-9E21-C5E7B047DC64}"/>
                </a:ext>
              </a:extLst>
            </p:cNvPr>
            <p:cNvSpPr/>
            <p:nvPr/>
          </p:nvSpPr>
          <p:spPr>
            <a:xfrm>
              <a:off x="8636529" y="3236735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53342326-270C-E64A-8940-2AAF8B344E27}"/>
                </a:ext>
              </a:extLst>
            </p:cNvPr>
            <p:cNvSpPr/>
            <p:nvPr/>
          </p:nvSpPr>
          <p:spPr>
            <a:xfrm>
              <a:off x="8636529" y="3689534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58E47FC-28AD-8A41-801C-28CD64273F3A}"/>
                </a:ext>
              </a:extLst>
            </p:cNvPr>
            <p:cNvSpPr/>
            <p:nvPr/>
          </p:nvSpPr>
          <p:spPr>
            <a:xfrm>
              <a:off x="531168" y="1727804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>
                  <a:latin typeface="Myriad Pro" charset="0"/>
                  <a:ea typeface="Myriad Pro" charset="0"/>
                  <a:cs typeface="Myriad Pro" charset="0"/>
                </a:rPr>
                <a:t>Parser</a:t>
              </a: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75E75A-9A85-A94C-A734-36DE8EFC878B}"/>
                </a:ext>
              </a:extLst>
            </p:cNvPr>
            <p:cNvSpPr/>
            <p:nvPr/>
          </p:nvSpPr>
          <p:spPr>
            <a:xfrm>
              <a:off x="2189825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1ABC94CC-020D-F14F-96B1-FA311FE11EE7}"/>
                </a:ext>
              </a:extLst>
            </p:cNvPr>
            <p:cNvSpPr/>
            <p:nvPr/>
          </p:nvSpPr>
          <p:spPr>
            <a:xfrm rot="5400000">
              <a:off x="2778793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F29925D9-A57F-DF44-923B-77FBFBF43B67}"/>
                </a:ext>
              </a:extLst>
            </p:cNvPr>
            <p:cNvSpPr/>
            <p:nvPr/>
          </p:nvSpPr>
          <p:spPr>
            <a:xfrm rot="5400000">
              <a:off x="2775323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13CE0F91-FFDB-6742-9CA7-C66A9FEFE31D}"/>
                </a:ext>
              </a:extLst>
            </p:cNvPr>
            <p:cNvSpPr/>
            <p:nvPr/>
          </p:nvSpPr>
          <p:spPr>
            <a:xfrm rot="5400000">
              <a:off x="2761847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1FA07D-52B7-7E49-BD5F-DA0F3EC9604F}"/>
                </a:ext>
              </a:extLst>
            </p:cNvPr>
            <p:cNvSpPr/>
            <p:nvPr/>
          </p:nvSpPr>
          <p:spPr>
            <a:xfrm>
              <a:off x="2301925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Memory</a:t>
              </a:r>
              <a:endParaRPr lang="en-US" sz="1400" b="1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A016D7-47E3-BC4C-9133-00C1E5FF1F2B}"/>
                </a:ext>
              </a:extLst>
            </p:cNvPr>
            <p:cNvSpPr/>
            <p:nvPr/>
          </p:nvSpPr>
          <p:spPr>
            <a:xfrm>
              <a:off x="2189825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yriad Pro" charset="0"/>
                  <a:ea typeface="Myriad Pro" charset="0"/>
                  <a:cs typeface="Myriad Pro" charset="0"/>
                </a:rPr>
                <a:t>Persistent State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DDE79D2-F988-BD4A-AF08-1B2A3D0A71F9}"/>
                </a:ext>
              </a:extLst>
            </p:cNvPr>
            <p:cNvGrpSpPr/>
            <p:nvPr/>
          </p:nvGrpSpPr>
          <p:grpSpPr>
            <a:xfrm>
              <a:off x="650621" y="2375700"/>
              <a:ext cx="1214525" cy="1981058"/>
              <a:chOff x="944698" y="2284250"/>
              <a:chExt cx="1066800" cy="1740095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680E4B3-C2AA-F847-B9AE-A2D55CDB7811}"/>
                  </a:ext>
                </a:extLst>
              </p:cNvPr>
              <p:cNvSpPr/>
              <p:nvPr/>
            </p:nvSpPr>
            <p:spPr>
              <a:xfrm>
                <a:off x="1189173" y="228425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0BE174F-A58F-384B-9905-51544A62D0DF}"/>
                  </a:ext>
                </a:extLst>
              </p:cNvPr>
              <p:cNvSpPr/>
              <p:nvPr/>
            </p:nvSpPr>
            <p:spPr>
              <a:xfrm>
                <a:off x="1598748" y="274037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6B87E37-0E39-CC4C-A8B8-A1E6591FEEFB}"/>
                  </a:ext>
                </a:extLst>
              </p:cNvPr>
              <p:cNvSpPr/>
              <p:nvPr/>
            </p:nvSpPr>
            <p:spPr>
              <a:xfrm>
                <a:off x="944698" y="2757941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2D0D205-229C-CD47-81FF-0194F1AA285B}"/>
                  </a:ext>
                </a:extLst>
              </p:cNvPr>
              <p:cNvSpPr/>
              <p:nvPr/>
            </p:nvSpPr>
            <p:spPr>
              <a:xfrm>
                <a:off x="1343197" y="3210876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23DD080-0BDD-C24B-826D-A2E2568C9C71}"/>
                  </a:ext>
                </a:extLst>
              </p:cNvPr>
              <p:cNvSpPr/>
              <p:nvPr/>
            </p:nvSpPr>
            <p:spPr>
              <a:xfrm>
                <a:off x="1065348" y="3611595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Curved Connector 80">
                <a:extLst>
                  <a:ext uri="{FF2B5EF4-FFF2-40B4-BE49-F238E27FC236}">
                    <a16:creationId xmlns:a16="http://schemas.microsoft.com/office/drawing/2014/main" id="{810F6CE2-E1AA-2440-B0F1-98673D89051D}"/>
                  </a:ext>
                </a:extLst>
              </p:cNvPr>
              <p:cNvCxnSpPr>
                <a:stCxn id="27" idx="6"/>
                <a:endCxn id="28" idx="7"/>
              </p:cNvCxnSpPr>
              <p:nvPr/>
            </p:nvCxnSpPr>
            <p:spPr>
              <a:xfrm>
                <a:off x="1357448" y="2964316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57B34F5D-FA14-5F4F-996A-0B1B4F136659}"/>
                  </a:ext>
                </a:extLst>
              </p:cNvPr>
              <p:cNvCxnSpPr>
                <a:stCxn id="28" idx="2"/>
                <a:endCxn id="27" idx="3"/>
              </p:cNvCxnSpPr>
              <p:nvPr/>
            </p:nvCxnSpPr>
            <p:spPr>
              <a:xfrm rot="10800000">
                <a:off x="1005145" y="3110246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F350A0D6-9BE3-5A4B-8568-496AF033529A}"/>
                  </a:ext>
                </a:extLst>
              </p:cNvPr>
              <p:cNvCxnSpPr>
                <a:stCxn id="25" idx="6"/>
                <a:endCxn id="26" idx="0"/>
              </p:cNvCxnSpPr>
              <p:nvPr/>
            </p:nvCxnSpPr>
            <p:spPr>
              <a:xfrm>
                <a:off x="1601923" y="2490625"/>
                <a:ext cx="203200" cy="249745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69E8067F-6C25-D745-BC07-21619999AC52}"/>
                  </a:ext>
                </a:extLst>
              </p:cNvPr>
              <p:cNvCxnSpPr>
                <a:stCxn id="26" idx="6"/>
                <a:endCxn id="29" idx="5"/>
              </p:cNvCxnSpPr>
              <p:nvPr/>
            </p:nvCxnSpPr>
            <p:spPr>
              <a:xfrm flipH="1">
                <a:off x="1417653" y="2946745"/>
                <a:ext cx="593845" cy="1017155"/>
              </a:xfrm>
              <a:prstGeom prst="curvedConnector4">
                <a:avLst>
                  <a:gd name="adj1" fmla="val -4973"/>
                  <a:gd name="adj2" fmla="val 98975"/>
                </a:avLst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urved Connector 84">
                <a:extLst>
                  <a:ext uri="{FF2B5EF4-FFF2-40B4-BE49-F238E27FC236}">
                    <a16:creationId xmlns:a16="http://schemas.microsoft.com/office/drawing/2014/main" id="{F7D5A22B-5E21-2149-8C89-4D1B02CF6904}"/>
                  </a:ext>
                </a:extLst>
              </p:cNvPr>
              <p:cNvCxnSpPr>
                <a:stCxn id="28" idx="2"/>
                <a:endCxn id="29" idx="1"/>
              </p:cNvCxnSpPr>
              <p:nvPr/>
            </p:nvCxnSpPr>
            <p:spPr>
              <a:xfrm rot="10800000" flipV="1">
                <a:off x="1125794" y="3417250"/>
                <a:ext cx="217403" cy="254790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841F8B8D-37D4-D942-8519-A0ACE9394250}"/>
                  </a:ext>
                </a:extLst>
              </p:cNvPr>
              <p:cNvCxnSpPr>
                <a:stCxn id="25" idx="2"/>
                <a:endCxn id="27" idx="1"/>
              </p:cNvCxnSpPr>
              <p:nvPr/>
            </p:nvCxnSpPr>
            <p:spPr>
              <a:xfrm rot="10800000" flipV="1">
                <a:off x="1005145" y="2490625"/>
                <a:ext cx="184030" cy="327761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91190316-9D55-1D4C-965A-B7D503F9EFC0}"/>
                </a:ext>
              </a:extLst>
            </p:cNvPr>
            <p:cNvSpPr/>
            <p:nvPr/>
          </p:nvSpPr>
          <p:spPr>
            <a:xfrm>
              <a:off x="2009901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493763-6721-C144-B4A6-084E42F444AD}"/>
                </a:ext>
              </a:extLst>
            </p:cNvPr>
            <p:cNvSpPr/>
            <p:nvPr/>
          </p:nvSpPr>
          <p:spPr>
            <a:xfrm>
              <a:off x="3433267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2C8D66-01B1-BC45-9612-4D6DD1FD4B5A}"/>
                </a:ext>
              </a:extLst>
            </p:cNvPr>
            <p:cNvSpPr/>
            <p:nvPr/>
          </p:nvSpPr>
          <p:spPr>
            <a:xfrm>
              <a:off x="3545367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3B81E138-D6F6-8E4E-AF73-DC1AD9574434}"/>
                </a:ext>
              </a:extLst>
            </p:cNvPr>
            <p:cNvSpPr/>
            <p:nvPr/>
          </p:nvSpPr>
          <p:spPr>
            <a:xfrm>
              <a:off x="3433267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0987F6-3A3B-654D-A9B5-ADA52E4ED51F}"/>
                </a:ext>
              </a:extLst>
            </p:cNvPr>
            <p:cNvGrpSpPr/>
            <p:nvPr/>
          </p:nvGrpSpPr>
          <p:grpSpPr>
            <a:xfrm>
              <a:off x="3472273" y="1770636"/>
              <a:ext cx="965664" cy="463767"/>
              <a:chOff x="3472273" y="1770636"/>
              <a:chExt cx="965664" cy="463767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26D0A17-F082-A847-9B72-3B65D3698F62}"/>
                  </a:ext>
                </a:extLst>
              </p:cNvPr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DF98BB2-E984-384B-8AD1-017DEAE59592}"/>
                  </a:ext>
                </a:extLst>
              </p:cNvPr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885DC38-55C5-2B43-BD11-3A917E306305}"/>
                  </a:ext>
                </a:extLst>
              </p:cNvPr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E3AD7F8-4896-654E-81ED-2F9D9B8F55BA}"/>
                  </a:ext>
                </a:extLst>
              </p:cNvPr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2DB905A-9775-6B4E-AA4C-A177D7BA47DC}"/>
                  </a:ext>
                </a:extLst>
              </p:cNvPr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825F964-8E3D-E940-9DD6-F2EA04056C19}"/>
                  </a:ext>
                </a:extLst>
              </p:cNvPr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EFAE461-92A2-7C4D-86B2-E1685A18C0E9}"/>
                </a:ext>
              </a:extLst>
            </p:cNvPr>
            <p:cNvSpPr/>
            <p:nvPr/>
          </p:nvSpPr>
          <p:spPr>
            <a:xfrm>
              <a:off x="4676710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138BE8-0BC0-D046-93F9-84B726DE521A}"/>
                </a:ext>
              </a:extLst>
            </p:cNvPr>
            <p:cNvSpPr/>
            <p:nvPr/>
          </p:nvSpPr>
          <p:spPr>
            <a:xfrm>
              <a:off x="4788810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308E011-35C9-3C40-BCFB-85F870630290}"/>
                </a:ext>
              </a:extLst>
            </p:cNvPr>
            <p:cNvSpPr/>
            <p:nvPr/>
          </p:nvSpPr>
          <p:spPr>
            <a:xfrm>
              <a:off x="4676710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E11E35F-7E8F-8346-AA2C-1C17B6D275C1}"/>
                </a:ext>
              </a:extLst>
            </p:cNvPr>
            <p:cNvSpPr/>
            <p:nvPr/>
          </p:nvSpPr>
          <p:spPr>
            <a:xfrm>
              <a:off x="4690569" y="1722839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DB07075-03EA-BB4C-868C-46180F312CF7}"/>
                </a:ext>
              </a:extLst>
            </p:cNvPr>
            <p:cNvGrpSpPr/>
            <p:nvPr/>
          </p:nvGrpSpPr>
          <p:grpSpPr>
            <a:xfrm>
              <a:off x="4729575" y="1765668"/>
              <a:ext cx="965664" cy="463767"/>
              <a:chOff x="4729575" y="1765668"/>
              <a:chExt cx="965664" cy="46376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457EC26-EE54-354E-92D4-A5F9584B9618}"/>
                  </a:ext>
                </a:extLst>
              </p:cNvPr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784D849-0CBE-F44B-B83A-BA6BD7734352}"/>
                  </a:ext>
                </a:extLst>
              </p:cNvPr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3225BA9-A61E-CE4D-A8C6-BD1873F52BD1}"/>
                  </a:ext>
                </a:extLst>
              </p:cNvPr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5BFEF14-9480-C14F-905F-BE030E55DAA5}"/>
                  </a:ext>
                </a:extLst>
              </p:cNvPr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8206CD0-CD4F-4C4A-ADE7-986E8CF557DB}"/>
                  </a:ext>
                </a:extLst>
              </p:cNvPr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C3A6E2E-CF27-B14B-B80B-C74830A5B543}"/>
                  </a:ext>
                </a:extLst>
              </p:cNvPr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D67B80F-EE9D-0848-99DE-1A883D5EDC6F}"/>
                </a:ext>
              </a:extLst>
            </p:cNvPr>
            <p:cNvSpPr/>
            <p:nvPr/>
          </p:nvSpPr>
          <p:spPr>
            <a:xfrm>
              <a:off x="5920152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D98410-7514-524E-9FA2-DDD0BDBE26C7}"/>
                </a:ext>
              </a:extLst>
            </p:cNvPr>
            <p:cNvSpPr/>
            <p:nvPr/>
          </p:nvSpPr>
          <p:spPr>
            <a:xfrm>
              <a:off x="6032252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72CEA7B-C9FF-8140-8D9F-99A46352AD3D}"/>
                </a:ext>
              </a:extLst>
            </p:cNvPr>
            <p:cNvSpPr/>
            <p:nvPr/>
          </p:nvSpPr>
          <p:spPr>
            <a:xfrm>
              <a:off x="5920152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729D46C-2413-E646-9FD8-646AC5BD051C}"/>
                </a:ext>
              </a:extLst>
            </p:cNvPr>
            <p:cNvSpPr/>
            <p:nvPr/>
          </p:nvSpPr>
          <p:spPr>
            <a:xfrm>
              <a:off x="5917148" y="1729074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A082359-A1A9-5C4B-82DF-3301EC85962E}"/>
                </a:ext>
              </a:extLst>
            </p:cNvPr>
            <p:cNvGrpSpPr/>
            <p:nvPr/>
          </p:nvGrpSpPr>
          <p:grpSpPr>
            <a:xfrm>
              <a:off x="5956153" y="1771904"/>
              <a:ext cx="965665" cy="463767"/>
              <a:chOff x="5956153" y="1771904"/>
              <a:chExt cx="965665" cy="46376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4D9D1C7-DECD-D044-883F-A97F867D6E0C}"/>
                  </a:ext>
                </a:extLst>
              </p:cNvPr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A59BB28-CDA3-884B-89E1-5D5BDC621EA3}"/>
                  </a:ext>
                </a:extLst>
              </p:cNvPr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B6DB306-7FBA-E142-A233-8238489499B7}"/>
                  </a:ext>
                </a:extLst>
              </p:cNvPr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0A620DB-B1DC-834F-9DAF-C284D1335442}"/>
                  </a:ext>
                </a:extLst>
              </p:cNvPr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87C8923-82A8-7949-BF68-BD94AA56D977}"/>
                  </a:ext>
                </a:extLst>
              </p:cNvPr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316C87E-E761-8B4D-A185-F9771736FD7D}"/>
                  </a:ext>
                </a:extLst>
              </p:cNvPr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4052F0-7FEA-6341-A991-8D5787F658C7}"/>
                </a:ext>
              </a:extLst>
            </p:cNvPr>
            <p:cNvSpPr txBox="1"/>
            <p:nvPr/>
          </p:nvSpPr>
          <p:spPr>
            <a:xfrm>
              <a:off x="2770054" y="2533814"/>
              <a:ext cx="46839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ALU</a:t>
              </a:r>
            </a:p>
          </p:txBody>
        </p:sp>
        <p:sp>
          <p:nvSpPr>
            <p:cNvPr id="44" name="Right Arrow 43">
              <a:extLst>
                <a:ext uri="{FF2B5EF4-FFF2-40B4-BE49-F238E27FC236}">
                  <a16:creationId xmlns:a16="http://schemas.microsoft.com/office/drawing/2014/main" id="{09D40598-B855-EE47-B3DE-7FC7D56907A6}"/>
                </a:ext>
              </a:extLst>
            </p:cNvPr>
            <p:cNvSpPr/>
            <p:nvPr/>
          </p:nvSpPr>
          <p:spPr>
            <a:xfrm>
              <a:off x="3253344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0B9DA6BD-B105-D447-9D1E-1162EB0E13DC}"/>
                </a:ext>
              </a:extLst>
            </p:cNvPr>
            <p:cNvSpPr/>
            <p:nvPr/>
          </p:nvSpPr>
          <p:spPr>
            <a:xfrm>
              <a:off x="4496786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71A9788F-7512-524D-A18B-B9CE5044CF10}"/>
                </a:ext>
              </a:extLst>
            </p:cNvPr>
            <p:cNvSpPr/>
            <p:nvPr/>
          </p:nvSpPr>
          <p:spPr>
            <a:xfrm>
              <a:off x="5740229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>
              <a:extLst>
                <a:ext uri="{FF2B5EF4-FFF2-40B4-BE49-F238E27FC236}">
                  <a16:creationId xmlns:a16="http://schemas.microsoft.com/office/drawing/2014/main" id="{1793B2EC-9B9D-E642-907A-65AC629BBE59}"/>
                </a:ext>
              </a:extLst>
            </p:cNvPr>
            <p:cNvSpPr/>
            <p:nvPr/>
          </p:nvSpPr>
          <p:spPr>
            <a:xfrm>
              <a:off x="6969141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>
              <a:extLst>
                <a:ext uri="{FF2B5EF4-FFF2-40B4-BE49-F238E27FC236}">
                  <a16:creationId xmlns:a16="http://schemas.microsoft.com/office/drawing/2014/main" id="{1E432578-960C-864D-B1FD-2C449E972EF9}"/>
                </a:ext>
              </a:extLst>
            </p:cNvPr>
            <p:cNvSpPr/>
            <p:nvPr/>
          </p:nvSpPr>
          <p:spPr>
            <a:xfrm rot="5400000">
              <a:off x="4033360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6FE7A237-B391-9442-BE92-7808CDD79A59}"/>
                </a:ext>
              </a:extLst>
            </p:cNvPr>
            <p:cNvSpPr/>
            <p:nvPr/>
          </p:nvSpPr>
          <p:spPr>
            <a:xfrm rot="5400000">
              <a:off x="4029890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B48AA356-A2EA-CC48-B8FD-46E1B42E0CAD}"/>
                </a:ext>
              </a:extLst>
            </p:cNvPr>
            <p:cNvSpPr/>
            <p:nvPr/>
          </p:nvSpPr>
          <p:spPr>
            <a:xfrm rot="5400000">
              <a:off x="4016414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E9B9973D-1ED0-5C45-A1BE-2AAD97949C96}"/>
                </a:ext>
              </a:extLst>
            </p:cNvPr>
            <p:cNvSpPr/>
            <p:nvPr/>
          </p:nvSpPr>
          <p:spPr>
            <a:xfrm rot="5400000">
              <a:off x="5284189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20A436C1-7B49-0E42-80EF-0ABD2ABEF38A}"/>
                </a:ext>
              </a:extLst>
            </p:cNvPr>
            <p:cNvSpPr/>
            <p:nvPr/>
          </p:nvSpPr>
          <p:spPr>
            <a:xfrm rot="5400000">
              <a:off x="5280719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52">
              <a:extLst>
                <a:ext uri="{FF2B5EF4-FFF2-40B4-BE49-F238E27FC236}">
                  <a16:creationId xmlns:a16="http://schemas.microsoft.com/office/drawing/2014/main" id="{BF5BB9F3-8044-BB40-96B3-0868E0A789BE}"/>
                </a:ext>
              </a:extLst>
            </p:cNvPr>
            <p:cNvSpPr/>
            <p:nvPr/>
          </p:nvSpPr>
          <p:spPr>
            <a:xfrm rot="5400000">
              <a:off x="5267243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1BD5F264-086D-2747-B56B-B0E56A75C254}"/>
                </a:ext>
              </a:extLst>
            </p:cNvPr>
            <p:cNvSpPr/>
            <p:nvPr/>
          </p:nvSpPr>
          <p:spPr>
            <a:xfrm rot="5400000">
              <a:off x="6522613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rapezoid 54">
              <a:extLst>
                <a:ext uri="{FF2B5EF4-FFF2-40B4-BE49-F238E27FC236}">
                  <a16:creationId xmlns:a16="http://schemas.microsoft.com/office/drawing/2014/main" id="{BC54B925-DBE1-D540-8AC1-775982B31A34}"/>
                </a:ext>
              </a:extLst>
            </p:cNvPr>
            <p:cNvSpPr/>
            <p:nvPr/>
          </p:nvSpPr>
          <p:spPr>
            <a:xfrm rot="5400000">
              <a:off x="6519143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55">
              <a:extLst>
                <a:ext uri="{FF2B5EF4-FFF2-40B4-BE49-F238E27FC236}">
                  <a16:creationId xmlns:a16="http://schemas.microsoft.com/office/drawing/2014/main" id="{7BA86DAC-5173-7B4D-8533-08D294842EDC}"/>
                </a:ext>
              </a:extLst>
            </p:cNvPr>
            <p:cNvSpPr/>
            <p:nvPr/>
          </p:nvSpPr>
          <p:spPr>
            <a:xfrm rot="5400000">
              <a:off x="6505667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C4A929FE-9D9C-9843-8CF2-C81704370ACB}"/>
                </a:ext>
              </a:extLst>
            </p:cNvPr>
            <p:cNvSpPr/>
            <p:nvPr/>
          </p:nvSpPr>
          <p:spPr>
            <a:xfrm>
              <a:off x="3468881" y="2404568"/>
              <a:ext cx="987541" cy="1065129"/>
            </a:xfrm>
            <a:prstGeom prst="roundRect">
              <a:avLst>
                <a:gd name="adj" fmla="val 3376"/>
              </a:avLst>
            </a:prstGeom>
            <a:solidFill>
              <a:srgbClr val="C00000">
                <a:alpha val="60000"/>
              </a:srgbClr>
            </a:soli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Match-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Action 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95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D31C4412-8036-4D4E-8192-6D4FD017C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Click Modular Router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1C77041D-E465-7E44-9477-E45AC9329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8AD081-B307-664A-9B69-AE5D861E5A9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8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F5F945C5-A290-4646-A946-B509F24B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Click Motivation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3A8F4519-1975-2543-8D14-0C13B739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98315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Flexibility</a:t>
            </a:r>
          </a:p>
          <a:p>
            <a:pPr lvl="1" eaLnBrk="1" hangingPunct="1"/>
            <a:r>
              <a:rPr lang="en-US" altLang="en-US" dirty="0"/>
              <a:t>Add new features and enable experimentation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Openness</a:t>
            </a:r>
          </a:p>
          <a:p>
            <a:pPr lvl="1" eaLnBrk="1" hangingPunct="1"/>
            <a:r>
              <a:rPr lang="en-US" altLang="en-US" dirty="0"/>
              <a:t>Allow users/researchers to build and extend</a:t>
            </a:r>
          </a:p>
          <a:p>
            <a:pPr lvl="1" eaLnBrk="1" hangingPunct="1"/>
            <a:r>
              <a:rPr lang="en-US" altLang="en-US" dirty="0"/>
              <a:t>(In contrast to most commercial routers)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Modularity</a:t>
            </a:r>
          </a:p>
          <a:p>
            <a:pPr lvl="1" eaLnBrk="1" hangingPunct="1"/>
            <a:r>
              <a:rPr lang="en-US" altLang="en-US" dirty="0"/>
              <a:t>Simplify the composition of existing features</a:t>
            </a:r>
          </a:p>
          <a:p>
            <a:pPr lvl="1" eaLnBrk="1" hangingPunct="1"/>
            <a:r>
              <a:rPr lang="en-US" altLang="en-US" dirty="0"/>
              <a:t>Simplify the addition of new features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Speed/efficiency</a:t>
            </a:r>
          </a:p>
          <a:p>
            <a:pPr lvl="1" eaLnBrk="1" hangingPunct="1"/>
            <a:r>
              <a:rPr lang="en-US" altLang="en-US" dirty="0"/>
              <a:t>Operation (optionally) in the operating system</a:t>
            </a:r>
          </a:p>
          <a:p>
            <a:pPr lvl="1" eaLnBrk="1" hangingPunct="1"/>
            <a:r>
              <a:rPr lang="en-US" altLang="en-US" dirty="0"/>
              <a:t>Without the user needing to grapple with OS internals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96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F8D345CD-9C6D-004D-BF5D-90583691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Router as a Graph of Elements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CAE45558-FF8A-C14C-8AEF-DE191DE8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98315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Large number of small elements</a:t>
            </a:r>
          </a:p>
          <a:p>
            <a:pPr lvl="1" eaLnBrk="1" hangingPunct="1"/>
            <a:r>
              <a:rPr lang="en-US" altLang="en-US" dirty="0"/>
              <a:t>Each performing a simple packet function </a:t>
            </a:r>
          </a:p>
          <a:p>
            <a:pPr lvl="1" eaLnBrk="1" hangingPunct="1"/>
            <a:r>
              <a:rPr lang="en-US" altLang="en-US" dirty="0"/>
              <a:t>E.g., IP look-up, TTL decrement, buffering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Connected together in a graph</a:t>
            </a:r>
          </a:p>
          <a:p>
            <a:pPr lvl="1" eaLnBrk="1" hangingPunct="1"/>
            <a:r>
              <a:rPr lang="en-US" altLang="en-US" dirty="0"/>
              <a:t>Elements inputs/outputs snapped together</a:t>
            </a:r>
          </a:p>
          <a:p>
            <a:pPr lvl="1" eaLnBrk="1" hangingPunct="1"/>
            <a:r>
              <a:rPr lang="en-US" altLang="en-US" dirty="0"/>
              <a:t>Beyond elements in series to a graph</a:t>
            </a:r>
          </a:p>
          <a:p>
            <a:pPr lvl="1" eaLnBrk="1" hangingPunct="1"/>
            <a:r>
              <a:rPr lang="en-US" altLang="en-US" dirty="0"/>
              <a:t>E.g., packet duplication or classification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Packet flow as main organizational primitive</a:t>
            </a:r>
          </a:p>
          <a:p>
            <a:pPr lvl="1" eaLnBrk="1" hangingPunct="1"/>
            <a:r>
              <a:rPr lang="en-US" altLang="en-US" dirty="0"/>
              <a:t>Consistent with data-plane operations on a router</a:t>
            </a:r>
          </a:p>
          <a:p>
            <a:pPr lvl="1" eaLnBrk="1" hangingPunct="1"/>
            <a:r>
              <a:rPr lang="en-US" altLang="en-US" dirty="0"/>
              <a:t>(Larger elements needed for, say, control planes)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369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13942</TotalTime>
  <Words>634</Words>
  <Application>Microsoft Macintosh PowerPoint</Application>
  <PresentationFormat>Widescreen</PresentationFormat>
  <Paragraphs>143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Myriad Pro</vt:lpstr>
      <vt:lpstr>Times New Roman</vt:lpstr>
      <vt:lpstr>Office Theme</vt:lpstr>
      <vt:lpstr>COS 561: Advanced Computer Networks</vt:lpstr>
      <vt:lpstr>Data Plane</vt:lpstr>
      <vt:lpstr>Packet Forwarding</vt:lpstr>
      <vt:lpstr>Context for the Paper</vt:lpstr>
      <vt:lpstr>OpenFlow</vt:lpstr>
      <vt:lpstr>Protocol Independent Switch Architectures</vt:lpstr>
      <vt:lpstr>Click Modular Router</vt:lpstr>
      <vt:lpstr>Click Motivation</vt:lpstr>
      <vt:lpstr>Router as a Graph of Elements</vt:lpstr>
      <vt:lpstr>Click Elements: Push vs. Pull</vt:lpstr>
      <vt:lpstr>Click Language</vt:lpstr>
      <vt:lpstr>Handlers and Control Socket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SoftCell: Taking Control of Cellular Core networks</dc:title>
  <dc:creator>Xin Jin</dc:creator>
  <cp:lastModifiedBy>Jennifer L. Rexford</cp:lastModifiedBy>
  <cp:revision>2436</cp:revision>
  <cp:lastPrinted>2016-04-16T23:03:31Z</cp:lastPrinted>
  <dcterms:created xsi:type="dcterms:W3CDTF">2013-03-27T18:30:57Z</dcterms:created>
  <dcterms:modified xsi:type="dcterms:W3CDTF">2020-09-11T13:06:55Z</dcterms:modified>
</cp:coreProperties>
</file>