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0" r:id="rId4"/>
    <p:sldId id="258" r:id="rId5"/>
    <p:sldId id="259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0" clrIdx="0"/>
  <p:cmAuthor id="2" name="Microsoft Office User" initials="Office [2]" lastIdx="1" clrIdx="1"/>
  <p:cmAuthor id="3" name="Microsoft Office User" initials="Office [3]" lastIdx="1" clrIdx="2"/>
  <p:cmAuthor id="4" name="Microsoft Office User" initials="Office [4]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9EE"/>
    <a:srgbClr val="FFF9C4"/>
    <a:srgbClr val="FFF574"/>
    <a:srgbClr val="AC2A1A"/>
    <a:srgbClr val="AC1601"/>
    <a:srgbClr val="9B0000"/>
    <a:srgbClr val="D01D05"/>
    <a:srgbClr val="B81802"/>
    <a:srgbClr val="FFA2F4"/>
    <a:srgbClr val="FF8E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7"/>
    <p:restoredTop sz="95994" autoAdjust="0"/>
  </p:normalViewPr>
  <p:slideViewPr>
    <p:cSldViewPr snapToGrid="0" snapToObjects="1">
      <p:cViewPr varScale="1">
        <p:scale>
          <a:sx n="128" d="100"/>
          <a:sy n="128" d="100"/>
        </p:scale>
        <p:origin x="168" y="14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3AD49-4EEE-7943-9DA1-D97430236F30}" type="datetimeFigureOut">
              <a:rPr lang="en-US" smtClean="0"/>
              <a:t>9/4/20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0B13D-0290-CF49-AAF4-282F3F0E9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69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FCD46-05C9-3646-A718-5B129CF7C931}" type="datetimeFigureOut">
              <a:rPr lang="en-US" smtClean="0"/>
              <a:t>9/4/20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163F6-5BC4-F945-9DDD-76E74D9DD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601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37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693D-A9B0-4C49-90CA-E6B21035DCF3}" type="datetime1">
              <a:rPr lang="en-US" smtClean="0"/>
              <a:t>9/4/20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2ABF1-55FA-3B4E-9CD7-8DCBA3FAB69C}" type="datetime1">
              <a:rPr lang="en-US" smtClean="0"/>
              <a:t>9/4/20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028B-2869-FB4B-802B-0468CE8B1E1B}" type="datetime1">
              <a:rPr lang="en-US" smtClean="0"/>
              <a:t>9/4/20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40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516"/>
            </a:lvl1pPr>
          </a:lstStyle>
          <a:p>
            <a:r>
              <a:t>Title Text</a:t>
            </a:r>
          </a:p>
        </p:txBody>
      </p:sp>
      <p:sp>
        <p:nvSpPr>
          <p:cNvPr id="127" name="Shape 12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hape 1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370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F29C9-0F64-A24A-9F0E-575912715288}" type="datetime1">
              <a:rPr lang="en-US" smtClean="0"/>
              <a:t>9/4/20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4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577E-059A-B348-9DF2-42DD67974880}" type="datetime1">
              <a:rPr lang="en-US" smtClean="0"/>
              <a:t>9/4/20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21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06355-3D33-194C-850B-1551B3BE3B42}" type="datetime1">
              <a:rPr lang="en-US" smtClean="0"/>
              <a:t>9/4/20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9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F62F-66EE-984A-BE23-FAAD1E9DEB6D}" type="datetime1">
              <a:rPr lang="en-US" smtClean="0"/>
              <a:t>9/4/20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6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818F-6231-4346-9394-2368177A5131}" type="datetime1">
              <a:rPr lang="en-US" smtClean="0"/>
              <a:t>9/4/20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36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BF38-C8B2-A447-80A5-E5DA3B84EFAC}" type="datetime1">
              <a:rPr lang="en-US" smtClean="0"/>
              <a:t>9/4/20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0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C8B6-3EEE-EE4E-8619-CBBF7D2DEED0}" type="datetime1">
              <a:rPr lang="en-US" smtClean="0"/>
              <a:t>9/4/20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4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0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C5A15-ECBC-8F43-919A-209860764957}" type="datetime1">
              <a:rPr lang="en-US" smtClean="0"/>
              <a:t>9/4/20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6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21D60-9BE6-4942-A6C5-4076B57A16E7}" type="datetime1">
              <a:rPr lang="en-US" smtClean="0"/>
              <a:t>9/4/20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718992C-B9AF-2F49-8B31-EC7F489F30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11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554" y="5198127"/>
            <a:ext cx="2290755" cy="64292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05336" y="1889078"/>
            <a:ext cx="12035118" cy="14700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accent6"/>
                </a:solidFill>
              </a:rPr>
              <a:t>COS 561: Advanced Computer Networks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895599" y="3359103"/>
            <a:ext cx="6400800" cy="1752600"/>
          </a:xfrm>
        </p:spPr>
        <p:txBody>
          <a:bodyPr>
            <a:normAutofit/>
          </a:bodyPr>
          <a:lstStyle/>
          <a:p>
            <a:r>
              <a:rPr lang="en-US" sz="3600" dirty="0"/>
              <a:t>Jennifer Rexford</a:t>
            </a:r>
          </a:p>
          <a:p>
            <a:r>
              <a:rPr lang="en-US" sz="3600" dirty="0"/>
              <a:t>(TAs: Mary Hogan and </a:t>
            </a:r>
            <a:r>
              <a:rPr lang="en-US" sz="3600" dirty="0" err="1"/>
              <a:t>Srikar</a:t>
            </a:r>
            <a:r>
              <a:rPr lang="en-US" sz="3600" dirty="0"/>
              <a:t> Kasi)</a:t>
            </a:r>
          </a:p>
          <a:p>
            <a:endParaRPr lang="en-US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B88162-3EB6-D44D-A496-439695E6054A}"/>
              </a:ext>
            </a:extLst>
          </p:cNvPr>
          <p:cNvSpPr txBox="1"/>
          <p:nvPr/>
        </p:nvSpPr>
        <p:spPr>
          <a:xfrm>
            <a:off x="810610" y="6334780"/>
            <a:ext cx="10570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https://</a:t>
            </a:r>
            <a:r>
              <a:rPr lang="en-US" sz="2800" dirty="0" err="1"/>
              <a:t>www.cs.princeton.edu</a:t>
            </a:r>
            <a:r>
              <a:rPr lang="en-US" sz="2800" dirty="0"/>
              <a:t>/courses/archive/fall20/cos461/561.html</a:t>
            </a:r>
          </a:p>
        </p:txBody>
      </p:sp>
    </p:spTree>
    <p:extLst>
      <p:ext uri="{BB962C8B-B14F-4D97-AF65-F5344CB8AC3E}">
        <p14:creationId xmlns:p14="http://schemas.microsoft.com/office/powerpoint/2010/main" val="58940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250"/>
    </mc:Choice>
    <mc:Fallback xmlns="">
      <p:transition xmlns:p14="http://schemas.microsoft.com/office/powerpoint/2010/main" spd="slow" advTm="1625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8CCB0-87A6-C94F-BB1E-B938258A0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More Things Change…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D2A31-26C3-2A42-A1D7-9F9EA1FD5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Captures so much of what makes the Internet work</a:t>
            </a:r>
          </a:p>
          <a:p>
            <a:r>
              <a:rPr lang="en-US" dirty="0"/>
              <a:t>Though some things changed</a:t>
            </a:r>
          </a:p>
          <a:p>
            <a:pPr lvl="1"/>
            <a:r>
              <a:rPr lang="en-US" dirty="0"/>
              <a:t>TCP separated from IP</a:t>
            </a:r>
          </a:p>
          <a:p>
            <a:pPr lvl="1"/>
            <a:r>
              <a:rPr lang="en-US" dirty="0"/>
              <a:t>Larger number of machines, networks, and addresses</a:t>
            </a:r>
          </a:p>
          <a:p>
            <a:pPr lvl="1"/>
            <a:r>
              <a:rPr lang="en-US" dirty="0"/>
              <a:t>Less worry about fine-grained accountability</a:t>
            </a:r>
          </a:p>
          <a:p>
            <a:pPr lvl="1"/>
            <a:r>
              <a:rPr lang="en-US" dirty="0"/>
              <a:t>Less worry about network congestion</a:t>
            </a:r>
          </a:p>
          <a:p>
            <a:pPr lvl="1"/>
            <a:r>
              <a:rPr lang="en-US" dirty="0"/>
              <a:t>More worry about security and privacy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DBFDD8-005B-0242-9D74-BE29FE53F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07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FD081-7A38-064E-96F8-326A48A8C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COS 561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E9A65-A06B-A741-A3AF-BE78A6EA5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Networking</a:t>
            </a:r>
          </a:p>
          <a:p>
            <a:pPr lvl="1"/>
            <a:r>
              <a:rPr lang="en-US" sz="3200" dirty="0"/>
              <a:t>Computer networking concepts</a:t>
            </a:r>
          </a:p>
          <a:p>
            <a:pPr lvl="1"/>
            <a:r>
              <a:rPr lang="en-US" sz="3200" dirty="0"/>
              <a:t>Classic results underpinning the field</a:t>
            </a:r>
          </a:p>
          <a:p>
            <a:pPr lvl="1"/>
            <a:r>
              <a:rPr lang="en-US" sz="3200" dirty="0"/>
              <a:t>State-of-the-art research in the field</a:t>
            </a:r>
          </a:p>
          <a:p>
            <a:r>
              <a:rPr lang="en-US" sz="3600" dirty="0"/>
              <a:t>Systems</a:t>
            </a:r>
          </a:p>
          <a:p>
            <a:pPr lvl="1"/>
            <a:r>
              <a:rPr lang="en-US" sz="3200" dirty="0"/>
              <a:t>How to conduct systems research more generally</a:t>
            </a:r>
          </a:p>
          <a:p>
            <a:r>
              <a:rPr lang="en-US" sz="3600" dirty="0"/>
              <a:t>Research</a:t>
            </a:r>
          </a:p>
          <a:p>
            <a:pPr lvl="1"/>
            <a:r>
              <a:rPr lang="en-US" sz="3200" dirty="0"/>
              <a:t>How to read and critique research papers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596CB-76B3-7747-BD3F-542A1111D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</a:t>
            </a:fld>
            <a:endParaRPr lang="en-US"/>
          </a:p>
        </p:txBody>
      </p:sp>
      <p:pic>
        <p:nvPicPr>
          <p:cNvPr id="3074" name="Picture 2" descr="Ethernet Stock Illustrations – 11,382 Ethernet Stock Illustrations, Vectors  &amp; Clipart - Dreamstime">
            <a:extLst>
              <a:ext uri="{FF2B5EF4-FFF2-40B4-BE49-F238E27FC236}">
                <a16:creationId xmlns:a16="http://schemas.microsoft.com/office/drawing/2014/main" id="{78F8F8EB-382D-B64B-A6B6-C9AFD497C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200" y="1600202"/>
            <a:ext cx="3378200" cy="241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837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C1198-C358-DD42-A8EA-FDA48FB40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Papers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75A6F-F0A8-6F4B-86BF-1AE8449B5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82859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One paper per week</a:t>
            </a:r>
          </a:p>
          <a:p>
            <a:pPr lvl="1"/>
            <a:r>
              <a:rPr lang="en-US" dirty="0"/>
              <a:t>So you can read and discuss the paper deeply</a:t>
            </a:r>
          </a:p>
          <a:p>
            <a:pPr lvl="1"/>
            <a:r>
              <a:rPr lang="en-US" dirty="0"/>
              <a:t>Comment on </a:t>
            </a:r>
            <a:r>
              <a:rPr lang="en-US" dirty="0" err="1"/>
              <a:t>Perusall</a:t>
            </a:r>
            <a:r>
              <a:rPr lang="en-US" dirty="0"/>
              <a:t> (required!)</a:t>
            </a:r>
          </a:p>
          <a:p>
            <a:pPr lvl="1"/>
            <a:r>
              <a:rPr lang="en-US" dirty="0"/>
              <a:t>Discuss the paper actively in precept</a:t>
            </a:r>
          </a:p>
          <a:p>
            <a:r>
              <a:rPr lang="en-US" dirty="0"/>
              <a:t>Coupled thematically with lectures</a:t>
            </a:r>
          </a:p>
          <a:p>
            <a:pPr lvl="1"/>
            <a:r>
              <a:rPr lang="en-US" dirty="0"/>
              <a:t>Related to topics of the </a:t>
            </a:r>
            <a:r>
              <a:rPr lang="en-US" dirty="0" err="1"/>
              <a:t>TTh</a:t>
            </a:r>
            <a:r>
              <a:rPr lang="en-US" dirty="0"/>
              <a:t> lectures</a:t>
            </a:r>
          </a:p>
          <a:p>
            <a:r>
              <a:rPr lang="en-US" dirty="0"/>
              <a:t>Diversity of papers</a:t>
            </a:r>
          </a:p>
          <a:p>
            <a:pPr lvl="1"/>
            <a:r>
              <a:rPr lang="en-US" dirty="0"/>
              <a:t>Mix of classic and modern papers</a:t>
            </a:r>
          </a:p>
          <a:p>
            <a:pPr lvl="1"/>
            <a:r>
              <a:rPr lang="en-US" dirty="0"/>
              <a:t>Mix of architecture, measurement, protocol design, systems</a:t>
            </a:r>
          </a:p>
          <a:p>
            <a:pPr lvl="1"/>
            <a:r>
              <a:rPr lang="en-US" dirty="0"/>
              <a:t>Mix of academic and industrial research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36D52-B6EA-CB40-BAFA-BE74C582D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2</a:t>
            </a:fld>
            <a:endParaRPr lang="en-US"/>
          </a:p>
        </p:txBody>
      </p:sp>
      <p:pic>
        <p:nvPicPr>
          <p:cNvPr id="2050" name="Picture 2" descr="A single 'paper mill' appears to have churned out 400 papers, sleuths find  | Science | AAAS">
            <a:extLst>
              <a:ext uri="{FF2B5EF4-FFF2-40B4-BE49-F238E27FC236}">
                <a16:creationId xmlns:a16="http://schemas.microsoft.com/office/drawing/2014/main" id="{F276E802-15AC-F34C-9356-5CBE029FF8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2835" y="2570922"/>
            <a:ext cx="4598504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1853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158E7-7267-0544-AA23-41DBBC806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0C221-637F-0340-AF8F-B2401624C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91256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Part is joint with COS 461</a:t>
            </a:r>
          </a:p>
          <a:p>
            <a:pPr lvl="1"/>
            <a:r>
              <a:rPr lang="en-US" dirty="0"/>
              <a:t>Lectures (10-10:50am </a:t>
            </a:r>
            <a:r>
              <a:rPr lang="en-US" dirty="0" err="1"/>
              <a:t>TTh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Live (includes live Q&amp;A) or pre-recorded (videos on COS 461 Canvas)</a:t>
            </a:r>
          </a:p>
          <a:p>
            <a:pPr lvl="1"/>
            <a:r>
              <a:rPr lang="en-US" dirty="0"/>
              <a:t>Midterms (two exams)</a:t>
            </a:r>
          </a:p>
          <a:p>
            <a:pPr lvl="1"/>
            <a:r>
              <a:rPr lang="en-US" dirty="0"/>
              <a:t>Discussion of lectures and exam material on Ed platform</a:t>
            </a:r>
          </a:p>
          <a:p>
            <a:pPr lvl="1"/>
            <a:r>
              <a:rPr lang="en-US" dirty="0"/>
              <a:t>But, </a:t>
            </a:r>
            <a:r>
              <a:rPr lang="en-US" i="1" dirty="0"/>
              <a:t>no COS 461 assignments and no COS 461 precepts</a:t>
            </a:r>
          </a:p>
          <a:p>
            <a:r>
              <a:rPr lang="en-US" dirty="0"/>
              <a:t>Part is dedicated to COS 561</a:t>
            </a:r>
          </a:p>
          <a:p>
            <a:pPr lvl="1"/>
            <a:r>
              <a:rPr lang="en-US" dirty="0"/>
              <a:t>COS 561 precepts (one of 10am, 11am, or 1:30pm on Fridays)</a:t>
            </a:r>
          </a:p>
          <a:p>
            <a:pPr lvl="2"/>
            <a:r>
              <a:rPr lang="en-US" dirty="0"/>
              <a:t>Attendance is </a:t>
            </a:r>
            <a:r>
              <a:rPr lang="en-US" i="1" dirty="0"/>
              <a:t>mandatory</a:t>
            </a:r>
            <a:r>
              <a:rPr lang="en-US" dirty="0"/>
              <a:t> (though “life happens”)</a:t>
            </a:r>
          </a:p>
          <a:p>
            <a:pPr lvl="1"/>
            <a:r>
              <a:rPr lang="en-US" dirty="0"/>
              <a:t>Discussions on </a:t>
            </a:r>
            <a:r>
              <a:rPr lang="en-US" dirty="0" err="1"/>
              <a:t>Perusall</a:t>
            </a:r>
            <a:r>
              <a:rPr lang="en-US" dirty="0"/>
              <a:t> platform</a:t>
            </a:r>
          </a:p>
          <a:p>
            <a:pPr lvl="1"/>
            <a:r>
              <a:rPr lang="en-US" dirty="0"/>
              <a:t>Major project (novel research or reproducibility)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3FA467-4BB4-3544-B601-0BE0C7655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40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FB992-1C47-3A46-BCF7-0542AF954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 561 Project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F8C0C4-C2F4-7040-AD55-F31B83E13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8900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Topics</a:t>
            </a:r>
          </a:p>
          <a:p>
            <a:pPr lvl="1"/>
            <a:r>
              <a:rPr lang="en-US" dirty="0"/>
              <a:t>Novel research</a:t>
            </a:r>
          </a:p>
          <a:p>
            <a:pPr lvl="1"/>
            <a:r>
              <a:rPr lang="en-US" dirty="0"/>
              <a:t>Reproducing research (or applying a research system)</a:t>
            </a:r>
          </a:p>
          <a:p>
            <a:r>
              <a:rPr lang="en-US" dirty="0"/>
              <a:t>Timeline</a:t>
            </a:r>
          </a:p>
          <a:p>
            <a:pPr lvl="1"/>
            <a:r>
              <a:rPr lang="en-US" dirty="0"/>
              <a:t>9/28: team selection (teams of 3+)</a:t>
            </a:r>
          </a:p>
          <a:p>
            <a:pPr lvl="1"/>
            <a:r>
              <a:rPr lang="en-US" dirty="0"/>
              <a:t>10/5: initial proposal </a:t>
            </a:r>
          </a:p>
          <a:p>
            <a:pPr lvl="1"/>
            <a:r>
              <a:rPr lang="en-US" dirty="0"/>
              <a:t>10/19: final proposal</a:t>
            </a:r>
          </a:p>
          <a:p>
            <a:pPr lvl="1"/>
            <a:r>
              <a:rPr lang="en-US" dirty="0"/>
              <a:t>12/8 (dean’s date): final report</a:t>
            </a:r>
          </a:p>
          <a:p>
            <a:pPr lvl="1"/>
            <a:r>
              <a:rPr lang="en-US" dirty="0"/>
              <a:t>??: final presentation</a:t>
            </a:r>
          </a:p>
          <a:p>
            <a:r>
              <a:rPr lang="en-US" dirty="0"/>
              <a:t>More to come!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D4EC97-D35F-8F4A-A8EC-7889823C5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4</a:t>
            </a:fld>
            <a:endParaRPr lang="en-US"/>
          </a:p>
        </p:txBody>
      </p:sp>
      <p:pic>
        <p:nvPicPr>
          <p:cNvPr id="1026" name="Picture 2" descr="Why do You Need a Hunt Team? The Answer May Surprise You! - Cybersecurity  Insiders">
            <a:extLst>
              <a:ext uri="{FF2B5EF4-FFF2-40B4-BE49-F238E27FC236}">
                <a16:creationId xmlns:a16="http://schemas.microsoft.com/office/drawing/2014/main" id="{F8385B67-4FCA-1A4D-A973-2166A5BDC1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463" y="3513051"/>
            <a:ext cx="4311650" cy="2499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055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95534-B162-894E-A0F5-B22A034DC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11613-EEF5-B640-9E14-27D0B3E68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Precepts will be on Zoom</a:t>
            </a:r>
          </a:p>
          <a:p>
            <a:r>
              <a:rPr lang="en-US" dirty="0"/>
              <a:t>Open links for now (to allow “shopping” of the course)</a:t>
            </a:r>
          </a:p>
          <a:p>
            <a:pPr lvl="1"/>
            <a:r>
              <a:rPr lang="en-US" dirty="0"/>
              <a:t>But, still limited to Princeton University graduate students</a:t>
            </a:r>
          </a:p>
          <a:p>
            <a:pPr lvl="1"/>
            <a:r>
              <a:rPr lang="en-US" dirty="0"/>
              <a:t>Will be limited to registered students in a few weeks</a:t>
            </a:r>
          </a:p>
          <a:p>
            <a:r>
              <a:rPr lang="en-US" dirty="0"/>
              <a:t>Zoom etiquette</a:t>
            </a:r>
          </a:p>
          <a:p>
            <a:pPr lvl="1"/>
            <a:r>
              <a:rPr lang="en-US" dirty="0"/>
              <a:t>Have your zoom name correspond to your name</a:t>
            </a:r>
          </a:p>
          <a:p>
            <a:pPr lvl="1"/>
            <a:r>
              <a:rPr lang="en-US" dirty="0"/>
              <a:t>Stay muted when not speaking to </a:t>
            </a:r>
            <a:r>
              <a:rPr lang="en-US"/>
              <a:t>minimize noise</a:t>
            </a:r>
            <a:endParaRPr lang="en-US" dirty="0"/>
          </a:p>
          <a:p>
            <a:pPr lvl="1"/>
            <a:r>
              <a:rPr lang="en-US" dirty="0"/>
              <a:t>Enable video if possible, especially during breakout sessions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C1B4CC-1E11-5549-8FC1-0CC4C677D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27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DA3E4FF-2972-F542-9DED-002A119E37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6C02156-E135-B74E-9689-657C26D2ED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CCB41-8681-A84B-BCA0-B535DF104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38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BA0D623-61A1-6945-8BE6-F65D775F13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Let’s Start!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C93C562-C8CC-6045-9153-8673C80CD8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3488" y="3886200"/>
            <a:ext cx="10363200" cy="1752600"/>
          </a:xfrm>
        </p:spPr>
        <p:txBody>
          <a:bodyPr/>
          <a:lstStyle/>
          <a:p>
            <a:r>
              <a:rPr lang="en-US" dirty="0"/>
              <a:t>With some context about the Cerf/Kahn paper!</a:t>
            </a:r>
          </a:p>
          <a:p>
            <a:r>
              <a:rPr lang="en-US" dirty="0"/>
              <a:t>And then three breakout rooms (led by me, Mary, and </a:t>
            </a:r>
            <a:r>
              <a:rPr lang="en-US" dirty="0" err="1"/>
              <a:t>Srikar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D1E2E0-F1BA-9141-BCD3-5D3737268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11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25871-B5AD-3E4E-BBAE-5329A8C26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52AA5-8A9D-2044-AD63-B220896EB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75615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Globally interconnected set of computers through which everyone could access data and programs (</a:t>
            </a:r>
            <a:r>
              <a:rPr lang="en-US" dirty="0" err="1"/>
              <a:t>Licklider</a:t>
            </a:r>
            <a:r>
              <a:rPr lang="en-US" dirty="0"/>
              <a:t>, 1962)</a:t>
            </a:r>
          </a:p>
          <a:p>
            <a:r>
              <a:rPr lang="en-US" dirty="0"/>
              <a:t>Theory of packet switching (Kleinrock, 1961-1964)</a:t>
            </a:r>
          </a:p>
          <a:p>
            <a:r>
              <a:rPr lang="en-US" dirty="0"/>
              <a:t>Connecting computers via dial-up (Roberts &amp; Merrill, 1965)</a:t>
            </a:r>
          </a:p>
          <a:p>
            <a:r>
              <a:rPr lang="en-US" dirty="0"/>
              <a:t>ARPAnet backbone plan (Roberts, 1967)</a:t>
            </a:r>
          </a:p>
          <a:p>
            <a:r>
              <a:rPr lang="en-US" dirty="0"/>
              <a:t>DARPA support for the key ARPAnet components (1968)</a:t>
            </a:r>
          </a:p>
          <a:p>
            <a:r>
              <a:rPr lang="en-US" dirty="0"/>
              <a:t>First IMP (Interface Message Processor) installed UCLA (1969)</a:t>
            </a:r>
          </a:p>
          <a:p>
            <a:r>
              <a:rPr lang="en-US" dirty="0"/>
              <a:t>Email introduced and becomes the killer app (1972)</a:t>
            </a:r>
          </a:p>
          <a:p>
            <a:r>
              <a:rPr lang="en-US" dirty="0"/>
              <a:t>The need to interconnect multiple disparate networks…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26D097-BB15-5D41-8A4E-53FD040DA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865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13907</TotalTime>
  <Words>519</Words>
  <Application>Microsoft Macintosh PowerPoint</Application>
  <PresentationFormat>Widescreen</PresentationFormat>
  <Paragraphs>87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COS 561: Advanced Computer Networks</vt:lpstr>
      <vt:lpstr>Goals of COS 561</vt:lpstr>
      <vt:lpstr>Research Papers</vt:lpstr>
      <vt:lpstr>Class Structure</vt:lpstr>
      <vt:lpstr>COS 561 Project</vt:lpstr>
      <vt:lpstr>Zoom</vt:lpstr>
      <vt:lpstr>Any Questions?</vt:lpstr>
      <vt:lpstr>Let’s Start!</vt:lpstr>
      <vt:lpstr>Some History</vt:lpstr>
      <vt:lpstr>The More Things Change…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SoftCell: Taking Control of Cellular Core networks</dc:title>
  <dc:creator>Xin Jin</dc:creator>
  <cp:lastModifiedBy>Jennifer L. Rexford</cp:lastModifiedBy>
  <cp:revision>2413</cp:revision>
  <cp:lastPrinted>2016-04-16T23:03:31Z</cp:lastPrinted>
  <dcterms:created xsi:type="dcterms:W3CDTF">2013-03-27T18:30:57Z</dcterms:created>
  <dcterms:modified xsi:type="dcterms:W3CDTF">2020-09-04T13:45:46Z</dcterms:modified>
</cp:coreProperties>
</file>