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</p:sldMasterIdLst>
  <p:notesMasterIdLst>
    <p:notesMasterId r:id="rId56"/>
  </p:notesMasterIdLst>
  <p:sldIdLst>
    <p:sldId id="256" r:id="rId2"/>
    <p:sldId id="746" r:id="rId3"/>
    <p:sldId id="756" r:id="rId4"/>
    <p:sldId id="757" r:id="rId5"/>
    <p:sldId id="759" r:id="rId6"/>
    <p:sldId id="758" r:id="rId7"/>
    <p:sldId id="790" r:id="rId8"/>
    <p:sldId id="760" r:id="rId9"/>
    <p:sldId id="761" r:id="rId10"/>
    <p:sldId id="762" r:id="rId11"/>
    <p:sldId id="763" r:id="rId12"/>
    <p:sldId id="764" r:id="rId13"/>
    <p:sldId id="765" r:id="rId14"/>
    <p:sldId id="766" r:id="rId15"/>
    <p:sldId id="767" r:id="rId16"/>
    <p:sldId id="768" r:id="rId17"/>
    <p:sldId id="769" r:id="rId18"/>
    <p:sldId id="770" r:id="rId19"/>
    <p:sldId id="771" r:id="rId20"/>
    <p:sldId id="772" r:id="rId21"/>
    <p:sldId id="773" r:id="rId22"/>
    <p:sldId id="774" r:id="rId23"/>
    <p:sldId id="775" r:id="rId24"/>
    <p:sldId id="776" r:id="rId25"/>
    <p:sldId id="777" r:id="rId26"/>
    <p:sldId id="789" r:id="rId27"/>
    <p:sldId id="781" r:id="rId28"/>
    <p:sldId id="782" r:id="rId29"/>
    <p:sldId id="783" r:id="rId30"/>
    <p:sldId id="784" r:id="rId31"/>
    <p:sldId id="785" r:id="rId32"/>
    <p:sldId id="786" r:id="rId33"/>
    <p:sldId id="787" r:id="rId34"/>
    <p:sldId id="791" r:id="rId35"/>
    <p:sldId id="792" r:id="rId36"/>
    <p:sldId id="793" r:id="rId37"/>
    <p:sldId id="794" r:id="rId38"/>
    <p:sldId id="795" r:id="rId39"/>
    <p:sldId id="796" r:id="rId40"/>
    <p:sldId id="797" r:id="rId41"/>
    <p:sldId id="798" r:id="rId42"/>
    <p:sldId id="799" r:id="rId43"/>
    <p:sldId id="800" r:id="rId44"/>
    <p:sldId id="804" r:id="rId45"/>
    <p:sldId id="805" r:id="rId46"/>
    <p:sldId id="807" r:id="rId47"/>
    <p:sldId id="809" r:id="rId48"/>
    <p:sldId id="810" r:id="rId49"/>
    <p:sldId id="811" r:id="rId50"/>
    <p:sldId id="788" r:id="rId51"/>
    <p:sldId id="778" r:id="rId52"/>
    <p:sldId id="779" r:id="rId53"/>
    <p:sldId id="780" r:id="rId54"/>
    <p:sldId id="803" r:id="rId5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6666"/>
    <a:srgbClr val="0000FF"/>
    <a:srgbClr val="008000"/>
    <a:srgbClr val="339933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76" autoAdjust="0"/>
    <p:restoredTop sz="88417" autoAdjust="0"/>
  </p:normalViewPr>
  <p:slideViewPr>
    <p:cSldViewPr snapToGrid="0">
      <p:cViewPr varScale="1">
        <p:scale>
          <a:sx n="148" d="100"/>
          <a:sy n="148" d="100"/>
        </p:scale>
        <p:origin x="25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882FE-659A-42EA-910C-4C44D24EADAE}" type="datetimeFigureOut">
              <a:rPr lang="en-US" smtClean="0"/>
              <a:t>7/12/20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88489-EDAE-49E6-A8BE-9463D5272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0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7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3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52400"/>
            <a:ext cx="8839200" cy="609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114300"/>
            <a:ext cx="8229600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1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9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6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9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2-3 Trees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COS 326</a:t>
            </a:r>
          </a:p>
          <a:p>
            <a:r>
              <a:rPr lang="en-US" dirty="0"/>
              <a:t>Assignment #5</a:t>
            </a:r>
          </a:p>
          <a:p>
            <a:r>
              <a:rPr lang="en-US" dirty="0"/>
              <a:t>Princeton University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8630" y="6347936"/>
            <a:ext cx="6265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slides copyright 2020 David Walker and Andrew W. Appel</a:t>
            </a:r>
          </a:p>
          <a:p>
            <a:pPr algn="r"/>
            <a:r>
              <a:rPr lang="en-US" sz="1400" dirty="0"/>
              <a:t>permission granted to reuse these slides for non-commercial educational purposes</a:t>
            </a:r>
          </a:p>
          <a:p>
            <a:pPr algn="r"/>
            <a:endParaRPr lang="en-US" sz="1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E7BAC9-EA43-B24A-9C40-2AE78F67C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9"/>
    </mc:Choice>
    <mc:Fallback xmlns="">
      <p:transition spd="slow" advTm="1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5476739" cy="1763442"/>
            <a:chOff x="2051076" y="2057400"/>
            <a:chExt cx="5476739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010" y="2623628"/>
              <a:ext cx="517795" cy="193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E40E0E-12B5-B144-916C-D560E3859682}"/>
                </a:ext>
              </a:extLst>
            </p:cNvPr>
            <p:cNvCxnSpPr>
              <a:cxnSpLocks/>
            </p:cNvCxnSpPr>
            <p:nvPr/>
          </p:nvCxnSpPr>
          <p:spPr>
            <a:xfrm>
              <a:off x="6794347" y="31927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2E78A0-741D-7A48-A22C-A6C5DDB7FED8}"/>
                </a:ext>
              </a:extLst>
            </p:cNvPr>
            <p:cNvSpPr/>
            <p:nvPr/>
          </p:nvSpPr>
          <p:spPr>
            <a:xfrm>
              <a:off x="7248845" y="3575075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AD71D-CA1D-A643-B269-22F37EAC8278}"/>
              </a:ext>
            </a:extLst>
          </p:cNvPr>
          <p:cNvSpPr txBox="1"/>
          <p:nvPr/>
        </p:nvSpPr>
        <p:spPr>
          <a:xfrm>
            <a:off x="5806062" y="213107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41E9719-AE82-8242-8366-2DCB75F4F95A}"/>
              </a:ext>
            </a:extLst>
          </p:cNvPr>
          <p:cNvSpPr/>
          <p:nvPr/>
        </p:nvSpPr>
        <p:spPr>
          <a:xfrm>
            <a:off x="6201560" y="2223518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E5A424-6ABB-9B4E-868F-ADE751BB2DEE}"/>
              </a:ext>
            </a:extLst>
          </p:cNvPr>
          <p:cNvSpPr txBox="1"/>
          <p:nvPr/>
        </p:nvSpPr>
        <p:spPr>
          <a:xfrm>
            <a:off x="2624669" y="5530592"/>
            <a:ext cx="4239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recursively insert into the right subtree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892C6A3-4A08-6C4C-9C3E-164E76FE4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8"/>
    </mc:Choice>
    <mc:Fallback xmlns="">
      <p:transition spd="slow" advTm="1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5891921" cy="1763442"/>
            <a:chOff x="2051076" y="2057400"/>
            <a:chExt cx="589192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010" y="2623628"/>
              <a:ext cx="517795" cy="193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E40E0E-12B5-B144-916C-D560E3859682}"/>
                </a:ext>
              </a:extLst>
            </p:cNvPr>
            <p:cNvCxnSpPr>
              <a:cxnSpLocks/>
            </p:cNvCxnSpPr>
            <p:nvPr/>
          </p:nvCxnSpPr>
          <p:spPr>
            <a:xfrm>
              <a:off x="7209529" y="31927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2E78A0-741D-7A48-A22C-A6C5DDB7FED8}"/>
                </a:ext>
              </a:extLst>
            </p:cNvPr>
            <p:cNvSpPr/>
            <p:nvPr/>
          </p:nvSpPr>
          <p:spPr>
            <a:xfrm>
              <a:off x="7664027" y="3575075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AD71D-CA1D-A643-B269-22F37EAC8278}"/>
              </a:ext>
            </a:extLst>
          </p:cNvPr>
          <p:cNvSpPr txBox="1"/>
          <p:nvPr/>
        </p:nvSpPr>
        <p:spPr>
          <a:xfrm>
            <a:off x="8122713" y="295995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41E9719-AE82-8242-8366-2DCB75F4F95A}"/>
              </a:ext>
            </a:extLst>
          </p:cNvPr>
          <p:cNvSpPr/>
          <p:nvPr/>
        </p:nvSpPr>
        <p:spPr>
          <a:xfrm flipH="1">
            <a:off x="7837265" y="3106370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2B51D4-307F-0546-BC6D-3BE1799A2A08}"/>
              </a:ext>
            </a:extLst>
          </p:cNvPr>
          <p:cNvSpPr txBox="1"/>
          <p:nvPr/>
        </p:nvSpPr>
        <p:spPr>
          <a:xfrm>
            <a:off x="3752606" y="5484872"/>
            <a:ext cx="1983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reach a leaf node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58BDFB8-8B7C-E44B-AC4E-59120DC36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spd="slow" advTm="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5711361" cy="1763442"/>
            <a:chOff x="2051076" y="2057400"/>
            <a:chExt cx="571136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010" y="2623628"/>
              <a:ext cx="517795" cy="193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E40E0E-12B5-B144-916C-D560E3859682}"/>
                </a:ext>
              </a:extLst>
            </p:cNvPr>
            <p:cNvCxnSpPr>
              <a:cxnSpLocks/>
            </p:cNvCxnSpPr>
            <p:nvPr/>
          </p:nvCxnSpPr>
          <p:spPr>
            <a:xfrm>
              <a:off x="7209529" y="31927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7675334" y="353208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285223" y="3921514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8134023" y="3921514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7145738" y="433007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8607378" y="433007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220DA8-E323-BC43-828D-E4B2D8DEA983}"/>
              </a:ext>
            </a:extLst>
          </p:cNvPr>
          <p:cNvSpPr txBox="1"/>
          <p:nvPr/>
        </p:nvSpPr>
        <p:spPr>
          <a:xfrm>
            <a:off x="3181534" y="5537935"/>
            <a:ext cx="321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create a new subtree with 15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955D697-B86D-B642-A930-94FA58041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9"/>
    </mc:Choice>
    <mc:Fallback xmlns="">
      <p:transition spd="slow" advTm="3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5711361" cy="1763442"/>
            <a:chOff x="2051076" y="2057400"/>
            <a:chExt cx="571136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010" y="2623628"/>
              <a:ext cx="517795" cy="193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E40E0E-12B5-B144-916C-D560E3859682}"/>
                </a:ext>
              </a:extLst>
            </p:cNvPr>
            <p:cNvCxnSpPr>
              <a:cxnSpLocks/>
            </p:cNvCxnSpPr>
            <p:nvPr/>
          </p:nvCxnSpPr>
          <p:spPr>
            <a:xfrm>
              <a:off x="7209529" y="31927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7675334" y="353208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285223" y="3921514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8134023" y="3921514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7145738" y="433007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8607378" y="433007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F0C0A62-3CF4-F345-B4E5-57CA5FD510AE}"/>
              </a:ext>
            </a:extLst>
          </p:cNvPr>
          <p:cNvSpPr/>
          <p:nvPr/>
        </p:nvSpPr>
        <p:spPr>
          <a:xfrm>
            <a:off x="6915150" y="3062167"/>
            <a:ext cx="806184" cy="229673"/>
          </a:xfrm>
          <a:custGeom>
            <a:avLst/>
            <a:gdLst>
              <a:gd name="connsiteX0" fmla="*/ 765810 w 806184"/>
              <a:gd name="connsiteY0" fmla="*/ 229673 h 229673"/>
              <a:gd name="connsiteX1" fmla="*/ 720090 w 806184"/>
              <a:gd name="connsiteY1" fmla="*/ 23933 h 229673"/>
              <a:gd name="connsiteX2" fmla="*/ 0 w 806184"/>
              <a:gd name="connsiteY2" fmla="*/ 12503 h 2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184" h="229673">
                <a:moveTo>
                  <a:pt x="765810" y="229673"/>
                </a:moveTo>
                <a:cubicBezTo>
                  <a:pt x="806767" y="144900"/>
                  <a:pt x="847725" y="60128"/>
                  <a:pt x="720090" y="23933"/>
                </a:cubicBezTo>
                <a:cubicBezTo>
                  <a:pt x="592455" y="-12262"/>
                  <a:pt x="296227" y="120"/>
                  <a:pt x="0" y="12503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9C001-33F5-0947-B2F3-54728494B025}"/>
              </a:ext>
            </a:extLst>
          </p:cNvPr>
          <p:cNvSpPr txBox="1"/>
          <p:nvPr/>
        </p:nvSpPr>
        <p:spPr>
          <a:xfrm>
            <a:off x="139670" y="4831517"/>
            <a:ext cx="7006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height of the subtree has grown by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 grew from height 0 (a leaf) to height 1 (tree with one node)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we  include the new subtree in node 12 where the old subtree was then we will have children of uneven height.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139671" y="4496393"/>
            <a:ext cx="3182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Return from recursive insert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08D3A9F-8456-D54C-ACC2-03A35C7AF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2"/>
    </mc:Choice>
    <mc:Fallback xmlns="">
      <p:transition spd="slow" advTm="3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4743271" cy="1763442"/>
            <a:chOff x="2051076" y="2057400"/>
            <a:chExt cx="474327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010" y="2623628"/>
              <a:ext cx="517795" cy="193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7"/>
              <a:ext cx="458689" cy="4085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9C001-33F5-0947-B2F3-54728494B025}"/>
              </a:ext>
            </a:extLst>
          </p:cNvPr>
          <p:cNvSpPr txBox="1"/>
          <p:nvPr/>
        </p:nvSpPr>
        <p:spPr>
          <a:xfrm>
            <a:off x="139670" y="4831517"/>
            <a:ext cx="7006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height of the new subtree with root 12-15 is </a:t>
            </a:r>
            <a:r>
              <a:rPr lang="en-US" sz="2000" i="1" dirty="0">
                <a:solidFill>
                  <a:schemeClr val="accent2"/>
                </a:solidFill>
              </a:rPr>
              <a:t>the same </a:t>
            </a:r>
            <a:r>
              <a:rPr lang="en-US" sz="2000" dirty="0"/>
              <a:t>as the height of the original subtree that just contained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139671" y="4496393"/>
            <a:ext cx="412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Solution:  Turn a 2-node into a 3-node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F9945EB-E47C-264F-B257-FB8CFAC9C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9"/>
    </mc:Choice>
    <mc:Fallback xmlns="">
      <p:transition spd="slow" advTm="3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4743271" cy="1763442"/>
            <a:chOff x="2051076" y="2057400"/>
            <a:chExt cx="474327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010" y="2623628"/>
              <a:ext cx="517795" cy="193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7"/>
              <a:ext cx="458689" cy="4085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9C001-33F5-0947-B2F3-54728494B025}"/>
              </a:ext>
            </a:extLst>
          </p:cNvPr>
          <p:cNvSpPr txBox="1"/>
          <p:nvPr/>
        </p:nvSpPr>
        <p:spPr>
          <a:xfrm>
            <a:off x="139670" y="4831517"/>
            <a:ext cx="90043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height of the 12-15 node is </a:t>
            </a:r>
            <a:r>
              <a:rPr lang="en-US" sz="2000" i="1" dirty="0">
                <a:solidFill>
                  <a:schemeClr val="accent2"/>
                </a:solidFill>
              </a:rPr>
              <a:t>the same </a:t>
            </a:r>
            <a:r>
              <a:rPr lang="en-US" sz="2000" dirty="0"/>
              <a:t>as the height of the original subtree of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that means the new node also has the same height as the 4-7 child of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since the heights of the two children are the same, the 12-15 node may be included directly as a child of the 8-node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139671" y="4496393"/>
            <a:ext cx="515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Return from recursive call to insert from 8-node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B106945-74CA-0141-B27D-2D01C540BB9A}"/>
              </a:ext>
            </a:extLst>
          </p:cNvPr>
          <p:cNvSpPr/>
          <p:nvPr/>
        </p:nvSpPr>
        <p:spPr>
          <a:xfrm>
            <a:off x="5139363" y="2304550"/>
            <a:ext cx="806184" cy="229673"/>
          </a:xfrm>
          <a:custGeom>
            <a:avLst/>
            <a:gdLst>
              <a:gd name="connsiteX0" fmla="*/ 765810 w 806184"/>
              <a:gd name="connsiteY0" fmla="*/ 229673 h 229673"/>
              <a:gd name="connsiteX1" fmla="*/ 720090 w 806184"/>
              <a:gd name="connsiteY1" fmla="*/ 23933 h 229673"/>
              <a:gd name="connsiteX2" fmla="*/ 0 w 806184"/>
              <a:gd name="connsiteY2" fmla="*/ 12503 h 2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184" h="229673">
                <a:moveTo>
                  <a:pt x="765810" y="229673"/>
                </a:moveTo>
                <a:cubicBezTo>
                  <a:pt x="806767" y="144900"/>
                  <a:pt x="847725" y="60128"/>
                  <a:pt x="720090" y="23933"/>
                </a:cubicBezTo>
                <a:cubicBezTo>
                  <a:pt x="592455" y="-12262"/>
                  <a:pt x="296227" y="120"/>
                  <a:pt x="0" y="12503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48D46D-CF80-754D-849C-76CFDF9BB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6"/>
    </mc:Choice>
    <mc:Fallback xmlns="">
      <p:transition spd="slow" advTm="3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4743271" cy="1763442"/>
            <a:chOff x="2051076" y="2057400"/>
            <a:chExt cx="474327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4801344" y="2438400"/>
              <a:ext cx="1482461" cy="3783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7"/>
              <a:ext cx="458689" cy="4085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3771908" y="4431407"/>
            <a:ext cx="160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are done!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C6B7A9-A8D2-8A46-B78F-EDDD8E9784BF}"/>
              </a:ext>
            </a:extLst>
          </p:cNvPr>
          <p:cNvSpPr txBox="1"/>
          <p:nvPr/>
        </p:nvSpPr>
        <p:spPr>
          <a:xfrm>
            <a:off x="794894" y="5214607"/>
            <a:ext cx="76840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Key idea:</a:t>
            </a:r>
            <a:r>
              <a:rPr lang="en-US" sz="2000" dirty="0"/>
              <a:t>  When returning from a call to insert, return a </a:t>
            </a:r>
            <a:r>
              <a:rPr lang="en-US" sz="2000" dirty="0" err="1"/>
              <a:t>boolean</a:t>
            </a:r>
            <a:r>
              <a:rPr lang="en-US" sz="2000" dirty="0"/>
              <a:t> "</a:t>
            </a:r>
            <a:r>
              <a:rPr lang="en-US" sz="2000" dirty="0">
                <a:solidFill>
                  <a:schemeClr val="accent2"/>
                </a:solidFill>
              </a:rPr>
              <a:t>grow</a:t>
            </a:r>
            <a:r>
              <a:rPr lang="en-US" sz="2000" dirty="0"/>
              <a:t>."</a:t>
            </a:r>
          </a:p>
          <a:p>
            <a:r>
              <a:rPr lang="en-US" sz="2000" u="sng" dirty="0"/>
              <a:t>Invariant:</a:t>
            </a:r>
            <a:r>
              <a:rPr lang="en-US" sz="20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dirty="0">
                <a:solidFill>
                  <a:schemeClr val="accent2"/>
                </a:solidFill>
              </a:rPr>
              <a:t>grow</a:t>
            </a:r>
            <a:r>
              <a:rPr lang="en-US" sz="2000" dirty="0"/>
              <a:t> is true, the height of the tree increased by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dirty="0">
                <a:solidFill>
                  <a:schemeClr val="accent2"/>
                </a:solidFill>
              </a:rPr>
              <a:t>grow</a:t>
            </a:r>
            <a:r>
              <a:rPr lang="en-US" sz="2000" dirty="0"/>
              <a:t> is false, the height of the tree stayed the same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8FED511-40C8-2E47-9BEA-6F7379A417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7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5"/>
    </mc:Choice>
    <mc:Fallback xmlns="">
      <p:transition spd="slow" advTm="2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4743271" cy="1763442"/>
            <a:chOff x="2051076" y="2057400"/>
            <a:chExt cx="474327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4801344" y="2438400"/>
              <a:ext cx="1482461" cy="3783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7"/>
              <a:ext cx="458689" cy="4085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3771908" y="4431407"/>
            <a:ext cx="160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are done!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236D5F-1C4F-9249-A0CB-75763143B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1"/>
    </mc:Choice>
    <mc:Fallback xmlns="">
      <p:transition spd="slow" advTm="7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4743271" cy="1763442"/>
            <a:chOff x="2051076" y="2057400"/>
            <a:chExt cx="4743271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4801344" y="2438400"/>
              <a:ext cx="1482461" cy="3783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7"/>
              <a:ext cx="458689" cy="4085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3535424" y="4597103"/>
            <a:ext cx="2748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Compare 2 with the root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076AC-1614-9E41-A234-B69928451CC3}"/>
              </a:ext>
            </a:extLst>
          </p:cNvPr>
          <p:cNvSpPr txBox="1"/>
          <p:nvPr/>
        </p:nvSpPr>
        <p:spPr>
          <a:xfrm>
            <a:off x="3856462" y="14402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A92E8A5-9C5B-4F40-AF42-717777BDA783}"/>
              </a:ext>
            </a:extLst>
          </p:cNvPr>
          <p:cNvSpPr/>
          <p:nvPr/>
        </p:nvSpPr>
        <p:spPr>
          <a:xfrm>
            <a:off x="4251960" y="1532728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CAD0D8-B7E0-9C4F-886D-6014DC264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"/>
    </mc:Choice>
    <mc:Fallback xmlns="">
      <p:transition spd="slow" advTm="2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1296427" y="380528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B3967B-B073-AC4B-9CAC-0E249382B83E}"/>
              </a:ext>
            </a:extLst>
          </p:cNvPr>
          <p:cNvCxnSpPr>
            <a:cxnSpLocks/>
          </p:cNvCxnSpPr>
          <p:nvPr/>
        </p:nvCxnSpPr>
        <p:spPr>
          <a:xfrm flipH="1">
            <a:off x="3129317" y="2635513"/>
            <a:ext cx="458692" cy="32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46D63BA-C833-E347-8E39-B0B600D3F152}"/>
              </a:ext>
            </a:extLst>
          </p:cNvPr>
          <p:cNvGrpSpPr/>
          <p:nvPr/>
        </p:nvGrpSpPr>
        <p:grpSpPr>
          <a:xfrm>
            <a:off x="2159999" y="2996063"/>
            <a:ext cx="992460" cy="382679"/>
            <a:chOff x="3967652" y="4107690"/>
            <a:chExt cx="992460" cy="3826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2F3B0F-ECE1-A848-9ED3-C9A6D4140F55}"/>
                </a:ext>
              </a:extLst>
            </p:cNvPr>
            <p:cNvSpPr/>
            <p:nvPr/>
          </p:nvSpPr>
          <p:spPr>
            <a:xfrm>
              <a:off x="3967652" y="4107690"/>
              <a:ext cx="533772" cy="3780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72283B-EDCE-A547-ACFF-5584F6BDDEFA}"/>
                </a:ext>
              </a:extLst>
            </p:cNvPr>
            <p:cNvSpPr/>
            <p:nvPr/>
          </p:nvSpPr>
          <p:spPr>
            <a:xfrm>
              <a:off x="4501423" y="4109369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435912" y="3392995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097262" y="3376086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2686244" y="3382552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546759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3710573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2825729" y="4911773"/>
            <a:ext cx="432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Recursively insert 2 into the 4-7 subtree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076AC-1614-9E41-A234-B69928451CC3}"/>
              </a:ext>
            </a:extLst>
          </p:cNvPr>
          <p:cNvSpPr txBox="1"/>
          <p:nvPr/>
        </p:nvSpPr>
        <p:spPr>
          <a:xfrm>
            <a:off x="1787207" y="223060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A92E8A5-9C5B-4F40-AF42-717777BDA783}"/>
              </a:ext>
            </a:extLst>
          </p:cNvPr>
          <p:cNvSpPr/>
          <p:nvPr/>
        </p:nvSpPr>
        <p:spPr>
          <a:xfrm>
            <a:off x="2182705" y="2323044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524B8-91D9-EE48-BF69-AA71F6B09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5"/>
    </mc:Choice>
    <mc:Fallback xmlns="">
      <p:transition spd="slow" advTm="2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2-3 Trees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6B2BB93-DD62-2E4F-BBE7-32245E086476}"/>
              </a:ext>
            </a:extLst>
          </p:cNvPr>
          <p:cNvSpPr/>
          <p:nvPr/>
        </p:nvSpPr>
        <p:spPr>
          <a:xfrm>
            <a:off x="1660134" y="368233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0E1B9A-BE29-044D-9BAA-7614C1373F69}"/>
              </a:ext>
            </a:extLst>
          </p:cNvPr>
          <p:cNvGrpSpPr/>
          <p:nvPr/>
        </p:nvGrpSpPr>
        <p:grpSpPr>
          <a:xfrm>
            <a:off x="6461248" y="3685276"/>
            <a:ext cx="992460" cy="382679"/>
            <a:chOff x="4649318" y="4107690"/>
            <a:chExt cx="992460" cy="38267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B69D594-3979-6540-B11F-58B2B1884870}"/>
                </a:ext>
              </a:extLst>
            </p:cNvPr>
            <p:cNvSpPr/>
            <p:nvPr/>
          </p:nvSpPr>
          <p:spPr>
            <a:xfrm>
              <a:off x="4649318" y="4107690"/>
              <a:ext cx="533772" cy="3780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A1020D3-7C21-5540-921B-7C7B8ECE0B95}"/>
                </a:ext>
              </a:extLst>
            </p:cNvPr>
            <p:cNvSpPr/>
            <p:nvPr/>
          </p:nvSpPr>
          <p:spPr>
            <a:xfrm>
              <a:off x="5183089" y="4109369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Y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46276B32-73BA-2846-8BDB-BAE510CCD0A8}"/>
              </a:ext>
            </a:extLst>
          </p:cNvPr>
          <p:cNvSpPr/>
          <p:nvPr/>
        </p:nvSpPr>
        <p:spPr>
          <a:xfrm>
            <a:off x="1779174" y="192002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E7987775-B928-E94E-8055-06091794BD64}"/>
              </a:ext>
            </a:extLst>
          </p:cNvPr>
          <p:cNvSpPr/>
          <p:nvPr/>
        </p:nvSpPr>
        <p:spPr>
          <a:xfrm>
            <a:off x="699925" y="4406235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B9F4F8-3CB7-5F4C-8211-04B22F2B79A9}"/>
              </a:ext>
            </a:extLst>
          </p:cNvPr>
          <p:cNvSpPr txBox="1"/>
          <p:nvPr/>
        </p:nvSpPr>
        <p:spPr>
          <a:xfrm>
            <a:off x="762000" y="1143000"/>
            <a:ext cx="689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Leaf: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6F388F0-A2FE-7A4B-A53C-0B1B42AACE29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233697" y="4071765"/>
            <a:ext cx="426440" cy="334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2F405F0-85C2-6C40-A9E2-C6CE43E0E2C8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2118823" y="4071765"/>
            <a:ext cx="411018" cy="334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D92F1CA-D31F-DB44-9F76-0E3E1B360FBF}"/>
              </a:ext>
            </a:extLst>
          </p:cNvPr>
          <p:cNvSpPr txBox="1"/>
          <p:nvPr/>
        </p:nvSpPr>
        <p:spPr>
          <a:xfrm>
            <a:off x="784991" y="2895600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2-node:</a:t>
            </a:r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9A7AA64C-E23C-8A41-94E0-AFB5D3301B24}"/>
              </a:ext>
            </a:extLst>
          </p:cNvPr>
          <p:cNvSpPr/>
          <p:nvPr/>
        </p:nvSpPr>
        <p:spPr>
          <a:xfrm>
            <a:off x="1996069" y="4406235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X</a:t>
            </a:r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9BB51E1A-F6D4-134B-89D5-58CDC50D7A09}"/>
              </a:ext>
            </a:extLst>
          </p:cNvPr>
          <p:cNvSpPr/>
          <p:nvPr/>
        </p:nvSpPr>
        <p:spPr>
          <a:xfrm>
            <a:off x="5203389" y="4447333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X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30A8CBE-3887-C249-9E04-98C55CB8BFA9}"/>
              </a:ext>
            </a:extLst>
          </p:cNvPr>
          <p:cNvCxnSpPr>
            <a:cxnSpLocks/>
            <a:endCxn id="75" idx="0"/>
          </p:cNvCxnSpPr>
          <p:nvPr/>
        </p:nvCxnSpPr>
        <p:spPr>
          <a:xfrm flipH="1">
            <a:off x="5737161" y="4082208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47A9065-AB75-3F49-A6CB-88B00DFF85D1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7398511" y="4065299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riangle 77">
            <a:extLst>
              <a:ext uri="{FF2B5EF4-FFF2-40B4-BE49-F238E27FC236}">
                <a16:creationId xmlns:a16="http://schemas.microsoft.com/office/drawing/2014/main" id="{254EE50F-0961-C541-9CE0-F1107F3E2A97}"/>
              </a:ext>
            </a:extLst>
          </p:cNvPr>
          <p:cNvSpPr/>
          <p:nvPr/>
        </p:nvSpPr>
        <p:spPr>
          <a:xfrm>
            <a:off x="7649736" y="4451788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Y</a:t>
            </a:r>
          </a:p>
        </p:txBody>
      </p:sp>
      <p:sp>
        <p:nvSpPr>
          <p:cNvPr id="79" name="Triangle 78">
            <a:extLst>
              <a:ext uri="{FF2B5EF4-FFF2-40B4-BE49-F238E27FC236}">
                <a16:creationId xmlns:a16="http://schemas.microsoft.com/office/drawing/2014/main" id="{0196B014-B2EC-864C-8B79-EA178B44168F}"/>
              </a:ext>
            </a:extLst>
          </p:cNvPr>
          <p:cNvSpPr/>
          <p:nvPr/>
        </p:nvSpPr>
        <p:spPr>
          <a:xfrm>
            <a:off x="6453721" y="4451788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X &lt; Y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73A97BA-6EA5-494A-86F2-05D34FF40EB6}"/>
              </a:ext>
            </a:extLst>
          </p:cNvPr>
          <p:cNvCxnSpPr>
            <a:cxnSpLocks/>
            <a:endCxn id="79" idx="0"/>
          </p:cNvCxnSpPr>
          <p:nvPr/>
        </p:nvCxnSpPr>
        <p:spPr>
          <a:xfrm>
            <a:off x="6987493" y="4071765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17C00171-28BB-C249-AC19-545FE528725F}"/>
              </a:ext>
            </a:extLst>
          </p:cNvPr>
          <p:cNvSpPr txBox="1"/>
          <p:nvPr/>
        </p:nvSpPr>
        <p:spPr>
          <a:xfrm>
            <a:off x="5101258" y="2895600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3-node: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7FD2499-7B0F-1E49-A78E-0248F374C9BA}"/>
              </a:ext>
            </a:extLst>
          </p:cNvPr>
          <p:cNvSpPr txBox="1"/>
          <p:nvPr/>
        </p:nvSpPr>
        <p:spPr>
          <a:xfrm>
            <a:off x="384681" y="5492242"/>
            <a:ext cx="3067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height of both subtrees</a:t>
            </a:r>
          </a:p>
          <a:p>
            <a:pPr algn="ctr"/>
            <a:r>
              <a:rPr lang="en-US" sz="2000" dirty="0"/>
              <a:t>must be the same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66DE3B-861C-2F4E-9420-9E0BF840EFD9}"/>
              </a:ext>
            </a:extLst>
          </p:cNvPr>
          <p:cNvSpPr txBox="1"/>
          <p:nvPr/>
        </p:nvSpPr>
        <p:spPr>
          <a:xfrm>
            <a:off x="5577748" y="5492242"/>
            <a:ext cx="2819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height of all subtrees</a:t>
            </a:r>
          </a:p>
          <a:p>
            <a:pPr algn="ctr"/>
            <a:r>
              <a:rPr lang="en-US" sz="2000" dirty="0"/>
              <a:t>must be the same</a:t>
            </a:r>
          </a:p>
        </p:txBody>
      </p:sp>
      <p:pic>
        <p:nvPicPr>
          <p:cNvPr id="90" name="Audio 89">
            <a:hlinkClick r:id="" action="ppaction://media"/>
            <a:extLst>
              <a:ext uri="{FF2B5EF4-FFF2-40B4-BE49-F238E27FC236}">
                <a16:creationId xmlns:a16="http://schemas.microsoft.com/office/drawing/2014/main" id="{0A0D20F2-AA7D-A845-9D2F-4236A6D4D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9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99"/>
    </mc:Choice>
    <mc:Fallback xmlns="">
      <p:transition spd="slow" advTm="7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48" grpId="0" animBg="1"/>
      <p:bldP spid="64" grpId="0" animBg="1"/>
      <p:bldP spid="19" grpId="0" animBg="1"/>
      <p:bldP spid="20" grpId="0"/>
      <p:bldP spid="73" grpId="0"/>
      <p:bldP spid="74" grpId="0" animBg="1"/>
      <p:bldP spid="75" grpId="0" animBg="1"/>
      <p:bldP spid="78" grpId="0" animBg="1"/>
      <p:bldP spid="79" grpId="0" animBg="1"/>
      <p:bldP spid="87" grpId="0"/>
      <p:bldP spid="88" grpId="0"/>
      <p:bldP spid="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1005137" y="420522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B3967B-B073-AC4B-9CAC-0E249382B83E}"/>
              </a:ext>
            </a:extLst>
          </p:cNvPr>
          <p:cNvCxnSpPr>
            <a:cxnSpLocks/>
          </p:cNvCxnSpPr>
          <p:nvPr/>
        </p:nvCxnSpPr>
        <p:spPr>
          <a:xfrm flipH="1">
            <a:off x="3129317" y="2635513"/>
            <a:ext cx="458692" cy="32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46D63BA-C833-E347-8E39-B0B600D3F152}"/>
              </a:ext>
            </a:extLst>
          </p:cNvPr>
          <p:cNvGrpSpPr/>
          <p:nvPr/>
        </p:nvGrpSpPr>
        <p:grpSpPr>
          <a:xfrm>
            <a:off x="2159999" y="2996063"/>
            <a:ext cx="992460" cy="382679"/>
            <a:chOff x="3967652" y="4107690"/>
            <a:chExt cx="992460" cy="3826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2F3B0F-ECE1-A848-9ED3-C9A6D4140F55}"/>
                </a:ext>
              </a:extLst>
            </p:cNvPr>
            <p:cNvSpPr/>
            <p:nvPr/>
          </p:nvSpPr>
          <p:spPr>
            <a:xfrm>
              <a:off x="3967652" y="4107690"/>
              <a:ext cx="533772" cy="3780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72283B-EDCE-A547-ACFF-5584F6BDDEFA}"/>
                </a:ext>
              </a:extLst>
            </p:cNvPr>
            <p:cNvSpPr/>
            <p:nvPr/>
          </p:nvSpPr>
          <p:spPr>
            <a:xfrm>
              <a:off x="4501423" y="4109369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144622" y="3792932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097262" y="3376086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2686244" y="3382552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546759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3710573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2825729" y="4911773"/>
            <a:ext cx="3566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Recursively insert 2 into the Leaf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076AC-1614-9E41-A234-B69928451CC3}"/>
              </a:ext>
            </a:extLst>
          </p:cNvPr>
          <p:cNvSpPr txBox="1"/>
          <p:nvPr/>
        </p:nvSpPr>
        <p:spPr>
          <a:xfrm>
            <a:off x="272702" y="367563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A92E8A5-9C5B-4F40-AF42-717777BDA783}"/>
              </a:ext>
            </a:extLst>
          </p:cNvPr>
          <p:cNvSpPr/>
          <p:nvPr/>
        </p:nvSpPr>
        <p:spPr>
          <a:xfrm>
            <a:off x="668200" y="3768070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C92234-E358-994D-9C54-436874F78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"/>
    </mc:Choice>
    <mc:Fallback xmlns="">
      <p:transition spd="slow" advTm="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382485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B3967B-B073-AC4B-9CAC-0E249382B83E}"/>
              </a:ext>
            </a:extLst>
          </p:cNvPr>
          <p:cNvCxnSpPr>
            <a:cxnSpLocks/>
          </p:cNvCxnSpPr>
          <p:nvPr/>
        </p:nvCxnSpPr>
        <p:spPr>
          <a:xfrm flipH="1">
            <a:off x="3129317" y="2635513"/>
            <a:ext cx="458692" cy="32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46D63BA-C833-E347-8E39-B0B600D3F152}"/>
              </a:ext>
            </a:extLst>
          </p:cNvPr>
          <p:cNvGrpSpPr/>
          <p:nvPr/>
        </p:nvGrpSpPr>
        <p:grpSpPr>
          <a:xfrm>
            <a:off x="2159999" y="2996063"/>
            <a:ext cx="992460" cy="382679"/>
            <a:chOff x="3967652" y="4107690"/>
            <a:chExt cx="992460" cy="3826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2F3B0F-ECE1-A848-9ED3-C9A6D4140F55}"/>
                </a:ext>
              </a:extLst>
            </p:cNvPr>
            <p:cNvSpPr/>
            <p:nvPr/>
          </p:nvSpPr>
          <p:spPr>
            <a:xfrm>
              <a:off x="3967652" y="4107690"/>
              <a:ext cx="533772" cy="3780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72283B-EDCE-A547-ACFF-5584F6BDDEFA}"/>
                </a:ext>
              </a:extLst>
            </p:cNvPr>
            <p:cNvSpPr/>
            <p:nvPr/>
          </p:nvSpPr>
          <p:spPr>
            <a:xfrm>
              <a:off x="4501423" y="4109369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144622" y="3792932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097262" y="3376086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2686244" y="3382552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546759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3710573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E2440-AF5B-2041-B7AB-2D26C8352C83}"/>
              </a:ext>
            </a:extLst>
          </p:cNvPr>
          <p:cNvSpPr txBox="1"/>
          <p:nvPr/>
        </p:nvSpPr>
        <p:spPr>
          <a:xfrm>
            <a:off x="3152459" y="5096176"/>
            <a:ext cx="2168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Create new 2-node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685933" y="4158057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144622" y="4539057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325137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21970" y="4539057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0FAE19F-4950-C848-9BEA-D014F0720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"/>
    </mc:Choice>
    <mc:Fallback xmlns="">
      <p:transition spd="slow" advTm="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382485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B3967B-B073-AC4B-9CAC-0E249382B83E}"/>
              </a:ext>
            </a:extLst>
          </p:cNvPr>
          <p:cNvCxnSpPr>
            <a:cxnSpLocks/>
          </p:cNvCxnSpPr>
          <p:nvPr/>
        </p:nvCxnSpPr>
        <p:spPr>
          <a:xfrm flipH="1">
            <a:off x="3129317" y="2635513"/>
            <a:ext cx="458692" cy="32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46D63BA-C833-E347-8E39-B0B600D3F152}"/>
              </a:ext>
            </a:extLst>
          </p:cNvPr>
          <p:cNvGrpSpPr/>
          <p:nvPr/>
        </p:nvGrpSpPr>
        <p:grpSpPr>
          <a:xfrm>
            <a:off x="2159999" y="2996063"/>
            <a:ext cx="992460" cy="382679"/>
            <a:chOff x="3967652" y="4107690"/>
            <a:chExt cx="992460" cy="3826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2F3B0F-ECE1-A848-9ED3-C9A6D4140F55}"/>
                </a:ext>
              </a:extLst>
            </p:cNvPr>
            <p:cNvSpPr/>
            <p:nvPr/>
          </p:nvSpPr>
          <p:spPr>
            <a:xfrm>
              <a:off x="3967652" y="4107690"/>
              <a:ext cx="533772" cy="3780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72283B-EDCE-A547-ACFF-5584F6BDDEFA}"/>
                </a:ext>
              </a:extLst>
            </p:cNvPr>
            <p:cNvSpPr/>
            <p:nvPr/>
          </p:nvSpPr>
          <p:spPr>
            <a:xfrm>
              <a:off x="4501423" y="4109369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144622" y="3792932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097262" y="3376086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2686244" y="3382552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546759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3710573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685933" y="4158057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144622" y="4539057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325137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21970" y="4539057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5E1B703F-4119-AE41-9DDD-3576025FE190}"/>
              </a:ext>
            </a:extLst>
          </p:cNvPr>
          <p:cNvSpPr/>
          <p:nvPr/>
        </p:nvSpPr>
        <p:spPr>
          <a:xfrm>
            <a:off x="1288139" y="3188970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6E3107-77E7-384A-978F-EEA891E9ABA8}"/>
              </a:ext>
            </a:extLst>
          </p:cNvPr>
          <p:cNvSpPr txBox="1"/>
          <p:nvPr/>
        </p:nvSpPr>
        <p:spPr>
          <a:xfrm>
            <a:off x="2267789" y="4936205"/>
            <a:ext cx="7006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height of the subtree has grown by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 grew from height 0 (a leaf) to height 1 (tree with one node)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we include the new subtree in node 12 where the old subtree was then we will have children of uneven height.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DB0992-D782-CE49-AA34-0EB034D3D478}"/>
              </a:ext>
            </a:extLst>
          </p:cNvPr>
          <p:cNvSpPr txBox="1"/>
          <p:nvPr/>
        </p:nvSpPr>
        <p:spPr>
          <a:xfrm>
            <a:off x="2267790" y="4601081"/>
            <a:ext cx="3182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Return from recursive insert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F87D1C-BB76-9449-8224-31983D6DA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3"/>
    </mc:Choice>
    <mc:Fallback xmlns="">
      <p:transition spd="slow" advTm="4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382485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B3967B-B073-AC4B-9CAC-0E249382B83E}"/>
              </a:ext>
            </a:extLst>
          </p:cNvPr>
          <p:cNvCxnSpPr>
            <a:cxnSpLocks/>
          </p:cNvCxnSpPr>
          <p:nvPr/>
        </p:nvCxnSpPr>
        <p:spPr>
          <a:xfrm flipH="1">
            <a:off x="3129317" y="2635513"/>
            <a:ext cx="458692" cy="32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46D63BA-C833-E347-8E39-B0B600D3F152}"/>
              </a:ext>
            </a:extLst>
          </p:cNvPr>
          <p:cNvGrpSpPr/>
          <p:nvPr/>
        </p:nvGrpSpPr>
        <p:grpSpPr>
          <a:xfrm>
            <a:off x="2159999" y="2996063"/>
            <a:ext cx="992460" cy="382679"/>
            <a:chOff x="3967652" y="4107690"/>
            <a:chExt cx="992460" cy="3826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2F3B0F-ECE1-A848-9ED3-C9A6D4140F55}"/>
                </a:ext>
              </a:extLst>
            </p:cNvPr>
            <p:cNvSpPr/>
            <p:nvPr/>
          </p:nvSpPr>
          <p:spPr>
            <a:xfrm>
              <a:off x="3967652" y="4107690"/>
              <a:ext cx="533772" cy="3780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72283B-EDCE-A547-ACFF-5584F6BDDEFA}"/>
                </a:ext>
              </a:extLst>
            </p:cNvPr>
            <p:cNvSpPr/>
            <p:nvPr/>
          </p:nvSpPr>
          <p:spPr>
            <a:xfrm>
              <a:off x="4501423" y="4109369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144622" y="3792932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097262" y="3376086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2686244" y="3382552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546759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3710573" y="379293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685933" y="4158057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144622" y="4539057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325137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21970" y="4539057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5E1B703F-4119-AE41-9DDD-3576025FE190}"/>
              </a:ext>
            </a:extLst>
          </p:cNvPr>
          <p:cNvSpPr/>
          <p:nvPr/>
        </p:nvSpPr>
        <p:spPr>
          <a:xfrm>
            <a:off x="1288139" y="3188970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6E3107-77E7-384A-978F-EEA891E9ABA8}"/>
              </a:ext>
            </a:extLst>
          </p:cNvPr>
          <p:cNvSpPr txBox="1"/>
          <p:nvPr/>
        </p:nvSpPr>
        <p:spPr>
          <a:xfrm>
            <a:off x="2267789" y="4936205"/>
            <a:ext cx="7006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But, we can't turn a 3-node with 4-7 into a 4-node with 2-4-7!</a:t>
            </a:r>
          </a:p>
          <a:p>
            <a:endParaRPr lang="en-US" sz="2000" dirty="0"/>
          </a:p>
          <a:p>
            <a:r>
              <a:rPr lang="en-US" sz="2000" u="sng" dirty="0"/>
              <a:t>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turn the 3-node into a 2-node, with 2 2-node children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DB0992-D782-CE49-AA34-0EB034D3D478}"/>
              </a:ext>
            </a:extLst>
          </p:cNvPr>
          <p:cNvSpPr txBox="1"/>
          <p:nvPr/>
        </p:nvSpPr>
        <p:spPr>
          <a:xfrm>
            <a:off x="2267790" y="4601081"/>
            <a:ext cx="3182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Return from recursive insert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A746F7-FD4F-A14B-9F3E-CBD029998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4"/>
    </mc:Choice>
    <mc:Fallback xmlns="">
      <p:transition spd="slow" advTm="1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382485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B3967B-B073-AC4B-9CAC-0E249382B83E}"/>
              </a:ext>
            </a:extLst>
          </p:cNvPr>
          <p:cNvCxnSpPr>
            <a:cxnSpLocks/>
          </p:cNvCxnSpPr>
          <p:nvPr/>
        </p:nvCxnSpPr>
        <p:spPr>
          <a:xfrm flipH="1">
            <a:off x="2215396" y="3149017"/>
            <a:ext cx="458692" cy="32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1884966" y="348528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2895429" y="419031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144622" y="3792932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298921" y="4568654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2887903" y="4575120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748418" y="4985500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3912232" y="4985500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685933" y="4158057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144622" y="4539057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325137" y="5009707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21970" y="4539057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5E1B703F-4119-AE41-9DDD-3576025FE190}"/>
              </a:ext>
            </a:extLst>
          </p:cNvPr>
          <p:cNvSpPr/>
          <p:nvPr/>
        </p:nvSpPr>
        <p:spPr>
          <a:xfrm>
            <a:off x="2385400" y="2525035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2416830" y="3828136"/>
            <a:ext cx="707944" cy="362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1451350" y="5562215"/>
            <a:ext cx="5782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subtree created.  return from recursive call</a:t>
            </a:r>
          </a:p>
          <a:p>
            <a:r>
              <a:rPr lang="en-US" sz="2000" u="sng" dirty="0"/>
              <a:t>note: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new subtree has grown by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report that when returning from the recursive call 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801A6B3-759D-7249-9EAB-431EAE9BA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3"/>
    </mc:Choice>
    <mc:Fallback xmlns="">
      <p:transition spd="slow" advTm="4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508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2 into: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1488277" y="5043280"/>
            <a:ext cx="67222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subtree has grown by one, but we can include it in the</a:t>
            </a:r>
          </a:p>
          <a:p>
            <a:r>
              <a:rPr lang="en-US" sz="2000" dirty="0"/>
              <a:t>root because the root is a 2-node.</a:t>
            </a:r>
          </a:p>
          <a:p>
            <a:endParaRPr lang="en-US" sz="2000" dirty="0"/>
          </a:p>
          <a:p>
            <a:r>
              <a:rPr lang="en-US" sz="2000" dirty="0"/>
              <a:t>all paths from the root to the leaves now have the same length.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662B74A9-DA92-D440-9E11-703F44368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6"/>
    </mc:Choice>
    <mc:Fallback xmlns="">
      <p:transition spd="slow" advTm="1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41A55E-70E9-A740-ABBA-F5F2D397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C53A6-1CC8-0B43-8573-DA8FED0A8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034BEC-C966-2544-81A6-52BB89D79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7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3"/>
    </mc:Choice>
    <mc:Fallback xmlns="">
      <p:transition spd="slow" advTm="1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483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12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1488277" y="5043280"/>
            <a:ext cx="67222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subtree has grown by one, but we can include it in the</a:t>
            </a:r>
          </a:p>
          <a:p>
            <a:r>
              <a:rPr lang="en-US" sz="2000" dirty="0"/>
              <a:t>root because the root is a 2-node.</a:t>
            </a:r>
          </a:p>
          <a:p>
            <a:endParaRPr lang="en-US" sz="2000" dirty="0"/>
          </a:p>
          <a:p>
            <a:r>
              <a:rPr lang="en-US" sz="2000" dirty="0"/>
              <a:t>all paths from the root to the leaves now have the same length.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8EAFF2-D1C1-8E45-907A-C96993A7D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2"/>
    </mc:Choice>
    <mc:Fallback xmlns="">
      <p:transition spd="slow" advTm="1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801344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335658" y="280336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945547" y="319279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5806062" y="360136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483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12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801873" y="280195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674471" y="325805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260562" y="319138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534986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733917" y="359994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3186231" y="5125217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compare with root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A2DC6B-FF17-CE4B-B32C-13859555DD92}"/>
              </a:ext>
            </a:extLst>
          </p:cNvPr>
          <p:cNvSpPr txBox="1"/>
          <p:nvPr/>
        </p:nvSpPr>
        <p:spPr>
          <a:xfrm>
            <a:off x="3856462" y="14402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BFAC2D89-D336-7B49-AAFD-78D9F987AF6C}"/>
              </a:ext>
            </a:extLst>
          </p:cNvPr>
          <p:cNvSpPr/>
          <p:nvPr/>
        </p:nvSpPr>
        <p:spPr>
          <a:xfrm>
            <a:off x="4251960" y="1532728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054DC5-4FE3-D54A-A7C9-CD85E9DBD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4"/>
    </mc:Choice>
    <mc:Fallback xmlns="">
      <p:transition spd="slow" advTm="1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5428197" y="2681509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962511" y="3046476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6572400" y="3435907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6432915" y="3844470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483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12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7428726" y="3045059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301324" y="3501165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887415" y="3434490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7161839" y="384305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8360770" y="384305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3186231" y="5125217"/>
            <a:ext cx="3105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found 12 in terminal 3-node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A2DC6B-FF17-CE4B-B32C-13859555DD92}"/>
              </a:ext>
            </a:extLst>
          </p:cNvPr>
          <p:cNvSpPr txBox="1"/>
          <p:nvPr/>
        </p:nvSpPr>
        <p:spPr>
          <a:xfrm>
            <a:off x="6576594" y="236862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BFAC2D89-D336-7B49-AAFD-78D9F987AF6C}"/>
              </a:ext>
            </a:extLst>
          </p:cNvPr>
          <p:cNvSpPr/>
          <p:nvPr/>
        </p:nvSpPr>
        <p:spPr>
          <a:xfrm>
            <a:off x="6972092" y="2461063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9C95F9-AD06-B94A-BC8A-A9018B85D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77"/>
    </mc:Choice>
    <mc:Fallback xmlns="">
      <p:transition spd="slow" advTm="23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2-3 Tree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11BEC0-B38B-134A-8D98-BC83F25FBBB4}"/>
              </a:ext>
            </a:extLst>
          </p:cNvPr>
          <p:cNvGrpSpPr/>
          <p:nvPr/>
        </p:nvGrpSpPr>
        <p:grpSpPr>
          <a:xfrm>
            <a:off x="2051076" y="2057400"/>
            <a:ext cx="5476739" cy="1763442"/>
            <a:chOff x="2051076" y="2057400"/>
            <a:chExt cx="5476739" cy="176344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B2BB93-DD62-2E4F-BBE7-32245E086476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6276B32-73BA-2846-8BDB-BAE510CCD0A8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F388F0-A2FE-7A4B-A53C-0B1B42AACE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2F405F0-85C2-6C40-A9E2-C6CE43E0E2C8}"/>
                </a:ext>
              </a:extLst>
            </p:cNvPr>
            <p:cNvCxnSpPr>
              <a:cxnSpLocks/>
            </p:cNvCxnSpPr>
            <p:nvPr/>
          </p:nvCxnSpPr>
          <p:spPr>
            <a:xfrm>
              <a:off x="4801344" y="2446830"/>
              <a:ext cx="1482461" cy="3699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A53AF67-AD3F-3541-BFEB-A29A9330431C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E2A530-BCC9-7F42-A7FC-7415593CE312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E55DB18-5619-304A-A713-FCFABCB48F60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9973900-2204-1245-AB59-BB0F01C9D0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F1625D1-CE4A-3B4A-A502-F8F7A8C03CFB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DB23405-F563-3A4A-9411-E5ACDC5A091A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5AA3DA-21E2-6247-A54F-F06387E25FD8}"/>
                </a:ext>
              </a:extLst>
            </p:cNvPr>
            <p:cNvSpPr/>
            <p:nvPr/>
          </p:nvSpPr>
          <p:spPr>
            <a:xfrm>
              <a:off x="6335658" y="28033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F459FDA-EA03-644E-9717-482F00814900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3CC8D3F-15D6-BF4F-86D0-C458A1462763}"/>
                </a:ext>
              </a:extLst>
            </p:cNvPr>
            <p:cNvCxnSpPr>
              <a:cxnSpLocks/>
            </p:cNvCxnSpPr>
            <p:nvPr/>
          </p:nvCxnSpPr>
          <p:spPr>
            <a:xfrm>
              <a:off x="6794347" y="31927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C00A1DC-BC6A-D64F-A8BE-1765A4F10D70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2E6DC96-9170-9042-B9AC-68828FDFFED8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1AFAB2-BB89-2442-A47F-1871AE8E0413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F6A94A-466A-C24E-B997-BF42F607B8BF}"/>
                </a:ext>
              </a:extLst>
            </p:cNvPr>
            <p:cNvSpPr/>
            <p:nvPr/>
          </p:nvSpPr>
          <p:spPr>
            <a:xfrm>
              <a:off x="7248845" y="3575075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12A98B-7B16-4D46-AAEE-25EBA24B3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4"/>
    </mc:Choice>
    <mc:Fallback xmlns="">
      <p:transition spd="slow" advTm="2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5930007" y="2698614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483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12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7428726" y="3045059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301324" y="3501165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887415" y="3434490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7161839" y="384305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8360770" y="384305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3186231" y="5125217"/>
            <a:ext cx="284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convert 3-node to 2-node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8B1560-FBF0-E846-9184-31079828C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2"/>
    </mc:Choice>
    <mc:Fallback xmlns="">
      <p:transition spd="slow" advTm="3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5874435" y="2666715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483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12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7428726" y="3045059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301324" y="3501165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887415" y="3434490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7161839" y="384305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8360770" y="384305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1129414" y="5288782"/>
            <a:ext cx="7510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return from recursive call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report that height of new subtree is the same height as old subtree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628428-F096-6C49-96F9-668BC92079A6}"/>
              </a:ext>
            </a:extLst>
          </p:cNvPr>
          <p:cNvSpPr/>
          <p:nvPr/>
        </p:nvSpPr>
        <p:spPr>
          <a:xfrm>
            <a:off x="5139363" y="2304550"/>
            <a:ext cx="806184" cy="229673"/>
          </a:xfrm>
          <a:custGeom>
            <a:avLst/>
            <a:gdLst>
              <a:gd name="connsiteX0" fmla="*/ 765810 w 806184"/>
              <a:gd name="connsiteY0" fmla="*/ 229673 h 229673"/>
              <a:gd name="connsiteX1" fmla="*/ 720090 w 806184"/>
              <a:gd name="connsiteY1" fmla="*/ 23933 h 229673"/>
              <a:gd name="connsiteX2" fmla="*/ 0 w 806184"/>
              <a:gd name="connsiteY2" fmla="*/ 12503 h 2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184" h="229673">
                <a:moveTo>
                  <a:pt x="765810" y="229673"/>
                </a:moveTo>
                <a:cubicBezTo>
                  <a:pt x="806767" y="144900"/>
                  <a:pt x="847725" y="60128"/>
                  <a:pt x="720090" y="23933"/>
                </a:cubicBezTo>
                <a:cubicBezTo>
                  <a:pt x="592455" y="-12262"/>
                  <a:pt x="296227" y="120"/>
                  <a:pt x="0" y="12503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B420B0-D068-8B49-9332-58CD30AD8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2"/>
    </mc:Choice>
    <mc:Fallback xmlns="">
      <p:transition spd="slow" advTm="1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483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12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39984" y="5360313"/>
            <a:ext cx="85903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overall tree has 3 children of the same height</a:t>
            </a:r>
          </a:p>
          <a:p>
            <a:pPr algn="ctr"/>
            <a:r>
              <a:rPr lang="en-US" sz="2000" dirty="0"/>
              <a:t>we are done </a:t>
            </a:r>
          </a:p>
          <a:p>
            <a:pPr algn="ctr"/>
            <a:r>
              <a:rPr lang="en-US" sz="2000" dirty="0"/>
              <a:t>(if we weren't done, recursively return from delete reporting no change in height)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004683-507D-664C-B75D-1840F5AB6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5"/>
    </mc:Choice>
    <mc:Fallback xmlns="">
      <p:transition spd="slow" advTm="1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0" y="243840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35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1888209" y="5360313"/>
            <a:ext cx="4893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overall tree has 3 children of the same height</a:t>
            </a:r>
          </a:p>
          <a:p>
            <a:pPr algn="ctr"/>
            <a:r>
              <a:rPr lang="en-US" sz="2000" dirty="0"/>
              <a:t>we are done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AD87D4-726F-9040-BA93-0F3C8F831B49}"/>
              </a:ext>
            </a:extLst>
          </p:cNvPr>
          <p:cNvSpPr txBox="1"/>
          <p:nvPr/>
        </p:nvSpPr>
        <p:spPr>
          <a:xfrm>
            <a:off x="3319252" y="14402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DCF994B-1738-714D-B8B5-AB72AB6DCB52}"/>
              </a:ext>
            </a:extLst>
          </p:cNvPr>
          <p:cNvSpPr/>
          <p:nvPr/>
        </p:nvSpPr>
        <p:spPr>
          <a:xfrm>
            <a:off x="3714750" y="1532728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00C099-698E-5A4A-AE15-43045F23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4"/>
    </mc:Choice>
    <mc:Fallback xmlns="">
      <p:transition spd="slow" advTm="1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579149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336631" y="2490694"/>
            <a:ext cx="977809" cy="379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35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882597" y="276958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341286" y="315058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18634" y="315058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2847451" y="5360313"/>
            <a:ext cx="2975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found 2 in terminal 2-node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AD87D4-726F-9040-BA93-0F3C8F831B49}"/>
              </a:ext>
            </a:extLst>
          </p:cNvPr>
          <p:cNvSpPr txBox="1"/>
          <p:nvPr/>
        </p:nvSpPr>
        <p:spPr>
          <a:xfrm>
            <a:off x="264639" y="21011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DCF994B-1738-714D-B8B5-AB72AB6DCB52}"/>
              </a:ext>
            </a:extLst>
          </p:cNvPr>
          <p:cNvSpPr/>
          <p:nvPr/>
        </p:nvSpPr>
        <p:spPr>
          <a:xfrm>
            <a:off x="660137" y="2193564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20550D-AB74-7545-B8C9-470D20623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0"/>
    </mc:Choice>
    <mc:Fallback xmlns="">
      <p:transition spd="slow" advTm="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35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 flipH="1">
            <a:off x="1661286" y="3017520"/>
            <a:ext cx="160690" cy="573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2538012" y="5202727"/>
            <a:ext cx="4067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element, creating shorter tree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E03E065-89E0-224D-8E67-7ABBC5409B0B}"/>
              </a:ext>
            </a:extLst>
          </p:cNvPr>
          <p:cNvSpPr/>
          <p:nvPr/>
        </p:nvSpPr>
        <p:spPr>
          <a:xfrm>
            <a:off x="1410425" y="2368652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A5198F-92B2-1542-84A5-EA4CA03F0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1"/>
    </mc:Choice>
    <mc:Fallback xmlns="">
      <p:transition spd="slow" advTm="3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792177" y="206034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35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 flipH="1">
            <a:off x="1661286" y="3017520"/>
            <a:ext cx="160690" cy="573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1465940" y="5006728"/>
            <a:ext cx="65803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return from recursive call to delete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report current tree is 1 shorter than height of original tree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parent is 3-node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has 2-node as another child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E03E065-89E0-224D-8E67-7ABBC5409B0B}"/>
              </a:ext>
            </a:extLst>
          </p:cNvPr>
          <p:cNvSpPr/>
          <p:nvPr/>
        </p:nvSpPr>
        <p:spPr>
          <a:xfrm>
            <a:off x="1410425" y="2368652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D86BE9-3D36-4248-9BF6-A70F0DEEA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4"/>
    </mc:Choice>
    <mc:Fallback xmlns="">
      <p:transition spd="slow" advTm="3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2558321" y="2803308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35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 flipH="1">
            <a:off x="1661286" y="3180182"/>
            <a:ext cx="885997" cy="41069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1822838" y="4938066"/>
            <a:ext cx="5130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rotate element of 3-node from parent to sibling</a:t>
            </a:r>
          </a:p>
          <a:p>
            <a:pPr algn="ctr"/>
            <a:r>
              <a:rPr lang="en-US" sz="2000" dirty="0"/>
              <a:t>attach node to sibling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E03E065-89E0-224D-8E67-7ABBC5409B0B}"/>
              </a:ext>
            </a:extLst>
          </p:cNvPr>
          <p:cNvSpPr/>
          <p:nvPr/>
        </p:nvSpPr>
        <p:spPr>
          <a:xfrm>
            <a:off x="2897277" y="2095934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8991D3-59A4-1742-881D-6A2B3B4E888C}"/>
              </a:ext>
            </a:extLst>
          </p:cNvPr>
          <p:cNvSpPr/>
          <p:nvPr/>
        </p:nvSpPr>
        <p:spPr>
          <a:xfrm>
            <a:off x="3792641" y="2055491"/>
            <a:ext cx="533772" cy="3780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5A2AD9-418E-9745-9DFB-D5FFACB95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1"/>
    </mc:Choice>
    <mc:Fallback xmlns="">
      <p:transition spd="slow" advTm="2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2558321" y="2803308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35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 flipH="1">
            <a:off x="1661286" y="3180182"/>
            <a:ext cx="885997" cy="41069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3629112" y="5243544"/>
            <a:ext cx="2082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return</a:t>
            </a:r>
          </a:p>
          <a:p>
            <a:pPr algn="ctr"/>
            <a:r>
              <a:rPr lang="en-US" sz="2000" dirty="0"/>
              <a:t>(done in this case)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BCA2C99-2FC7-7646-9C83-53873251CE41}"/>
              </a:ext>
            </a:extLst>
          </p:cNvPr>
          <p:cNvSpPr/>
          <p:nvPr/>
        </p:nvSpPr>
        <p:spPr>
          <a:xfrm>
            <a:off x="4284518" y="1214346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11DA8C-D675-5C44-8C89-155B7BCFE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"/>
    </mc:Choice>
    <mc:Fallback xmlns="">
      <p:transition spd="slow" advTm="7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205740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756136" y="243840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2558321" y="2803308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092093" y="280183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495585" y="318018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084567" y="318664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2945082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108896" y="359702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35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2 in: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6310427" y="2816744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183025" y="3272850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6769116" y="3206175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043540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7242471" y="361473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 flipH="1">
            <a:off x="1661286" y="3180182"/>
            <a:ext cx="885997" cy="41069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521801" y="3621235"/>
            <a:ext cx="278970" cy="20424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321438" y="243840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3629112" y="5243544"/>
            <a:ext cx="2082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return</a:t>
            </a:r>
          </a:p>
          <a:p>
            <a:pPr algn="ctr"/>
            <a:r>
              <a:rPr lang="en-US" sz="2000" dirty="0"/>
              <a:t>(done in this case)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BCA2C99-2FC7-7646-9C83-53873251CE41}"/>
              </a:ext>
            </a:extLst>
          </p:cNvPr>
          <p:cNvSpPr/>
          <p:nvPr/>
        </p:nvSpPr>
        <p:spPr>
          <a:xfrm>
            <a:off x="4284518" y="1214346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72E669-4816-0140-96E4-99BF526C3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"/>
    </mc:Choice>
    <mc:Fallback xmlns="">
      <p:transition spd="slow" advTm="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2-3 Tree </a:t>
            </a:r>
            <a:r>
              <a:rPr lang="en-US" i="1" dirty="0">
                <a:solidFill>
                  <a:schemeClr val="accent2"/>
                </a:solidFill>
              </a:rPr>
              <a:t>Non-</a:t>
            </a:r>
            <a:r>
              <a:rPr lang="en-US" dirty="0"/>
              <a:t>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BB2D2F-1ECC-AE44-A957-16B6D1FD9D77}"/>
              </a:ext>
            </a:extLst>
          </p:cNvPr>
          <p:cNvGrpSpPr/>
          <p:nvPr/>
        </p:nvGrpSpPr>
        <p:grpSpPr>
          <a:xfrm>
            <a:off x="1442221" y="1447800"/>
            <a:ext cx="6507193" cy="2505166"/>
            <a:chOff x="1442221" y="1447800"/>
            <a:chExt cx="6507193" cy="250516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B2BB93-DD62-2E4F-BBE7-32245E086476}"/>
                </a:ext>
              </a:extLst>
            </p:cNvPr>
            <p:cNvSpPr/>
            <p:nvPr/>
          </p:nvSpPr>
          <p:spPr>
            <a:xfrm>
              <a:off x="3733800" y="14478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6276B32-73BA-2846-8BDB-BAE510CCD0A8}"/>
                </a:ext>
              </a:extLst>
            </p:cNvPr>
            <p:cNvSpPr/>
            <p:nvPr/>
          </p:nvSpPr>
          <p:spPr>
            <a:xfrm>
              <a:off x="1442221" y="30070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F388F0-A2FE-7A4B-A53C-0B1B42AACE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5111" y="18372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2F405F0-85C2-6C40-A9E2-C6CE43E0E2C8}"/>
                </a:ext>
              </a:extLst>
            </p:cNvPr>
            <p:cNvCxnSpPr>
              <a:cxnSpLocks/>
            </p:cNvCxnSpPr>
            <p:nvPr/>
          </p:nvCxnSpPr>
          <p:spPr>
            <a:xfrm>
              <a:off x="4192489" y="1837230"/>
              <a:ext cx="1482461" cy="3699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8DA971-2A09-9843-B1FE-F44743F4132C}"/>
                </a:ext>
              </a:extLst>
            </p:cNvPr>
            <p:cNvGrpSpPr/>
            <p:nvPr/>
          </p:nvGrpSpPr>
          <p:grpSpPr>
            <a:xfrm>
              <a:off x="2339148" y="2187354"/>
              <a:ext cx="992460" cy="385191"/>
              <a:chOff x="1150384" y="1604526"/>
              <a:chExt cx="992460" cy="38519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E2A530-BCC9-7F42-A7FC-7415593CE312}"/>
                  </a:ext>
                </a:extLst>
              </p:cNvPr>
              <p:cNvSpPr/>
              <p:nvPr/>
            </p:nvSpPr>
            <p:spPr>
              <a:xfrm>
                <a:off x="1150384" y="1604527"/>
                <a:ext cx="533772" cy="38519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E55DB18-5619-304A-A713-FCFABCB48F60}"/>
                  </a:ext>
                </a:extLst>
              </p:cNvPr>
              <p:cNvSpPr/>
              <p:nvPr/>
            </p:nvSpPr>
            <p:spPr>
              <a:xfrm>
                <a:off x="1684155" y="1604526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9973900-2204-1245-AB59-BB0F01C9D0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1706" y="25947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F1625D1-CE4A-3B4A-A502-F8F7A8C03CFB}"/>
                </a:ext>
              </a:extLst>
            </p:cNvPr>
            <p:cNvCxnSpPr>
              <a:cxnSpLocks/>
            </p:cNvCxnSpPr>
            <p:nvPr/>
          </p:nvCxnSpPr>
          <p:spPr>
            <a:xfrm>
              <a:off x="3243056" y="25778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DB23405-F563-3A4A-9411-E5ACDC5A091A}"/>
                </a:ext>
              </a:extLst>
            </p:cNvPr>
            <p:cNvCxnSpPr>
              <a:cxnSpLocks/>
            </p:cNvCxnSpPr>
            <p:nvPr/>
          </p:nvCxnSpPr>
          <p:spPr>
            <a:xfrm>
              <a:off x="2832038" y="25842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5AA3DA-21E2-6247-A54F-F06387E25FD8}"/>
                </a:ext>
              </a:extLst>
            </p:cNvPr>
            <p:cNvSpPr/>
            <p:nvPr/>
          </p:nvSpPr>
          <p:spPr>
            <a:xfrm>
              <a:off x="5726803" y="21937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F459FDA-EA03-644E-9717-482F00814900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5336692" y="25831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3CC8D3F-15D6-BF4F-86D0-C458A1462763}"/>
                </a:ext>
              </a:extLst>
            </p:cNvPr>
            <p:cNvCxnSpPr>
              <a:cxnSpLocks/>
            </p:cNvCxnSpPr>
            <p:nvPr/>
          </p:nvCxnSpPr>
          <p:spPr>
            <a:xfrm>
              <a:off x="6185492" y="25831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C00A1DC-BC6A-D64F-A8BE-1765A4F10D70}"/>
                </a:ext>
              </a:extLst>
            </p:cNvPr>
            <p:cNvSpPr/>
            <p:nvPr/>
          </p:nvSpPr>
          <p:spPr>
            <a:xfrm>
              <a:off x="2692553" y="29946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2E6DC96-9170-9042-B9AC-68828FDFFED8}"/>
                </a:ext>
              </a:extLst>
            </p:cNvPr>
            <p:cNvSpPr/>
            <p:nvPr/>
          </p:nvSpPr>
          <p:spPr>
            <a:xfrm>
              <a:off x="3856367" y="29946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1AFAB2-BB89-2442-A47F-1871AE8E0413}"/>
                </a:ext>
              </a:extLst>
            </p:cNvPr>
            <p:cNvSpPr/>
            <p:nvPr/>
          </p:nvSpPr>
          <p:spPr>
            <a:xfrm>
              <a:off x="5197207" y="29917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48D9AD2-8A4E-7541-9079-A51828D4AD67}"/>
                </a:ext>
              </a:extLst>
            </p:cNvPr>
            <p:cNvSpPr/>
            <p:nvPr/>
          </p:nvSpPr>
          <p:spPr>
            <a:xfrm>
              <a:off x="6738400" y="2950732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15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1C8BA1-6E1E-EA4A-BDDE-7573BBAAF554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H="1">
              <a:off x="6348289" y="3340162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029CF23-AD66-4A46-8615-2E98607EADF7}"/>
                </a:ext>
              </a:extLst>
            </p:cNvPr>
            <p:cNvCxnSpPr>
              <a:cxnSpLocks/>
            </p:cNvCxnSpPr>
            <p:nvPr/>
          </p:nvCxnSpPr>
          <p:spPr>
            <a:xfrm>
              <a:off x="7197089" y="3340162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A9BDFAE-D11C-334C-A9C3-825E8C5DEFA6}"/>
                </a:ext>
              </a:extLst>
            </p:cNvPr>
            <p:cNvSpPr/>
            <p:nvPr/>
          </p:nvSpPr>
          <p:spPr>
            <a:xfrm>
              <a:off x="6208804" y="3748725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34180D-D422-F74D-977D-5EB04FF8DA42}"/>
                </a:ext>
              </a:extLst>
            </p:cNvPr>
            <p:cNvSpPr/>
            <p:nvPr/>
          </p:nvSpPr>
          <p:spPr>
            <a:xfrm>
              <a:off x="7670444" y="3748725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95901A-966B-084B-9107-DFFC98F2FC3C}"/>
              </a:ext>
            </a:extLst>
          </p:cNvPr>
          <p:cNvSpPr txBox="1"/>
          <p:nvPr/>
        </p:nvSpPr>
        <p:spPr>
          <a:xfrm>
            <a:off x="3110250" y="5210145"/>
            <a:ext cx="26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unequal subtree height!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8B7D58-D37B-C840-A5B3-62583DF166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9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4"/>
    </mc:Choice>
    <mc:Fallback xmlns="">
      <p:transition spd="slow" advTm="1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549496" y="1470272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4962977" y="1851272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999018" y="1473213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352400" y="794101"/>
            <a:ext cx="6851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More generally, when returning with a tree of decreased height.</a:t>
            </a:r>
          </a:p>
          <a:p>
            <a:r>
              <a:rPr lang="en-US" sz="2000" dirty="0"/>
              <a:t>Case:  Parent is 3-node; Sibling is 2-node.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E03E065-89E0-224D-8E67-7ABBC5409B0B}"/>
              </a:ext>
            </a:extLst>
          </p:cNvPr>
          <p:cNvSpPr/>
          <p:nvPr/>
        </p:nvSpPr>
        <p:spPr>
          <a:xfrm>
            <a:off x="2313741" y="1703259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A8705D40-1801-B744-B33F-7DAA92ECD1BD}"/>
              </a:ext>
            </a:extLst>
          </p:cNvPr>
          <p:cNvSpPr/>
          <p:nvPr/>
        </p:nvSpPr>
        <p:spPr>
          <a:xfrm>
            <a:off x="1139009" y="2738370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1C9107-F423-4F42-81E0-D1C9258023A6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1672781" y="2373245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riangle 30">
            <a:extLst>
              <a:ext uri="{FF2B5EF4-FFF2-40B4-BE49-F238E27FC236}">
                <a16:creationId xmlns:a16="http://schemas.microsoft.com/office/drawing/2014/main" id="{5C3EF4E8-0DE7-D842-AD71-03E3C3677F5D}"/>
              </a:ext>
            </a:extLst>
          </p:cNvPr>
          <p:cNvSpPr/>
          <p:nvPr/>
        </p:nvSpPr>
        <p:spPr>
          <a:xfrm>
            <a:off x="5911666" y="2250556"/>
            <a:ext cx="1067544" cy="1281946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Y</a:t>
            </a: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608E0399-5B5A-5749-913C-7B396FD1E711}"/>
              </a:ext>
            </a:extLst>
          </p:cNvPr>
          <p:cNvSpPr/>
          <p:nvPr/>
        </p:nvSpPr>
        <p:spPr>
          <a:xfrm>
            <a:off x="4015724" y="2184264"/>
            <a:ext cx="1067544" cy="1348238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W &lt; 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F5E61C-5F19-F341-B6F2-36AD18AE56B6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4549496" y="1804241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5CD18FCB-85D7-E846-AE32-317396CA951C}"/>
              </a:ext>
            </a:extLst>
          </p:cNvPr>
          <p:cNvSpPr/>
          <p:nvPr/>
        </p:nvSpPr>
        <p:spPr>
          <a:xfrm>
            <a:off x="961221" y="2738370"/>
            <a:ext cx="91440" cy="794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D8D5A-F9F1-024C-ABBB-38563E960DB4}"/>
              </a:ext>
            </a:extLst>
          </p:cNvPr>
          <p:cNvSpPr txBox="1"/>
          <p:nvPr/>
        </p:nvSpPr>
        <p:spPr>
          <a:xfrm>
            <a:off x="438286" y="2935381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h-1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DE16BBD-BDC7-AD42-9AEB-B846ADD1D8F9}"/>
              </a:ext>
            </a:extLst>
          </p:cNvPr>
          <p:cNvSpPr/>
          <p:nvPr/>
        </p:nvSpPr>
        <p:spPr>
          <a:xfrm>
            <a:off x="7487751" y="2250556"/>
            <a:ext cx="160020" cy="1281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F3228-43E3-4247-8B52-38415E56D841}"/>
              </a:ext>
            </a:extLst>
          </p:cNvPr>
          <p:cNvSpPr txBox="1"/>
          <p:nvPr/>
        </p:nvSpPr>
        <p:spPr>
          <a:xfrm>
            <a:off x="7727013" y="2691474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970251-2B6A-4D42-868F-0C24108AFADE}"/>
              </a:ext>
            </a:extLst>
          </p:cNvPr>
          <p:cNvSpPr/>
          <p:nvPr/>
        </p:nvSpPr>
        <p:spPr>
          <a:xfrm>
            <a:off x="4681024" y="441536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E3F8A07-4572-0142-8EF3-C2C4170AC677}"/>
              </a:ext>
            </a:extLst>
          </p:cNvPr>
          <p:cNvCxnSpPr>
            <a:cxnSpLocks/>
          </p:cNvCxnSpPr>
          <p:nvPr/>
        </p:nvCxnSpPr>
        <p:spPr>
          <a:xfrm>
            <a:off x="5094505" y="4796364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B31B619-1708-CB45-881B-C228AE571659}"/>
              </a:ext>
            </a:extLst>
          </p:cNvPr>
          <p:cNvSpPr/>
          <p:nvPr/>
        </p:nvSpPr>
        <p:spPr>
          <a:xfrm>
            <a:off x="3908557" y="5155067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7C68EA62-BB7A-EA4E-9F4A-8D59859B8E46}"/>
              </a:ext>
            </a:extLst>
          </p:cNvPr>
          <p:cNvSpPr/>
          <p:nvPr/>
        </p:nvSpPr>
        <p:spPr>
          <a:xfrm>
            <a:off x="2602081" y="5715594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D2098D-EECD-0048-8C3F-87FDC6B32580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3135853" y="5533126"/>
            <a:ext cx="693462" cy="182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riangle 43">
            <a:extLst>
              <a:ext uri="{FF2B5EF4-FFF2-40B4-BE49-F238E27FC236}">
                <a16:creationId xmlns:a16="http://schemas.microsoft.com/office/drawing/2014/main" id="{792FF4F7-735D-B840-A5E5-2E86E0C02029}"/>
              </a:ext>
            </a:extLst>
          </p:cNvPr>
          <p:cNvSpPr/>
          <p:nvPr/>
        </p:nvSpPr>
        <p:spPr>
          <a:xfrm>
            <a:off x="6043194" y="5195648"/>
            <a:ext cx="1067544" cy="1281946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Y</a:t>
            </a: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EF89CB75-2FEE-E443-9839-FF972A3EE45F}"/>
              </a:ext>
            </a:extLst>
          </p:cNvPr>
          <p:cNvSpPr/>
          <p:nvPr/>
        </p:nvSpPr>
        <p:spPr>
          <a:xfrm>
            <a:off x="4147252" y="5129356"/>
            <a:ext cx="1067544" cy="1348238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W &lt; Y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71641B2-97AB-4947-96FF-EFAE830646F7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4681024" y="4749333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Brace 46">
            <a:extLst>
              <a:ext uri="{FF2B5EF4-FFF2-40B4-BE49-F238E27FC236}">
                <a16:creationId xmlns:a16="http://schemas.microsoft.com/office/drawing/2014/main" id="{7099DA63-9C24-F24F-ADBC-D0E3B14348DC}"/>
              </a:ext>
            </a:extLst>
          </p:cNvPr>
          <p:cNvSpPr/>
          <p:nvPr/>
        </p:nvSpPr>
        <p:spPr>
          <a:xfrm>
            <a:off x="2201779" y="5715594"/>
            <a:ext cx="91440" cy="794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872BD1-6351-C34B-B6F8-5FE114478A2F}"/>
              </a:ext>
            </a:extLst>
          </p:cNvPr>
          <p:cNvSpPr txBox="1"/>
          <p:nvPr/>
        </p:nvSpPr>
        <p:spPr>
          <a:xfrm>
            <a:off x="1678844" y="5912605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h-1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22491B27-4840-1F49-9809-209A3D9F96DE}"/>
              </a:ext>
            </a:extLst>
          </p:cNvPr>
          <p:cNvSpPr/>
          <p:nvPr/>
        </p:nvSpPr>
        <p:spPr>
          <a:xfrm>
            <a:off x="7619279" y="5195648"/>
            <a:ext cx="160020" cy="1281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9CA923-2CA2-B04A-B03E-D87ADA334BE7}"/>
              </a:ext>
            </a:extLst>
          </p:cNvPr>
          <p:cNvSpPr txBox="1"/>
          <p:nvPr/>
        </p:nvSpPr>
        <p:spPr>
          <a:xfrm>
            <a:off x="7858541" y="5636566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62F989-55C6-8740-9EF2-C4DF9A7CAE7E}"/>
              </a:ext>
            </a:extLst>
          </p:cNvPr>
          <p:cNvSpPr/>
          <p:nvPr/>
        </p:nvSpPr>
        <p:spPr>
          <a:xfrm>
            <a:off x="4265904" y="2082610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1C80C8-3D75-544A-BF84-7656732F234F}"/>
              </a:ext>
            </a:extLst>
          </p:cNvPr>
          <p:cNvSpPr/>
          <p:nvPr/>
        </p:nvSpPr>
        <p:spPr>
          <a:xfrm>
            <a:off x="4442329" y="5155067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B3C9FB4F-151F-4F4E-97B7-B2ED1AFDD4B1}"/>
              </a:ext>
            </a:extLst>
          </p:cNvPr>
          <p:cNvSpPr/>
          <p:nvPr/>
        </p:nvSpPr>
        <p:spPr>
          <a:xfrm>
            <a:off x="1440149" y="5174708"/>
            <a:ext cx="124566" cy="133665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7F3646-0B4A-0646-9BF7-232AA9BFDA0E}"/>
              </a:ext>
            </a:extLst>
          </p:cNvPr>
          <p:cNvSpPr txBox="1"/>
          <p:nvPr/>
        </p:nvSpPr>
        <p:spPr>
          <a:xfrm>
            <a:off x="1133357" y="5638202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E7FD3D6-399A-DA4E-9C58-56A333089156}"/>
              </a:ext>
            </a:extLst>
          </p:cNvPr>
          <p:cNvSpPr/>
          <p:nvPr/>
        </p:nvSpPr>
        <p:spPr>
          <a:xfrm>
            <a:off x="4443152" y="3730539"/>
            <a:ext cx="266886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405A6D0-3469-B94D-B061-3ABFE90863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7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5"/>
    </mc:Choice>
    <mc:Fallback xmlns="">
      <p:transition spd="slow" advTm="7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8" grpId="0" animBg="1"/>
      <p:bldP spid="40" grpId="0" animBg="1"/>
      <p:bldP spid="42" grpId="0" animBg="1"/>
      <p:bldP spid="44" grpId="0" animBg="1"/>
      <p:bldP spid="45" grpId="0" animBg="1"/>
      <p:bldP spid="47" grpId="0" animBg="1"/>
      <p:bldP spid="48" grpId="0"/>
      <p:bldP spid="49" grpId="0" animBg="1"/>
      <p:bldP spid="50" grpId="0"/>
      <p:bldP spid="52" grpId="0" animBg="1"/>
      <p:bldP spid="53" grpId="0" animBg="1"/>
      <p:bldP spid="54" grpId="0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549496" y="1470272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4962977" y="1851272"/>
            <a:ext cx="2282550" cy="399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3999018" y="1473213"/>
            <a:ext cx="533772" cy="3780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E03E065-89E0-224D-8E67-7ABBC5409B0B}"/>
              </a:ext>
            </a:extLst>
          </p:cNvPr>
          <p:cNvSpPr/>
          <p:nvPr/>
        </p:nvSpPr>
        <p:spPr>
          <a:xfrm>
            <a:off x="2313741" y="1703259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A8705D40-1801-B744-B33F-7DAA92ECD1BD}"/>
              </a:ext>
            </a:extLst>
          </p:cNvPr>
          <p:cNvSpPr/>
          <p:nvPr/>
        </p:nvSpPr>
        <p:spPr>
          <a:xfrm>
            <a:off x="1139009" y="2806950"/>
            <a:ext cx="1067544" cy="76200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V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1C9107-F423-4F42-81E0-D1C9258023A6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1672781" y="2441825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riangle 30">
            <a:extLst>
              <a:ext uri="{FF2B5EF4-FFF2-40B4-BE49-F238E27FC236}">
                <a16:creationId xmlns:a16="http://schemas.microsoft.com/office/drawing/2014/main" id="{5C3EF4E8-0DE7-D842-AD71-03E3C3677F5D}"/>
              </a:ext>
            </a:extLst>
          </p:cNvPr>
          <p:cNvSpPr/>
          <p:nvPr/>
        </p:nvSpPr>
        <p:spPr>
          <a:xfrm>
            <a:off x="6711755" y="2250555"/>
            <a:ext cx="1067544" cy="1281946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Y</a:t>
            </a: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608E0399-5B5A-5749-913C-7B396FD1E711}"/>
              </a:ext>
            </a:extLst>
          </p:cNvPr>
          <p:cNvSpPr/>
          <p:nvPr/>
        </p:nvSpPr>
        <p:spPr>
          <a:xfrm>
            <a:off x="3956589" y="2738370"/>
            <a:ext cx="1126680" cy="79413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W &lt; X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F5E61C-5F19-F341-B6F2-36AD18AE56B6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4519929" y="1804241"/>
            <a:ext cx="29568" cy="9341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5CD18FCB-85D7-E846-AE32-317396CA951C}"/>
              </a:ext>
            </a:extLst>
          </p:cNvPr>
          <p:cNvSpPr/>
          <p:nvPr/>
        </p:nvSpPr>
        <p:spPr>
          <a:xfrm>
            <a:off x="961221" y="2806950"/>
            <a:ext cx="91440" cy="794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D8D5A-F9F1-024C-ABBB-38563E960DB4}"/>
              </a:ext>
            </a:extLst>
          </p:cNvPr>
          <p:cNvSpPr txBox="1"/>
          <p:nvPr/>
        </p:nvSpPr>
        <p:spPr>
          <a:xfrm>
            <a:off x="438286" y="2935381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h-1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DE16BBD-BDC7-AD42-9AEB-B846ADD1D8F9}"/>
              </a:ext>
            </a:extLst>
          </p:cNvPr>
          <p:cNvSpPr/>
          <p:nvPr/>
        </p:nvSpPr>
        <p:spPr>
          <a:xfrm>
            <a:off x="7872923" y="2238227"/>
            <a:ext cx="160020" cy="1281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F3228-43E3-4247-8B52-38415E56D841}"/>
              </a:ext>
            </a:extLst>
          </p:cNvPr>
          <p:cNvSpPr txBox="1"/>
          <p:nvPr/>
        </p:nvSpPr>
        <p:spPr>
          <a:xfrm>
            <a:off x="8077895" y="2679145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970251-2B6A-4D42-868F-0C24108AFADE}"/>
              </a:ext>
            </a:extLst>
          </p:cNvPr>
          <p:cNvSpPr/>
          <p:nvPr/>
        </p:nvSpPr>
        <p:spPr>
          <a:xfrm>
            <a:off x="4681024" y="441536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E3F8A07-4572-0142-8EF3-C2C4170AC677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094505" y="4796364"/>
            <a:ext cx="1984969" cy="346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B31B619-1708-CB45-881B-C228AE571659}"/>
              </a:ext>
            </a:extLst>
          </p:cNvPr>
          <p:cNvSpPr/>
          <p:nvPr/>
        </p:nvSpPr>
        <p:spPr>
          <a:xfrm>
            <a:off x="4137835" y="4419311"/>
            <a:ext cx="533772" cy="3780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7C68EA62-BB7A-EA4E-9F4A-8D59859B8E46}"/>
              </a:ext>
            </a:extLst>
          </p:cNvPr>
          <p:cNvSpPr/>
          <p:nvPr/>
        </p:nvSpPr>
        <p:spPr>
          <a:xfrm>
            <a:off x="1648622" y="5682899"/>
            <a:ext cx="1067544" cy="76200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V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D2098D-EECD-0048-8C3F-87FDC6B32580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2182394" y="5341453"/>
            <a:ext cx="634849" cy="341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riangle 43">
            <a:extLst>
              <a:ext uri="{FF2B5EF4-FFF2-40B4-BE49-F238E27FC236}">
                <a16:creationId xmlns:a16="http://schemas.microsoft.com/office/drawing/2014/main" id="{792FF4F7-735D-B840-A5E5-2E86E0C02029}"/>
              </a:ext>
            </a:extLst>
          </p:cNvPr>
          <p:cNvSpPr/>
          <p:nvPr/>
        </p:nvSpPr>
        <p:spPr>
          <a:xfrm>
            <a:off x="6545702" y="5142756"/>
            <a:ext cx="1067544" cy="1281946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Y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71641B2-97AB-4947-96FF-EFAE830646F7}"/>
              </a:ext>
            </a:extLst>
          </p:cNvPr>
          <p:cNvCxnSpPr>
            <a:cxnSpLocks/>
          </p:cNvCxnSpPr>
          <p:nvPr/>
        </p:nvCxnSpPr>
        <p:spPr>
          <a:xfrm>
            <a:off x="4681024" y="4749333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Brace 46">
            <a:extLst>
              <a:ext uri="{FF2B5EF4-FFF2-40B4-BE49-F238E27FC236}">
                <a16:creationId xmlns:a16="http://schemas.microsoft.com/office/drawing/2014/main" id="{7099DA63-9C24-F24F-ADBC-D0E3B14348DC}"/>
              </a:ext>
            </a:extLst>
          </p:cNvPr>
          <p:cNvSpPr/>
          <p:nvPr/>
        </p:nvSpPr>
        <p:spPr>
          <a:xfrm>
            <a:off x="1230596" y="5694298"/>
            <a:ext cx="91440" cy="794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872BD1-6351-C34B-B6F8-5FE114478A2F}"/>
              </a:ext>
            </a:extLst>
          </p:cNvPr>
          <p:cNvSpPr txBox="1"/>
          <p:nvPr/>
        </p:nvSpPr>
        <p:spPr>
          <a:xfrm>
            <a:off x="707661" y="5891309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h-1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22491B27-4840-1F49-9809-209A3D9F96DE}"/>
              </a:ext>
            </a:extLst>
          </p:cNvPr>
          <p:cNvSpPr/>
          <p:nvPr/>
        </p:nvSpPr>
        <p:spPr>
          <a:xfrm>
            <a:off x="7619279" y="5195648"/>
            <a:ext cx="160020" cy="1281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9CA923-2CA2-B04A-B03E-D87ADA334BE7}"/>
              </a:ext>
            </a:extLst>
          </p:cNvPr>
          <p:cNvSpPr txBox="1"/>
          <p:nvPr/>
        </p:nvSpPr>
        <p:spPr>
          <a:xfrm>
            <a:off x="7858541" y="5636566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62F989-55C6-8740-9EF2-C4DF9A7CAE7E}"/>
              </a:ext>
            </a:extLst>
          </p:cNvPr>
          <p:cNvSpPr/>
          <p:nvPr/>
        </p:nvSpPr>
        <p:spPr>
          <a:xfrm>
            <a:off x="4561611" y="2021736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1C80C8-3D75-544A-BF84-7656732F234F}"/>
              </a:ext>
            </a:extLst>
          </p:cNvPr>
          <p:cNvSpPr/>
          <p:nvPr/>
        </p:nvSpPr>
        <p:spPr>
          <a:xfrm>
            <a:off x="4429205" y="4963394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B3C9FB4F-151F-4F4E-97B7-B2ED1AFDD4B1}"/>
              </a:ext>
            </a:extLst>
          </p:cNvPr>
          <p:cNvSpPr/>
          <p:nvPr/>
        </p:nvSpPr>
        <p:spPr>
          <a:xfrm>
            <a:off x="468966" y="5153412"/>
            <a:ext cx="124566" cy="133665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7F3646-0B4A-0646-9BF7-232AA9BFDA0E}"/>
              </a:ext>
            </a:extLst>
          </p:cNvPr>
          <p:cNvSpPr txBox="1"/>
          <p:nvPr/>
        </p:nvSpPr>
        <p:spPr>
          <a:xfrm>
            <a:off x="162174" y="5616906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E7FD3D6-399A-DA4E-9C58-56A333089156}"/>
              </a:ext>
            </a:extLst>
          </p:cNvPr>
          <p:cNvSpPr/>
          <p:nvPr/>
        </p:nvSpPr>
        <p:spPr>
          <a:xfrm>
            <a:off x="4443152" y="3730539"/>
            <a:ext cx="266886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329CAD-EE79-4940-95BC-BD6280B9D68E}"/>
              </a:ext>
            </a:extLst>
          </p:cNvPr>
          <p:cNvSpPr/>
          <p:nvPr/>
        </p:nvSpPr>
        <p:spPr>
          <a:xfrm>
            <a:off x="4011133" y="2021736"/>
            <a:ext cx="533772" cy="3780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B99383-4910-974F-A9CE-152E874959FA}"/>
              </a:ext>
            </a:extLst>
          </p:cNvPr>
          <p:cNvSpPr txBox="1"/>
          <p:nvPr/>
        </p:nvSpPr>
        <p:spPr>
          <a:xfrm>
            <a:off x="352400" y="794101"/>
            <a:ext cx="6851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More generally, when returning with a tree of decreased height.</a:t>
            </a:r>
          </a:p>
          <a:p>
            <a:r>
              <a:rPr lang="en-US" sz="2000" dirty="0"/>
              <a:t>Case:  Parent is 3-node; Sibling is 3-node.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35B655A-B0A9-BA44-BABB-3FBCFBD38E50}"/>
              </a:ext>
            </a:extLst>
          </p:cNvPr>
          <p:cNvSpPr/>
          <p:nvPr/>
        </p:nvSpPr>
        <p:spPr>
          <a:xfrm>
            <a:off x="2658201" y="4966276"/>
            <a:ext cx="533772" cy="3780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E3C83568-9AD5-884F-90C3-C9C2F6CF1583}"/>
              </a:ext>
            </a:extLst>
          </p:cNvPr>
          <p:cNvSpPr/>
          <p:nvPr/>
        </p:nvSpPr>
        <p:spPr>
          <a:xfrm>
            <a:off x="2680333" y="2738370"/>
            <a:ext cx="1114565" cy="80367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V &lt; W</a:t>
            </a:r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20DE8769-CC4F-524B-ACA9-74E492A45FD5}"/>
              </a:ext>
            </a:extLst>
          </p:cNvPr>
          <p:cNvSpPr/>
          <p:nvPr/>
        </p:nvSpPr>
        <p:spPr>
          <a:xfrm>
            <a:off x="5160983" y="2717430"/>
            <a:ext cx="1067544" cy="808003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X &lt; Y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999A9A5-D4B3-C14A-9CF5-9D21B0629CA7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5139713" y="2434381"/>
            <a:ext cx="555042" cy="283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967F1F3-DF60-C643-8E97-085ECAD72939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3237616" y="2410388"/>
            <a:ext cx="734968" cy="327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riangle 62">
            <a:extLst>
              <a:ext uri="{FF2B5EF4-FFF2-40B4-BE49-F238E27FC236}">
                <a16:creationId xmlns:a16="http://schemas.microsoft.com/office/drawing/2014/main" id="{0349FF32-12B5-0042-AF7D-C7D6F4D38E8D}"/>
              </a:ext>
            </a:extLst>
          </p:cNvPr>
          <p:cNvSpPr/>
          <p:nvPr/>
        </p:nvSpPr>
        <p:spPr>
          <a:xfrm>
            <a:off x="4130084" y="5636566"/>
            <a:ext cx="1126680" cy="79413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V &lt; Y</a:t>
            </a:r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CFEF917D-01F3-EB4C-9848-ADEE7CB951E2}"/>
              </a:ext>
            </a:extLst>
          </p:cNvPr>
          <p:cNvSpPr/>
          <p:nvPr/>
        </p:nvSpPr>
        <p:spPr>
          <a:xfrm>
            <a:off x="5357841" y="5616699"/>
            <a:ext cx="1067544" cy="808003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V &lt; Y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93AAACD-7432-9143-9058-0E54A2711945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4913111" y="5344335"/>
            <a:ext cx="978502" cy="272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riangle 65">
            <a:extLst>
              <a:ext uri="{FF2B5EF4-FFF2-40B4-BE49-F238E27FC236}">
                <a16:creationId xmlns:a16="http://schemas.microsoft.com/office/drawing/2014/main" id="{1CEABA41-149E-F343-92DB-095C4DE8EB3B}"/>
              </a:ext>
            </a:extLst>
          </p:cNvPr>
          <p:cNvSpPr/>
          <p:nvPr/>
        </p:nvSpPr>
        <p:spPr>
          <a:xfrm>
            <a:off x="2981314" y="5656492"/>
            <a:ext cx="1126680" cy="794131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V &lt; Y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9B897C9-72EC-B245-8068-1CEEB08F37FC}"/>
              </a:ext>
            </a:extLst>
          </p:cNvPr>
          <p:cNvCxnSpPr>
            <a:cxnSpLocks/>
            <a:stCxn id="58" idx="2"/>
            <a:endCxn id="66" idx="0"/>
          </p:cNvCxnSpPr>
          <p:nvPr/>
        </p:nvCxnSpPr>
        <p:spPr>
          <a:xfrm>
            <a:off x="2925087" y="5344335"/>
            <a:ext cx="619567" cy="312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D485B20-469A-544E-86C6-95BB2BF21962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4663410" y="5361320"/>
            <a:ext cx="30014" cy="2752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ED4DE46-AE1A-C94C-8B9F-AF4E60AC618E}"/>
              </a:ext>
            </a:extLst>
          </p:cNvPr>
          <p:cNvCxnSpPr>
            <a:cxnSpLocks/>
          </p:cNvCxnSpPr>
          <p:nvPr/>
        </p:nvCxnSpPr>
        <p:spPr>
          <a:xfrm flipH="1">
            <a:off x="3234870" y="4643137"/>
            <a:ext cx="877453" cy="374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Audio 71">
            <a:hlinkClick r:id="" action="ppaction://media"/>
            <a:extLst>
              <a:ext uri="{FF2B5EF4-FFF2-40B4-BE49-F238E27FC236}">
                <a16:creationId xmlns:a16="http://schemas.microsoft.com/office/drawing/2014/main" id="{549546FE-F623-554F-BA52-01B14F0F0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71"/>
    </mc:Choice>
    <mc:Fallback xmlns="">
      <p:transition spd="slow" advTm="33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38" grpId="0" animBg="1"/>
      <p:bldP spid="40" grpId="0" animBg="1"/>
      <p:bldP spid="42" grpId="0" animBg="1"/>
      <p:bldP spid="44" grpId="0" animBg="1"/>
      <p:bldP spid="47" grpId="0" animBg="1"/>
      <p:bldP spid="48" grpId="0"/>
      <p:bldP spid="49" grpId="0" animBg="1"/>
      <p:bldP spid="50" grpId="0"/>
      <p:bldP spid="52" grpId="0" animBg="1"/>
      <p:bldP spid="53" grpId="0" animBg="1"/>
      <p:bldP spid="54" grpId="0"/>
      <p:bldP spid="13" grpId="0" animBg="1"/>
      <p:bldP spid="58" grpId="0" animBg="1"/>
      <p:bldP spid="63" grpId="0" animBg="1"/>
      <p:bldP spid="64" grpId="0" animBg="1"/>
      <p:bldP spid="6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342655" y="143122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352400" y="794101"/>
            <a:ext cx="6851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More generally, when returning with a tree of decreased height.</a:t>
            </a:r>
          </a:p>
          <a:p>
            <a:r>
              <a:rPr lang="en-US" sz="2000" dirty="0"/>
              <a:t>Case:  Parent is 2-node; Sibling is 2-node.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E03E065-89E0-224D-8E67-7ABBC5409B0B}"/>
              </a:ext>
            </a:extLst>
          </p:cNvPr>
          <p:cNvSpPr/>
          <p:nvPr/>
        </p:nvSpPr>
        <p:spPr>
          <a:xfrm>
            <a:off x="2313741" y="1703259"/>
            <a:ext cx="780691" cy="674370"/>
          </a:xfrm>
          <a:custGeom>
            <a:avLst/>
            <a:gdLst>
              <a:gd name="connsiteX0" fmla="*/ 60601 w 780691"/>
              <a:gd name="connsiteY0" fmla="*/ 674370 h 674370"/>
              <a:gd name="connsiteX1" fmla="*/ 72031 w 780691"/>
              <a:gd name="connsiteY1" fmla="*/ 160020 h 674370"/>
              <a:gd name="connsiteX2" fmla="*/ 780691 w 780691"/>
              <a:gd name="connsiteY2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691" h="674370">
                <a:moveTo>
                  <a:pt x="60601" y="674370"/>
                </a:moveTo>
                <a:cubicBezTo>
                  <a:pt x="6308" y="473392"/>
                  <a:pt x="-47984" y="272415"/>
                  <a:pt x="72031" y="160020"/>
                </a:cubicBezTo>
                <a:cubicBezTo>
                  <a:pt x="192046" y="47625"/>
                  <a:pt x="486368" y="23812"/>
                  <a:pt x="78069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A8705D40-1801-B744-B33F-7DAA92ECD1BD}"/>
              </a:ext>
            </a:extLst>
          </p:cNvPr>
          <p:cNvSpPr/>
          <p:nvPr/>
        </p:nvSpPr>
        <p:spPr>
          <a:xfrm>
            <a:off x="1139009" y="2738370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X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1C9107-F423-4F42-81E0-D1C9258023A6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1672781" y="2373245"/>
            <a:ext cx="71656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5CD18FCB-85D7-E846-AE32-317396CA951C}"/>
              </a:ext>
            </a:extLst>
          </p:cNvPr>
          <p:cNvSpPr/>
          <p:nvPr/>
        </p:nvSpPr>
        <p:spPr>
          <a:xfrm>
            <a:off x="961221" y="2738370"/>
            <a:ext cx="91440" cy="794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D8D5A-F9F1-024C-ABBB-38563E960DB4}"/>
              </a:ext>
            </a:extLst>
          </p:cNvPr>
          <p:cNvSpPr txBox="1"/>
          <p:nvPr/>
        </p:nvSpPr>
        <p:spPr>
          <a:xfrm>
            <a:off x="438286" y="2935381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h-1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DE16BBD-BDC7-AD42-9AEB-B846ADD1D8F9}"/>
              </a:ext>
            </a:extLst>
          </p:cNvPr>
          <p:cNvSpPr/>
          <p:nvPr/>
        </p:nvSpPr>
        <p:spPr>
          <a:xfrm>
            <a:off x="7499543" y="1960826"/>
            <a:ext cx="148227" cy="15716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F3228-43E3-4247-8B52-38415E56D841}"/>
              </a:ext>
            </a:extLst>
          </p:cNvPr>
          <p:cNvSpPr txBox="1"/>
          <p:nvPr/>
        </p:nvSpPr>
        <p:spPr>
          <a:xfrm>
            <a:off x="7727013" y="2565744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7C68EA62-BB7A-EA4E-9F4A-8D59859B8E46}"/>
              </a:ext>
            </a:extLst>
          </p:cNvPr>
          <p:cNvSpPr/>
          <p:nvPr/>
        </p:nvSpPr>
        <p:spPr>
          <a:xfrm>
            <a:off x="2026073" y="5509911"/>
            <a:ext cx="1067544" cy="762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&lt; 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D2098D-EECD-0048-8C3F-87FDC6B32580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2559845" y="5095596"/>
            <a:ext cx="1723431" cy="414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Brace 46">
            <a:extLst>
              <a:ext uri="{FF2B5EF4-FFF2-40B4-BE49-F238E27FC236}">
                <a16:creationId xmlns:a16="http://schemas.microsoft.com/office/drawing/2014/main" id="{7099DA63-9C24-F24F-ADBC-D0E3B14348DC}"/>
              </a:ext>
            </a:extLst>
          </p:cNvPr>
          <p:cNvSpPr/>
          <p:nvPr/>
        </p:nvSpPr>
        <p:spPr>
          <a:xfrm>
            <a:off x="1625771" y="5509911"/>
            <a:ext cx="91440" cy="794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872BD1-6351-C34B-B6F8-5FE114478A2F}"/>
              </a:ext>
            </a:extLst>
          </p:cNvPr>
          <p:cNvSpPr txBox="1"/>
          <p:nvPr/>
        </p:nvSpPr>
        <p:spPr>
          <a:xfrm>
            <a:off x="1102836" y="5706922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h-1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22491B27-4840-1F49-9809-209A3D9F96DE}"/>
              </a:ext>
            </a:extLst>
          </p:cNvPr>
          <p:cNvSpPr/>
          <p:nvPr/>
        </p:nvSpPr>
        <p:spPr>
          <a:xfrm>
            <a:off x="7079113" y="4726292"/>
            <a:ext cx="124177" cy="15456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9CA923-2CA2-B04A-B03E-D87ADA334BE7}"/>
              </a:ext>
            </a:extLst>
          </p:cNvPr>
          <p:cNvSpPr txBox="1"/>
          <p:nvPr/>
        </p:nvSpPr>
        <p:spPr>
          <a:xfrm>
            <a:off x="7282533" y="5287557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E7FD3D6-399A-DA4E-9C58-56A333089156}"/>
              </a:ext>
            </a:extLst>
          </p:cNvPr>
          <p:cNvSpPr/>
          <p:nvPr/>
        </p:nvSpPr>
        <p:spPr>
          <a:xfrm>
            <a:off x="4443152" y="3730539"/>
            <a:ext cx="266886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DA8C9F96-E010-2340-9F9E-72D5D9379ED5}"/>
              </a:ext>
            </a:extLst>
          </p:cNvPr>
          <p:cNvSpPr/>
          <p:nvPr/>
        </p:nvSpPr>
        <p:spPr>
          <a:xfrm>
            <a:off x="3956589" y="2738370"/>
            <a:ext cx="1126680" cy="79413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X &lt; Y</a:t>
            </a: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0F4474C0-DD72-A842-A310-C45592355BC9}"/>
              </a:ext>
            </a:extLst>
          </p:cNvPr>
          <p:cNvSpPr/>
          <p:nvPr/>
        </p:nvSpPr>
        <p:spPr>
          <a:xfrm>
            <a:off x="5160983" y="2717430"/>
            <a:ext cx="1067544" cy="808003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BFBB806-DD2C-314A-B9DD-CC02805CB312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5427869" y="2410388"/>
            <a:ext cx="266886" cy="307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2C1CE2CE-B46F-7D4A-A1EE-09DC470657A8}"/>
              </a:ext>
            </a:extLst>
          </p:cNvPr>
          <p:cNvSpPr/>
          <p:nvPr/>
        </p:nvSpPr>
        <p:spPr>
          <a:xfrm>
            <a:off x="4894097" y="199099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E4043C1-DCD6-A74F-B9B2-F4C52D683918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4519929" y="2366142"/>
            <a:ext cx="451882" cy="372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67809D-5637-4F43-8294-2F5FFE380D59}"/>
              </a:ext>
            </a:extLst>
          </p:cNvPr>
          <p:cNvCxnSpPr>
            <a:cxnSpLocks/>
          </p:cNvCxnSpPr>
          <p:nvPr/>
        </p:nvCxnSpPr>
        <p:spPr>
          <a:xfrm>
            <a:off x="4745870" y="1850177"/>
            <a:ext cx="148227" cy="1675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8C05295-96DF-904E-B9A3-D7461756C3B2}"/>
              </a:ext>
            </a:extLst>
          </p:cNvPr>
          <p:cNvSpPr/>
          <p:nvPr/>
        </p:nvSpPr>
        <p:spPr>
          <a:xfrm>
            <a:off x="4298611" y="4725323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D9C419DC-A818-2E4A-997E-FE84F20814B3}"/>
              </a:ext>
            </a:extLst>
          </p:cNvPr>
          <p:cNvSpPr/>
          <p:nvPr/>
        </p:nvSpPr>
        <p:spPr>
          <a:xfrm>
            <a:off x="3831976" y="5473671"/>
            <a:ext cx="1126680" cy="79413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X &lt; Y</a:t>
            </a:r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9E9C9F95-AB20-9F4B-B0BD-803CFE4B518F}"/>
              </a:ext>
            </a:extLst>
          </p:cNvPr>
          <p:cNvSpPr/>
          <p:nvPr/>
        </p:nvSpPr>
        <p:spPr>
          <a:xfrm>
            <a:off x="5036370" y="5452731"/>
            <a:ext cx="1067544" cy="808003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 Y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13BB17F-5471-FF4C-83D5-79793FB75DFE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5303256" y="5145689"/>
            <a:ext cx="266886" cy="307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9F1EFE11-505B-E045-9A7A-3A29928B3F89}"/>
              </a:ext>
            </a:extLst>
          </p:cNvPr>
          <p:cNvSpPr/>
          <p:nvPr/>
        </p:nvSpPr>
        <p:spPr>
          <a:xfrm>
            <a:off x="4769484" y="4726292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21DDEF9-909A-FC4C-822F-AEEDD7CA3831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4395316" y="5101443"/>
            <a:ext cx="451882" cy="372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6F6FE04-B2E5-E14D-A25A-1876D12D592A}"/>
              </a:ext>
            </a:extLst>
          </p:cNvPr>
          <p:cNvCxnSpPr>
            <a:cxnSpLocks/>
          </p:cNvCxnSpPr>
          <p:nvPr/>
        </p:nvCxnSpPr>
        <p:spPr>
          <a:xfrm>
            <a:off x="4694713" y="4345276"/>
            <a:ext cx="74771" cy="407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A4FD34-1EEF-F647-98FA-EADCBA884DD8}"/>
              </a:ext>
            </a:extLst>
          </p:cNvPr>
          <p:cNvSpPr txBox="1"/>
          <p:nvPr/>
        </p:nvSpPr>
        <p:spPr>
          <a:xfrm>
            <a:off x="2532348" y="6430699"/>
            <a:ext cx="4551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height of new tree is one less that original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id="{7C90E640-8E15-124C-BD21-74862A7C65A7}"/>
              </a:ext>
            </a:extLst>
          </p:cNvPr>
          <p:cNvSpPr/>
          <p:nvPr/>
        </p:nvSpPr>
        <p:spPr>
          <a:xfrm>
            <a:off x="8099237" y="1431220"/>
            <a:ext cx="191468" cy="20942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870368-A4DB-2B4D-B037-DB1A4820BB59}"/>
              </a:ext>
            </a:extLst>
          </p:cNvPr>
          <p:cNvSpPr txBox="1"/>
          <p:nvPr/>
        </p:nvSpPr>
        <p:spPr>
          <a:xfrm>
            <a:off x="8307192" y="2430887"/>
            <a:ext cx="836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 + 1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35CABA5-79C9-4A4B-9D56-2062B92843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1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5"/>
    </mc:Choice>
    <mc:Fallback xmlns="">
      <p:transition spd="slow" advTm="8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2" grpId="0" animBg="1"/>
      <p:bldP spid="47" grpId="0" animBg="1"/>
      <p:bldP spid="48" grpId="0"/>
      <p:bldP spid="49" grpId="0" animBg="1"/>
      <p:bldP spid="50" grpId="0"/>
      <p:bldP spid="13" grpId="0" animBg="1"/>
      <p:bldP spid="58" grpId="0" animBg="1"/>
      <p:bldP spid="59" grpId="0" animBg="1"/>
      <p:bldP spid="60" grpId="0" animBg="1"/>
      <p:bldP spid="6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 Non-terminal Nodes?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4427874" y="1515135"/>
            <a:ext cx="458689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95E478-1B57-6F4C-B26B-AF72D7DE14D1}"/>
              </a:ext>
            </a:extLst>
          </p:cNvPr>
          <p:cNvCxnSpPr>
            <a:cxnSpLocks/>
          </p:cNvCxnSpPr>
          <p:nvPr/>
        </p:nvCxnSpPr>
        <p:spPr>
          <a:xfrm flipH="1">
            <a:off x="3275111" y="1896135"/>
            <a:ext cx="1131432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4936189" y="1896135"/>
            <a:ext cx="1462669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398858" y="237400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08747" y="2763439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08774E-AF04-2E4E-8452-3E09BBF59436}"/>
              </a:ext>
            </a:extLst>
          </p:cNvPr>
          <p:cNvCxnSpPr>
            <a:cxnSpLocks/>
          </p:cNvCxnSpPr>
          <p:nvPr/>
        </p:nvCxnSpPr>
        <p:spPr>
          <a:xfrm>
            <a:off x="6857547" y="2763439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47FF6A-76F2-3F4F-828F-DAD037E9CABB}"/>
              </a:ext>
            </a:extLst>
          </p:cNvPr>
          <p:cNvSpPr/>
          <p:nvPr/>
        </p:nvSpPr>
        <p:spPr>
          <a:xfrm>
            <a:off x="5620000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AD007-43EC-AE44-ABE7-8EDC64DFD5BF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5380098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8D1759-FBA0-6B47-9EA4-DA9A94813BCC}"/>
              </a:ext>
            </a:extLst>
          </p:cNvPr>
          <p:cNvCxnSpPr>
            <a:cxnSpLocks/>
          </p:cNvCxnSpPr>
          <p:nvPr/>
        </p:nvCxnSpPr>
        <p:spPr>
          <a:xfrm>
            <a:off x="6078689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04669-2578-7844-910A-B8EB070A2A9F}"/>
              </a:ext>
            </a:extLst>
          </p:cNvPr>
          <p:cNvSpPr/>
          <p:nvPr/>
        </p:nvSpPr>
        <p:spPr>
          <a:xfrm>
            <a:off x="5240613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6203394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7321794" y="314097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7081892" y="3535715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780483" y="3535715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942407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905188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352400" y="794101"/>
            <a:ext cx="13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8 in: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0D0E11-6C10-ED45-9D15-64FD58F43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9"/>
    </mc:Choice>
    <mc:Fallback>
      <p:transition spd="slow" advTm="2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 Non-terminal Nodes?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4427874" y="1515135"/>
            <a:ext cx="458689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95E478-1B57-6F4C-B26B-AF72D7DE14D1}"/>
              </a:ext>
            </a:extLst>
          </p:cNvPr>
          <p:cNvCxnSpPr>
            <a:cxnSpLocks/>
          </p:cNvCxnSpPr>
          <p:nvPr/>
        </p:nvCxnSpPr>
        <p:spPr>
          <a:xfrm flipH="1">
            <a:off x="3275111" y="1896135"/>
            <a:ext cx="1131432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4936189" y="1896135"/>
            <a:ext cx="1462669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398858" y="237400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08747" y="2763439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08774E-AF04-2E4E-8452-3E09BBF59436}"/>
              </a:ext>
            </a:extLst>
          </p:cNvPr>
          <p:cNvCxnSpPr>
            <a:cxnSpLocks/>
          </p:cNvCxnSpPr>
          <p:nvPr/>
        </p:nvCxnSpPr>
        <p:spPr>
          <a:xfrm>
            <a:off x="6857547" y="2763439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47FF6A-76F2-3F4F-828F-DAD037E9CABB}"/>
              </a:ext>
            </a:extLst>
          </p:cNvPr>
          <p:cNvSpPr/>
          <p:nvPr/>
        </p:nvSpPr>
        <p:spPr>
          <a:xfrm>
            <a:off x="5620000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AD007-43EC-AE44-ABE7-8EDC64DFD5BF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5380098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8D1759-FBA0-6B47-9EA4-DA9A94813BCC}"/>
              </a:ext>
            </a:extLst>
          </p:cNvPr>
          <p:cNvCxnSpPr>
            <a:cxnSpLocks/>
          </p:cNvCxnSpPr>
          <p:nvPr/>
        </p:nvCxnSpPr>
        <p:spPr>
          <a:xfrm>
            <a:off x="6078689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04669-2578-7844-910A-B8EB070A2A9F}"/>
              </a:ext>
            </a:extLst>
          </p:cNvPr>
          <p:cNvSpPr/>
          <p:nvPr/>
        </p:nvSpPr>
        <p:spPr>
          <a:xfrm>
            <a:off x="5240613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6203394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7321794" y="314097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7081892" y="3535715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780483" y="3535715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942407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905188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352400" y="794101"/>
            <a:ext cx="13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8 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8B456-A5BE-1548-A73C-76DB057DA91A}"/>
              </a:ext>
            </a:extLst>
          </p:cNvPr>
          <p:cNvSpPr txBox="1"/>
          <p:nvPr/>
        </p:nvSpPr>
        <p:spPr>
          <a:xfrm>
            <a:off x="457200" y="4925683"/>
            <a:ext cx="8029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 Find the node's immediate successor S, which will be in a terminal node.</a:t>
            </a:r>
          </a:p>
          <a:p>
            <a:r>
              <a:rPr lang="en-US" sz="2000" dirty="0"/>
              <a:t>2.  Replace current node's value with S</a:t>
            </a:r>
          </a:p>
          <a:p>
            <a:r>
              <a:rPr lang="en-US" sz="2000" dirty="0"/>
              <a:t>3.  Continue the algorithm, deleting the occurrence of S in the subtree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2818B9-12A6-2744-8768-80B26694C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0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95"/>
    </mc:Choice>
    <mc:Fallback>
      <p:transition spd="slow" advTm="41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 Non-terminal Nodes?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4427874" y="1515135"/>
            <a:ext cx="458689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95E478-1B57-6F4C-B26B-AF72D7DE14D1}"/>
              </a:ext>
            </a:extLst>
          </p:cNvPr>
          <p:cNvCxnSpPr>
            <a:cxnSpLocks/>
          </p:cNvCxnSpPr>
          <p:nvPr/>
        </p:nvCxnSpPr>
        <p:spPr>
          <a:xfrm flipH="1">
            <a:off x="3275111" y="1896135"/>
            <a:ext cx="1131432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4936189" y="1896135"/>
            <a:ext cx="1462669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398858" y="237400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08747" y="2763439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08774E-AF04-2E4E-8452-3E09BBF59436}"/>
              </a:ext>
            </a:extLst>
          </p:cNvPr>
          <p:cNvCxnSpPr>
            <a:cxnSpLocks/>
          </p:cNvCxnSpPr>
          <p:nvPr/>
        </p:nvCxnSpPr>
        <p:spPr>
          <a:xfrm>
            <a:off x="6857547" y="2763439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47FF6A-76F2-3F4F-828F-DAD037E9CABB}"/>
              </a:ext>
            </a:extLst>
          </p:cNvPr>
          <p:cNvSpPr/>
          <p:nvPr/>
        </p:nvSpPr>
        <p:spPr>
          <a:xfrm>
            <a:off x="5620000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AD007-43EC-AE44-ABE7-8EDC64DFD5BF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5380098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8D1759-FBA0-6B47-9EA4-DA9A94813BCC}"/>
              </a:ext>
            </a:extLst>
          </p:cNvPr>
          <p:cNvCxnSpPr>
            <a:cxnSpLocks/>
          </p:cNvCxnSpPr>
          <p:nvPr/>
        </p:nvCxnSpPr>
        <p:spPr>
          <a:xfrm>
            <a:off x="6078689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04669-2578-7844-910A-B8EB070A2A9F}"/>
              </a:ext>
            </a:extLst>
          </p:cNvPr>
          <p:cNvSpPr/>
          <p:nvPr/>
        </p:nvSpPr>
        <p:spPr>
          <a:xfrm>
            <a:off x="5240613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6203394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7321794" y="314097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7081892" y="3535715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780483" y="3535715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942407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905188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352400" y="794101"/>
            <a:ext cx="13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8 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8B456-A5BE-1548-A73C-76DB057DA91A}"/>
              </a:ext>
            </a:extLst>
          </p:cNvPr>
          <p:cNvSpPr txBox="1"/>
          <p:nvPr/>
        </p:nvSpPr>
        <p:spPr>
          <a:xfrm>
            <a:off x="457200" y="4925683"/>
            <a:ext cx="8029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 Find the node's immediate successor S, which will be in a terminal node.</a:t>
            </a:r>
          </a:p>
          <a:p>
            <a:r>
              <a:rPr lang="en-US" sz="2000" dirty="0"/>
              <a:t>2.  Replace current node's value with S</a:t>
            </a:r>
          </a:p>
          <a:p>
            <a:r>
              <a:rPr lang="en-US" sz="2000" dirty="0"/>
              <a:t>3.  Continue the algorithm, deleting the occurrence of S in the subtree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7DD51-DDEA-6B4B-83E2-89F10DB1F4AB}"/>
              </a:ext>
            </a:extLst>
          </p:cNvPr>
          <p:cNvSpPr txBox="1"/>
          <p:nvPr/>
        </p:nvSpPr>
        <p:spPr>
          <a:xfrm>
            <a:off x="5539442" y="1425686"/>
            <a:ext cx="3227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search for successor (find 11)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CBB43D4-794D-B045-B0EE-EBF84F224620}"/>
              </a:ext>
            </a:extLst>
          </p:cNvPr>
          <p:cNvSpPr/>
          <p:nvPr/>
        </p:nvSpPr>
        <p:spPr>
          <a:xfrm>
            <a:off x="4972050" y="2103120"/>
            <a:ext cx="1295039" cy="982980"/>
          </a:xfrm>
          <a:custGeom>
            <a:avLst/>
            <a:gdLst>
              <a:gd name="connsiteX0" fmla="*/ 0 w 1295039"/>
              <a:gd name="connsiteY0" fmla="*/ 0 h 982980"/>
              <a:gd name="connsiteX1" fmla="*/ 1245870 w 1295039"/>
              <a:gd name="connsiteY1" fmla="*/ 502920 h 982980"/>
              <a:gd name="connsiteX2" fmla="*/ 925830 w 1295039"/>
              <a:gd name="connsiteY2" fmla="*/ 98298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039" h="982980">
                <a:moveTo>
                  <a:pt x="0" y="0"/>
                </a:moveTo>
                <a:cubicBezTo>
                  <a:pt x="545782" y="169545"/>
                  <a:pt x="1091565" y="339090"/>
                  <a:pt x="1245870" y="502920"/>
                </a:cubicBezTo>
                <a:cubicBezTo>
                  <a:pt x="1400175" y="666750"/>
                  <a:pt x="1163002" y="824865"/>
                  <a:pt x="925830" y="982980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E59174-4758-6648-99EC-707334F8C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4"/>
    </mc:Choice>
    <mc:Fallback>
      <p:transition spd="slow" advTm="10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 Non-terminal Nodes?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4427874" y="1515135"/>
            <a:ext cx="458689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95E478-1B57-6F4C-B26B-AF72D7DE14D1}"/>
              </a:ext>
            </a:extLst>
          </p:cNvPr>
          <p:cNvCxnSpPr>
            <a:cxnSpLocks/>
          </p:cNvCxnSpPr>
          <p:nvPr/>
        </p:nvCxnSpPr>
        <p:spPr>
          <a:xfrm flipH="1">
            <a:off x="3275111" y="1896135"/>
            <a:ext cx="1131432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4936189" y="1896135"/>
            <a:ext cx="1462669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398858" y="237400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08747" y="2763439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08774E-AF04-2E4E-8452-3E09BBF59436}"/>
              </a:ext>
            </a:extLst>
          </p:cNvPr>
          <p:cNvCxnSpPr>
            <a:cxnSpLocks/>
          </p:cNvCxnSpPr>
          <p:nvPr/>
        </p:nvCxnSpPr>
        <p:spPr>
          <a:xfrm>
            <a:off x="6857547" y="2763439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47FF6A-76F2-3F4F-828F-DAD037E9CABB}"/>
              </a:ext>
            </a:extLst>
          </p:cNvPr>
          <p:cNvSpPr/>
          <p:nvPr/>
        </p:nvSpPr>
        <p:spPr>
          <a:xfrm>
            <a:off x="5620000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AD007-43EC-AE44-ABE7-8EDC64DFD5BF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5380098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8D1759-FBA0-6B47-9EA4-DA9A94813BCC}"/>
              </a:ext>
            </a:extLst>
          </p:cNvPr>
          <p:cNvCxnSpPr>
            <a:cxnSpLocks/>
          </p:cNvCxnSpPr>
          <p:nvPr/>
        </p:nvCxnSpPr>
        <p:spPr>
          <a:xfrm>
            <a:off x="6078689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04669-2578-7844-910A-B8EB070A2A9F}"/>
              </a:ext>
            </a:extLst>
          </p:cNvPr>
          <p:cNvSpPr/>
          <p:nvPr/>
        </p:nvSpPr>
        <p:spPr>
          <a:xfrm>
            <a:off x="5240613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6203394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7321794" y="314097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7081892" y="3535715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780483" y="3535715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942407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905188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352400" y="794101"/>
            <a:ext cx="13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8 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8B456-A5BE-1548-A73C-76DB057DA91A}"/>
              </a:ext>
            </a:extLst>
          </p:cNvPr>
          <p:cNvSpPr txBox="1"/>
          <p:nvPr/>
        </p:nvSpPr>
        <p:spPr>
          <a:xfrm>
            <a:off x="457200" y="4925683"/>
            <a:ext cx="8029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 Find the node's immediate successor S, which will be in a terminal node.</a:t>
            </a:r>
          </a:p>
          <a:p>
            <a:r>
              <a:rPr lang="en-US" sz="2000" dirty="0"/>
              <a:t>2.  Replace current node's value with S</a:t>
            </a:r>
          </a:p>
          <a:p>
            <a:r>
              <a:rPr lang="en-US" sz="2000" dirty="0"/>
              <a:t>3.  Continue the algorithm, deleting the occurrence of S in the subtree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E389BEA-4A7B-DB4C-8847-F43D5D9F0991}"/>
              </a:ext>
            </a:extLst>
          </p:cNvPr>
          <p:cNvSpPr/>
          <p:nvPr/>
        </p:nvSpPr>
        <p:spPr>
          <a:xfrm>
            <a:off x="4989699" y="1762686"/>
            <a:ext cx="1394366" cy="1394623"/>
          </a:xfrm>
          <a:custGeom>
            <a:avLst/>
            <a:gdLst>
              <a:gd name="connsiteX0" fmla="*/ 0 w 1295039"/>
              <a:gd name="connsiteY0" fmla="*/ 0 h 982980"/>
              <a:gd name="connsiteX1" fmla="*/ 1245870 w 1295039"/>
              <a:gd name="connsiteY1" fmla="*/ 502920 h 982980"/>
              <a:gd name="connsiteX2" fmla="*/ 925830 w 1295039"/>
              <a:gd name="connsiteY2" fmla="*/ 98298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039" h="982980">
                <a:moveTo>
                  <a:pt x="0" y="0"/>
                </a:moveTo>
                <a:cubicBezTo>
                  <a:pt x="545782" y="169545"/>
                  <a:pt x="1091565" y="339090"/>
                  <a:pt x="1245870" y="502920"/>
                </a:cubicBezTo>
                <a:cubicBezTo>
                  <a:pt x="1400175" y="666750"/>
                  <a:pt x="1163002" y="824865"/>
                  <a:pt x="925830" y="982980"/>
                </a:cubicBezTo>
              </a:path>
            </a:pathLst>
          </a:custGeom>
          <a:ln w="28575"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12A1F9-56DC-C244-80B1-B412CACBE0E7}"/>
              </a:ext>
            </a:extLst>
          </p:cNvPr>
          <p:cNvSpPr txBox="1"/>
          <p:nvPr/>
        </p:nvSpPr>
        <p:spPr>
          <a:xfrm>
            <a:off x="5539442" y="1425686"/>
            <a:ext cx="197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replace 8 with 11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6FBED1-95BE-2542-A466-6281EB1A9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1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1"/>
    </mc:Choice>
    <mc:Fallback>
      <p:transition spd="slow" advTm="2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 Non-terminal Nodes?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4427874" y="1515135"/>
            <a:ext cx="458689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95E478-1B57-6F4C-B26B-AF72D7DE14D1}"/>
              </a:ext>
            </a:extLst>
          </p:cNvPr>
          <p:cNvCxnSpPr>
            <a:cxnSpLocks/>
          </p:cNvCxnSpPr>
          <p:nvPr/>
        </p:nvCxnSpPr>
        <p:spPr>
          <a:xfrm flipH="1">
            <a:off x="3275111" y="1896135"/>
            <a:ext cx="1131432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4936189" y="1896135"/>
            <a:ext cx="1462669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398858" y="237400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08747" y="2763439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08774E-AF04-2E4E-8452-3E09BBF59436}"/>
              </a:ext>
            </a:extLst>
          </p:cNvPr>
          <p:cNvCxnSpPr>
            <a:cxnSpLocks/>
          </p:cNvCxnSpPr>
          <p:nvPr/>
        </p:nvCxnSpPr>
        <p:spPr>
          <a:xfrm>
            <a:off x="6857547" y="2763439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47FF6A-76F2-3F4F-828F-DAD037E9CABB}"/>
              </a:ext>
            </a:extLst>
          </p:cNvPr>
          <p:cNvSpPr/>
          <p:nvPr/>
        </p:nvSpPr>
        <p:spPr>
          <a:xfrm>
            <a:off x="5620000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AD007-43EC-AE44-ABE7-8EDC64DFD5BF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5380098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8D1759-FBA0-6B47-9EA4-DA9A94813BCC}"/>
              </a:ext>
            </a:extLst>
          </p:cNvPr>
          <p:cNvCxnSpPr>
            <a:cxnSpLocks/>
          </p:cNvCxnSpPr>
          <p:nvPr/>
        </p:nvCxnSpPr>
        <p:spPr>
          <a:xfrm>
            <a:off x="6078689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04669-2578-7844-910A-B8EB070A2A9F}"/>
              </a:ext>
            </a:extLst>
          </p:cNvPr>
          <p:cNvSpPr/>
          <p:nvPr/>
        </p:nvSpPr>
        <p:spPr>
          <a:xfrm>
            <a:off x="5240613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6203394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7321794" y="314097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7081892" y="3535715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780483" y="3535715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942407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905188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352400" y="794101"/>
            <a:ext cx="13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8 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8B456-A5BE-1548-A73C-76DB057DA91A}"/>
              </a:ext>
            </a:extLst>
          </p:cNvPr>
          <p:cNvSpPr txBox="1"/>
          <p:nvPr/>
        </p:nvSpPr>
        <p:spPr>
          <a:xfrm>
            <a:off x="457200" y="4925683"/>
            <a:ext cx="8029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 Find the node's immediate successor S, which will be in a terminal node.</a:t>
            </a:r>
          </a:p>
          <a:p>
            <a:r>
              <a:rPr lang="en-US" sz="2000" dirty="0"/>
              <a:t>2.  Replace current node's value with S</a:t>
            </a:r>
          </a:p>
          <a:p>
            <a:r>
              <a:rPr lang="en-US" sz="2000" dirty="0"/>
              <a:t>3.  Continue the algorithm, deleting the occurrence of S in the subtree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12A1F9-56DC-C244-80B1-B412CACBE0E7}"/>
              </a:ext>
            </a:extLst>
          </p:cNvPr>
          <p:cNvSpPr txBox="1"/>
          <p:nvPr/>
        </p:nvSpPr>
        <p:spPr>
          <a:xfrm>
            <a:off x="5222543" y="1262579"/>
            <a:ext cx="388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delete 11 in subtree using deletion</a:t>
            </a:r>
          </a:p>
          <a:p>
            <a:r>
              <a:rPr lang="en-US" sz="2000" dirty="0"/>
              <a:t>algorithm for terminal nodes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E242C81-7F06-D44D-B27C-8C47DDAF81C2}"/>
              </a:ext>
            </a:extLst>
          </p:cNvPr>
          <p:cNvSpPr/>
          <p:nvPr/>
        </p:nvSpPr>
        <p:spPr>
          <a:xfrm>
            <a:off x="4972050" y="2103120"/>
            <a:ext cx="1295039" cy="982980"/>
          </a:xfrm>
          <a:custGeom>
            <a:avLst/>
            <a:gdLst>
              <a:gd name="connsiteX0" fmla="*/ 0 w 1295039"/>
              <a:gd name="connsiteY0" fmla="*/ 0 h 982980"/>
              <a:gd name="connsiteX1" fmla="*/ 1245870 w 1295039"/>
              <a:gd name="connsiteY1" fmla="*/ 502920 h 982980"/>
              <a:gd name="connsiteX2" fmla="*/ 925830 w 1295039"/>
              <a:gd name="connsiteY2" fmla="*/ 98298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039" h="982980">
                <a:moveTo>
                  <a:pt x="0" y="0"/>
                </a:moveTo>
                <a:cubicBezTo>
                  <a:pt x="545782" y="169545"/>
                  <a:pt x="1091565" y="339090"/>
                  <a:pt x="1245870" y="502920"/>
                </a:cubicBezTo>
                <a:cubicBezTo>
                  <a:pt x="1400175" y="666750"/>
                  <a:pt x="1163002" y="824865"/>
                  <a:pt x="925830" y="982980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0D0902B-AF03-3147-BAB0-6B02506F23EB}"/>
              </a:ext>
            </a:extLst>
          </p:cNvPr>
          <p:cNvCxnSpPr>
            <a:cxnSpLocks/>
          </p:cNvCxnSpPr>
          <p:nvPr/>
        </p:nvCxnSpPr>
        <p:spPr>
          <a:xfrm flipV="1">
            <a:off x="5620000" y="3137191"/>
            <a:ext cx="458689" cy="42792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CDB6039-238A-EF45-978E-C8C88662EA8F}"/>
              </a:ext>
            </a:extLst>
          </p:cNvPr>
          <p:cNvCxnSpPr>
            <a:cxnSpLocks/>
          </p:cNvCxnSpPr>
          <p:nvPr/>
        </p:nvCxnSpPr>
        <p:spPr>
          <a:xfrm>
            <a:off x="5620000" y="3190985"/>
            <a:ext cx="458689" cy="36570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87F6F-F868-EC41-B786-1A2A009B2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0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3"/>
    </mc:Choice>
    <mc:Fallback>
      <p:transition spd="slow" advTm="1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 Non-terminal Nodes?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4427874" y="1515135"/>
            <a:ext cx="458689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95E478-1B57-6F4C-B26B-AF72D7DE14D1}"/>
              </a:ext>
            </a:extLst>
          </p:cNvPr>
          <p:cNvCxnSpPr>
            <a:cxnSpLocks/>
          </p:cNvCxnSpPr>
          <p:nvPr/>
        </p:nvCxnSpPr>
        <p:spPr>
          <a:xfrm flipH="1">
            <a:off x="3275111" y="1896135"/>
            <a:ext cx="1131432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6167887" y="2509278"/>
            <a:ext cx="674913" cy="585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443471" y="3157471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79541" y="3557654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5789318" y="3976240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6907718" y="3157471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6667816" y="3552212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366407" y="3552212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528331" y="396077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491112" y="396077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352400" y="794101"/>
            <a:ext cx="13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8 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8B456-A5BE-1548-A73C-76DB057DA91A}"/>
              </a:ext>
            </a:extLst>
          </p:cNvPr>
          <p:cNvSpPr txBox="1"/>
          <p:nvPr/>
        </p:nvSpPr>
        <p:spPr>
          <a:xfrm>
            <a:off x="457200" y="4925683"/>
            <a:ext cx="8029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 Find the node's immediate successor S, which will be in a terminal node.</a:t>
            </a:r>
          </a:p>
          <a:p>
            <a:r>
              <a:rPr lang="en-US" sz="2000" dirty="0"/>
              <a:t>2.  Replace current node's value with S</a:t>
            </a:r>
          </a:p>
          <a:p>
            <a:r>
              <a:rPr lang="en-US" sz="2000" dirty="0"/>
              <a:t>3.  Continue the algorithm, deleting the occurrence of S in the subtree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12A1F9-56DC-C244-80B1-B412CACBE0E7}"/>
              </a:ext>
            </a:extLst>
          </p:cNvPr>
          <p:cNvSpPr txBox="1"/>
          <p:nvPr/>
        </p:nvSpPr>
        <p:spPr>
          <a:xfrm>
            <a:off x="5222543" y="1262579"/>
            <a:ext cx="388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delete 11 in subtree using deletion</a:t>
            </a:r>
          </a:p>
          <a:p>
            <a:r>
              <a:rPr lang="en-US" sz="2000" dirty="0"/>
              <a:t>algorithm for terminal nodes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A92888-E003-CF43-8E2A-623247B69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1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0"/>
    </mc:Choice>
    <mc:Fallback>
      <p:transition spd="slow" advTm="2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Delete Non-terminal Nodes?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3331608" y="2412066"/>
            <a:ext cx="458689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3831178" y="2782381"/>
            <a:ext cx="3011622" cy="311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443471" y="3157471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79541" y="3557654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5789318" y="3976240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6907718" y="3157471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6667816" y="3552212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366407" y="3552212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528331" y="396077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491112" y="396077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352400" y="794101"/>
            <a:ext cx="13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Delete 8 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8B456-A5BE-1548-A73C-76DB057DA91A}"/>
              </a:ext>
            </a:extLst>
          </p:cNvPr>
          <p:cNvSpPr txBox="1"/>
          <p:nvPr/>
        </p:nvSpPr>
        <p:spPr>
          <a:xfrm>
            <a:off x="457200" y="4925683"/>
            <a:ext cx="8029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 Find the node's immediate successor S, which will be in a terminal node.</a:t>
            </a:r>
          </a:p>
          <a:p>
            <a:r>
              <a:rPr lang="en-US" sz="2000" dirty="0"/>
              <a:t>2.  Replace current node's value with S</a:t>
            </a:r>
          </a:p>
          <a:p>
            <a:r>
              <a:rPr lang="en-US" sz="2000" dirty="0"/>
              <a:t>3.  Continue the algorithm, deleting the occurrence of S in the subtree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12A1F9-56DC-C244-80B1-B412CACBE0E7}"/>
              </a:ext>
            </a:extLst>
          </p:cNvPr>
          <p:cNvSpPr txBox="1"/>
          <p:nvPr/>
        </p:nvSpPr>
        <p:spPr>
          <a:xfrm>
            <a:off x="5222543" y="1262579"/>
            <a:ext cx="388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delete 11 in subtree using deletion</a:t>
            </a:r>
          </a:p>
          <a:p>
            <a:r>
              <a:rPr lang="en-US" sz="2000" dirty="0"/>
              <a:t>algorithm for terminal nodes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D8C27D-6049-F341-B886-E61124F9E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6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4"/>
    </mc:Choice>
    <mc:Fallback>
      <p:transition spd="slow" advTm="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2-3 Tree </a:t>
            </a:r>
            <a:r>
              <a:rPr lang="en-US" i="1" dirty="0">
                <a:solidFill>
                  <a:schemeClr val="accent2"/>
                </a:solidFill>
              </a:rPr>
              <a:t>Non-</a:t>
            </a:r>
            <a:r>
              <a:rPr lang="en-US" dirty="0"/>
              <a:t>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6E1A8E-F97F-1447-AF9B-E1D77B61B581}"/>
              </a:ext>
            </a:extLst>
          </p:cNvPr>
          <p:cNvGrpSpPr/>
          <p:nvPr/>
        </p:nvGrpSpPr>
        <p:grpSpPr>
          <a:xfrm>
            <a:off x="1752600" y="2286000"/>
            <a:ext cx="5444209" cy="1763442"/>
            <a:chOff x="1507129" y="4363742"/>
            <a:chExt cx="5444209" cy="176344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A1E4348-E2B1-2D49-AD67-E2746D319EDF}"/>
                </a:ext>
              </a:extLst>
            </p:cNvPr>
            <p:cNvSpPr/>
            <p:nvPr/>
          </p:nvSpPr>
          <p:spPr>
            <a:xfrm>
              <a:off x="3798708" y="4363742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733616B-D62F-C84E-B4F5-F83BDB2242E7}"/>
                </a:ext>
              </a:extLst>
            </p:cNvPr>
            <p:cNvSpPr/>
            <p:nvPr/>
          </p:nvSpPr>
          <p:spPr>
            <a:xfrm>
              <a:off x="1507129" y="5922943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24BC6AE-BBD1-3A46-853E-8677F7971C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0019" y="4753172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4E9619A-37E1-7F49-85DC-5C9FAD5D0587}"/>
                </a:ext>
              </a:extLst>
            </p:cNvPr>
            <p:cNvCxnSpPr>
              <a:cxnSpLocks/>
            </p:cNvCxnSpPr>
            <p:nvPr/>
          </p:nvCxnSpPr>
          <p:spPr>
            <a:xfrm>
              <a:off x="4257397" y="4753172"/>
              <a:ext cx="1482461" cy="3699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1666D19-54CD-1045-99C6-175D737D20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6614" y="5510654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FE650A8-8723-E942-B614-EEB482DDF5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7964" y="5493745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C2C17F1-3D52-F64B-99C8-7854721D6D6D}"/>
                </a:ext>
              </a:extLst>
            </p:cNvPr>
            <p:cNvCxnSpPr>
              <a:cxnSpLocks/>
            </p:cNvCxnSpPr>
            <p:nvPr/>
          </p:nvCxnSpPr>
          <p:spPr>
            <a:xfrm>
              <a:off x="2896946" y="5500211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8EB8D86-45DE-9F49-A650-B58E43585C07}"/>
                </a:ext>
              </a:extLst>
            </p:cNvPr>
            <p:cNvSpPr/>
            <p:nvPr/>
          </p:nvSpPr>
          <p:spPr>
            <a:xfrm>
              <a:off x="5791711" y="510971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3EC94D5-B0B9-DD44-A48B-9881B252FB05}"/>
                </a:ext>
              </a:extLst>
            </p:cNvPr>
            <p:cNvCxnSpPr>
              <a:cxnSpLocks/>
              <a:endCxn id="55" idx="0"/>
            </p:cNvCxnSpPr>
            <p:nvPr/>
          </p:nvCxnSpPr>
          <p:spPr>
            <a:xfrm flipH="1">
              <a:off x="5401600" y="5499140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E5345B7-F15C-534C-87ED-A08611019690}"/>
                </a:ext>
              </a:extLst>
            </p:cNvPr>
            <p:cNvCxnSpPr>
              <a:cxnSpLocks/>
            </p:cNvCxnSpPr>
            <p:nvPr/>
          </p:nvCxnSpPr>
          <p:spPr>
            <a:xfrm>
              <a:off x="6250400" y="5499140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630122-17A6-5A43-9DF7-3088F6A13BD9}"/>
                </a:ext>
              </a:extLst>
            </p:cNvPr>
            <p:cNvSpPr/>
            <p:nvPr/>
          </p:nvSpPr>
          <p:spPr>
            <a:xfrm>
              <a:off x="2757461" y="591059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CCA6867-85BE-0743-9866-EE489326B9DD}"/>
                </a:ext>
              </a:extLst>
            </p:cNvPr>
            <p:cNvSpPr/>
            <p:nvPr/>
          </p:nvSpPr>
          <p:spPr>
            <a:xfrm>
              <a:off x="3921275" y="591059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2C57248-2D33-B243-B9FD-8A0FC887C19C}"/>
                </a:ext>
              </a:extLst>
            </p:cNvPr>
            <p:cNvSpPr/>
            <p:nvPr/>
          </p:nvSpPr>
          <p:spPr>
            <a:xfrm>
              <a:off x="5262115" y="5907703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A27FE41-E52B-F64B-A4C1-F349EB4F25B9}"/>
                </a:ext>
              </a:extLst>
            </p:cNvPr>
            <p:cNvSpPr/>
            <p:nvPr/>
          </p:nvSpPr>
          <p:spPr>
            <a:xfrm>
              <a:off x="6672368" y="5922942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CB2EADB-E5C0-FA46-9500-D784BC0B79F2}"/>
              </a:ext>
            </a:extLst>
          </p:cNvPr>
          <p:cNvSpPr txBox="1"/>
          <p:nvPr/>
        </p:nvSpPr>
        <p:spPr>
          <a:xfrm>
            <a:off x="3429123" y="5202939"/>
            <a:ext cx="2033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out of order keys!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3B7A65B-3F1A-0546-8318-F660BE1B36B2}"/>
              </a:ext>
            </a:extLst>
          </p:cNvPr>
          <p:cNvSpPr/>
          <p:nvPr/>
        </p:nvSpPr>
        <p:spPr>
          <a:xfrm>
            <a:off x="2601121" y="2987840"/>
            <a:ext cx="533772" cy="385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BF7FE6B-3EFC-4147-9387-B517838FFEAB}"/>
              </a:ext>
            </a:extLst>
          </p:cNvPr>
          <p:cNvSpPr/>
          <p:nvPr/>
        </p:nvSpPr>
        <p:spPr>
          <a:xfrm>
            <a:off x="3134892" y="29878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9B3ABC-7ADC-EF4D-B7B8-8A56D9FA17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4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8"/>
    </mc:Choice>
    <mc:Fallback xmlns="">
      <p:transition spd="slow" advTm="2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BBBB-F254-C44A-8D3F-750D4C91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OCAML 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E7693-CC42-9F4C-97B7-919C3F5BB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92D34F-A20E-3244-BF56-4A43CDF39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"/>
    </mc:Choice>
    <mc:Fallback xmlns="">
      <p:transition spd="slow" advTm="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OCaml</a:t>
            </a:r>
            <a:r>
              <a:rPr lang="en-US" dirty="0"/>
              <a:t> 2-3 Trees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2427547" y="1779835"/>
            <a:ext cx="436510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type pair = key * value</a:t>
            </a:r>
          </a:p>
          <a:p>
            <a:endParaRPr lang="en-US" sz="2000" dirty="0"/>
          </a:p>
          <a:p>
            <a:r>
              <a:rPr lang="en-US" sz="2000" dirty="0"/>
              <a:t>type </a:t>
            </a:r>
            <a:r>
              <a:rPr lang="en-US" sz="2000" dirty="0" err="1"/>
              <a:t>dict</a:t>
            </a:r>
            <a:r>
              <a:rPr lang="en-US" sz="2000" dirty="0"/>
              <a:t> =</a:t>
            </a:r>
          </a:p>
          <a:p>
            <a:r>
              <a:rPr lang="en-US" sz="2000" dirty="0"/>
              <a:t>  | Leaf</a:t>
            </a:r>
          </a:p>
          <a:p>
            <a:r>
              <a:rPr lang="en-US" sz="2000" dirty="0"/>
              <a:t>  | Two of </a:t>
            </a:r>
            <a:r>
              <a:rPr lang="en-US" sz="2000" dirty="0" err="1"/>
              <a:t>dict</a:t>
            </a:r>
            <a:r>
              <a:rPr lang="en-US" sz="2000" dirty="0"/>
              <a:t> * pair * </a:t>
            </a:r>
            <a:r>
              <a:rPr lang="en-US" sz="2000" dirty="0" err="1"/>
              <a:t>dict</a:t>
            </a:r>
            <a:endParaRPr lang="en-US" sz="2000" dirty="0"/>
          </a:p>
          <a:p>
            <a:r>
              <a:rPr lang="en-US" sz="2000" dirty="0"/>
              <a:t>  | Three of </a:t>
            </a:r>
            <a:r>
              <a:rPr lang="en-US" sz="2000" dirty="0" err="1"/>
              <a:t>dict</a:t>
            </a:r>
            <a:r>
              <a:rPr lang="en-US" sz="2000" dirty="0"/>
              <a:t> * pair * </a:t>
            </a:r>
            <a:r>
              <a:rPr lang="en-US" sz="2000" dirty="0" err="1"/>
              <a:t>dict</a:t>
            </a:r>
            <a:r>
              <a:rPr lang="en-US" sz="2000" dirty="0"/>
              <a:t> * pair * </a:t>
            </a:r>
            <a:r>
              <a:rPr lang="en-US" sz="2000" dirty="0" err="1"/>
              <a:t>dict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208FC-B3E3-B14B-AA5C-B2ABE43E3980}"/>
              </a:ext>
            </a:extLst>
          </p:cNvPr>
          <p:cNvSpPr txBox="1"/>
          <p:nvPr/>
        </p:nvSpPr>
        <p:spPr>
          <a:xfrm>
            <a:off x="617220" y="4172782"/>
            <a:ext cx="7749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Valid 2-3 trees must be: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order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balanced (equal height subtrees)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You will write an invariant function to check that the trees produced by your functions are valid 2-3 trees.  </a:t>
            </a:r>
          </a:p>
          <a:p>
            <a:endParaRPr lang="en-US" sz="2000" dirty="0"/>
          </a:p>
          <a:p>
            <a:r>
              <a:rPr lang="en-US" sz="2000" dirty="0"/>
              <a:t>This is going to help you debug your routines a lot.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3DEF96-4E99-0243-B1D0-9C308C4C7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5"/>
    </mc:Choice>
    <mc:Fallback xmlns="">
      <p:transition spd="slow" advTm="9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OCaml</a:t>
            </a:r>
            <a:r>
              <a:rPr lang="en-US" dirty="0"/>
              <a:t> Insert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692882" y="472497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929376" y="628880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5151571" y="510597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4142404" y="472791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442320" y="546940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686857" y="510597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845812" y="584775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434794" y="585421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685885" y="547093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6295774" y="586036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3295309" y="626459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459123" y="626459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6156289" y="626893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7152100" y="546952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024698" y="592562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610789" y="585895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885213" y="626751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8084144" y="626751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1232824" y="543715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691513" y="581815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872028" y="628880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068861" y="581815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671665" y="510597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759213" y="1103333"/>
            <a:ext cx="65993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insert_to_tree</a:t>
            </a:r>
            <a:r>
              <a:rPr lang="en-US" sz="2000" dirty="0"/>
              <a:t> : </a:t>
            </a:r>
            <a:r>
              <a:rPr lang="en-US" sz="2000" dirty="0" err="1"/>
              <a:t>dict</a:t>
            </a:r>
            <a:r>
              <a:rPr lang="en-US" sz="2000" dirty="0"/>
              <a:t> -&gt; key -&gt; value -&gt; bool * </a:t>
            </a:r>
            <a:r>
              <a:rPr lang="en-US" sz="2000" dirty="0" err="1"/>
              <a:t>dict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Key Property:</a:t>
            </a:r>
          </a:p>
          <a:p>
            <a:endParaRPr lang="en-US" sz="2000" dirty="0"/>
          </a:p>
          <a:p>
            <a:r>
              <a:rPr lang="en-US" sz="2000" dirty="0"/>
              <a:t>If d is a valid 2-3 tree and </a:t>
            </a:r>
            <a:r>
              <a:rPr lang="en-US" sz="2000" dirty="0" err="1"/>
              <a:t>insert_to_tree</a:t>
            </a:r>
            <a:r>
              <a:rPr lang="en-US" sz="2000" dirty="0"/>
              <a:t> d k v = (grow, d') then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d' is a valid 2-3 tree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d' contains all of the elements of d as well as (</a:t>
            </a:r>
            <a:r>
              <a:rPr lang="en-US" sz="2000" dirty="0" err="1"/>
              <a:t>k,v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 grow then height(d') = height(d) + 1,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else height(d') = height(d)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0555DE-3D74-844F-973A-C8F5C4D1AA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9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7"/>
    </mc:Choice>
    <mc:Fallback xmlns="">
      <p:transition spd="slow" advTm="6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OCaml</a:t>
            </a:r>
            <a:r>
              <a:rPr lang="en-US" dirty="0"/>
              <a:t> Remove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929AD-C0DD-994F-9646-AEBCACECE209}"/>
              </a:ext>
            </a:extLst>
          </p:cNvPr>
          <p:cNvSpPr/>
          <p:nvPr/>
        </p:nvSpPr>
        <p:spPr>
          <a:xfrm>
            <a:off x="4692882" y="4724970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45FDD-8838-0A44-9745-D005712D991E}"/>
              </a:ext>
            </a:extLst>
          </p:cNvPr>
          <p:cNvSpPr/>
          <p:nvPr/>
        </p:nvSpPr>
        <p:spPr>
          <a:xfrm>
            <a:off x="929376" y="628880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06306-A1C4-7540-A5EC-53E9CC6AEE26}"/>
              </a:ext>
            </a:extLst>
          </p:cNvPr>
          <p:cNvCxnSpPr>
            <a:cxnSpLocks/>
          </p:cNvCxnSpPr>
          <p:nvPr/>
        </p:nvCxnSpPr>
        <p:spPr>
          <a:xfrm>
            <a:off x="5151571" y="5105970"/>
            <a:ext cx="1482461" cy="37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F3B0F-ECE1-A848-9ED3-C9A6D4140F55}"/>
              </a:ext>
            </a:extLst>
          </p:cNvPr>
          <p:cNvSpPr/>
          <p:nvPr/>
        </p:nvSpPr>
        <p:spPr>
          <a:xfrm>
            <a:off x="4142404" y="4727911"/>
            <a:ext cx="533772" cy="378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2283B-EDCE-A547-ACFF-5584F6BDDEFA}"/>
              </a:ext>
            </a:extLst>
          </p:cNvPr>
          <p:cNvSpPr/>
          <p:nvPr/>
        </p:nvSpPr>
        <p:spPr>
          <a:xfrm>
            <a:off x="3442320" y="5469408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EB0DE-4C7C-084C-9CCC-74C945CE084E}"/>
              </a:ext>
            </a:extLst>
          </p:cNvPr>
          <p:cNvCxnSpPr>
            <a:cxnSpLocks/>
          </p:cNvCxnSpPr>
          <p:nvPr/>
        </p:nvCxnSpPr>
        <p:spPr>
          <a:xfrm flipH="1">
            <a:off x="1686857" y="5105970"/>
            <a:ext cx="2484735" cy="43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D5653-A00A-654C-AFA3-1C7B0F329E17}"/>
              </a:ext>
            </a:extLst>
          </p:cNvPr>
          <p:cNvCxnSpPr>
            <a:cxnSpLocks/>
          </p:cNvCxnSpPr>
          <p:nvPr/>
        </p:nvCxnSpPr>
        <p:spPr>
          <a:xfrm>
            <a:off x="3845812" y="5847752"/>
            <a:ext cx="784997" cy="386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87028-1B1A-7544-9EE3-D7A23E39CAD4}"/>
              </a:ext>
            </a:extLst>
          </p:cNvPr>
          <p:cNvCxnSpPr>
            <a:cxnSpLocks/>
          </p:cNvCxnSpPr>
          <p:nvPr/>
        </p:nvCxnSpPr>
        <p:spPr>
          <a:xfrm>
            <a:off x="3434794" y="5854218"/>
            <a:ext cx="0" cy="380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3CEBE-23C6-3449-BFAC-4A71D887A6EF}"/>
              </a:ext>
            </a:extLst>
          </p:cNvPr>
          <p:cNvSpPr/>
          <p:nvPr/>
        </p:nvSpPr>
        <p:spPr>
          <a:xfrm>
            <a:off x="6685885" y="5470937"/>
            <a:ext cx="458689" cy="408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E38EE5-213C-1448-8FAF-05642E115059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6295774" y="5860368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EF89E-513F-C440-B77B-86DF06AA0447}"/>
              </a:ext>
            </a:extLst>
          </p:cNvPr>
          <p:cNvSpPr/>
          <p:nvPr/>
        </p:nvSpPr>
        <p:spPr>
          <a:xfrm>
            <a:off x="3295309" y="626459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17D5-B960-9441-B9B7-01F4EB35865F}"/>
              </a:ext>
            </a:extLst>
          </p:cNvPr>
          <p:cNvSpPr/>
          <p:nvPr/>
        </p:nvSpPr>
        <p:spPr>
          <a:xfrm>
            <a:off x="4459123" y="626459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7E04B-263E-274A-8598-5D51D10B738A}"/>
              </a:ext>
            </a:extLst>
          </p:cNvPr>
          <p:cNvSpPr/>
          <p:nvPr/>
        </p:nvSpPr>
        <p:spPr>
          <a:xfrm>
            <a:off x="6156289" y="6268931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B27EBE-AAB2-F241-A4B6-0B846233200B}"/>
              </a:ext>
            </a:extLst>
          </p:cNvPr>
          <p:cNvSpPr/>
          <p:nvPr/>
        </p:nvSpPr>
        <p:spPr>
          <a:xfrm>
            <a:off x="7152100" y="5469520"/>
            <a:ext cx="458689" cy="4023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8FE05-D88E-534C-8876-D4A9DDF95D6B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024698" y="5925626"/>
            <a:ext cx="111144" cy="34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72CE31-68A1-3140-8BE9-1D9A8992F17E}"/>
              </a:ext>
            </a:extLst>
          </p:cNvPr>
          <p:cNvCxnSpPr>
            <a:cxnSpLocks/>
          </p:cNvCxnSpPr>
          <p:nvPr/>
        </p:nvCxnSpPr>
        <p:spPr>
          <a:xfrm>
            <a:off x="7610789" y="5858951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A820C-4E08-4F45-9E4D-2B7F9330C8C9}"/>
              </a:ext>
            </a:extLst>
          </p:cNvPr>
          <p:cNvSpPr/>
          <p:nvPr/>
        </p:nvSpPr>
        <p:spPr>
          <a:xfrm>
            <a:off x="6885213" y="626751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12DFC-BFED-3349-90E1-2E5B62E90261}"/>
              </a:ext>
            </a:extLst>
          </p:cNvPr>
          <p:cNvSpPr/>
          <p:nvPr/>
        </p:nvSpPr>
        <p:spPr>
          <a:xfrm>
            <a:off x="8084144" y="6267514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D569B-C52D-9E4C-8AED-0E8EEDBCFC96}"/>
              </a:ext>
            </a:extLst>
          </p:cNvPr>
          <p:cNvSpPr/>
          <p:nvPr/>
        </p:nvSpPr>
        <p:spPr>
          <a:xfrm>
            <a:off x="1232824" y="543715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2918E-92FB-E340-B494-BCD67843D5C5}"/>
              </a:ext>
            </a:extLst>
          </p:cNvPr>
          <p:cNvCxnSpPr>
            <a:cxnSpLocks/>
          </p:cNvCxnSpPr>
          <p:nvPr/>
        </p:nvCxnSpPr>
        <p:spPr>
          <a:xfrm>
            <a:off x="1691513" y="5818155"/>
            <a:ext cx="320000" cy="440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0B1EA-249D-624A-9006-5C2D8853883A}"/>
              </a:ext>
            </a:extLst>
          </p:cNvPr>
          <p:cNvSpPr/>
          <p:nvPr/>
        </p:nvSpPr>
        <p:spPr>
          <a:xfrm>
            <a:off x="1872028" y="6288805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3251F8-5FAE-D145-9313-84B443168FA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068861" y="5818155"/>
            <a:ext cx="163963" cy="47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171352-31C3-FF43-A997-D59B1EF9529A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3671665" y="5105970"/>
            <a:ext cx="1013691" cy="363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D55C7-E9FF-F848-A4CE-1A240C5C15D2}"/>
              </a:ext>
            </a:extLst>
          </p:cNvPr>
          <p:cNvSpPr txBox="1"/>
          <p:nvPr/>
        </p:nvSpPr>
        <p:spPr>
          <a:xfrm>
            <a:off x="749905" y="1092339"/>
            <a:ext cx="7272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remove_from_tree</a:t>
            </a:r>
            <a:r>
              <a:rPr lang="en-US" sz="2000" dirty="0"/>
              <a:t> : </a:t>
            </a:r>
            <a:r>
              <a:rPr lang="en-US" sz="2000" dirty="0" err="1"/>
              <a:t>dict</a:t>
            </a:r>
            <a:r>
              <a:rPr lang="en-US" sz="2000" dirty="0"/>
              <a:t> -&gt; key -&gt; bool * </a:t>
            </a:r>
            <a:r>
              <a:rPr lang="en-US" sz="2000" dirty="0" err="1"/>
              <a:t>dict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Key Property:</a:t>
            </a:r>
          </a:p>
          <a:p>
            <a:endParaRPr lang="en-US" sz="2000" dirty="0"/>
          </a:p>
          <a:p>
            <a:r>
              <a:rPr lang="en-US" sz="2000" dirty="0"/>
              <a:t>If d is a valid 2-3 tree and </a:t>
            </a:r>
            <a:r>
              <a:rPr lang="en-US" sz="2000" dirty="0" err="1"/>
              <a:t>remove_from_tree</a:t>
            </a:r>
            <a:r>
              <a:rPr lang="en-US" sz="2000" dirty="0"/>
              <a:t> d k = (shrink, d') then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d' is a valid 2-3 tree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d' contains all of the elements of d except the one for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 shrink then height(d') = height(d) - 1,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else height(d') = height(d)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EB2DC5-4268-3241-A0C3-887227571D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2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46"/>
    </mc:Choice>
    <mc:Fallback xmlns="">
      <p:transition spd="slow" advTm="7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5517-5E87-7242-9ED8-012A9CD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Possible Implementation Strategy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40EC-97F1-D74C-A1C7-5BC3FE5460C1}"/>
              </a:ext>
            </a:extLst>
          </p:cNvPr>
          <p:cNvSpPr/>
          <p:nvPr/>
        </p:nvSpPr>
        <p:spPr>
          <a:xfrm>
            <a:off x="4427874" y="151513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95E478-1B57-6F4C-B26B-AF72D7DE14D1}"/>
              </a:ext>
            </a:extLst>
          </p:cNvPr>
          <p:cNvCxnSpPr>
            <a:cxnSpLocks/>
          </p:cNvCxnSpPr>
          <p:nvPr/>
        </p:nvCxnSpPr>
        <p:spPr>
          <a:xfrm flipH="1">
            <a:off x="3275111" y="1896135"/>
            <a:ext cx="1131432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041DA-E323-A94E-A96B-A500990BD541}"/>
              </a:ext>
            </a:extLst>
          </p:cNvPr>
          <p:cNvCxnSpPr>
            <a:cxnSpLocks/>
          </p:cNvCxnSpPr>
          <p:nvPr/>
        </p:nvCxnSpPr>
        <p:spPr>
          <a:xfrm>
            <a:off x="4936189" y="1896135"/>
            <a:ext cx="1462669" cy="49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09D58-8CBF-044E-8A85-F1C5E8EDA14E}"/>
              </a:ext>
            </a:extLst>
          </p:cNvPr>
          <p:cNvSpPr/>
          <p:nvPr/>
        </p:nvSpPr>
        <p:spPr>
          <a:xfrm>
            <a:off x="2872919" y="241595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96AA6-0842-794E-A04B-A981D327B23A}"/>
              </a:ext>
            </a:extLst>
          </p:cNvPr>
          <p:cNvCxnSpPr>
            <a:cxnSpLocks/>
          </p:cNvCxnSpPr>
          <p:nvPr/>
        </p:nvCxnSpPr>
        <p:spPr>
          <a:xfrm>
            <a:off x="3331608" y="2810695"/>
            <a:ext cx="696445" cy="38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88923-51B4-5B42-B371-218FB3F5067D}"/>
              </a:ext>
            </a:extLst>
          </p:cNvPr>
          <p:cNvCxnSpPr>
            <a:cxnSpLocks/>
          </p:cNvCxnSpPr>
          <p:nvPr/>
        </p:nvCxnSpPr>
        <p:spPr>
          <a:xfrm flipH="1">
            <a:off x="2312560" y="2812869"/>
            <a:ext cx="519478" cy="35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6F498-4686-0947-9990-3D59DA50B533}"/>
              </a:ext>
            </a:extLst>
          </p:cNvPr>
          <p:cNvSpPr/>
          <p:nvPr/>
        </p:nvSpPr>
        <p:spPr>
          <a:xfrm>
            <a:off x="6398858" y="237400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5914B9-7CB7-314F-BBBD-B98678AB2A2F}"/>
              </a:ext>
            </a:extLst>
          </p:cNvPr>
          <p:cNvCxnSpPr>
            <a:cxnSpLocks/>
          </p:cNvCxnSpPr>
          <p:nvPr/>
        </p:nvCxnSpPr>
        <p:spPr>
          <a:xfrm flipH="1">
            <a:off x="6008747" y="2763439"/>
            <a:ext cx="390114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08774E-AF04-2E4E-8452-3E09BBF59436}"/>
              </a:ext>
            </a:extLst>
          </p:cNvPr>
          <p:cNvCxnSpPr>
            <a:cxnSpLocks/>
          </p:cNvCxnSpPr>
          <p:nvPr/>
        </p:nvCxnSpPr>
        <p:spPr>
          <a:xfrm>
            <a:off x="6857547" y="2763439"/>
            <a:ext cx="55290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EDA0E-AFCE-0A42-9C94-AA5863779936}"/>
              </a:ext>
            </a:extLst>
          </p:cNvPr>
          <p:cNvSpPr/>
          <p:nvPr/>
        </p:nvSpPr>
        <p:spPr>
          <a:xfrm>
            <a:off x="1853871" y="3154715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4D8815-C19C-7046-8221-2049871B21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613969" y="3549456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C68797-3FD6-1F44-A47C-33F3A6DC7A20}"/>
              </a:ext>
            </a:extLst>
          </p:cNvPr>
          <p:cNvCxnSpPr>
            <a:cxnSpLocks/>
          </p:cNvCxnSpPr>
          <p:nvPr/>
        </p:nvCxnSpPr>
        <p:spPr>
          <a:xfrm>
            <a:off x="2312560" y="3549456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CDD00-185D-584E-AC95-0012D9EDDAE9}"/>
              </a:ext>
            </a:extLst>
          </p:cNvPr>
          <p:cNvSpPr/>
          <p:nvPr/>
        </p:nvSpPr>
        <p:spPr>
          <a:xfrm>
            <a:off x="1474484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C7A23A-1227-4544-8111-14E73A6E4327}"/>
              </a:ext>
            </a:extLst>
          </p:cNvPr>
          <p:cNvSpPr/>
          <p:nvPr/>
        </p:nvSpPr>
        <p:spPr>
          <a:xfrm>
            <a:off x="2437265" y="3958019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EA519-540C-0D43-81BC-8B7328455F5C}"/>
              </a:ext>
            </a:extLst>
          </p:cNvPr>
          <p:cNvSpPr/>
          <p:nvPr/>
        </p:nvSpPr>
        <p:spPr>
          <a:xfrm>
            <a:off x="4073825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C9CB3-7E6F-ED4D-9022-FE5A15992C23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833923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E43E31-0FE8-B842-B535-8492E5000E5C}"/>
              </a:ext>
            </a:extLst>
          </p:cNvPr>
          <p:cNvCxnSpPr>
            <a:cxnSpLocks/>
          </p:cNvCxnSpPr>
          <p:nvPr/>
        </p:nvCxnSpPr>
        <p:spPr>
          <a:xfrm>
            <a:off x="4532514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7768011-FAA4-DD4C-9825-FF7A01CC3A14}"/>
              </a:ext>
            </a:extLst>
          </p:cNvPr>
          <p:cNvSpPr/>
          <p:nvPr/>
        </p:nvSpPr>
        <p:spPr>
          <a:xfrm>
            <a:off x="3694438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826707-E355-3349-AB3D-8C1E637807ED}"/>
              </a:ext>
            </a:extLst>
          </p:cNvPr>
          <p:cNvSpPr/>
          <p:nvPr/>
        </p:nvSpPr>
        <p:spPr>
          <a:xfrm>
            <a:off x="4657219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47FF6A-76F2-3F4F-828F-DAD037E9CABB}"/>
              </a:ext>
            </a:extLst>
          </p:cNvPr>
          <p:cNvSpPr/>
          <p:nvPr/>
        </p:nvSpPr>
        <p:spPr>
          <a:xfrm>
            <a:off x="5620000" y="3156439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AD007-43EC-AE44-ABE7-8EDC64DFD5BF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5380098" y="3551180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8D1759-FBA0-6B47-9EA4-DA9A94813BCC}"/>
              </a:ext>
            </a:extLst>
          </p:cNvPr>
          <p:cNvCxnSpPr>
            <a:cxnSpLocks/>
          </p:cNvCxnSpPr>
          <p:nvPr/>
        </p:nvCxnSpPr>
        <p:spPr>
          <a:xfrm>
            <a:off x="6078689" y="3551180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04669-2578-7844-910A-B8EB070A2A9F}"/>
              </a:ext>
            </a:extLst>
          </p:cNvPr>
          <p:cNvSpPr/>
          <p:nvPr/>
        </p:nvSpPr>
        <p:spPr>
          <a:xfrm>
            <a:off x="5240613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A9AC21-1BD3-B84C-A44C-86D285DFC4C6}"/>
              </a:ext>
            </a:extLst>
          </p:cNvPr>
          <p:cNvSpPr/>
          <p:nvPr/>
        </p:nvSpPr>
        <p:spPr>
          <a:xfrm>
            <a:off x="6203394" y="3959743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8B3F9E-F9CD-7243-8DA1-AA71092D40EF}"/>
              </a:ext>
            </a:extLst>
          </p:cNvPr>
          <p:cNvSpPr/>
          <p:nvPr/>
        </p:nvSpPr>
        <p:spPr>
          <a:xfrm>
            <a:off x="7321794" y="3140974"/>
            <a:ext cx="45868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AC0835-7096-2344-B7E0-C81FCCBEAD68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7081892" y="3535715"/>
            <a:ext cx="239902" cy="408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56FC-E815-A846-AFC6-674CA28C249C}"/>
              </a:ext>
            </a:extLst>
          </p:cNvPr>
          <p:cNvCxnSpPr>
            <a:cxnSpLocks/>
          </p:cNvCxnSpPr>
          <p:nvPr/>
        </p:nvCxnSpPr>
        <p:spPr>
          <a:xfrm>
            <a:off x="7780483" y="3535715"/>
            <a:ext cx="204258" cy="37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9FFB9-60B1-E742-AF63-EC51840EB3F9}"/>
              </a:ext>
            </a:extLst>
          </p:cNvPr>
          <p:cNvSpPr/>
          <p:nvPr/>
        </p:nvSpPr>
        <p:spPr>
          <a:xfrm>
            <a:off x="6942407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55C52E-CB74-1E43-BAEC-1E2DE2535115}"/>
              </a:ext>
            </a:extLst>
          </p:cNvPr>
          <p:cNvSpPr/>
          <p:nvPr/>
        </p:nvSpPr>
        <p:spPr>
          <a:xfrm>
            <a:off x="7905188" y="3944278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CCBF0-BA28-EC4A-8F78-99F53D0DBC15}"/>
              </a:ext>
            </a:extLst>
          </p:cNvPr>
          <p:cNvSpPr txBox="1"/>
          <p:nvPr/>
        </p:nvSpPr>
        <p:spPr>
          <a:xfrm>
            <a:off x="2024190" y="5129578"/>
            <a:ext cx="52976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Implement the 2-3 invariant to help you debug</a:t>
            </a:r>
          </a:p>
          <a:p>
            <a:r>
              <a:rPr lang="en-US" sz="2000" dirty="0"/>
              <a:t>2. Implement insert</a:t>
            </a:r>
          </a:p>
          <a:p>
            <a:r>
              <a:rPr lang="en-US" sz="2000" dirty="0"/>
              <a:t>3. Implement remove for terminal nodes</a:t>
            </a:r>
          </a:p>
          <a:p>
            <a:r>
              <a:rPr lang="en-US" sz="2000" dirty="0"/>
              <a:t>4. Implement remove for internal nodes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988F01D-CE5D-1749-A013-287F14F66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7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10"/>
    </mc:Choice>
    <mc:Fallback>
      <p:transition spd="slow" advTm="5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2-3 Tree </a:t>
            </a:r>
            <a:r>
              <a:rPr lang="en-US" i="1" dirty="0">
                <a:solidFill>
                  <a:schemeClr val="accent2"/>
                </a:solidFill>
              </a:rPr>
              <a:t>Non-</a:t>
            </a:r>
            <a:r>
              <a:rPr lang="en-US" dirty="0"/>
              <a:t>Examples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BFBD78D-E8B5-3B40-9EA6-DD327E0FA1B2}"/>
              </a:ext>
            </a:extLst>
          </p:cNvPr>
          <p:cNvGrpSpPr/>
          <p:nvPr/>
        </p:nvGrpSpPr>
        <p:grpSpPr>
          <a:xfrm>
            <a:off x="2209800" y="2077732"/>
            <a:ext cx="5575149" cy="1763442"/>
            <a:chOff x="1442221" y="1447800"/>
            <a:chExt cx="5575149" cy="176344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6937045-DCB0-F94F-97A7-BF7854AEFE63}"/>
                </a:ext>
              </a:extLst>
            </p:cNvPr>
            <p:cNvSpPr/>
            <p:nvPr/>
          </p:nvSpPr>
          <p:spPr>
            <a:xfrm>
              <a:off x="3733800" y="14478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28F9EC8-73D5-1642-9C78-558EDB6C97AB}"/>
                </a:ext>
              </a:extLst>
            </p:cNvPr>
            <p:cNvSpPr/>
            <p:nvPr/>
          </p:nvSpPr>
          <p:spPr>
            <a:xfrm>
              <a:off x="1442221" y="30070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5A5AADF-025B-BD45-A681-8E3FD06497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5111" y="18372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B7E8B8A-D41D-CC47-9513-11337CD411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2489" y="1837230"/>
              <a:ext cx="1482461" cy="3699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4639FF0-9F0E-0643-87EC-FC4CCA913A4E}"/>
                </a:ext>
              </a:extLst>
            </p:cNvPr>
            <p:cNvGrpSpPr/>
            <p:nvPr/>
          </p:nvGrpSpPr>
          <p:grpSpPr>
            <a:xfrm>
              <a:off x="2339148" y="2187354"/>
              <a:ext cx="992460" cy="385191"/>
              <a:chOff x="1150384" y="1604526"/>
              <a:chExt cx="992460" cy="385191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F80891B-50B4-A842-907B-A70FF188AE2D}"/>
                  </a:ext>
                </a:extLst>
              </p:cNvPr>
              <p:cNvSpPr/>
              <p:nvPr/>
            </p:nvSpPr>
            <p:spPr>
              <a:xfrm>
                <a:off x="1150384" y="1604527"/>
                <a:ext cx="533772" cy="38519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E7028B9-CD1D-084B-8241-B68A397A9C68}"/>
                  </a:ext>
                </a:extLst>
              </p:cNvPr>
              <p:cNvSpPr/>
              <p:nvPr/>
            </p:nvSpPr>
            <p:spPr>
              <a:xfrm>
                <a:off x="1684155" y="1604526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C2798A6-4568-0543-A996-650A3D646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1706" y="25947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662D995-65F4-4242-AD91-B113EE8A2AE7}"/>
                </a:ext>
              </a:extLst>
            </p:cNvPr>
            <p:cNvCxnSpPr>
              <a:cxnSpLocks/>
            </p:cNvCxnSpPr>
            <p:nvPr/>
          </p:nvCxnSpPr>
          <p:spPr>
            <a:xfrm>
              <a:off x="3243056" y="25778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3AAB855-70B2-ED4B-8FFA-1D07FF48BBF7}"/>
                </a:ext>
              </a:extLst>
            </p:cNvPr>
            <p:cNvCxnSpPr>
              <a:cxnSpLocks/>
            </p:cNvCxnSpPr>
            <p:nvPr/>
          </p:nvCxnSpPr>
          <p:spPr>
            <a:xfrm>
              <a:off x="2832038" y="25842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6496F77-ECA8-5C48-8585-9EE695900D31}"/>
                </a:ext>
              </a:extLst>
            </p:cNvPr>
            <p:cNvSpPr/>
            <p:nvPr/>
          </p:nvSpPr>
          <p:spPr>
            <a:xfrm>
              <a:off x="5726803" y="21937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722C734-7357-DC44-9B65-7EBF2B29C3A5}"/>
                </a:ext>
              </a:extLst>
            </p:cNvPr>
            <p:cNvCxnSpPr>
              <a:cxnSpLocks/>
              <a:endCxn id="74" idx="0"/>
            </p:cNvCxnSpPr>
            <p:nvPr/>
          </p:nvCxnSpPr>
          <p:spPr>
            <a:xfrm flipH="1">
              <a:off x="5336692" y="25831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7D2C16B-A63A-5145-9B0C-D71E82403469}"/>
                </a:ext>
              </a:extLst>
            </p:cNvPr>
            <p:cNvCxnSpPr>
              <a:cxnSpLocks/>
            </p:cNvCxnSpPr>
            <p:nvPr/>
          </p:nvCxnSpPr>
          <p:spPr>
            <a:xfrm>
              <a:off x="6185492" y="25831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995D704-A73F-B049-85C5-C47EAFE6DAB4}"/>
                </a:ext>
              </a:extLst>
            </p:cNvPr>
            <p:cNvSpPr/>
            <p:nvPr/>
          </p:nvSpPr>
          <p:spPr>
            <a:xfrm>
              <a:off x="2692553" y="29946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F37DE69-B7E8-C845-B338-EFF58916C136}"/>
                </a:ext>
              </a:extLst>
            </p:cNvPr>
            <p:cNvSpPr/>
            <p:nvPr/>
          </p:nvSpPr>
          <p:spPr>
            <a:xfrm>
              <a:off x="3856367" y="29946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DB45FF9-437F-C149-AB3C-314388CB93EB}"/>
                </a:ext>
              </a:extLst>
            </p:cNvPr>
            <p:cNvSpPr/>
            <p:nvPr/>
          </p:nvSpPr>
          <p:spPr>
            <a:xfrm>
              <a:off x="5197207" y="29917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56D1B72-E65A-BD4A-8BE4-18E09DDB6C37}"/>
                </a:ext>
              </a:extLst>
            </p:cNvPr>
            <p:cNvSpPr/>
            <p:nvPr/>
          </p:nvSpPr>
          <p:spPr>
            <a:xfrm>
              <a:off x="6738400" y="3005183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C661F22F-5766-DD44-966C-2B8215963DDA}"/>
              </a:ext>
            </a:extLst>
          </p:cNvPr>
          <p:cNvSpPr/>
          <p:nvPr/>
        </p:nvSpPr>
        <p:spPr>
          <a:xfrm>
            <a:off x="2649758" y="2823230"/>
            <a:ext cx="458689" cy="375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B5C6DC2-B4DB-5748-8F9A-CD05BA1D8130}"/>
              </a:ext>
            </a:extLst>
          </p:cNvPr>
          <p:cNvSpPr/>
          <p:nvPr/>
        </p:nvSpPr>
        <p:spPr>
          <a:xfrm>
            <a:off x="1528083" y="3642242"/>
            <a:ext cx="278970" cy="204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48D3C80-5F4F-7B4D-B8DB-378AC14C880D}"/>
              </a:ext>
            </a:extLst>
          </p:cNvPr>
          <p:cNvCxnSpPr>
            <a:cxnSpLocks/>
          </p:cNvCxnSpPr>
          <p:nvPr/>
        </p:nvCxnSpPr>
        <p:spPr>
          <a:xfrm flipH="1">
            <a:off x="1667568" y="3229953"/>
            <a:ext cx="1010676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D96DFF5A-B387-EE4D-A643-942A5D3CCB9B}"/>
              </a:ext>
            </a:extLst>
          </p:cNvPr>
          <p:cNvSpPr txBox="1"/>
          <p:nvPr/>
        </p:nvSpPr>
        <p:spPr>
          <a:xfrm>
            <a:off x="2615515" y="4957716"/>
            <a:ext cx="4360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1-4-7 has too many keys – not a 3-node!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2B2DA7F-D8B4-9E44-A75B-723349A8B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72"/>
    </mc:Choice>
    <mc:Fallback xmlns="">
      <p:transition spd="slow" advTm="2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4B1F9-2A67-7042-8ABE-BB38E225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8114B-DED9-8B4B-B5AB-9BFD4943B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6A6FBC-1EE5-0744-8D37-031374CC9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0"/>
    </mc:Choice>
    <mc:Fallback xmlns="">
      <p:transition spd="slow" advTm="8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5476739" cy="1763442"/>
            <a:chOff x="2051076" y="2057400"/>
            <a:chExt cx="5476739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4801344" y="2446830"/>
              <a:ext cx="1482461" cy="3699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E40E0E-12B5-B144-916C-D560E3859682}"/>
                </a:ext>
              </a:extLst>
            </p:cNvPr>
            <p:cNvCxnSpPr>
              <a:cxnSpLocks/>
            </p:cNvCxnSpPr>
            <p:nvPr/>
          </p:nvCxnSpPr>
          <p:spPr>
            <a:xfrm>
              <a:off x="6794347" y="31927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2E78A0-741D-7A48-A22C-A6C5DDB7FED8}"/>
                </a:ext>
              </a:extLst>
            </p:cNvPr>
            <p:cNvSpPr/>
            <p:nvPr/>
          </p:nvSpPr>
          <p:spPr>
            <a:xfrm>
              <a:off x="7248845" y="3575075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A3AE493-1D82-824F-84F1-A993776F23A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426567C-35F5-7849-88EE-82537C3E0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1"/>
    </mc:Choice>
    <mc:Fallback xmlns="">
      <p:transition spd="slow" advTm="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8552-867F-3D43-9FFC-1E24079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9FCC-3B21-934A-B6A8-7B6CAAC3FAC0}"/>
              </a:ext>
            </a:extLst>
          </p:cNvPr>
          <p:cNvGrpSpPr/>
          <p:nvPr/>
        </p:nvGrpSpPr>
        <p:grpSpPr>
          <a:xfrm>
            <a:off x="2051076" y="2057400"/>
            <a:ext cx="5476739" cy="1763442"/>
            <a:chOff x="2051076" y="2057400"/>
            <a:chExt cx="5476739" cy="1763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929AD-C0DD-994F-9646-AEBCACECE209}"/>
                </a:ext>
              </a:extLst>
            </p:cNvPr>
            <p:cNvSpPr/>
            <p:nvPr/>
          </p:nvSpPr>
          <p:spPr>
            <a:xfrm>
              <a:off x="4342655" y="2057400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945FDD-8838-0A44-9745-D005712D991E}"/>
                </a:ext>
              </a:extLst>
            </p:cNvPr>
            <p:cNvSpPr/>
            <p:nvPr/>
          </p:nvSpPr>
          <p:spPr>
            <a:xfrm>
              <a:off x="2051076" y="361660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3967B-B073-AC4B-9CAC-0E249382B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966" y="2446830"/>
              <a:ext cx="458692" cy="328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006306-A1C4-7540-A5EC-53E9CC6AEE26}"/>
                </a:ext>
              </a:extLst>
            </p:cNvPr>
            <p:cNvCxnSpPr>
              <a:cxnSpLocks/>
            </p:cNvCxnSpPr>
            <p:nvPr/>
          </p:nvCxnSpPr>
          <p:spPr>
            <a:xfrm>
              <a:off x="4801344" y="2446830"/>
              <a:ext cx="1482461" cy="3699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D63BA-C833-E347-8E39-B0B600D3F152}"/>
                </a:ext>
              </a:extLst>
            </p:cNvPr>
            <p:cNvGrpSpPr/>
            <p:nvPr/>
          </p:nvGrpSpPr>
          <p:grpSpPr>
            <a:xfrm>
              <a:off x="2914648" y="2807380"/>
              <a:ext cx="992460" cy="382679"/>
              <a:chOff x="4649318" y="4107690"/>
              <a:chExt cx="992460" cy="38267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2F3B0F-ECE1-A848-9ED3-C9A6D4140F55}"/>
                  </a:ext>
                </a:extLst>
              </p:cNvPr>
              <p:cNvSpPr/>
              <p:nvPr/>
            </p:nvSpPr>
            <p:spPr>
              <a:xfrm>
                <a:off x="4649318" y="4107690"/>
                <a:ext cx="533772" cy="3780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72283B-EDCE-A547-ACFF-5584F6BDDEFA}"/>
                  </a:ext>
                </a:extLst>
              </p:cNvPr>
              <p:cNvSpPr/>
              <p:nvPr/>
            </p:nvSpPr>
            <p:spPr>
              <a:xfrm>
                <a:off x="5183089" y="4109369"/>
                <a:ext cx="458689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EB0DE-4C7C-084C-9CCC-74C945CE0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561" y="3204312"/>
              <a:ext cx="716560" cy="365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AD5653-A00A-654C-AFA3-1C7B0F329E17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11" y="3187403"/>
              <a:ext cx="784997" cy="386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C87028-1B1A-7544-9EE3-D7A23E39CAD4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3" y="3193869"/>
              <a:ext cx="0" cy="380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93CEBE-23C6-3449-BFAC-4A71D887A6EF}"/>
                </a:ext>
              </a:extLst>
            </p:cNvPr>
            <p:cNvSpPr/>
            <p:nvPr/>
          </p:nvSpPr>
          <p:spPr>
            <a:xfrm>
              <a:off x="6335658" y="2803368"/>
              <a:ext cx="458689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E38EE5-213C-1448-8FAF-05642E115059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5945547" y="3192798"/>
              <a:ext cx="390114" cy="408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E40E0E-12B5-B144-916C-D560E3859682}"/>
                </a:ext>
              </a:extLst>
            </p:cNvPr>
            <p:cNvCxnSpPr>
              <a:cxnSpLocks/>
            </p:cNvCxnSpPr>
            <p:nvPr/>
          </p:nvCxnSpPr>
          <p:spPr>
            <a:xfrm>
              <a:off x="6794347" y="3192798"/>
              <a:ext cx="552908" cy="3737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5EF89E-513F-C440-B77B-86DF06AA0447}"/>
                </a:ext>
              </a:extLst>
            </p:cNvPr>
            <p:cNvSpPr/>
            <p:nvPr/>
          </p:nvSpPr>
          <p:spPr>
            <a:xfrm>
              <a:off x="3301408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7517D5-B960-9441-B9B7-01F4EB35865F}"/>
                </a:ext>
              </a:extLst>
            </p:cNvPr>
            <p:cNvSpPr/>
            <p:nvPr/>
          </p:nvSpPr>
          <p:spPr>
            <a:xfrm>
              <a:off x="4465222" y="3604249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7E04B-263E-274A-8598-5D51D10B738A}"/>
                </a:ext>
              </a:extLst>
            </p:cNvPr>
            <p:cNvSpPr/>
            <p:nvPr/>
          </p:nvSpPr>
          <p:spPr>
            <a:xfrm>
              <a:off x="5806062" y="3601361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2E78A0-741D-7A48-A22C-A6C5DDB7FED8}"/>
                </a:ext>
              </a:extLst>
            </p:cNvPr>
            <p:cNvSpPr/>
            <p:nvPr/>
          </p:nvSpPr>
          <p:spPr>
            <a:xfrm>
              <a:off x="7248845" y="3575075"/>
              <a:ext cx="278970" cy="2042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5A7808-9CFE-AB47-9371-E3CFA7C5B198}"/>
              </a:ext>
            </a:extLst>
          </p:cNvPr>
          <p:cNvSpPr txBox="1"/>
          <p:nvPr/>
        </p:nvSpPr>
        <p:spPr>
          <a:xfrm>
            <a:off x="521970" y="958125"/>
            <a:ext cx="1638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insert 15 into: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AD71D-CA1D-A643-B269-22F37EAC8278}"/>
              </a:ext>
            </a:extLst>
          </p:cNvPr>
          <p:cNvSpPr txBox="1"/>
          <p:nvPr/>
        </p:nvSpPr>
        <p:spPr>
          <a:xfrm>
            <a:off x="3856462" y="14402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41E9719-AE82-8242-8366-2DCB75F4F95A}"/>
              </a:ext>
            </a:extLst>
          </p:cNvPr>
          <p:cNvSpPr/>
          <p:nvPr/>
        </p:nvSpPr>
        <p:spPr>
          <a:xfrm>
            <a:off x="4251960" y="1532728"/>
            <a:ext cx="346346" cy="467522"/>
          </a:xfrm>
          <a:custGeom>
            <a:avLst/>
            <a:gdLst>
              <a:gd name="connsiteX0" fmla="*/ 0 w 346346"/>
              <a:gd name="connsiteY0" fmla="*/ 33182 h 467522"/>
              <a:gd name="connsiteX1" fmla="*/ 297180 w 346346"/>
              <a:gd name="connsiteY1" fmla="*/ 44612 h 467522"/>
              <a:gd name="connsiteX2" fmla="*/ 342900 w 346346"/>
              <a:gd name="connsiteY2" fmla="*/ 467522 h 4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6" h="467522">
                <a:moveTo>
                  <a:pt x="0" y="33182"/>
                </a:moveTo>
                <a:cubicBezTo>
                  <a:pt x="120015" y="2702"/>
                  <a:pt x="240030" y="-27778"/>
                  <a:pt x="297180" y="44612"/>
                </a:cubicBezTo>
                <a:cubicBezTo>
                  <a:pt x="354330" y="117002"/>
                  <a:pt x="348615" y="292262"/>
                  <a:pt x="342900" y="467522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9150CB-1A89-B84B-B605-53D17C9498AB}"/>
              </a:ext>
            </a:extLst>
          </p:cNvPr>
          <p:cNvSpPr txBox="1"/>
          <p:nvPr/>
        </p:nvSpPr>
        <p:spPr>
          <a:xfrm>
            <a:off x="3039804" y="5537935"/>
            <a:ext cx="3194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compare 15 to the root node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7EE831C0-2420-4148-8829-890B8BEF4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6"/>
    </mc:Choice>
    <mc:Fallback xmlns="">
      <p:transition spd="slow" advTm="1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6.2|25|1.2|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0.8|3.2|8.4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6.7|3.6|5.3|8.3"/>
</p:tagLst>
</file>

<file path=ppt/theme/theme1.xml><?xml version="1.0" encoding="utf-8"?>
<a:theme xmlns:a="http://schemas.openxmlformats.org/drawingml/2006/main" name="01-intro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0DAD2"/>
      </a:lt2>
      <a:accent1>
        <a:srgbClr val="4F81BD"/>
      </a:accent1>
      <a:accent2>
        <a:srgbClr val="C00000"/>
      </a:accent2>
      <a:accent3>
        <a:srgbClr val="4E8542"/>
      </a:accent3>
      <a:accent4>
        <a:srgbClr val="48365A"/>
      </a:accent4>
      <a:accent5>
        <a:srgbClr val="B45F06"/>
      </a:accent5>
      <a:accent6>
        <a:srgbClr val="0E3145"/>
      </a:accent6>
      <a:hlink>
        <a:srgbClr val="14425D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</Template>
  <TotalTime>16894</TotalTime>
  <Words>1970</Words>
  <Application>Microsoft Macintosh PowerPoint</Application>
  <PresentationFormat>On-screen Show (4:3)</PresentationFormat>
  <Paragraphs>563</Paragraphs>
  <Slides>54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01-intro</vt:lpstr>
      <vt:lpstr>2-3 Trees</vt:lpstr>
      <vt:lpstr>2-3 Trees</vt:lpstr>
      <vt:lpstr>2-3 Tree Example</vt:lpstr>
      <vt:lpstr>2-3 Tree Non-Example</vt:lpstr>
      <vt:lpstr>2-3 Tree Non-Example</vt:lpstr>
      <vt:lpstr>2-3 Tree Non-Examples</vt:lpstr>
      <vt:lpstr>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How to Insert</vt:lpstr>
      <vt:lpstr>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</vt:lpstr>
      <vt:lpstr>How to Delete Non-terminal Nodes?</vt:lpstr>
      <vt:lpstr>How to Delete Non-terminal Nodes?</vt:lpstr>
      <vt:lpstr>How to Delete Non-terminal Nodes?</vt:lpstr>
      <vt:lpstr>How to Delete Non-terminal Nodes?</vt:lpstr>
      <vt:lpstr>How to Delete Non-terminal Nodes?</vt:lpstr>
      <vt:lpstr>How to Delete Non-terminal Nodes?</vt:lpstr>
      <vt:lpstr>How to Delete Non-terminal Nodes?</vt:lpstr>
      <vt:lpstr>OCAML Implementation</vt:lpstr>
      <vt:lpstr>OCaml 2-3 Trees</vt:lpstr>
      <vt:lpstr>The OCaml Insert Function</vt:lpstr>
      <vt:lpstr>The OCaml Remove Function</vt:lpstr>
      <vt:lpstr>A Possible Implementation Strategy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Proofs about Programs</dc:title>
  <dc:creator>dpw</dc:creator>
  <cp:lastModifiedBy>David P. Walker</cp:lastModifiedBy>
  <cp:revision>409</cp:revision>
  <cp:lastPrinted>2018-10-10T14:41:44Z</cp:lastPrinted>
  <dcterms:created xsi:type="dcterms:W3CDTF">2012-02-21T18:16:40Z</dcterms:created>
  <dcterms:modified xsi:type="dcterms:W3CDTF">2020-07-12T22:06:45Z</dcterms:modified>
</cp:coreProperties>
</file>