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44"/>
  </p:notesMasterIdLst>
  <p:sldIdLst>
    <p:sldId id="256" r:id="rId3"/>
    <p:sldId id="257" r:id="rId4"/>
    <p:sldId id="258" r:id="rId5"/>
    <p:sldId id="259" r:id="rId6"/>
    <p:sldId id="293" r:id="rId7"/>
    <p:sldId id="260" r:id="rId8"/>
    <p:sldId id="294" r:id="rId9"/>
    <p:sldId id="261" r:id="rId10"/>
    <p:sldId id="295" r:id="rId11"/>
    <p:sldId id="262" r:id="rId12"/>
    <p:sldId id="296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E824B0B-0705-4A3C-899F-79F00D84AD93}">
  <a:tblStyle styleId="{7E824B0B-0705-4A3C-899F-79F00D84AD9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04" d="100"/>
          <a:sy n="204" d="100"/>
        </p:scale>
        <p:origin x="-512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notesMaster" Target="notesMasters/notesMaster1.xml"/><Relationship Id="rId45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891566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a12cb38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a12cb38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a12cb38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a12cb38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a106f9c90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a106f9c90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Recall: strict serializability = real time + total order + multiple objects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106f9c90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106f9c90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461f5404d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461f5404d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Schedule = ordering of operations in concurrent transactions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a12cb38bb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2a12cb38bb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 serializable schedule, non-conflicting operations can be re-ordered to get a serial schedule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a12cb38bb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2a12cb38bb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a106f9c90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2a106f9c90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a106f9c90_3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2a106f9c90_3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a139dada0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2a139dada0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a106f9c90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a106f9c90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2a139dada0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2a139dada0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a106f9c90_3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2a106f9c90_3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a106f9c90_3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2a106f9c90_3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a106f9c90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2a106f9c90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a139dada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2a139dada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a106f9c90_3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2a106f9c90_3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2a139dada0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2a139dada0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2a139dada0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2a139dada0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a139dada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a139dada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a139dada0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2a139dada0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 serial schedule, T1’s write(A) and write(B) would occur either before or after all of T2’s operations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a106f9c90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a106f9c90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a139dada0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2a139dada0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461f5404d9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461f5404d9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2a139dada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2a139dada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 = eXclusive lock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 = shared lock</a:t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2a139dada0_0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2a139dada0_0_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rollback on one causes the rollback of another which can cause the rollback of another… which is why it is “cascading”</a:t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2a139dada0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2a139dada0_0_1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a139dada0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2a139dada0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Explain that aborted txns in OCC result in wasted work, so for high-contention workloads the O/H is high</a:t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2a139dada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2a139dada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Q: How can we ensure that we do these two things together? A: 2PC</a:t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461f5404d9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Google Shape;370;g461f5404d9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461f5404d9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461f5404d9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2a0ea6c6ad_1_43:notes"/>
          <p:cNvSpPr txBox="1">
            <a:spLocks noGrp="1"/>
          </p:cNvSpPr>
          <p:nvPr>
            <p:ph type="body" idx="1"/>
          </p:nvPr>
        </p:nvSpPr>
        <p:spPr>
          <a:xfrm>
            <a:off x="915080" y="4343796"/>
            <a:ext cx="5027839" cy="4115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Explain: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Time goes downward, things on same row occur at the same time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Two transactions, left and right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Lock_*(Y) means (exclusive, shared) lock was requested on object Y; may have to wait until lock is granted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Why not 2PL: lock is acquired by T1 for A, then released; T1 then acquires a lock for B, this is not 2PL!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Why not serializable: draw arrows</a:t>
            </a:r>
            <a:endParaRPr sz="1200"/>
          </a:p>
        </p:txBody>
      </p:sp>
      <p:sp>
        <p:nvSpPr>
          <p:cNvPr id="386" name="Google Shape;386;g2a0ea6c6ad_1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687097" y="684609"/>
            <a:ext cx="3484940" cy="3430984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a106f9c90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a106f9c90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2a0ea6c6ad_1_74:notes"/>
          <p:cNvSpPr txBox="1">
            <a:spLocks noGrp="1"/>
          </p:cNvSpPr>
          <p:nvPr>
            <p:ph type="body" idx="1"/>
          </p:nvPr>
        </p:nvSpPr>
        <p:spPr>
          <a:xfrm>
            <a:off x="915080" y="4343796"/>
            <a:ext cx="5027839" cy="4115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6" name="Google Shape;396;g2a0ea6c6ad_1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687097" y="684609"/>
            <a:ext cx="3484940" cy="3430984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2a0ea6c6ad_1_83:notes"/>
          <p:cNvSpPr txBox="1">
            <a:spLocks noGrp="1"/>
          </p:cNvSpPr>
          <p:nvPr>
            <p:ph type="body" idx="1"/>
          </p:nvPr>
        </p:nvSpPr>
        <p:spPr>
          <a:xfrm>
            <a:off x="915080" y="4343796"/>
            <a:ext cx="5027839" cy="4115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g2a0ea6c6ad_1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687097" y="684609"/>
            <a:ext cx="3484940" cy="3430984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a106f9c90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a106f9c90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106f9c90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106f9c90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106f9c90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106f9c90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a106f9c90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a106f9c90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a106f9c90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a106f9c90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body" idx="1"/>
          </p:nvPr>
        </p:nvSpPr>
        <p:spPr>
          <a:xfrm>
            <a:off x="609600" y="685800"/>
            <a:ext cx="7924800" cy="38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sz="2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>
            <a:spLocks noGrp="1"/>
          </p:cNvSpPr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body" idx="1"/>
          </p:nvPr>
        </p:nvSpPr>
        <p:spPr>
          <a:xfrm>
            <a:off x="609600" y="685800"/>
            <a:ext cx="3886200" cy="38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lvetica Neue"/>
              <a:buChar char="•"/>
              <a:defRPr sz="2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–"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–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body" idx="2"/>
          </p:nvPr>
        </p:nvSpPr>
        <p:spPr>
          <a:xfrm>
            <a:off x="4648200" y="685800"/>
            <a:ext cx="3886200" cy="38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lvetica Neue"/>
              <a:buChar char="•"/>
              <a:defRPr sz="2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–"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–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1"/>
          </p:nvPr>
        </p:nvSpPr>
        <p:spPr>
          <a:xfrm>
            <a:off x="609600" y="685800"/>
            <a:ext cx="3886200" cy="38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sz="2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2"/>
          </p:nvPr>
        </p:nvSpPr>
        <p:spPr>
          <a:xfrm>
            <a:off x="4648200" y="685800"/>
            <a:ext cx="3886200" cy="38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sz="2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"/>
          <p:cNvSpPr txBox="1">
            <a:spLocks noGrp="1"/>
          </p:cNvSpPr>
          <p:nvPr>
            <p:ph type="title"/>
          </p:nvPr>
        </p:nvSpPr>
        <p:spPr>
          <a:xfrm rot="5400000">
            <a:off x="5343450" y="1324050"/>
            <a:ext cx="44007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body" idx="1"/>
          </p:nvPr>
        </p:nvSpPr>
        <p:spPr>
          <a:xfrm rot="5400000">
            <a:off x="1304850" y="-580950"/>
            <a:ext cx="44007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sz="2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 txBox="1">
            <a:spLocks noGrp="1"/>
          </p:cNvSpPr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body" idx="1"/>
          </p:nvPr>
        </p:nvSpPr>
        <p:spPr>
          <a:xfrm rot="5400000">
            <a:off x="2657550" y="-1362150"/>
            <a:ext cx="3828900" cy="79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sz="2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9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2" name="Google Shape;72;p19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None/>
              <a:defRPr sz="3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None/>
              <a:defRPr sz="1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  <a:defRPr sz="1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None/>
              <a:defRPr sz="1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Char char="•"/>
              <a:defRPr sz="3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lvetica Neue"/>
              <a:buChar char="–"/>
              <a:defRPr sz="2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»"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None/>
              <a:defRPr sz="1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  <a:defRPr sz="1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None/>
              <a:defRPr sz="1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2"/>
          <p:cNvSpPr txBox="1">
            <a:spLocks noGrp="1"/>
          </p:cNvSpPr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sz="24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None/>
              <a:defRPr sz="20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18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sz="16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sz="16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»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Char char="•"/>
              <a:defRPr sz="1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Char char="–"/>
              <a:defRPr sz="1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5" name="Google Shape;85;p23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sz="24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None/>
              <a:defRPr sz="20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18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sz="16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sz="16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6" name="Google Shape;86;p23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»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Char char="•"/>
              <a:defRPr sz="1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Char char="–"/>
              <a:defRPr sz="1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30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4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None/>
              <a:defRPr sz="2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sz="1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None/>
              <a:defRPr sz="1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None/>
              <a:defRPr sz="1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rgbClr val="0000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lt2"/>
                </a:solidFill>
              </a:defRPr>
            </a:lvl1pPr>
            <a:lvl2pPr lvl="1" algn="r" rtl="0">
              <a:buNone/>
              <a:defRPr sz="1000">
                <a:solidFill>
                  <a:schemeClr val="lt2"/>
                </a:solidFill>
              </a:defRPr>
            </a:lvl2pPr>
            <a:lvl3pPr lvl="2" algn="r" rtl="0">
              <a:buNone/>
              <a:defRPr sz="1000">
                <a:solidFill>
                  <a:schemeClr val="lt2"/>
                </a:solidFill>
              </a:defRPr>
            </a:lvl3pPr>
            <a:lvl4pPr lvl="3" algn="r" rtl="0">
              <a:buNone/>
              <a:defRPr sz="1000">
                <a:solidFill>
                  <a:schemeClr val="lt2"/>
                </a:solidFill>
              </a:defRPr>
            </a:lvl4pPr>
            <a:lvl5pPr lvl="4" algn="r" rtl="0">
              <a:buNone/>
              <a:defRPr sz="1000">
                <a:solidFill>
                  <a:schemeClr val="lt2"/>
                </a:solidFill>
              </a:defRPr>
            </a:lvl5pPr>
            <a:lvl6pPr lvl="5" algn="r" rtl="0">
              <a:buNone/>
              <a:defRPr sz="1000">
                <a:solidFill>
                  <a:schemeClr val="lt2"/>
                </a:solidFill>
              </a:defRPr>
            </a:lvl6pPr>
            <a:lvl7pPr lvl="6" algn="r" rtl="0">
              <a:buNone/>
              <a:defRPr sz="1000">
                <a:solidFill>
                  <a:schemeClr val="lt2"/>
                </a:solidFill>
              </a:defRPr>
            </a:lvl7pPr>
            <a:lvl8pPr lvl="7" algn="r" rtl="0">
              <a:buNone/>
              <a:defRPr sz="1000">
                <a:solidFill>
                  <a:schemeClr val="lt2"/>
                </a:solidFill>
              </a:defRPr>
            </a:lvl8pPr>
            <a:lvl9pPr lvl="8" algn="r" rtl="0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09600" y="685800"/>
            <a:ext cx="7924800" cy="38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sz="2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 xmlns:p14="http://schemas.microsoft.com/office/powerpoint/2010/main"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5"/>
          <p:cNvSpPr txBox="1">
            <a:spLocks noGrp="1"/>
          </p:cNvSpPr>
          <p:nvPr>
            <p:ph type="subTitle" idx="1"/>
          </p:nvPr>
        </p:nvSpPr>
        <p:spPr>
          <a:xfrm>
            <a:off x="311700" y="286215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11/22/19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5" name="Google Shape;95;p25"/>
          <p:cNvSpPr txBox="1">
            <a:spLocks noGrp="1"/>
          </p:cNvSpPr>
          <p:nvPr>
            <p:ph type="ctrTitle"/>
          </p:nvPr>
        </p:nvSpPr>
        <p:spPr>
          <a:xfrm>
            <a:off x="311700" y="19828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/>
              <a:t>Concurrency control</a:t>
            </a:r>
            <a:endParaRPr sz="4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1" name="Google Shape;151;p31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W(A)                                              W(A),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R(A),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53" name="Google Shape;153;p31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4" name="Google Shape;154;p31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8957" y="3510971"/>
            <a:ext cx="146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800" dirty="0">
                <a:solidFill>
                  <a:srgbClr val="00FFFF"/>
                </a:solidFill>
              </a:rPr>
              <a:t>Lost update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2027410" y="3510971"/>
            <a:ext cx="146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FFFF"/>
                </a:solidFill>
              </a:rPr>
              <a:t>Dirty read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3433801" y="3487012"/>
            <a:ext cx="2369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FFFF"/>
                </a:solidFill>
              </a:rPr>
              <a:t>Non-repeatable read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5919179" y="3468337"/>
            <a:ext cx="2369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FFFF"/>
                </a:solidFill>
              </a:rPr>
              <a:t>Phantom read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1" name="Google Shape;151;p31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W(A)                                              W(A),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R(A),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53" name="Google Shape;153;p31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4" name="Google Shape;154;p31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27410" y="3510971"/>
            <a:ext cx="146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FFFF"/>
                </a:solidFill>
              </a:rPr>
              <a:t>Dirty read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54381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2"/>
          <p:cNvSpPr txBox="1">
            <a:spLocks noGrp="1"/>
          </p:cNvSpPr>
          <p:nvPr>
            <p:ph type="body" idx="1"/>
          </p:nvPr>
        </p:nvSpPr>
        <p:spPr>
          <a:xfrm>
            <a:off x="311700" y="1810350"/>
            <a:ext cx="8520600" cy="15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</a:rPr>
              <a:t>How to ensure </a:t>
            </a:r>
            <a:r>
              <a:rPr lang="en" sz="3000" i="1">
                <a:solidFill>
                  <a:srgbClr val="FFFFFF"/>
                </a:solidFill>
              </a:rPr>
              <a:t>correctness</a:t>
            </a:r>
            <a:r>
              <a:rPr lang="en" sz="3000">
                <a:solidFill>
                  <a:srgbClr val="FFFFFF"/>
                </a:solidFill>
              </a:rPr>
              <a:t> when running concurrent transactions?</a:t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What does correctness mean? 	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8" name="Google Shape;168;p33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298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Transactions should have property of </a:t>
            </a:r>
            <a:r>
              <a:rPr lang="en" i="1">
                <a:solidFill>
                  <a:srgbClr val="FFFFFF"/>
                </a:solidFill>
              </a:rPr>
              <a:t>isolation</a:t>
            </a:r>
            <a:r>
              <a:rPr lang="en">
                <a:solidFill>
                  <a:srgbClr val="FFFFFF"/>
                </a:solidFill>
              </a:rPr>
              <a:t>, i.e., where all operations in a transaction appear to happen together at the same time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Today, we’ll review serializability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Weaker isolation levels exist in the literature but we’ll ignore them in this class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Fixing concurrency problems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74" name="Google Shape;174;p34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298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Strawman: Just run transactions serially — prohibitively bad performance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Observation: Problems only arise when</a:t>
            </a:r>
            <a:endParaRPr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Two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 touch the same data</a:t>
            </a:r>
            <a:endParaRPr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At least one of these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 involves a </a:t>
            </a:r>
            <a:r>
              <a:rPr lang="en" i="1">
                <a:solidFill>
                  <a:srgbClr val="FFFFFF"/>
                </a:solidFill>
              </a:rPr>
              <a:t>write </a:t>
            </a:r>
            <a:r>
              <a:rPr lang="en">
                <a:solidFill>
                  <a:srgbClr val="FFFFFF"/>
                </a:solidFill>
              </a:rPr>
              <a:t>to the data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Key idea: Only permit schedules whose effects are guaranteed to be </a:t>
            </a:r>
            <a:r>
              <a:rPr lang="en" i="1">
                <a:solidFill>
                  <a:schemeClr val="dk1"/>
                </a:solidFill>
              </a:rPr>
              <a:t>equivalent</a:t>
            </a:r>
            <a:r>
              <a:rPr lang="en">
                <a:solidFill>
                  <a:schemeClr val="dk1"/>
                </a:solidFill>
              </a:rPr>
              <a:t> to serial schedules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Serializability of schedules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0" name="Google Shape;180;p35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Two operations</a:t>
            </a:r>
            <a:r>
              <a:rPr lang="en" b="1">
                <a:solidFill>
                  <a:srgbClr val="FFFFFF"/>
                </a:solidFill>
              </a:rPr>
              <a:t> conflict</a:t>
            </a:r>
            <a:r>
              <a:rPr lang="en">
                <a:solidFill>
                  <a:srgbClr val="FFFFFF"/>
                </a:solidFill>
              </a:rPr>
              <a:t> if</a:t>
            </a:r>
            <a:endParaRPr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They belong to different </a:t>
            </a:r>
            <a:r>
              <a:rPr lang="en">
                <a:solidFill>
                  <a:schemeClr val="dk1"/>
                </a:solidFill>
              </a:rPr>
              <a:t>transactions</a:t>
            </a:r>
            <a:endParaRPr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They operate on the same data</a:t>
            </a:r>
            <a:endParaRPr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One of them is a write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Two schedules</a:t>
            </a:r>
            <a:r>
              <a:rPr lang="en" b="1">
                <a:solidFill>
                  <a:srgbClr val="FFFFFF"/>
                </a:solidFill>
              </a:rPr>
              <a:t> </a:t>
            </a:r>
            <a:r>
              <a:rPr lang="en">
                <a:solidFill>
                  <a:srgbClr val="FFFFFF"/>
                </a:solidFill>
              </a:rPr>
              <a:t>are</a:t>
            </a:r>
            <a:r>
              <a:rPr lang="en" b="1">
                <a:solidFill>
                  <a:srgbClr val="FFFFFF"/>
                </a:solidFill>
              </a:rPr>
              <a:t> equivalent</a:t>
            </a:r>
            <a:r>
              <a:rPr lang="en">
                <a:solidFill>
                  <a:srgbClr val="FFFFFF"/>
                </a:solidFill>
              </a:rPr>
              <a:t> if</a:t>
            </a:r>
            <a:endParaRPr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They involve the same transactions and operations</a:t>
            </a:r>
            <a:endParaRPr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All </a:t>
            </a:r>
            <a:r>
              <a:rPr lang="en" i="1">
                <a:solidFill>
                  <a:srgbClr val="FFFFFF"/>
                </a:solidFill>
              </a:rPr>
              <a:t>conflicting</a:t>
            </a:r>
            <a:r>
              <a:rPr lang="en">
                <a:solidFill>
                  <a:srgbClr val="FFFFFF"/>
                </a:solidFill>
              </a:rPr>
              <a:t> operations are ordered the same way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 schedule is </a:t>
            </a:r>
            <a:r>
              <a:rPr lang="en">
                <a:solidFill>
                  <a:srgbClr val="00FFFF"/>
                </a:solidFill>
              </a:rPr>
              <a:t>serializable</a:t>
            </a:r>
            <a:r>
              <a:rPr lang="en">
                <a:solidFill>
                  <a:srgbClr val="FFFFFF"/>
                </a:solidFill>
              </a:rPr>
              <a:t> if it is equivalent to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"/>
                                        <p:tgtEl>
                                          <p:spTgt spid="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"/>
                                        <p:tgtEl>
                                          <p:spTgt spid="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"/>
                                        <p:tgtEl>
                                          <p:spTgt spid="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"/>
                                        <p:tgtEl>
                                          <p:spTgt spid="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"/>
                                        <p:tgtEl>
                                          <p:spTgt spid="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6" name="Google Shape;186;p36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92" name="Google Shape;192;p37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                                                    W(A),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R(A),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93" name="Google Shape;193;p37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94" name="Google Shape;194;p37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95" name="Google Shape;195;p37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01" name="Google Shape;201;p38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                                                    </a:t>
            </a:r>
            <a:r>
              <a:rPr lang="en">
                <a:solidFill>
                  <a:srgbClr val="4A86E8"/>
                </a:solidFill>
              </a:rPr>
              <a:t>W(A)</a:t>
            </a:r>
            <a:r>
              <a:rPr lang="en">
                <a:solidFill>
                  <a:schemeClr val="dk1"/>
                </a:solidFill>
              </a:rPr>
              <a:t>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</a:t>
            </a:r>
            <a:r>
              <a:rPr lang="en">
                <a:solidFill>
                  <a:srgbClr val="4A86E8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02" name="Google Shape;202;p38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03" name="Google Shape;203;p38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04" name="Google Shape;204;p38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0" name="Google Shape;210;p39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   R(A),                                         </a:t>
            </a:r>
            <a:r>
              <a:rPr lang="en">
                <a:solidFill>
                  <a:srgbClr val="4A86E8"/>
                </a:solidFill>
              </a:rPr>
              <a:t>W(A)</a:t>
            </a:r>
            <a:r>
              <a:rPr lang="en">
                <a:solidFill>
                  <a:schemeClr val="dk1"/>
                </a:solidFill>
              </a:rPr>
              <a:t>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</a:t>
            </a:r>
            <a:r>
              <a:rPr lang="en">
                <a:solidFill>
                  <a:srgbClr val="4A86E8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               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11" name="Google Shape;211;p39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12" name="Google Shape;212;p39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13" name="Google Shape;213;p39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Problems caused by concurrency?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1" name="Google Shape;101;p26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203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Lost update</a:t>
            </a:r>
            <a:r>
              <a:rPr lang="en">
                <a:solidFill>
                  <a:schemeClr val="dk1"/>
                </a:solidFill>
              </a:rPr>
              <a:t>: the result of a transaction is overwritten by another transaction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Dirty read</a:t>
            </a:r>
            <a:r>
              <a:rPr lang="en">
                <a:solidFill>
                  <a:schemeClr val="dk1"/>
                </a:solidFill>
              </a:rPr>
              <a:t>: uncommitted results are read by a transaction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Non-repeatable read</a:t>
            </a:r>
            <a:r>
              <a:rPr lang="en">
                <a:solidFill>
                  <a:schemeClr val="dk1"/>
                </a:solidFill>
              </a:rPr>
              <a:t>: two reads in the same transaction return different results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Phantom read</a:t>
            </a:r>
            <a:r>
              <a:rPr lang="en">
                <a:solidFill>
                  <a:schemeClr val="dk1"/>
                </a:solidFill>
              </a:rPr>
              <a:t>: later reads in the same transaction return extra rows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9" name="Google Shape;219;p40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             R(A),                               </a:t>
            </a:r>
            <a:r>
              <a:rPr lang="en">
                <a:solidFill>
                  <a:srgbClr val="4A86E8"/>
                </a:solidFill>
              </a:rPr>
              <a:t>W(A)</a:t>
            </a:r>
            <a:r>
              <a:rPr lang="en">
                <a:solidFill>
                  <a:schemeClr val="dk1"/>
                </a:solidFill>
              </a:rPr>
              <a:t>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</a:t>
            </a:r>
            <a:r>
              <a:rPr lang="en">
                <a:solidFill>
                  <a:srgbClr val="4A86E8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R(B)                 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20" name="Google Shape;220;p40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21" name="Google Shape;221;p40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22" name="Google Shape;222;p40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28" name="Google Shape;228;p41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                                           R(A), </a:t>
            </a:r>
            <a:r>
              <a:rPr lang="en">
                <a:solidFill>
                  <a:srgbClr val="4A86E8"/>
                </a:solidFill>
              </a:rPr>
              <a:t>W(A)</a:t>
            </a:r>
            <a:r>
              <a:rPr lang="en">
                <a:solidFill>
                  <a:schemeClr val="dk1"/>
                </a:solidFill>
              </a:rPr>
              <a:t>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</a:t>
            </a:r>
            <a:r>
              <a:rPr lang="en">
                <a:solidFill>
                  <a:srgbClr val="4A86E8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29" name="Google Shape;229;p41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30" name="Google Shape;230;p41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31" name="Google Shape;231;p41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Serializable</a:t>
            </a:r>
            <a:endParaRPr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7" name="Google Shape;237;p42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W(A),                                           W(B),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  R(B), W(B), R(A)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38" name="Google Shape;238;p42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39" name="Google Shape;239;p42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40" name="Google Shape;240;p42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46" name="Google Shape;246;p43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</a:t>
            </a:r>
            <a:r>
              <a:rPr lang="en">
                <a:solidFill>
                  <a:srgbClr val="4A86E8"/>
                </a:solidFill>
              </a:rPr>
              <a:t>W(A),</a:t>
            </a:r>
            <a:r>
              <a:rPr lang="en">
                <a:solidFill>
                  <a:schemeClr val="dk1"/>
                </a:solidFill>
              </a:rPr>
              <a:t>                                           </a:t>
            </a:r>
            <a:r>
              <a:rPr lang="en">
                <a:solidFill>
                  <a:srgbClr val="E69138"/>
                </a:solidFill>
              </a:rPr>
              <a:t>W(B),</a:t>
            </a:r>
            <a:r>
              <a:rPr lang="en">
                <a:solidFill>
                  <a:schemeClr val="dk1"/>
                </a:solidFill>
              </a:rPr>
              <a:t>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 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rgbClr val="4A86E8"/>
                </a:solidFill>
              </a:rPr>
              <a:t>R(A) </a:t>
            </a:r>
            <a:r>
              <a:rPr lang="en">
                <a:solidFill>
                  <a:schemeClr val="dk1"/>
                </a:solidFill>
              </a:rPr>
              <a:t>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47" name="Google Shape;247;p43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48" name="Google Shape;248;p43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49" name="Google Shape;249;p43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55" name="Google Shape;255;p44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            R(A), </a:t>
            </a:r>
            <a:r>
              <a:rPr lang="en">
                <a:solidFill>
                  <a:srgbClr val="4A86E8"/>
                </a:solidFill>
              </a:rPr>
              <a:t>W(A)                 </a:t>
            </a:r>
            <a:r>
              <a:rPr lang="en">
                <a:solidFill>
                  <a:schemeClr val="dk1"/>
                </a:solidFill>
              </a:rPr>
              <a:t>      </a:t>
            </a:r>
            <a:r>
              <a:rPr lang="en">
                <a:solidFill>
                  <a:srgbClr val="E69138"/>
                </a:solidFill>
              </a:rPr>
              <a:t>W(B),</a:t>
            </a:r>
            <a:r>
              <a:rPr lang="en">
                <a:solidFill>
                  <a:schemeClr val="dk1"/>
                </a:solidFill>
              </a:rPr>
              <a:t>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                       </a:t>
            </a:r>
            <a:r>
              <a:rPr lang="en">
                <a:solidFill>
                  <a:srgbClr val="4A86E8"/>
                </a:solidFill>
              </a:rPr>
              <a:t>R(A) </a:t>
            </a:r>
            <a:r>
              <a:rPr lang="en">
                <a:solidFill>
                  <a:schemeClr val="dk1"/>
                </a:solidFill>
              </a:rPr>
              <a:t>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56" name="Google Shape;256;p44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57" name="Google Shape;257;p44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58" name="Google Shape;258;p44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64" name="Google Shape;264;p45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            R(A), </a:t>
            </a:r>
            <a:r>
              <a:rPr lang="en">
                <a:solidFill>
                  <a:srgbClr val="4A86E8"/>
                </a:solidFill>
              </a:rPr>
              <a:t>W(A),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rgbClr val="E69138"/>
                </a:solidFill>
              </a:rPr>
              <a:t>W(B),</a:t>
            </a:r>
            <a:r>
              <a:rPr lang="en">
                <a:solidFill>
                  <a:schemeClr val="dk1"/>
                </a:solidFill>
              </a:rPr>
              <a:t>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                                             </a:t>
            </a:r>
            <a:r>
              <a:rPr lang="en">
                <a:solidFill>
                  <a:srgbClr val="4A86E8"/>
                </a:solidFill>
              </a:rPr>
              <a:t>R(A) </a:t>
            </a:r>
            <a:r>
              <a:rPr lang="en">
                <a:solidFill>
                  <a:schemeClr val="dk1"/>
                </a:solidFill>
              </a:rPr>
              <a:t>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65" name="Google Shape;265;p45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66" name="Google Shape;266;p45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67" name="Google Shape;267;p45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lang="en" i="1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NOT serializable</a:t>
            </a:r>
            <a:endParaRPr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3" name="Google Shape;273;p46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Another way to test serializability: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Draw arrows between conflicting operations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Arrow points in the direction of time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If no cycles between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, the schedule is serializable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9" name="Google Shape;279;p47"/>
          <p:cNvSpPr txBox="1">
            <a:spLocks noGrp="1"/>
          </p:cNvSpPr>
          <p:nvPr>
            <p:ph type="body" idx="1"/>
          </p:nvPr>
        </p:nvSpPr>
        <p:spPr>
          <a:xfrm>
            <a:off x="311700" y="3209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                                                    W(A),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R(A),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80" name="Google Shape;280;p47"/>
          <p:cNvCxnSpPr/>
          <p:nvPr/>
        </p:nvCxnSpPr>
        <p:spPr>
          <a:xfrm>
            <a:off x="433700" y="4382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81" name="Google Shape;281;p47"/>
          <p:cNvSpPr txBox="1"/>
          <p:nvPr/>
        </p:nvSpPr>
        <p:spPr>
          <a:xfrm>
            <a:off x="7933475" y="4342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82" name="Google Shape;282;p47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Another way to test serializability: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Draw arrows between conflicting operations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Arrow points in the direction of time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If no cycles between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, the schedule is serializable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8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Another way to test serializability: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Draw arrows between conflicting operations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Arrow points in the direction of time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If no cycles between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, the schedule is serializable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88" name="Google Shape;288;p4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89" name="Google Shape;289;p48"/>
          <p:cNvSpPr txBox="1">
            <a:spLocks noGrp="1"/>
          </p:cNvSpPr>
          <p:nvPr>
            <p:ph type="body" idx="1"/>
          </p:nvPr>
        </p:nvSpPr>
        <p:spPr>
          <a:xfrm>
            <a:off x="311700" y="32098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                                                    </a:t>
            </a:r>
            <a:r>
              <a:rPr lang="en">
                <a:solidFill>
                  <a:srgbClr val="4A86E8"/>
                </a:solidFill>
              </a:rPr>
              <a:t>W(A)</a:t>
            </a:r>
            <a:r>
              <a:rPr lang="en">
                <a:solidFill>
                  <a:schemeClr val="dk1"/>
                </a:solidFill>
              </a:rPr>
              <a:t>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</a:t>
            </a:r>
            <a:r>
              <a:rPr lang="en">
                <a:solidFill>
                  <a:srgbClr val="4A86E8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90" name="Google Shape;290;p48"/>
          <p:cNvCxnSpPr/>
          <p:nvPr/>
        </p:nvCxnSpPr>
        <p:spPr>
          <a:xfrm>
            <a:off x="433700" y="43823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91" name="Google Shape;291;p48"/>
          <p:cNvSpPr txBox="1"/>
          <p:nvPr/>
        </p:nvSpPr>
        <p:spPr>
          <a:xfrm>
            <a:off x="7933475" y="4342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92" name="Google Shape;292;p48"/>
          <p:cNvSpPr txBox="1">
            <a:spLocks noGrp="1"/>
          </p:cNvSpPr>
          <p:nvPr>
            <p:ph type="body" idx="1"/>
          </p:nvPr>
        </p:nvSpPr>
        <p:spPr>
          <a:xfrm>
            <a:off x="6582900" y="3092250"/>
            <a:ext cx="2167800" cy="80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No cycles,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serializable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293" name="Google Shape;293;p48"/>
          <p:cNvSpPr/>
          <p:nvPr/>
        </p:nvSpPr>
        <p:spPr>
          <a:xfrm>
            <a:off x="2086725" y="3549750"/>
            <a:ext cx="2566595" cy="274061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triangle" w="med" len="med"/>
          </a:ln>
        </p:spPr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99" name="Google Shape;299;p49"/>
          <p:cNvSpPr txBox="1"/>
          <p:nvPr/>
        </p:nvSpPr>
        <p:spPr>
          <a:xfrm>
            <a:off x="7933475" y="4342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300" name="Google Shape;300;p49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Another way to test serializability: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Draw arrows between conflicting operations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Arrow points in the direction of time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If no cycles between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, the schedule is serializable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1" name="Google Shape;301;p49"/>
          <p:cNvSpPr txBox="1">
            <a:spLocks noGrp="1"/>
          </p:cNvSpPr>
          <p:nvPr>
            <p:ph type="body" idx="1"/>
          </p:nvPr>
        </p:nvSpPr>
        <p:spPr>
          <a:xfrm>
            <a:off x="311700" y="3222450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</a:t>
            </a:r>
            <a:r>
              <a:rPr lang="en">
                <a:solidFill>
                  <a:srgbClr val="4A86E8"/>
                </a:solidFill>
              </a:rPr>
              <a:t>W(A),</a:t>
            </a:r>
            <a:r>
              <a:rPr lang="en">
                <a:solidFill>
                  <a:schemeClr val="dk1"/>
                </a:solidFill>
              </a:rPr>
              <a:t>                                           </a:t>
            </a:r>
            <a:r>
              <a:rPr lang="en">
                <a:solidFill>
                  <a:srgbClr val="E69138"/>
                </a:solidFill>
              </a:rPr>
              <a:t>W(B),</a:t>
            </a:r>
            <a:r>
              <a:rPr lang="en">
                <a:solidFill>
                  <a:schemeClr val="dk1"/>
                </a:solidFill>
              </a:rPr>
              <a:t>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rgbClr val="4A86E8"/>
                </a:solidFill>
              </a:rPr>
              <a:t>R(A) </a:t>
            </a:r>
            <a:r>
              <a:rPr lang="en">
                <a:solidFill>
                  <a:schemeClr val="dk1"/>
                </a:solidFill>
              </a:rPr>
              <a:t>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302" name="Google Shape;302;p49"/>
          <p:cNvCxnSpPr/>
          <p:nvPr/>
        </p:nvCxnSpPr>
        <p:spPr>
          <a:xfrm>
            <a:off x="433700" y="4394875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03" name="Google Shape;303;p49"/>
          <p:cNvSpPr/>
          <p:nvPr/>
        </p:nvSpPr>
        <p:spPr>
          <a:xfrm>
            <a:off x="2757175" y="3561000"/>
            <a:ext cx="1896125" cy="274061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304" name="Google Shape;304;p49"/>
          <p:cNvSpPr/>
          <p:nvPr/>
        </p:nvSpPr>
        <p:spPr>
          <a:xfrm>
            <a:off x="2037950" y="3560573"/>
            <a:ext cx="1699975" cy="274042"/>
          </a:xfrm>
          <a:custGeom>
            <a:avLst/>
            <a:gdLst/>
            <a:ahLst/>
            <a:cxnLst/>
            <a:rect l="l" t="t" r="r" b="b"/>
            <a:pathLst>
              <a:path w="67999" h="13639" extrusionOk="0">
                <a:moveTo>
                  <a:pt x="0" y="127"/>
                </a:moveTo>
                <a:cubicBezTo>
                  <a:pt x="6611" y="345"/>
                  <a:pt x="28333" y="-818"/>
                  <a:pt x="39666" y="1434"/>
                </a:cubicBezTo>
                <a:cubicBezTo>
                  <a:pt x="50999" y="3686"/>
                  <a:pt x="63277" y="11605"/>
                  <a:pt x="67999" y="13639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305" name="Google Shape;305;p49"/>
          <p:cNvSpPr txBox="1">
            <a:spLocks noGrp="1"/>
          </p:cNvSpPr>
          <p:nvPr>
            <p:ph type="body" idx="1"/>
          </p:nvPr>
        </p:nvSpPr>
        <p:spPr>
          <a:xfrm>
            <a:off x="6582900" y="3092250"/>
            <a:ext cx="1896000" cy="104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Cycle exists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(T1 ⇄ T2),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NOT serializable</a:t>
            </a:r>
            <a:endParaRPr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Serial schedule — no problems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7" name="Google Shape;107;p27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W(A), R(B), W(B), Abort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                                  R(A), W(A),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08" name="Google Shape;108;p27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9" name="Google Shape;109;p27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Implementing serializability: 2PL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11" name="Google Shape;311;p50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3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Two-phase locking </a:t>
            </a:r>
            <a:r>
              <a:rPr lang="en">
                <a:solidFill>
                  <a:srgbClr val="FFFFFF"/>
                </a:solidFill>
              </a:rPr>
              <a:t>(2PL): acquire all locks before releasing any locks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Each txn acquires shared locks (S) for reads and exclusive locks (X) for writes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>
                <a:solidFill>
                  <a:srgbClr val="FFFFFF"/>
                </a:solidFill>
              </a:rPr>
              <a:t>Growing phase: transaction acquires all necessary locks</a:t>
            </a:r>
            <a:endParaRPr>
              <a:solidFill>
                <a:srgbClr val="FFFFFF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>
                <a:solidFill>
                  <a:srgbClr val="FFFFFF"/>
                </a:solidFill>
              </a:rPr>
              <a:t>Shrinking phase: transaction releases all locks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Cannot acquire more locks after </a:t>
            </a:r>
            <a:r>
              <a:rPr lang="en" i="1">
                <a:solidFill>
                  <a:srgbClr val="FFFFFF"/>
                </a:solidFill>
              </a:rPr>
              <a:t>any</a:t>
            </a:r>
            <a:r>
              <a:rPr lang="en">
                <a:solidFill>
                  <a:srgbClr val="FFFFFF"/>
                </a:solidFill>
              </a:rPr>
              <a:t> locks are released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3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5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2PL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17" name="Google Shape;317;p51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3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2PL guarantees </a:t>
            </a:r>
            <a:r>
              <a:rPr lang="en">
                <a:solidFill>
                  <a:srgbClr val="00FFFF"/>
                </a:solidFill>
              </a:rPr>
              <a:t>serializability</a:t>
            </a:r>
            <a:r>
              <a:rPr lang="en">
                <a:solidFill>
                  <a:srgbClr val="FFFFFF"/>
                </a:solidFill>
              </a:rPr>
              <a:t> by disallowing cycles between transactions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There could be dependencies in the waits-for graph among transactions waiting for locks: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	Edge from T2 to T1 means T1 acquired lock first and T2 has to wait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Edge from T1 to T2 means T2 acquired lock first and T1 has to wait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Cycles mean DEADLOCK, and in this case 2PL won’t proceed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52"/>
          <p:cNvSpPr txBox="1"/>
          <p:nvPr/>
        </p:nvSpPr>
        <p:spPr>
          <a:xfrm>
            <a:off x="7910900" y="3104275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323" name="Google Shape;323;p52"/>
          <p:cNvSpPr txBox="1">
            <a:spLocks noGrp="1"/>
          </p:cNvSpPr>
          <p:nvPr>
            <p:ph type="body" idx="1"/>
          </p:nvPr>
        </p:nvSpPr>
        <p:spPr>
          <a:xfrm>
            <a:off x="311700" y="187002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</a:t>
            </a:r>
            <a:r>
              <a:rPr lang="en">
                <a:solidFill>
                  <a:srgbClr val="4A86E8"/>
                </a:solidFill>
              </a:rPr>
              <a:t>W(A),</a:t>
            </a:r>
            <a:r>
              <a:rPr lang="en">
                <a:solidFill>
                  <a:schemeClr val="dk1"/>
                </a:solidFill>
              </a:rPr>
              <a:t>                                           </a:t>
            </a:r>
            <a:r>
              <a:rPr lang="en">
                <a:solidFill>
                  <a:srgbClr val="E69138"/>
                </a:solidFill>
              </a:rPr>
              <a:t>W(B),</a:t>
            </a:r>
            <a:r>
              <a:rPr lang="en">
                <a:solidFill>
                  <a:schemeClr val="dk1"/>
                </a:solidFill>
              </a:rPr>
              <a:t>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rgbClr val="4A86E8"/>
                </a:solidFill>
              </a:rPr>
              <a:t>R(A) </a:t>
            </a:r>
            <a:r>
              <a:rPr lang="en">
                <a:solidFill>
                  <a:schemeClr val="dk1"/>
                </a:solidFill>
              </a:rPr>
              <a:t>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324" name="Google Shape;324;p52"/>
          <p:cNvCxnSpPr/>
          <p:nvPr/>
        </p:nvCxnSpPr>
        <p:spPr>
          <a:xfrm>
            <a:off x="433700" y="304245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25" name="Google Shape;325;p52"/>
          <p:cNvSpPr/>
          <p:nvPr/>
        </p:nvSpPr>
        <p:spPr>
          <a:xfrm>
            <a:off x="2757175" y="2208577"/>
            <a:ext cx="1896125" cy="351450"/>
          </a:xfrm>
          <a:custGeom>
            <a:avLst/>
            <a:gdLst/>
            <a:ahLst/>
            <a:cxnLst/>
            <a:rect l="l" t="t" r="r" b="b"/>
            <a:pathLst>
              <a:path w="75845" h="14058" extrusionOk="0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triangle" w="med" len="med"/>
            <a:tailEnd type="none" w="med" len="med"/>
          </a:ln>
        </p:spPr>
      </p:sp>
      <p:sp>
        <p:nvSpPr>
          <p:cNvPr id="326" name="Google Shape;326;p52"/>
          <p:cNvSpPr/>
          <p:nvPr/>
        </p:nvSpPr>
        <p:spPr>
          <a:xfrm>
            <a:off x="2037950" y="2208142"/>
            <a:ext cx="1699975" cy="340975"/>
          </a:xfrm>
          <a:custGeom>
            <a:avLst/>
            <a:gdLst/>
            <a:ahLst/>
            <a:cxnLst/>
            <a:rect l="l" t="t" r="r" b="b"/>
            <a:pathLst>
              <a:path w="67999" h="13639" extrusionOk="0">
                <a:moveTo>
                  <a:pt x="0" y="127"/>
                </a:moveTo>
                <a:cubicBezTo>
                  <a:pt x="6611" y="345"/>
                  <a:pt x="28333" y="-818"/>
                  <a:pt x="39666" y="1434"/>
                </a:cubicBezTo>
                <a:cubicBezTo>
                  <a:pt x="50999" y="3686"/>
                  <a:pt x="63277" y="11605"/>
                  <a:pt x="67999" y="13639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triangle" w="med" len="med"/>
            <a:tailEnd type="none" w="med" len="med"/>
          </a:ln>
        </p:spPr>
      </p:sp>
      <p:sp>
        <p:nvSpPr>
          <p:cNvPr id="327" name="Google Shape;327;p5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2PL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28" name="Google Shape;328;p52"/>
          <p:cNvSpPr txBox="1">
            <a:spLocks noGrp="1"/>
          </p:cNvSpPr>
          <p:nvPr>
            <p:ph type="body" idx="1"/>
          </p:nvPr>
        </p:nvSpPr>
        <p:spPr>
          <a:xfrm>
            <a:off x="725075" y="1618625"/>
            <a:ext cx="1280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Lock_X(A)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29" name="Google Shape;329;p52"/>
          <p:cNvSpPr txBox="1">
            <a:spLocks noGrp="1"/>
          </p:cNvSpPr>
          <p:nvPr>
            <p:ph type="body" idx="1"/>
          </p:nvPr>
        </p:nvSpPr>
        <p:spPr>
          <a:xfrm>
            <a:off x="2185150" y="3104275"/>
            <a:ext cx="1280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Lock_X(B)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30" name="Google Shape;330;p52"/>
          <p:cNvSpPr txBox="1">
            <a:spLocks noGrp="1"/>
          </p:cNvSpPr>
          <p:nvPr>
            <p:ph type="body" idx="1"/>
          </p:nvPr>
        </p:nvSpPr>
        <p:spPr>
          <a:xfrm>
            <a:off x="3373200" y="3104275"/>
            <a:ext cx="1280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Lock_S(A)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31" name="Google Shape;331;p52"/>
          <p:cNvSpPr txBox="1">
            <a:spLocks noGrp="1"/>
          </p:cNvSpPr>
          <p:nvPr>
            <p:ph type="body" idx="1"/>
          </p:nvPr>
        </p:nvSpPr>
        <p:spPr>
          <a:xfrm>
            <a:off x="4598800" y="1618625"/>
            <a:ext cx="1280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Lock_X(B)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32" name="Google Shape;332;p52"/>
          <p:cNvSpPr txBox="1">
            <a:spLocks noGrp="1"/>
          </p:cNvSpPr>
          <p:nvPr>
            <p:ph type="body" idx="1"/>
          </p:nvPr>
        </p:nvSpPr>
        <p:spPr>
          <a:xfrm>
            <a:off x="6724550" y="2039225"/>
            <a:ext cx="1557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DEADLOCK!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33" name="Google Shape;333;p52"/>
          <p:cNvSpPr txBox="1">
            <a:spLocks noGrp="1"/>
          </p:cNvSpPr>
          <p:nvPr>
            <p:ph type="body" idx="1"/>
          </p:nvPr>
        </p:nvSpPr>
        <p:spPr>
          <a:xfrm>
            <a:off x="311700" y="3750875"/>
            <a:ext cx="8520600" cy="7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Deal with deadlocks by aborting one of the two txns (e.g., detect with timeout)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5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2PL: Releasing locks too soon?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39" name="Google Shape;339;p53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FFFFFF"/>
                </a:solidFill>
              </a:rPr>
              <a:t>What if we release the lock as soon as we can?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40" name="Google Shape;340;p53"/>
          <p:cNvSpPr txBox="1"/>
          <p:nvPr/>
        </p:nvSpPr>
        <p:spPr>
          <a:xfrm>
            <a:off x="7933475" y="31234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341" name="Google Shape;341;p53"/>
          <p:cNvSpPr txBox="1">
            <a:spLocks noGrp="1"/>
          </p:cNvSpPr>
          <p:nvPr>
            <p:ph type="body" idx="1"/>
          </p:nvPr>
        </p:nvSpPr>
        <p:spPr>
          <a:xfrm>
            <a:off x="311700" y="2003250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</a:t>
            </a:r>
            <a:r>
              <a:rPr lang="en">
                <a:solidFill>
                  <a:srgbClr val="4A86E8"/>
                </a:solidFill>
              </a:rPr>
              <a:t>W(A),</a:t>
            </a:r>
            <a:r>
              <a:rPr lang="en">
                <a:solidFill>
                  <a:schemeClr val="dk1"/>
                </a:solidFill>
              </a:rPr>
              <a:t>                               Abort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rgbClr val="4A86E8"/>
                </a:solidFill>
              </a:rPr>
              <a:t>R(A)             </a:t>
            </a:r>
            <a:r>
              <a:rPr lang="en">
                <a:solidFill>
                  <a:srgbClr val="FFFFFF"/>
                </a:solidFill>
              </a:rPr>
              <a:t>Abort</a:t>
            </a:r>
            <a:endParaRPr>
              <a:solidFill>
                <a:srgbClr val="FFFFFF"/>
              </a:solidFill>
            </a:endParaRPr>
          </a:p>
        </p:txBody>
      </p:sp>
      <p:cxnSp>
        <p:nvCxnSpPr>
          <p:cNvPr id="342" name="Google Shape;342;p53"/>
          <p:cNvCxnSpPr/>
          <p:nvPr/>
        </p:nvCxnSpPr>
        <p:spPr>
          <a:xfrm>
            <a:off x="433700" y="3175675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43" name="Google Shape;343;p53"/>
          <p:cNvSpPr txBox="1">
            <a:spLocks noGrp="1"/>
          </p:cNvSpPr>
          <p:nvPr>
            <p:ph type="body" idx="1"/>
          </p:nvPr>
        </p:nvSpPr>
        <p:spPr>
          <a:xfrm>
            <a:off x="725075" y="1751850"/>
            <a:ext cx="1280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Lock_X(A)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44" name="Google Shape;344;p53"/>
          <p:cNvSpPr txBox="1">
            <a:spLocks noGrp="1"/>
          </p:cNvSpPr>
          <p:nvPr>
            <p:ph type="body" idx="1"/>
          </p:nvPr>
        </p:nvSpPr>
        <p:spPr>
          <a:xfrm>
            <a:off x="2093100" y="3237500"/>
            <a:ext cx="1280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Lock_X(B)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45" name="Google Shape;345;p53"/>
          <p:cNvSpPr txBox="1">
            <a:spLocks noGrp="1"/>
          </p:cNvSpPr>
          <p:nvPr>
            <p:ph type="body" idx="1"/>
          </p:nvPr>
        </p:nvSpPr>
        <p:spPr>
          <a:xfrm>
            <a:off x="3318700" y="3237500"/>
            <a:ext cx="1280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Lock_S(A)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46" name="Google Shape;346;p53"/>
          <p:cNvSpPr txBox="1">
            <a:spLocks noGrp="1"/>
          </p:cNvSpPr>
          <p:nvPr>
            <p:ph type="body" idx="1"/>
          </p:nvPr>
        </p:nvSpPr>
        <p:spPr>
          <a:xfrm>
            <a:off x="311700" y="3781750"/>
            <a:ext cx="8520600" cy="11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Rollback of T1 requires rollback of T2, since T2 read a value written by T1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Cascading aborts</a:t>
            </a:r>
            <a:r>
              <a:rPr lang="en">
                <a:solidFill>
                  <a:srgbClr val="FFFFFF"/>
                </a:solidFill>
              </a:rPr>
              <a:t>: the rollback of one transaction causes the rollback of another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47" name="Google Shape;347;p53"/>
          <p:cNvSpPr txBox="1">
            <a:spLocks noGrp="1"/>
          </p:cNvSpPr>
          <p:nvPr>
            <p:ph type="body" idx="1"/>
          </p:nvPr>
        </p:nvSpPr>
        <p:spPr>
          <a:xfrm>
            <a:off x="1983450" y="1751850"/>
            <a:ext cx="14994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Unlock_X(A)</a:t>
            </a:r>
            <a:endParaRPr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"/>
                                        <p:tgtEl>
                                          <p:spTgt spid="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"/>
                                        <p:tgtEl>
                                          <p:spTgt spid="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5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Strict 2PL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53" name="Google Shape;353;p54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74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Release locks at the </a:t>
            </a:r>
            <a:r>
              <a:rPr lang="en" i="1">
                <a:solidFill>
                  <a:srgbClr val="FFFFFF"/>
                </a:solidFill>
              </a:rPr>
              <a:t>end</a:t>
            </a:r>
            <a:r>
              <a:rPr lang="en">
                <a:solidFill>
                  <a:srgbClr val="FFFFFF"/>
                </a:solidFill>
              </a:rPr>
              <a:t> of the transaction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Variant of 2PL implemented by most databases in practice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5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ways of implementing serializability: 2PL, OCC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59" name="Google Shape;359;p55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36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2PL (</a:t>
            </a:r>
            <a:r>
              <a:rPr lang="en">
                <a:solidFill>
                  <a:srgbClr val="E69138"/>
                </a:solidFill>
              </a:rPr>
              <a:t>pessimistic</a:t>
            </a:r>
            <a:r>
              <a:rPr lang="en">
                <a:solidFill>
                  <a:schemeClr val="dk1"/>
                </a:solidFill>
              </a:rPr>
              <a:t>):</a:t>
            </a:r>
            <a:endParaRPr>
              <a:solidFill>
                <a:schemeClr val="dk1"/>
              </a:solidFill>
            </a:endParaRPr>
          </a:p>
          <a:p>
            <a:pPr marL="914400" lvl="0" indent="-3302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Assume conflict, always lock</a:t>
            </a:r>
            <a:endParaRPr sz="1600">
              <a:solidFill>
                <a:schemeClr val="dk1"/>
              </a:solidFill>
            </a:endParaRPr>
          </a:p>
          <a:p>
            <a:pPr marL="9144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High overhead for non-conflicting txn</a:t>
            </a:r>
            <a:endParaRPr sz="1600">
              <a:solidFill>
                <a:schemeClr val="dk1"/>
              </a:solidFill>
            </a:endParaRPr>
          </a:p>
          <a:p>
            <a:pPr marL="9144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Must check for deadlock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00FFFF"/>
                </a:solidFill>
              </a:rPr>
              <a:t>Optimistic</a:t>
            </a:r>
            <a:r>
              <a:rPr lang="en">
                <a:solidFill>
                  <a:srgbClr val="FFFFFF"/>
                </a:solidFill>
              </a:rPr>
              <a:t> concurrency control </a:t>
            </a:r>
            <a:r>
              <a:rPr lang="en">
                <a:solidFill>
                  <a:schemeClr val="dk1"/>
                </a:solidFill>
              </a:rPr>
              <a:t>(OCC):</a:t>
            </a:r>
            <a:endParaRPr>
              <a:solidFill>
                <a:schemeClr val="dk1"/>
              </a:solidFill>
            </a:endParaRPr>
          </a:p>
          <a:p>
            <a:pPr marL="914400" lvl="0" indent="-3302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Assume no conflict</a:t>
            </a:r>
            <a:endParaRPr sz="1600">
              <a:solidFill>
                <a:schemeClr val="dk1"/>
              </a:solidFill>
            </a:endParaRPr>
          </a:p>
          <a:p>
            <a:pPr marL="9144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Low overhead for low-conflict workloads (but high for high-conflict workloads)</a:t>
            </a:r>
            <a:endParaRPr sz="1600">
              <a:solidFill>
                <a:schemeClr val="dk1"/>
              </a:solidFill>
            </a:endParaRPr>
          </a:p>
          <a:p>
            <a:pPr marL="9144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Ensure correctness by aborting transactions if conflict occurs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56"/>
          <p:cNvSpPr txBox="1">
            <a:spLocks noGrp="1"/>
          </p:cNvSpPr>
          <p:nvPr>
            <p:ph type="title"/>
          </p:nvPr>
        </p:nvSpPr>
        <p:spPr>
          <a:xfrm>
            <a:off x="428625" y="445025"/>
            <a:ext cx="840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Optimistic concurrency control</a:t>
            </a:r>
            <a:endParaRPr/>
          </a:p>
        </p:txBody>
      </p:sp>
      <p:sp>
        <p:nvSpPr>
          <p:cNvPr id="365" name="Google Shape;365;p56"/>
          <p:cNvSpPr txBox="1">
            <a:spLocks noGrp="1"/>
          </p:cNvSpPr>
          <p:nvPr>
            <p:ph type="body" idx="1"/>
          </p:nvPr>
        </p:nvSpPr>
        <p:spPr>
          <a:xfrm>
            <a:off x="428625" y="1066750"/>
            <a:ext cx="7432200" cy="158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Execute optimistically</a:t>
            </a:r>
            <a:r>
              <a:rPr lang="en">
                <a:solidFill>
                  <a:schemeClr val="dk1"/>
                </a:solidFill>
              </a:rPr>
              <a:t>: Read committed values, write changes locally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Validate</a:t>
            </a:r>
            <a:r>
              <a:rPr lang="en">
                <a:solidFill>
                  <a:schemeClr val="dk1"/>
                </a:solidFill>
              </a:rPr>
              <a:t>: Check if data has changed since original read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Commit (Write)</a:t>
            </a:r>
            <a:r>
              <a:rPr lang="en">
                <a:solidFill>
                  <a:schemeClr val="dk1"/>
                </a:solidFill>
              </a:rPr>
              <a:t>: Commit if no change</a:t>
            </a:r>
            <a:r>
              <a:rPr lang="en">
                <a:solidFill>
                  <a:srgbClr val="FFFFFF"/>
                </a:solidFill>
              </a:rPr>
              <a:t>, else abort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66" name="Google Shape;366;p56"/>
          <p:cNvSpPr/>
          <p:nvPr/>
        </p:nvSpPr>
        <p:spPr>
          <a:xfrm>
            <a:off x="428625" y="1657350"/>
            <a:ext cx="5927100" cy="857400"/>
          </a:xfrm>
          <a:prstGeom prst="rect">
            <a:avLst/>
          </a:prstGeom>
          <a:noFill/>
          <a:ln w="19050" cap="flat" cmpd="sng">
            <a:solidFill>
              <a:schemeClr val="accent4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56"/>
          <p:cNvSpPr txBox="1"/>
          <p:nvPr/>
        </p:nvSpPr>
        <p:spPr>
          <a:xfrm>
            <a:off x="6355725" y="1765950"/>
            <a:ext cx="2295600" cy="6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4"/>
                </a:solidFill>
              </a:rPr>
              <a:t>These should happen together!</a:t>
            </a:r>
            <a:endParaRPr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57"/>
          <p:cNvSpPr txBox="1">
            <a:spLocks noGrp="1"/>
          </p:cNvSpPr>
          <p:nvPr>
            <p:ph type="title"/>
          </p:nvPr>
        </p:nvSpPr>
        <p:spPr>
          <a:xfrm>
            <a:off x="428625" y="445025"/>
            <a:ext cx="840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Atomic commit for OCC</a:t>
            </a:r>
            <a:endParaRPr/>
          </a:p>
        </p:txBody>
      </p:sp>
      <p:sp>
        <p:nvSpPr>
          <p:cNvPr id="373" name="Google Shape;373;p57"/>
          <p:cNvSpPr txBox="1">
            <a:spLocks noGrp="1"/>
          </p:cNvSpPr>
          <p:nvPr>
            <p:ph type="body" idx="1"/>
          </p:nvPr>
        </p:nvSpPr>
        <p:spPr>
          <a:xfrm>
            <a:off x="428625" y="1066750"/>
            <a:ext cx="8010600" cy="36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Use </a:t>
            </a:r>
            <a:r>
              <a:rPr lang="en">
                <a:solidFill>
                  <a:srgbClr val="00FFFF"/>
                </a:solidFill>
              </a:rPr>
              <a:t>two-phase commit (2PC)</a:t>
            </a:r>
            <a:r>
              <a:rPr lang="en">
                <a:solidFill>
                  <a:srgbClr val="FFFFFF"/>
                </a:solidFill>
              </a:rPr>
              <a:t> to achieve atomic commit (validate + commit writes)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Recall 2PC protocol:</a:t>
            </a:r>
            <a:endParaRPr>
              <a:solidFill>
                <a:srgbClr val="FFFFFF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Send </a:t>
            </a:r>
            <a:r>
              <a:rPr lang="en" i="1">
                <a:solidFill>
                  <a:srgbClr val="FFFFFF"/>
                </a:solidFill>
              </a:rPr>
              <a:t>prepare </a:t>
            </a:r>
            <a:r>
              <a:rPr lang="en">
                <a:solidFill>
                  <a:srgbClr val="FFFFFF"/>
                </a:solidFill>
              </a:rPr>
              <a:t>messages to all nodes, other nodes vote </a:t>
            </a:r>
            <a:r>
              <a:rPr lang="en" i="1">
                <a:solidFill>
                  <a:srgbClr val="FFFFFF"/>
                </a:solidFill>
              </a:rPr>
              <a:t>yes</a:t>
            </a:r>
            <a:r>
              <a:rPr lang="en">
                <a:solidFill>
                  <a:srgbClr val="FFFFFF"/>
                </a:solidFill>
              </a:rPr>
              <a:t> or </a:t>
            </a:r>
            <a:r>
              <a:rPr lang="en" i="1">
                <a:solidFill>
                  <a:srgbClr val="FFFFFF"/>
                </a:solidFill>
              </a:rPr>
              <a:t>no</a:t>
            </a:r>
            <a:endParaRPr>
              <a:solidFill>
                <a:srgbClr val="FFFFFF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AutoNum type="alphaLcPeriod"/>
            </a:pPr>
            <a:r>
              <a:rPr lang="en">
                <a:solidFill>
                  <a:srgbClr val="FFFFFF"/>
                </a:solidFill>
              </a:rPr>
              <a:t>If all nodes accept, proceed</a:t>
            </a:r>
            <a:endParaRPr>
              <a:solidFill>
                <a:srgbClr val="FFFFFF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AutoNum type="alphaLcPeriod"/>
            </a:pPr>
            <a:r>
              <a:rPr lang="en">
                <a:solidFill>
                  <a:srgbClr val="FFFFFF"/>
                </a:solidFill>
              </a:rPr>
              <a:t>If </a:t>
            </a:r>
            <a:r>
              <a:rPr lang="en" b="1">
                <a:solidFill>
                  <a:srgbClr val="FFFFFF"/>
                </a:solidFill>
              </a:rPr>
              <a:t>any </a:t>
            </a:r>
            <a:r>
              <a:rPr lang="en">
                <a:solidFill>
                  <a:srgbClr val="FFFFFF"/>
                </a:solidFill>
              </a:rPr>
              <a:t>node declines, abort</a:t>
            </a:r>
            <a:br>
              <a:rPr lang="en">
                <a:solidFill>
                  <a:srgbClr val="FFFFFF"/>
                </a:solidFill>
              </a:rPr>
            </a:br>
            <a:endParaRPr>
              <a:solidFill>
                <a:srgbClr val="FFFFFF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Coordinator sends </a:t>
            </a:r>
            <a:r>
              <a:rPr lang="en" i="1">
                <a:solidFill>
                  <a:srgbClr val="FFFFFF"/>
                </a:solidFill>
              </a:rPr>
              <a:t>commit</a:t>
            </a:r>
            <a:r>
              <a:rPr lang="en">
                <a:solidFill>
                  <a:srgbClr val="FFFFFF"/>
                </a:solidFill>
              </a:rPr>
              <a:t> or </a:t>
            </a:r>
            <a:r>
              <a:rPr lang="en" i="1">
                <a:solidFill>
                  <a:srgbClr val="FFFFFF"/>
                </a:solidFill>
              </a:rPr>
              <a:t>abort </a:t>
            </a:r>
            <a:r>
              <a:rPr lang="en">
                <a:solidFill>
                  <a:srgbClr val="FFFFFF"/>
                </a:solidFill>
              </a:rPr>
              <a:t>messages to all nodes, and all nodes act accordingly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58"/>
          <p:cNvSpPr txBox="1">
            <a:spLocks noGrp="1"/>
          </p:cNvSpPr>
          <p:nvPr>
            <p:ph type="title"/>
          </p:nvPr>
        </p:nvSpPr>
        <p:spPr>
          <a:xfrm>
            <a:off x="428625" y="445025"/>
            <a:ext cx="840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Optimistic concurrency control</a:t>
            </a:r>
            <a:endParaRPr/>
          </a:p>
        </p:txBody>
      </p:sp>
      <p:sp>
        <p:nvSpPr>
          <p:cNvPr id="379" name="Google Shape;379;p58"/>
          <p:cNvSpPr txBox="1">
            <a:spLocks noGrp="1"/>
          </p:cNvSpPr>
          <p:nvPr>
            <p:ph type="body" idx="1"/>
          </p:nvPr>
        </p:nvSpPr>
        <p:spPr>
          <a:xfrm>
            <a:off x="428625" y="1066750"/>
            <a:ext cx="7432200" cy="158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Execute optimistically</a:t>
            </a:r>
            <a:r>
              <a:rPr lang="en">
                <a:solidFill>
                  <a:schemeClr val="dk1"/>
                </a:solidFill>
              </a:rPr>
              <a:t>: Read committed values, write changes locally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Validate</a:t>
            </a:r>
            <a:r>
              <a:rPr lang="en">
                <a:solidFill>
                  <a:schemeClr val="dk1"/>
                </a:solidFill>
              </a:rPr>
              <a:t>: Check if data has changed since original read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Commit (Write)</a:t>
            </a:r>
            <a:r>
              <a:rPr lang="en">
                <a:solidFill>
                  <a:schemeClr val="dk1"/>
                </a:solidFill>
              </a:rPr>
              <a:t>: Commit if no change</a:t>
            </a:r>
            <a:r>
              <a:rPr lang="en">
                <a:solidFill>
                  <a:srgbClr val="FFFFFF"/>
                </a:solidFill>
              </a:rPr>
              <a:t>, else abort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80" name="Google Shape;380;p58"/>
          <p:cNvSpPr/>
          <p:nvPr/>
        </p:nvSpPr>
        <p:spPr>
          <a:xfrm>
            <a:off x="428625" y="1657350"/>
            <a:ext cx="5927100" cy="857400"/>
          </a:xfrm>
          <a:prstGeom prst="rect">
            <a:avLst/>
          </a:prstGeom>
          <a:noFill/>
          <a:ln w="19050" cap="flat" cmpd="sng">
            <a:solidFill>
              <a:schemeClr val="accent4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58"/>
          <p:cNvSpPr txBox="1"/>
          <p:nvPr/>
        </p:nvSpPr>
        <p:spPr>
          <a:xfrm>
            <a:off x="6355725" y="1657350"/>
            <a:ext cx="2295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4"/>
                </a:solidFill>
              </a:rPr>
              <a:t>Phase 1</a:t>
            </a:r>
            <a:endParaRPr sz="1800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4"/>
                </a:solidFill>
              </a:rPr>
              <a:t>Phase 2</a:t>
            </a:r>
            <a:endParaRPr sz="1800">
              <a:solidFill>
                <a:schemeClr val="accent4"/>
              </a:solidFill>
            </a:endParaRPr>
          </a:p>
        </p:txBody>
      </p:sp>
      <p:sp>
        <p:nvSpPr>
          <p:cNvPr id="382" name="Google Shape;382;p58"/>
          <p:cNvSpPr txBox="1"/>
          <p:nvPr/>
        </p:nvSpPr>
        <p:spPr>
          <a:xfrm>
            <a:off x="6781800" y="3533775"/>
            <a:ext cx="5486400" cy="6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58"/>
          <p:cNvSpPr txBox="1"/>
          <p:nvPr/>
        </p:nvSpPr>
        <p:spPr>
          <a:xfrm>
            <a:off x="428625" y="2592300"/>
            <a:ext cx="7753200" cy="21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chemeClr val="accent4"/>
                </a:solidFill>
              </a:rPr>
              <a:t>Phase 1:</a:t>
            </a:r>
            <a:r>
              <a:rPr lang="en" sz="1800">
                <a:solidFill>
                  <a:srgbClr val="FFFFFF"/>
                </a:solidFill>
              </a:rPr>
              <a:t> send </a:t>
            </a:r>
            <a:r>
              <a:rPr lang="en" sz="1800" i="1">
                <a:solidFill>
                  <a:srgbClr val="FFFFFF"/>
                </a:solidFill>
              </a:rPr>
              <a:t>prepare</a:t>
            </a:r>
            <a:r>
              <a:rPr lang="en" sz="1800">
                <a:solidFill>
                  <a:srgbClr val="FFFFFF"/>
                </a:solidFill>
              </a:rPr>
              <a:t> to each shard: include buffered write + original reads for that shard</a:t>
            </a:r>
            <a:endParaRPr sz="1800">
              <a:solidFill>
                <a:srgbClr val="FFFFFF"/>
              </a:solidFill>
            </a:endParaRPr>
          </a:p>
          <a:p>
            <a:pPr marL="91440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○"/>
            </a:pPr>
            <a:r>
              <a:rPr lang="en" sz="1600">
                <a:solidFill>
                  <a:srgbClr val="FFFFFF"/>
                </a:solidFill>
              </a:rPr>
              <a:t>Shards </a:t>
            </a:r>
            <a:r>
              <a:rPr lang="en" sz="1600">
                <a:solidFill>
                  <a:srgbClr val="00FFFF"/>
                </a:solidFill>
              </a:rPr>
              <a:t>validate reads and acquire locks</a:t>
            </a:r>
            <a:r>
              <a:rPr lang="en" sz="1600">
                <a:solidFill>
                  <a:srgbClr val="FFFFFF"/>
                </a:solidFill>
              </a:rPr>
              <a:t> (exclusive for write locations, shared for read locations)</a:t>
            </a:r>
            <a:endParaRPr sz="1600">
              <a:solidFill>
                <a:srgbClr val="FFFFFF"/>
              </a:solidFill>
            </a:endParaRPr>
          </a:p>
          <a:p>
            <a:pPr marL="91440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○"/>
            </a:pPr>
            <a:r>
              <a:rPr lang="en" sz="1600">
                <a:solidFill>
                  <a:srgbClr val="FFFFFF"/>
                </a:solidFill>
              </a:rPr>
              <a:t>If this succeeds, respond with </a:t>
            </a:r>
            <a:r>
              <a:rPr lang="en" sz="1600" i="1">
                <a:solidFill>
                  <a:srgbClr val="FFFFFF"/>
                </a:solidFill>
              </a:rPr>
              <a:t>yes</a:t>
            </a:r>
            <a:r>
              <a:rPr lang="en" sz="1600">
                <a:solidFill>
                  <a:srgbClr val="FFFFFF"/>
                </a:solidFill>
              </a:rPr>
              <a:t>; else respond with </a:t>
            </a:r>
            <a:r>
              <a:rPr lang="en" sz="1600" i="1">
                <a:solidFill>
                  <a:srgbClr val="FFFFFF"/>
                </a:solidFill>
              </a:rPr>
              <a:t>no</a:t>
            </a:r>
            <a:endParaRPr sz="1600">
              <a:solidFill>
                <a:srgbClr val="FFFFFF"/>
              </a:solidFill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●"/>
            </a:pPr>
            <a:r>
              <a:rPr lang="en" sz="1800">
                <a:solidFill>
                  <a:schemeClr val="accent4"/>
                </a:solidFill>
              </a:rPr>
              <a:t>Phase 2: </a:t>
            </a:r>
            <a:r>
              <a:rPr lang="en" sz="1800">
                <a:solidFill>
                  <a:srgbClr val="FFFFFF"/>
                </a:solidFill>
              </a:rPr>
              <a:t>collect votes, send result (</a:t>
            </a:r>
            <a:r>
              <a:rPr lang="en" sz="1800" i="1">
                <a:solidFill>
                  <a:srgbClr val="FFFFFF"/>
                </a:solidFill>
              </a:rPr>
              <a:t>abort</a:t>
            </a:r>
            <a:r>
              <a:rPr lang="en" sz="1800">
                <a:solidFill>
                  <a:srgbClr val="FFFFFF"/>
                </a:solidFill>
              </a:rPr>
              <a:t> or </a:t>
            </a:r>
            <a:r>
              <a:rPr lang="en" sz="1800" i="1">
                <a:solidFill>
                  <a:srgbClr val="FFFFFF"/>
                </a:solidFill>
              </a:rPr>
              <a:t>commit</a:t>
            </a:r>
            <a:r>
              <a:rPr lang="en" sz="1800">
                <a:solidFill>
                  <a:srgbClr val="FFFFFF"/>
                </a:solidFill>
              </a:rPr>
              <a:t>) to all shards </a:t>
            </a:r>
            <a:endParaRPr sz="1800">
              <a:solidFill>
                <a:srgbClr val="FFFFFF"/>
              </a:solidFill>
            </a:endParaRPr>
          </a:p>
          <a:p>
            <a:pPr marL="91440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○"/>
            </a:pPr>
            <a:r>
              <a:rPr lang="en" sz="1600">
                <a:solidFill>
                  <a:srgbClr val="FFFFFF"/>
                </a:solidFill>
              </a:rPr>
              <a:t>If </a:t>
            </a:r>
            <a:r>
              <a:rPr lang="en" sz="1600" i="1">
                <a:solidFill>
                  <a:srgbClr val="FFFFFF"/>
                </a:solidFill>
              </a:rPr>
              <a:t>commit</a:t>
            </a:r>
            <a:r>
              <a:rPr lang="en" sz="1600">
                <a:solidFill>
                  <a:srgbClr val="FFFFFF"/>
                </a:solidFill>
              </a:rPr>
              <a:t>, </a:t>
            </a:r>
            <a:r>
              <a:rPr lang="en" sz="1600">
                <a:solidFill>
                  <a:srgbClr val="00FFFF"/>
                </a:solidFill>
              </a:rPr>
              <a:t>shards apply buffered writes</a:t>
            </a:r>
            <a:endParaRPr sz="1600">
              <a:solidFill>
                <a:srgbClr val="00FFFF"/>
              </a:solidFill>
            </a:endParaRPr>
          </a:p>
          <a:p>
            <a:pPr marL="91440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○"/>
            </a:pPr>
            <a:r>
              <a:rPr lang="en" sz="1600">
                <a:solidFill>
                  <a:srgbClr val="FFFFFF"/>
                </a:solidFill>
              </a:rPr>
              <a:t>All shards release locks</a:t>
            </a:r>
            <a:endParaRPr sz="160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8" name="Google Shape;388;p59"/>
          <p:cNvGraphicFramePr/>
          <p:nvPr/>
        </p:nvGraphicFramePr>
        <p:xfrm>
          <a:off x="762000" y="512725"/>
          <a:ext cx="4012850" cy="4016550"/>
        </p:xfrm>
        <a:graphic>
          <a:graphicData uri="http://schemas.openxmlformats.org/drawingml/2006/table">
            <a:tbl>
              <a:tblPr>
                <a:noFill/>
                <a:tableStyleId>{7E824B0B-0705-4A3C-899F-79F00D84AD93}</a:tableStyleId>
              </a:tblPr>
              <a:tblGrid>
                <a:gridCol w="2066375"/>
                <a:gridCol w="1946475"/>
              </a:tblGrid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Lock_X(A)   &lt;granted&gt;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Lock_S(A)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A := A-50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44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Write(A)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&lt;granted&gt;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Lock_S(B) &lt;granted&gt;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Lock_X(B)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&lt;granted&gt;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B := B +50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Write(B)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cxnSp>
        <p:nvCxnSpPr>
          <p:cNvPr id="389" name="Google Shape;389;p59"/>
          <p:cNvCxnSpPr/>
          <p:nvPr/>
        </p:nvCxnSpPr>
        <p:spPr>
          <a:xfrm flipH="1">
            <a:off x="3733575" y="1015125"/>
            <a:ext cx="3900" cy="4737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stealth" w="med" len="med"/>
          </a:ln>
        </p:spPr>
      </p:cxnSp>
      <p:sp>
        <p:nvSpPr>
          <p:cNvPr id="390" name="Google Shape;390;p59"/>
          <p:cNvSpPr txBox="1">
            <a:spLocks noGrp="1"/>
          </p:cNvSpPr>
          <p:nvPr>
            <p:ph type="body" idx="1"/>
          </p:nvPr>
        </p:nvSpPr>
        <p:spPr>
          <a:xfrm>
            <a:off x="5068175" y="896750"/>
            <a:ext cx="3660600" cy="272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Is this a 2PL schedule?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" sz="2000">
                <a:latin typeface="Arial"/>
                <a:ea typeface="Arial"/>
                <a:cs typeface="Arial"/>
                <a:sym typeface="Arial"/>
              </a:rPr>
            </a:br>
            <a:r>
              <a:rPr lang="en" sz="200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" sz="2000">
                <a:latin typeface="Arial"/>
                <a:ea typeface="Arial"/>
                <a:cs typeface="Arial"/>
                <a:sym typeface="Arial"/>
              </a:rPr>
            </a:br>
            <a:r>
              <a:rPr lang="en" sz="2000">
                <a:latin typeface="Arial"/>
                <a:ea typeface="Arial"/>
                <a:cs typeface="Arial"/>
                <a:sym typeface="Arial"/>
              </a:rPr>
              <a:t>Is this a serializable schedule?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endParaRPr sz="20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1" name="Google Shape;391;p59"/>
          <p:cNvCxnSpPr/>
          <p:nvPr/>
        </p:nvCxnSpPr>
        <p:spPr>
          <a:xfrm>
            <a:off x="1758050" y="2769675"/>
            <a:ext cx="1500" cy="2757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stealth" w="med" len="med"/>
          </a:ln>
        </p:spPr>
      </p:cxnSp>
      <p:cxnSp>
        <p:nvCxnSpPr>
          <p:cNvPr id="392" name="Google Shape;392;p59"/>
          <p:cNvCxnSpPr/>
          <p:nvPr/>
        </p:nvCxnSpPr>
        <p:spPr>
          <a:xfrm>
            <a:off x="2199525" y="1387400"/>
            <a:ext cx="1229400" cy="4737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93" name="Google Shape;393;p59"/>
          <p:cNvCxnSpPr/>
          <p:nvPr/>
        </p:nvCxnSpPr>
        <p:spPr>
          <a:xfrm flipH="1">
            <a:off x="2154425" y="2910150"/>
            <a:ext cx="1263300" cy="12294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5" name="Google Shape;115;p28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W(A)                                      R(B), W(B), Abort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R(A), W(A),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17" name="Google Shape;117;p28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8" name="Google Shape;118;p28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8957" y="3510971"/>
            <a:ext cx="146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800" dirty="0">
                <a:solidFill>
                  <a:srgbClr val="00FFFF"/>
                </a:solidFill>
              </a:rPr>
              <a:t>Lost update</a:t>
            </a:r>
            <a:endParaRPr lang="en-US" sz="1800" dirty="0"/>
          </a:p>
        </p:txBody>
      </p:sp>
      <p:sp>
        <p:nvSpPr>
          <p:cNvPr id="20" name="TextBox 19"/>
          <p:cNvSpPr txBox="1"/>
          <p:nvPr/>
        </p:nvSpPr>
        <p:spPr>
          <a:xfrm>
            <a:off x="2027410" y="3510971"/>
            <a:ext cx="146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FFFF"/>
                </a:solidFill>
              </a:rPr>
              <a:t>Dirty read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3433801" y="3487012"/>
            <a:ext cx="2369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FFFF"/>
                </a:solidFill>
              </a:rPr>
              <a:t>Non-repeatable read</a:t>
            </a:r>
            <a:endParaRPr lang="en-US" sz="1800" dirty="0"/>
          </a:p>
        </p:txBody>
      </p:sp>
      <p:sp>
        <p:nvSpPr>
          <p:cNvPr id="22" name="TextBox 21"/>
          <p:cNvSpPr txBox="1"/>
          <p:nvPr/>
        </p:nvSpPr>
        <p:spPr>
          <a:xfrm>
            <a:off x="5919179" y="3468337"/>
            <a:ext cx="2369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FFFF"/>
                </a:solidFill>
              </a:rPr>
              <a:t>Phantom read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lt1"/>
        </a:solidFill>
        <a:effectLst/>
      </p:bgPr>
    </p:bg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8" name="Google Shape;398;p60"/>
          <p:cNvGraphicFramePr/>
          <p:nvPr/>
        </p:nvGraphicFramePr>
        <p:xfrm>
          <a:off x="990362" y="512725"/>
          <a:ext cx="3631425" cy="3771375"/>
        </p:xfrm>
        <a:graphic>
          <a:graphicData uri="http://schemas.openxmlformats.org/drawingml/2006/table">
            <a:tbl>
              <a:tblPr>
                <a:noFill/>
                <a:tableStyleId>{7E824B0B-0705-4A3C-899F-79F00D84AD93}</a:tableStyleId>
              </a:tblPr>
              <a:tblGrid>
                <a:gridCol w="1902900"/>
                <a:gridCol w="1728525"/>
              </a:tblGrid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Lock_X(A)  &lt;granted&gt;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Lock_S(A)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A := A-50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Write(A)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Lock_X(B)  &lt;granted&gt;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&lt;granted&gt;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Lock_S(B)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B := B +50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Write(B)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&lt;granted&gt;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200" b="1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399" name="Google Shape;399;p60"/>
          <p:cNvSpPr txBox="1"/>
          <p:nvPr/>
        </p:nvSpPr>
        <p:spPr>
          <a:xfrm>
            <a:off x="457200" y="4782740"/>
            <a:ext cx="2895600" cy="302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None/>
            </a:pPr>
            <a:endParaRPr sz="1200" b="1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0" name="Google Shape;400;p60"/>
          <p:cNvSpPr txBox="1">
            <a:spLocks noGrp="1"/>
          </p:cNvSpPr>
          <p:nvPr>
            <p:ph type="body" idx="1"/>
          </p:nvPr>
        </p:nvSpPr>
        <p:spPr>
          <a:xfrm>
            <a:off x="5068175" y="896750"/>
            <a:ext cx="3660600" cy="230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/>
              <a:t>Is this a 2PL schedule?</a:t>
            </a:r>
            <a:endParaRPr sz="2000"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2"/>
                </a:solidFill>
              </a:rPr>
              <a:t>Yes, and it is serializable</a:t>
            </a:r>
            <a:endParaRPr sz="2000">
              <a:solidFill>
                <a:schemeClr val="accent2"/>
              </a:solidFill>
            </a:endParaRPr>
          </a:p>
          <a:p>
            <a:pPr marL="285750" lvl="0" indent="-133350" algn="l" rtl="0">
              <a:spcBef>
                <a:spcPts val="72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/>
              <a:t>Is this a Strict 2PL schedule?</a:t>
            </a:r>
            <a:endParaRPr sz="2000"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</a:rPr>
              <a:t>No, cascading aborts possible</a:t>
            </a:r>
            <a:endParaRPr sz="2000">
              <a:solidFill>
                <a:srgbClr val="FF0000"/>
              </a:solidFill>
            </a:endParaRPr>
          </a:p>
          <a:p>
            <a:pPr marL="285750" lvl="0" indent="-133350" algn="l" rtl="0">
              <a:spcBef>
                <a:spcPts val="720"/>
              </a:spcBef>
              <a:spcAft>
                <a:spcPts val="0"/>
              </a:spcAft>
              <a:buNone/>
            </a:pPr>
            <a:endParaRPr sz="2000"/>
          </a:p>
        </p:txBody>
      </p:sp>
      <p:cxnSp>
        <p:nvCxnSpPr>
          <p:cNvPr id="401" name="Google Shape;401;p60"/>
          <p:cNvCxnSpPr/>
          <p:nvPr/>
        </p:nvCxnSpPr>
        <p:spPr>
          <a:xfrm>
            <a:off x="3737475" y="1015125"/>
            <a:ext cx="6000" cy="7374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stealth" w="med" len="med"/>
          </a:ln>
        </p:spPr>
      </p:cxnSp>
      <p:cxnSp>
        <p:nvCxnSpPr>
          <p:cNvPr id="402" name="Google Shape;402;p60"/>
          <p:cNvCxnSpPr/>
          <p:nvPr/>
        </p:nvCxnSpPr>
        <p:spPr>
          <a:xfrm>
            <a:off x="3743325" y="2562225"/>
            <a:ext cx="0" cy="7239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stealth" w="med" len="med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lt1"/>
        </a:solidFill>
        <a:effectLst/>
      </p:bgPr>
    </p:bg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7" name="Google Shape;407;p61"/>
          <p:cNvGraphicFramePr/>
          <p:nvPr/>
        </p:nvGraphicFramePr>
        <p:xfrm>
          <a:off x="933450" y="512725"/>
          <a:ext cx="3784000" cy="3865650"/>
        </p:xfrm>
        <a:graphic>
          <a:graphicData uri="http://schemas.openxmlformats.org/drawingml/2006/table">
            <a:tbl>
              <a:tblPr>
                <a:noFill/>
                <a:tableStyleId>{7E824B0B-0705-4A3C-899F-79F00D84AD93}</a:tableStyleId>
              </a:tblPr>
              <a:tblGrid>
                <a:gridCol w="1837525"/>
                <a:gridCol w="1946475"/>
              </a:tblGrid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Lock_X(A) &lt;granted&gt;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Lock_S(A)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A := A-50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464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Write(A)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Lock_X(B) &lt;granted&gt;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B := B +50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Write(B)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100"/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&lt;granted&gt;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rgbClr val="FF0000"/>
                          </a:solidFill>
                        </a:rPr>
                        <a:t>Lock_S(B)  &lt;granted&gt;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lang="en" sz="1200" b="1" i="0" u="none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100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408" name="Google Shape;408;p61"/>
          <p:cNvSpPr txBox="1">
            <a:spLocks noGrp="1"/>
          </p:cNvSpPr>
          <p:nvPr>
            <p:ph type="body" idx="1"/>
          </p:nvPr>
        </p:nvSpPr>
        <p:spPr>
          <a:xfrm>
            <a:off x="5068175" y="896750"/>
            <a:ext cx="3660600" cy="26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/>
              <a:t>Is this a 2PL schedule?</a:t>
            </a:r>
            <a:endParaRPr sz="2000"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2"/>
                </a:solidFill>
              </a:rPr>
              <a:t>Yes, and it is serializable</a:t>
            </a:r>
            <a:endParaRPr sz="2000">
              <a:solidFill>
                <a:schemeClr val="accent2"/>
              </a:solidFill>
            </a:endParaRPr>
          </a:p>
          <a:p>
            <a:pPr marL="285750" lvl="0" indent="-133350" algn="l" rtl="0">
              <a:spcBef>
                <a:spcPts val="72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/>
              <a:t>Is this a Strict 2PL schedule?</a:t>
            </a:r>
            <a:endParaRPr sz="2000"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2"/>
                </a:solidFill>
              </a:rPr>
              <a:t>Yes, cascading aborts not possible</a:t>
            </a:r>
            <a:endParaRPr sz="2000">
              <a:solidFill>
                <a:schemeClr val="accent2"/>
              </a:solidFill>
            </a:endParaRPr>
          </a:p>
        </p:txBody>
      </p:sp>
      <p:cxnSp>
        <p:nvCxnSpPr>
          <p:cNvPr id="409" name="Google Shape;409;p61"/>
          <p:cNvCxnSpPr/>
          <p:nvPr/>
        </p:nvCxnSpPr>
        <p:spPr>
          <a:xfrm flipH="1">
            <a:off x="3733875" y="1015125"/>
            <a:ext cx="3600" cy="18423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miter lim="800000"/>
            <a:headEnd type="none" w="sm" len="sm"/>
            <a:tailEnd type="stealth" w="med" len="med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5" name="Google Shape;115;p28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W(A)                                      R(B), W(B), Abort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R(A), W(A),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17" name="Google Shape;117;p28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8" name="Google Shape;118;p28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27410" y="3510971"/>
            <a:ext cx="146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FFFF"/>
                </a:solidFill>
              </a:rPr>
              <a:t>Dirty read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8224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7" name="Google Shape;127;p29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                                     R(A), W(A),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R(A), W(A),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29" name="Google Shape;129;p29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0" name="Google Shape;130;p29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8957" y="3510971"/>
            <a:ext cx="146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800" dirty="0">
                <a:solidFill>
                  <a:srgbClr val="00FFFF"/>
                </a:solidFill>
              </a:rPr>
              <a:t>Lost update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2027410" y="3510971"/>
            <a:ext cx="146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FFFF"/>
                </a:solidFill>
              </a:rPr>
              <a:t>Dirty read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3433801" y="3487012"/>
            <a:ext cx="2369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FFFF"/>
                </a:solidFill>
              </a:rPr>
              <a:t>Non-repeatable read</a:t>
            </a:r>
            <a:endParaRPr lang="en-US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5919179" y="3468337"/>
            <a:ext cx="2369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FFFF"/>
                </a:solidFill>
              </a:rPr>
              <a:t>Phantom read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7" name="Google Shape;127;p29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                                     R(A), W(A),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R(A), W(A),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29" name="Google Shape;129;p29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0" name="Google Shape;130;p29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33801" y="3487012"/>
            <a:ext cx="2369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FFFF"/>
                </a:solidFill>
              </a:rPr>
              <a:t>Non-repeatable read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51704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9" name="Google Shape;139;p30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R(A), W(A)                                      W(B),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R(A)                      W(A), W(B),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41" name="Google Shape;141;p30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2" name="Google Shape;142;p30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8957" y="3510971"/>
            <a:ext cx="146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800" dirty="0">
                <a:solidFill>
                  <a:srgbClr val="00FFFF"/>
                </a:solidFill>
              </a:rPr>
              <a:t>Lost update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2027410" y="3510971"/>
            <a:ext cx="146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FFFF"/>
                </a:solidFill>
              </a:rPr>
              <a:t>Dirty read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3433801" y="3487012"/>
            <a:ext cx="2369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FFFF"/>
                </a:solidFill>
              </a:rPr>
              <a:t>Non-repeatable read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5919179" y="3468337"/>
            <a:ext cx="2369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FFFF"/>
                </a:solidFill>
              </a:rPr>
              <a:t>Phantom read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9" name="Google Shape;139;p30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R(A), W(A)                                      W(B), Commit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R(A)                      W(A), W(B),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41" name="Google Shape;141;p30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2" name="Google Shape;142;p30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8957" y="3510971"/>
            <a:ext cx="146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800" dirty="0">
                <a:solidFill>
                  <a:srgbClr val="00FFFF"/>
                </a:solidFill>
              </a:rPr>
              <a:t>Lost update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91944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1882</Words>
  <Application>Microsoft Macintosh PowerPoint</Application>
  <PresentationFormat>On-screen Show (16:9)</PresentationFormat>
  <Paragraphs>328</Paragraphs>
  <Slides>41</Slides>
  <Notes>41</Notes>
  <HiddenSlides>5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Helvetica Neue</vt:lpstr>
      <vt:lpstr>Simple Dark</vt:lpstr>
      <vt:lpstr>Office</vt:lpstr>
      <vt:lpstr>Concurrency control</vt:lpstr>
      <vt:lpstr>Problems caused by concurrency?</vt:lpstr>
      <vt:lpstr>Serial schedule — no problems</vt:lpstr>
      <vt:lpstr>Quiz: Which concurrency problem is this?</vt:lpstr>
      <vt:lpstr>Quiz: Which concurrency problem is this?</vt:lpstr>
      <vt:lpstr>Quiz: Which concurrency problem is this?</vt:lpstr>
      <vt:lpstr>Quiz: Which concurrency problem is this?</vt:lpstr>
      <vt:lpstr>Quiz: Which concurrency problem is this?</vt:lpstr>
      <vt:lpstr>Quiz: Which concurrency problem is this?</vt:lpstr>
      <vt:lpstr>Quiz: Which concurrency problem is this?</vt:lpstr>
      <vt:lpstr>Quiz: Which concurrency problem is this?</vt:lpstr>
      <vt:lpstr>PowerPoint Presentation</vt:lpstr>
      <vt:lpstr>What does correctness mean?  </vt:lpstr>
      <vt:lpstr>Fixing concurrency problems</vt:lpstr>
      <vt:lpstr>Serializability of schedules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Testing for serializability</vt:lpstr>
      <vt:lpstr>Implementing serializability: 2PL</vt:lpstr>
      <vt:lpstr>2PL</vt:lpstr>
      <vt:lpstr>2PL</vt:lpstr>
      <vt:lpstr>2PL: Releasing locks too soon?</vt:lpstr>
      <vt:lpstr>Strict 2PL</vt:lpstr>
      <vt:lpstr>Two ways of implementing serializability: 2PL, OCC</vt:lpstr>
      <vt:lpstr>Optimistic concurrency control</vt:lpstr>
      <vt:lpstr>Atomic commit for OCC</vt:lpstr>
      <vt:lpstr>Optimistic concurrency control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Concurrency control</dc:title>
  <cp:lastModifiedBy>Jennifer Lam</cp:lastModifiedBy>
  <cp:revision>4</cp:revision>
  <dcterms:modified xsi:type="dcterms:W3CDTF">2020-01-16T19:54:01Z</dcterms:modified>
</cp:coreProperties>
</file>