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7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BA5641E-03EB-4FB3-A4CE-677EF2544BE2}">
  <a:tblStyle styleId="{CBA5641E-03EB-4FB3-A4CE-677EF2544B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319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ad2e06a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ad2e06a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 current term, cast vote for yourself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ad2e06a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ad2e06a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nodes accepted your vote, so you become leader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9ad2e06a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9ad2e06a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ad2e06a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ad2e06a6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ad2e06a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ad2e06a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log numbers/colors correspond to the term in which the log entries were created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ad2e06a6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9ad2e06a6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log entries are for terms less than the current term and all nodes have the same LastLogIndex, so this is a simple example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9ad2e06a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9ad2e06a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ad2e06a6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9ad2e06a6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ad2e06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ad2e06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9af65923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9af65923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a94c818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a94c818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9ad2e06a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9ad2e06a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9ad2e06a6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9ad2e06a6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ad2e06a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ad2e06a6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9b5c2fe7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9b5c2fe7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9af65923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9af65923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9af659239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9af659239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af65923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9af65923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9ad2e06a6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9ad2e06a6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9af659239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9af659239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9af659239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9af659239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b3acfb5c_3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b3acfb5c_3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implementing timeouts with timers/select in earlier precept slides on Go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9af659239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9af659239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9af659239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9af659239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9af659239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9af659239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Heartbeat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9af65923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9af65923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9af659239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9af659239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9af659239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9af659239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29af659239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29af659239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9af659239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9af659239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9af65923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9af65923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9af659239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9af659239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boxes = committed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aa6ab68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aa6ab68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9b3acfb5c_3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29b3acfb5c_3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9af659239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29af659239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Partition! Follower will not hear from leader and will time 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9af659239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9af659239_0_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S1 becomes the new leader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State intialized: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nextIndex: leader’s last log index + 1, in this case 4 for all servers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matchIndex: 0 for all servers except self, since we know what we’ve replicated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9af659239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29af659239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Heartbeat...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9af659239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29af659239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 are replicated on a majority: S1 and S0 have them, S2 does not know this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tells S2 that it can commit operations up to 3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9af659239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29af659239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9af65923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29af65923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29af659239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29af659239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9af659239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29af659239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old leader tries to send a heartbeat...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9af659239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29af659239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...which is rejected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d694a15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d694a15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what triggers leader election?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no heartbeats from leader, node starts election but does not hear back from majority of nodes or from a valid leader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9af659239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29af659239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9af659239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29af659239_0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AppendEntries from Leader (S1) will bring S0 up to date; nextIndex on S1 tells it which operations it needs to send to S0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29af659239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29af659239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S1 has committed up to 5, so S0 knows a majority have committed and can itself commit up to position 5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29af659239_0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29af659239_0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9b3acfb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29b3acfb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9b3acfb5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29b3acfb5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S0 and S1 have committed the same operations; S2 has committed up to 3, but now the network is partitioned and S1 becomes the new leader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to find the next log position where S1 and S2 agree on the log entry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29b3acfb5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29b3acfb5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we commit the log entries on S2?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No! They do not match what the leader has.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9b3acfb5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29b3acfb5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cannot commit position 5 on S2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29b3acfb5c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29b3acfb5c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commit position 4 and append the committed entry 5? No!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9b3acfb5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29b3acfb5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cannot commit position 4 on S2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ad2e06a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ad2e06a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Per-server state for Raft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29b3acfb5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29b3acfb5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match on position 3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9b3acfb5c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9b3acfb5c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...so we accept the commit...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29b3acfb5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29b3acfb5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...then: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Roll back S2’s operations after the match point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Write and commit the entries after the match point that were sent by S1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46c6229659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46c6229659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46c6229659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46c6229659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29b3acfb5c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29b3acfb5c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29b3acfb5c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29b3acfb5c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29b3acfb5c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0" name="Google Shape;1790;g29b3acfb5c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29b3acfb5c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29b3acfb5c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29b3acfb5c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29b3acfb5c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a94c81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a94c81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g29b5c2fe7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6" name="Google Shape;1916;g29b5c2fe7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g29b3acfb5c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2" name="Google Shape;1922;g29b3acfb5c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leader can commit an entry from a </a:t>
            </a:r>
            <a:r>
              <a:rPr lang="en" i="1"/>
              <a:t>current</a:t>
            </a:r>
            <a:r>
              <a:rPr lang="en"/>
              <a:t> term if it exists on majority of servers; not true for entries from previous terms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figure 8 in the paper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Notation: S1.log[2] means second position on S1’s log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is leader, partially replicates log entry at index 2; op2 is not on a majority yet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29b3acfb5c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29b3acfb5c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S5 becomes leader and gets a new operation from a client at log index 2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29b3acfb5c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29b3acfb5c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restarts and becomes leader, finishes replicating its log entry 2 to a majority of nodes (i.e., itself, S2, and S3)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29b3acfb5c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29b3acfb5c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the process by which logs are made to match… the leader’s current entries will overwrite old </a:t>
            </a:r>
            <a:r>
              <a:rPr lang="en" i="1"/>
              <a:t>uncommitted</a:t>
            </a:r>
            <a:r>
              <a:rPr lang="en"/>
              <a:t> mismatching entries on others’ logs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29b3acfb5c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29b3acfb5c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S1 crashed before committing S1.log[2], so when S5 becomes leader again, its new entry could overwrite S1.log[2].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9b3acfb5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29b3acfb5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If, instead, S1 comes back online when S5.log[2] is only partially replicated and gets new entries, it can commit the old entry indirectly when it commits S1.log[3]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ad2e06a6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ad2e06a6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ad2e06a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9ad2e06a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log entries yet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subTitle" idx="1"/>
          </p:nvPr>
        </p:nvSpPr>
        <p:spPr>
          <a:xfrm>
            <a:off x="311700" y="28621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11/</a:t>
            </a:r>
            <a:r>
              <a:rPr lang="en-US" dirty="0" smtClean="0">
                <a:solidFill>
                  <a:srgbClr val="FFFFFF"/>
                </a:solidFill>
              </a:rPr>
              <a:t>8</a:t>
            </a:r>
            <a:r>
              <a:rPr lang="en" dirty="0" smtClean="0">
                <a:solidFill>
                  <a:srgbClr val="FFFFFF"/>
                </a:solidFill>
              </a:rPr>
              <a:t>/1</a:t>
            </a:r>
            <a:r>
              <a:rPr lang="en-US" smtClean="0">
                <a:solidFill>
                  <a:srgbClr val="FFFFFF"/>
                </a:solidFill>
              </a:rPr>
              <a:t>9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311700" y="1982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Raft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4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84" name="Google Shape;184;p3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currentTerm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votedFor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186" name="Google Shape;186;p3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87" name="Google Shape;187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88" name="Google Shape;188;p3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1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0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9" name="Google Shape;189;p34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90" name="Google Shape;190;p3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192" name="Google Shape;192;p3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93" name="Google Shape;193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94" name="Google Shape;194;p3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</p:txBody>
        </p:sp>
      </p:grpSp>
      <p:grpSp>
        <p:nvGrpSpPr>
          <p:cNvPr id="195" name="Google Shape;195;p34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96" name="Google Shape;196;p3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198" name="Google Shape;198;p3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99" name="Google Shape;199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200" name="Google Shape;200;p3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</p:txBody>
        </p:sp>
      </p:grpSp>
      <p:grpSp>
        <p:nvGrpSpPr>
          <p:cNvPr id="201" name="Google Shape;201;p34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202" name="Google Shape;202;p34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3" name="Google Shape;203;p34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4" name="Google Shape;204;p34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LastLogIndex: -1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LastLogTerm: -1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5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10" name="Google Shape;210;p3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213" name="Google Shape;213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214" name="Google Shape;214;p3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215" name="Google Shape;215;p35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16" name="Google Shape;216;p3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currentTerm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votedFor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219" name="Google Shape;219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220" name="Google Shape;220;p3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1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0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1" name="Google Shape;221;p35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22" name="Google Shape;222;p3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currentTerm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votedFor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225" name="Google Shape;225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226" name="Google Shape;226;p3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1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0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7" name="Google Shape;227;p35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228" name="Google Shape;228;p35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229" name="Google Shape;229;p35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30" name="Google Shape;230;p35"/>
            <p:cNvSpPr txBox="1"/>
            <p:nvPr/>
          </p:nvSpPr>
          <p:spPr>
            <a:xfrm>
              <a:off x="3802950" y="2274838"/>
              <a:ext cx="1642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36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36" name="Google Shape;236;p3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239" name="Google Shape;239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240" name="Google Shape;240;p3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241" name="Google Shape;241;p36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42" name="Google Shape;242;p3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245" name="Google Shape;245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246" name="Google Shape;246;p3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247" name="Google Shape;247;p36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48" name="Google Shape;248;p3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251" name="Google Shape;251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252" name="Google Shape;252;p3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pic>
        <p:nvPicPr>
          <p:cNvPr id="253" name="Google Shape;253;p36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 idx="4294967295"/>
          </p:nvPr>
        </p:nvSpPr>
        <p:spPr>
          <a:xfrm>
            <a:off x="888900" y="2140950"/>
            <a:ext cx="73662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Suppose there are existing log entries...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8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64" name="Google Shape;264;p38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67" name="Google Shape;267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268" name="Google Shape;268;p38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</p:txBody>
        </p:sp>
      </p:grpSp>
      <p:grpSp>
        <p:nvGrpSpPr>
          <p:cNvPr id="269" name="Google Shape;269;p38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70" name="Google Shape;270;p38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3" name="Google Shape;273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274" name="Google Shape;274;p38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</p:txBody>
        </p:sp>
      </p:grpSp>
      <p:grpSp>
        <p:nvGrpSpPr>
          <p:cNvPr id="275" name="Google Shape;275;p38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76" name="Google Shape;276;p38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9" name="Google Shape;279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280" name="Google Shape;280;p38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</p:txBody>
        </p:sp>
      </p:grpSp>
      <p:grpSp>
        <p:nvGrpSpPr>
          <p:cNvPr id="281" name="Google Shape;281;p38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282" name="Google Shape;282;p38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287" name="Google Shape;287;p38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288" name="Google Shape;288;p38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294" name="Google Shape;294;p38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sp>
        <p:nvSpPr>
          <p:cNvPr id="299" name="Google Shape;299;p38"/>
          <p:cNvSpPr txBox="1">
            <a:spLocks noGrp="1"/>
          </p:cNvSpPr>
          <p:nvPr>
            <p:ph type="body" idx="1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9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05" name="Google Shape;305;p3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08" name="Google Shape;308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309" name="Google Shape;309;p3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310" name="Google Shape;310;p39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11" name="Google Shape;311;p3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4" name="Google Shape;314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315" name="Google Shape;315;p3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</p:txBody>
        </p:sp>
      </p:grpSp>
      <p:grpSp>
        <p:nvGrpSpPr>
          <p:cNvPr id="316" name="Google Shape;316;p39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17" name="Google Shape;317;p3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20" name="Google Shape;320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321" name="Google Shape;321;p3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</p:txBody>
        </p:sp>
      </p:grpSp>
      <p:grpSp>
        <p:nvGrpSpPr>
          <p:cNvPr id="322" name="Google Shape;322;p39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23" name="Google Shape;323;p3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328" name="Google Shape;328;p39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29" name="Google Shape;329;p3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334" name="Google Shape;334;p39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35" name="Google Shape;335;p3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340" name="Google Shape;340;p39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341" name="Google Shape;341;p39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2" name="Google Shape;342;p39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43" name="Google Shape;343;p39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5</a:t>
              </a:r>
              <a:endParaRPr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3</a:t>
              </a:r>
              <a:endParaRPr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40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49" name="Google Shape;349;p4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52" name="Google Shape;352;p4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353" name="Google Shape;353;p4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354" name="Google Shape;354;p40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55" name="Google Shape;355;p4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58" name="Google Shape;358;p4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359" name="Google Shape;359;p4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360" name="Google Shape;360;p40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61" name="Google Shape;361;p4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64" name="Google Shape;364;p4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365" name="Google Shape;365;p4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366" name="Google Shape;366;p40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67" name="Google Shape;367;p4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372" name="Google Shape;372;p40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73" name="Google Shape;373;p4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378" name="Google Shape;378;p40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79" name="Google Shape;379;p4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384" name="Google Shape;384;p40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385" name="Google Shape;385;p40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386" name="Google Shape;386;p40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387" name="Google Shape;387;p40"/>
            <p:cNvSpPr txBox="1"/>
            <p:nvPr/>
          </p:nvSpPr>
          <p:spPr>
            <a:xfrm>
              <a:off x="3838350" y="2281588"/>
              <a:ext cx="17679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41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93" name="Google Shape;393;p4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96" name="Google Shape;396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397" name="Google Shape;397;p4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398" name="Google Shape;398;p41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99" name="Google Shape;399;p4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02" name="Google Shape;402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403" name="Google Shape;403;p4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404" name="Google Shape;404;p41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405" name="Google Shape;405;p4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08" name="Google Shape;408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409" name="Google Shape;409;p4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4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411" name="Google Shape;411;p4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417" name="Google Shape;417;p4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423" name="Google Shape;423;p4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</p:grpSp>
      <p:pic>
        <p:nvPicPr>
          <p:cNvPr id="428" name="Google Shape;428;p41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We did not vote for anyone else in this term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term must be &gt;= ours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log is at least as </a:t>
            </a:r>
            <a:r>
              <a:rPr lang="en" i="1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as ours</a:t>
            </a:r>
            <a:endParaRPr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The log with </a:t>
            </a:r>
            <a:r>
              <a:rPr lang="en" sz="1600">
                <a:solidFill>
                  <a:srgbClr val="FF0000"/>
                </a:solidFill>
              </a:rPr>
              <a:t>higher term</a:t>
            </a:r>
            <a:r>
              <a:rPr lang="en" sz="1600">
                <a:solidFill>
                  <a:srgbClr val="000000"/>
                </a:solidFill>
              </a:rPr>
              <a:t> in the last entry is more up-to-date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If the last entry terms are the same, then the </a:t>
            </a:r>
            <a:r>
              <a:rPr lang="en" sz="1600">
                <a:solidFill>
                  <a:srgbClr val="FF0000"/>
                </a:solidFill>
              </a:rPr>
              <a:t>longer</a:t>
            </a:r>
            <a:r>
              <a:rPr lang="en" sz="1600">
                <a:solidFill>
                  <a:srgbClr val="000000"/>
                </a:solidFill>
              </a:rPr>
              <a:t> log is more up-to-date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34" name="Google Shape;43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Conditions for granting vote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lang="en" i="1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40" name="Google Shape;440;p43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41" name="Google Shape;441;p43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2</a:t>
              </a:r>
              <a:endParaRPr sz="2800"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3</a:t>
              </a:r>
              <a:endParaRPr sz="2800"/>
            </a:p>
          </p:txBody>
        </p:sp>
      </p:grpSp>
      <p:pic>
        <p:nvPicPr>
          <p:cNvPr id="446" name="Google Shape;446;p43" descr="transparent-green-checkmark-h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812" y="178972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3"/>
          <p:cNvSpPr/>
          <p:nvPr/>
        </p:nvSpPr>
        <p:spPr>
          <a:xfrm>
            <a:off x="1353808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48" name="Google Shape;448;p43"/>
          <p:cNvSpPr/>
          <p:nvPr/>
        </p:nvSpPr>
        <p:spPr>
          <a:xfrm>
            <a:off x="2028187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49" name="Google Shape;449;p43"/>
          <p:cNvSpPr/>
          <p:nvPr/>
        </p:nvSpPr>
        <p:spPr>
          <a:xfrm>
            <a:off x="2702567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50" name="Google Shape;450;p43"/>
          <p:cNvSpPr/>
          <p:nvPr/>
        </p:nvSpPr>
        <p:spPr>
          <a:xfrm>
            <a:off x="3376983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51" name="Google Shape;451;p43"/>
          <p:cNvSpPr/>
          <p:nvPr/>
        </p:nvSpPr>
        <p:spPr>
          <a:xfrm>
            <a:off x="4051362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52" name="Google Shape;452;p43"/>
          <p:cNvSpPr/>
          <p:nvPr/>
        </p:nvSpPr>
        <p:spPr>
          <a:xfrm>
            <a:off x="4725742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53" name="Google Shape;453;p43"/>
          <p:cNvSpPr/>
          <p:nvPr/>
        </p:nvSpPr>
        <p:spPr>
          <a:xfrm>
            <a:off x="5400158" y="29048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Raft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System for enforcing </a:t>
            </a:r>
            <a:r>
              <a:rPr lang="en">
                <a:solidFill>
                  <a:srgbClr val="FF0000"/>
                </a:solidFill>
              </a:rPr>
              <a:t>strong consistency</a:t>
            </a:r>
            <a:r>
              <a:rPr lang="en">
                <a:solidFill>
                  <a:srgbClr val="FFFFFF"/>
                </a:solidFill>
              </a:rPr>
              <a:t> (linearizability)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Similar to Paxos and Viewstamped Replication, but much </a:t>
            </a:r>
            <a:r>
              <a:rPr lang="en">
                <a:solidFill>
                  <a:srgbClr val="00FF00"/>
                </a:solidFill>
              </a:rPr>
              <a:t>simpler</a:t>
            </a:r>
            <a:endParaRPr>
              <a:solidFill>
                <a:srgbClr val="00FF00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Clear boundary between </a:t>
            </a:r>
            <a:r>
              <a:rPr lang="en" i="1">
                <a:solidFill>
                  <a:schemeClr val="dk1"/>
                </a:solidFill>
              </a:rPr>
              <a:t>leader election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lang="en" i="1">
                <a:solidFill>
                  <a:schemeClr val="dk1"/>
                </a:solidFill>
              </a:rPr>
              <a:t>consensus</a:t>
            </a:r>
            <a:endParaRPr>
              <a:solidFill>
                <a:srgbClr val="FFFFFF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Leader log is ground truth; log entries only flow in one direction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lang="en" i="1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59" name="Google Shape;459;p44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60" name="Google Shape;460;p4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2</a:t>
              </a:r>
              <a:endParaRPr sz="2800"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3</a:t>
              </a:r>
              <a:endParaRPr sz="2800"/>
            </a:p>
          </p:txBody>
        </p:sp>
      </p:grpSp>
      <p:pic>
        <p:nvPicPr>
          <p:cNvPr id="465" name="Google Shape;465;p44" descr="transparent-green-checkmark-h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050" y="293247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4"/>
          <p:cNvSpPr/>
          <p:nvPr/>
        </p:nvSpPr>
        <p:spPr>
          <a:xfrm>
            <a:off x="1353808" y="2904868"/>
            <a:ext cx="572702" cy="57270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67" name="Google Shape;467;p44"/>
          <p:cNvSpPr/>
          <p:nvPr/>
        </p:nvSpPr>
        <p:spPr>
          <a:xfrm>
            <a:off x="2028187" y="2904868"/>
            <a:ext cx="572702" cy="57270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68" name="Google Shape;468;p44"/>
          <p:cNvSpPr/>
          <p:nvPr/>
        </p:nvSpPr>
        <p:spPr>
          <a:xfrm>
            <a:off x="2702567" y="2904868"/>
            <a:ext cx="572702" cy="57270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69" name="Google Shape;469;p44"/>
          <p:cNvSpPr/>
          <p:nvPr/>
        </p:nvSpPr>
        <p:spPr>
          <a:xfrm>
            <a:off x="3376946" y="2904868"/>
            <a:ext cx="572702" cy="572702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470" name="Google Shape;470;p44"/>
          <p:cNvSpPr/>
          <p:nvPr/>
        </p:nvSpPr>
        <p:spPr>
          <a:xfrm>
            <a:off x="4051326" y="2904868"/>
            <a:ext cx="572702" cy="572702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471" name="Google Shape;471;p44"/>
          <p:cNvSpPr/>
          <p:nvPr/>
        </p:nvSpPr>
        <p:spPr>
          <a:xfrm>
            <a:off x="4725701" y="290486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472" name="Google Shape;472;p44"/>
          <p:cNvSpPr/>
          <p:nvPr/>
        </p:nvSpPr>
        <p:spPr>
          <a:xfrm>
            <a:off x="5400076" y="290486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lang="en" i="1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78" name="Google Shape;478;p45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79" name="Google Shape;479;p4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1</a:t>
              </a:r>
              <a:endParaRPr sz="2800"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2</a:t>
              </a:r>
              <a:endParaRPr sz="2800"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/>
                <a:t>3</a:t>
              </a:r>
              <a:endParaRPr sz="2800"/>
            </a:p>
          </p:txBody>
        </p:sp>
      </p:grpSp>
      <p:sp>
        <p:nvSpPr>
          <p:cNvPr id="484" name="Google Shape;484;p45"/>
          <p:cNvSpPr/>
          <p:nvPr/>
        </p:nvSpPr>
        <p:spPr>
          <a:xfrm>
            <a:off x="1353808" y="2905118"/>
            <a:ext cx="572702" cy="57270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85" name="Google Shape;485;p45"/>
          <p:cNvSpPr/>
          <p:nvPr/>
        </p:nvSpPr>
        <p:spPr>
          <a:xfrm>
            <a:off x="2028187" y="2905118"/>
            <a:ext cx="572702" cy="572702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486" name="Google Shape;486;p45"/>
          <p:cNvSpPr/>
          <p:nvPr/>
        </p:nvSpPr>
        <p:spPr>
          <a:xfrm>
            <a:off x="2702576" y="2905118"/>
            <a:ext cx="572700" cy="5727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4</a:t>
            </a:r>
            <a:endParaRPr sz="2800"/>
          </a:p>
        </p:txBody>
      </p:sp>
      <p:pic>
        <p:nvPicPr>
          <p:cNvPr id="487" name="Google Shape;487;p45" descr="transparent-green-checkmark-h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050" y="2932721"/>
            <a:ext cx="496581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Why reject</a:t>
            </a:r>
            <a:r>
              <a:rPr lang="en" i="1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logs that are not </a:t>
            </a:r>
            <a:r>
              <a:rPr lang="en" i="1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93" name="Google Shape;493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Leader log is always the ground truth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Once someone is elected leader, followers must throw away conflicting entries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Must NOT throw away committed entries!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i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Note: Log doesn’t need to be the MOST up-to-date among all servers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7"/>
          <p:cNvSpPr txBox="1">
            <a:spLocks noGrp="1"/>
          </p:cNvSpPr>
          <p:nvPr>
            <p:ph type="ctrTitle" idx="4294967295"/>
          </p:nvPr>
        </p:nvSpPr>
        <p:spPr>
          <a:xfrm>
            <a:off x="888900" y="1917600"/>
            <a:ext cx="7366200" cy="13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What if we accept logs that are not as </a:t>
            </a:r>
            <a:r>
              <a:rPr lang="en" sz="3200" i="1"/>
              <a:t>up-to-date</a:t>
            </a:r>
            <a:r>
              <a:rPr lang="en" sz="3200"/>
              <a:t> as ours?</a:t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8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928636">
            <a:off x="593180" y="2954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8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05" name="Google Shape;505;p48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06" name="Google Shape;506;p48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07" name="Google Shape;507;p48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08" name="Google Shape;508;p48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09" name="Google Shape;509;p48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10" name="Google Shape;510;p48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11" name="Google Shape;511;p48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12" name="Google Shape;512;p48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13" name="Google Shape;513;p48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14" name="Google Shape;514;p48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15" name="Google Shape;515;p48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16" name="Google Shape;516;p48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17" name="Google Shape;517;p48"/>
          <p:cNvSpPr txBox="1">
            <a:spLocks noGrp="1"/>
          </p:cNvSpPr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8" name="Google Shape;518;p48"/>
          <p:cNvSpPr txBox="1">
            <a:spLocks noGrp="1"/>
          </p:cNvSpPr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9" name="Google Shape;519;p48"/>
          <p:cNvSpPr txBox="1">
            <a:spLocks noGrp="1"/>
          </p:cNvSpPr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0" name="Google Shape;520;p48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1" name="Google Shape;521;p48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2" name="Google Shape;522;p48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3" name="Google Shape;523;p48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4" name="Google Shape;524;p48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5" name="Google Shape;525;p48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6" name="Google Shape;526;p48"/>
          <p:cNvSpPr txBox="1">
            <a:spLocks noGrp="1"/>
          </p:cNvSpPr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7" name="Google Shape;527;p48"/>
          <p:cNvSpPr txBox="1">
            <a:spLocks noGrp="1"/>
          </p:cNvSpPr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8" name="Google Shape;528;p48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29" name="Google Shape;529;p48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30" name="Google Shape;530;p48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31" name="Google Shape;531;p48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32" name="Google Shape;532;p48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33" name="Google Shape;533;p48"/>
          <p:cNvSpPr txBox="1">
            <a:spLocks noGrp="1"/>
          </p:cNvSpPr>
          <p:nvPr>
            <p:ph type="body" idx="1"/>
          </p:nvPr>
        </p:nvSpPr>
        <p:spPr>
          <a:xfrm>
            <a:off x="5301050" y="533825"/>
            <a:ext cx="31128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Suppose entries 4-5 have already been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34" name="Google Shape;534;p48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4</a:t>
            </a:r>
            <a:endParaRPr sz="1800"/>
          </a:p>
        </p:txBody>
      </p:sp>
      <p:sp>
        <p:nvSpPr>
          <p:cNvPr id="535" name="Google Shape;535;p48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5</a:t>
            </a:r>
            <a:endParaRPr sz="1800"/>
          </a:p>
        </p:txBody>
      </p:sp>
      <p:sp>
        <p:nvSpPr>
          <p:cNvPr id="536" name="Google Shape;536;p48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37" name="Google Shape;537;p48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3</a:t>
            </a:r>
            <a:endParaRPr sz="1800"/>
          </a:p>
        </p:txBody>
      </p:sp>
      <p:sp>
        <p:nvSpPr>
          <p:cNvPr id="538" name="Google Shape;538;p48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39" name="Google Shape;539;p48"/>
          <p:cNvSpPr txBox="1">
            <a:spLocks noGrp="1"/>
          </p:cNvSpPr>
          <p:nvPr>
            <p:ph type="body" idx="1"/>
          </p:nvPr>
        </p:nvSpPr>
        <p:spPr>
          <a:xfrm>
            <a:off x="5301050" y="1524425"/>
            <a:ext cx="31128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Then previous leader S0 crashes and S3 times out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40" name="Google Shape;540;p48" descr="x-png-image-35402-27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8"/>
          <p:cNvSpPr txBox="1">
            <a:spLocks noGrp="1"/>
          </p:cNvSpPr>
          <p:nvPr>
            <p:ph type="body" idx="1"/>
          </p:nvPr>
        </p:nvSpPr>
        <p:spPr>
          <a:xfrm>
            <a:off x="5393750" y="2515025"/>
            <a:ext cx="29274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If S3 becomes leader then committed entries 4 and 5 may be overwritten!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9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47" name="Google Shape;547;p49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48" name="Google Shape;548;p49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49" name="Google Shape;549;p49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50" name="Google Shape;550;p49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51" name="Google Shape;551;p49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52" name="Google Shape;552;p49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53" name="Google Shape;553;p49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54" name="Google Shape;554;p49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55" name="Google Shape;555;p49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56" name="Google Shape;556;p49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57" name="Google Shape;557;p49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58" name="Google Shape;558;p49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59" name="Google Shape;559;p49"/>
          <p:cNvSpPr txBox="1">
            <a:spLocks noGrp="1"/>
          </p:cNvSpPr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0" name="Google Shape;560;p49"/>
          <p:cNvSpPr txBox="1">
            <a:spLocks noGrp="1"/>
          </p:cNvSpPr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1" name="Google Shape;561;p49"/>
          <p:cNvSpPr txBox="1">
            <a:spLocks noGrp="1"/>
          </p:cNvSpPr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2" name="Google Shape;562;p49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63" name="Google Shape;563;p49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64" name="Google Shape;564;p49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65" name="Google Shape;565;p49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66" name="Google Shape;566;p49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67" name="Google Shape;567;p49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68" name="Google Shape;568;p49"/>
          <p:cNvSpPr txBox="1">
            <a:spLocks noGrp="1"/>
          </p:cNvSpPr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9" name="Google Shape;569;p49"/>
          <p:cNvSpPr txBox="1">
            <a:spLocks noGrp="1"/>
          </p:cNvSpPr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0" name="Google Shape;570;p49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71" name="Google Shape;571;p49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72" name="Google Shape;572;p49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73" name="Google Shape;573;p49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74" name="Google Shape;574;p49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75" name="Google Shape;575;p49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4</a:t>
            </a:r>
            <a:endParaRPr sz="1800"/>
          </a:p>
        </p:txBody>
      </p:sp>
      <p:sp>
        <p:nvSpPr>
          <p:cNvPr id="576" name="Google Shape;576;p49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5</a:t>
            </a:r>
            <a:endParaRPr sz="1800"/>
          </a:p>
        </p:txBody>
      </p:sp>
      <p:sp>
        <p:nvSpPr>
          <p:cNvPr id="577" name="Google Shape;577;p49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3</a:t>
            </a:r>
            <a:endParaRPr sz="1800"/>
          </a:p>
        </p:txBody>
      </p:sp>
      <p:sp>
        <p:nvSpPr>
          <p:cNvPr id="579" name="Google Shape;579;p49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80" name="Google Shape;580;p49" descr="x-png-image-35402-27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9"/>
          <p:cNvSpPr txBox="1">
            <a:spLocks noGrp="1"/>
          </p:cNvSpPr>
          <p:nvPr>
            <p:ph type="body" idx="1"/>
          </p:nvPr>
        </p:nvSpPr>
        <p:spPr>
          <a:xfrm>
            <a:off x="5552475" y="475475"/>
            <a:ext cx="25803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Why is it OK to throw away these entries?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2" name="Google Shape;582;p49"/>
          <p:cNvSpPr/>
          <p:nvPr/>
        </p:nvSpPr>
        <p:spPr>
          <a:xfrm>
            <a:off x="3428825" y="3667825"/>
            <a:ext cx="2122500" cy="767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3" name="Google Shape;583;p49"/>
          <p:cNvCxnSpPr/>
          <p:nvPr/>
        </p:nvCxnSpPr>
        <p:spPr>
          <a:xfrm flipH="1">
            <a:off x="4877850" y="1199650"/>
            <a:ext cx="1022700" cy="2381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4" name="Google Shape;584;p49"/>
          <p:cNvSpPr txBox="1">
            <a:spLocks noGrp="1"/>
          </p:cNvSpPr>
          <p:nvPr>
            <p:ph type="body" idx="1"/>
          </p:nvPr>
        </p:nvSpPr>
        <p:spPr>
          <a:xfrm>
            <a:off x="6108925" y="1600250"/>
            <a:ext cx="2580300" cy="13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If these entries were committed, then it means they must exist on a majority of servers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85" name="Google Shape;585;p49"/>
          <p:cNvSpPr txBox="1">
            <a:spLocks noGrp="1"/>
          </p:cNvSpPr>
          <p:nvPr>
            <p:ph type="body" idx="1"/>
          </p:nvPr>
        </p:nvSpPr>
        <p:spPr>
          <a:xfrm>
            <a:off x="6108925" y="3264425"/>
            <a:ext cx="2580300" cy="13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that case S4 can receive votes from the same majority and become a valid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86" name="Google Shape;586;p49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28636">
            <a:off x="593180" y="2266345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0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92" name="Google Shape;592;p50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93" name="Google Shape;593;p50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94" name="Google Shape;594;p50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595" name="Google Shape;595;p50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596" name="Google Shape;596;p50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97" name="Google Shape;597;p50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98" name="Google Shape;598;p50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599" name="Google Shape;599;p50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00" name="Google Shape;600;p50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01" name="Google Shape;601;p50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02" name="Google Shape;602;p50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603" name="Google Shape;603;p50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604" name="Google Shape;604;p50"/>
          <p:cNvSpPr txBox="1">
            <a:spLocks noGrp="1"/>
          </p:cNvSpPr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5" name="Google Shape;605;p50"/>
          <p:cNvSpPr txBox="1">
            <a:spLocks noGrp="1"/>
          </p:cNvSpPr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6" name="Google Shape;606;p50"/>
          <p:cNvSpPr txBox="1">
            <a:spLocks noGrp="1"/>
          </p:cNvSpPr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7" name="Google Shape;607;p50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08" name="Google Shape;608;p50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09" name="Google Shape;609;p50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10" name="Google Shape;610;p50"/>
          <p:cNvSpPr txBox="1">
            <a:spLocks noGrp="1"/>
          </p:cNvSpPr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1" name="Google Shape;611;p50"/>
          <p:cNvSpPr txBox="1">
            <a:spLocks noGrp="1"/>
          </p:cNvSpPr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2" name="Google Shape;612;p50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13" name="Google Shape;613;p50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14" name="Google Shape;614;p50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  <p:sp>
        <p:nvSpPr>
          <p:cNvPr id="615" name="Google Shape;615;p50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616" name="Google Shape;616;p50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617" name="Google Shape;617;p50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4</a:t>
            </a:r>
            <a:endParaRPr sz="1800"/>
          </a:p>
        </p:txBody>
      </p:sp>
      <p:sp>
        <p:nvSpPr>
          <p:cNvPr id="618" name="Google Shape;618;p50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5</a:t>
            </a:r>
            <a:endParaRPr sz="1800"/>
          </a:p>
        </p:txBody>
      </p:sp>
      <p:sp>
        <p:nvSpPr>
          <p:cNvPr id="619" name="Google Shape;619;p50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2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0" name="Google Shape;620;p50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3</a:t>
            </a:r>
            <a:endParaRPr sz="1800"/>
          </a:p>
        </p:txBody>
      </p:sp>
      <p:sp>
        <p:nvSpPr>
          <p:cNvPr id="621" name="Google Shape;621;p50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1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22" name="Google Shape;622;p50" descr="x-png-image-35402-27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0"/>
          <p:cNvSpPr/>
          <p:nvPr/>
        </p:nvSpPr>
        <p:spPr>
          <a:xfrm>
            <a:off x="3529346" y="307921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624" name="Google Shape;624;p50"/>
          <p:cNvSpPr/>
          <p:nvPr/>
        </p:nvSpPr>
        <p:spPr>
          <a:xfrm>
            <a:off x="4203726" y="307921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sp>
        <p:nvSpPr>
          <p:cNvPr id="625" name="Google Shape;625;p50"/>
          <p:cNvSpPr/>
          <p:nvPr/>
        </p:nvSpPr>
        <p:spPr>
          <a:xfrm>
            <a:off x="3529321" y="3775868"/>
            <a:ext cx="5727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</a:t>
            </a:r>
            <a:endParaRPr sz="2800"/>
          </a:p>
        </p:txBody>
      </p:sp>
      <p:sp>
        <p:nvSpPr>
          <p:cNvPr id="626" name="Google Shape;626;p50"/>
          <p:cNvSpPr/>
          <p:nvPr/>
        </p:nvSpPr>
        <p:spPr>
          <a:xfrm>
            <a:off x="4203701" y="3775868"/>
            <a:ext cx="5727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</a:t>
            </a:r>
            <a:endParaRPr sz="2800"/>
          </a:p>
        </p:txBody>
      </p:sp>
      <p:pic>
        <p:nvPicPr>
          <p:cNvPr id="627" name="Google Shape;627;p50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28636">
            <a:off x="593180" y="2266345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1"/>
          <p:cNvSpPr txBox="1">
            <a:spLocks noGrp="1"/>
          </p:cNvSpPr>
          <p:nvPr>
            <p:ph type="ctrTitle" idx="4294967295"/>
          </p:nvPr>
        </p:nvSpPr>
        <p:spPr>
          <a:xfrm>
            <a:off x="528150" y="1897200"/>
            <a:ext cx="80877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One caveat with entries from old terms… (later)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2"/>
          <p:cNvSpPr txBox="1">
            <a:spLocks noGrp="1"/>
          </p:cNvSpPr>
          <p:nvPr>
            <p:ph type="ctrTitle" idx="4294967295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Raft</a:t>
            </a:r>
            <a:endParaRPr sz="4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Normal operation</a:t>
            </a:r>
            <a:endParaRPr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53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643" name="Google Shape;643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46" name="Google Shape;646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647" name="Google Shape;647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aphicFrame>
        <p:nvGraphicFramePr>
          <p:cNvPr id="648" name="Google Shape;648;p53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{CBA5641E-03EB-4FB3-A4CE-677EF2544BE2}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CCCCCC"/>
                          </a:solidFill>
                        </a:rPr>
                        <a:t>currentTerm</a:t>
                      </a:r>
                      <a:endParaRPr sz="1300" b="1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CCCCCC"/>
                          </a:solidFill>
                        </a:rPr>
                        <a:t>latest term server has seen</a:t>
                      </a:r>
                      <a:endParaRPr sz="130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CCCCCC"/>
                          </a:solidFill>
                        </a:rPr>
                        <a:t>votedFor</a:t>
                      </a:r>
                      <a:endParaRPr sz="1300" b="1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CCCCCC"/>
                          </a:solidFill>
                        </a:rPr>
                        <a:t>candidate ID that received vote in current term,</a:t>
                      </a:r>
                      <a:endParaRPr sz="1300">
                        <a:solidFill>
                          <a:srgbClr val="CCCCCC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CCCCCC"/>
                          </a:solidFill>
                        </a:rPr>
                        <a:t>or -1 if none</a:t>
                      </a:r>
                      <a:endParaRPr sz="130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49" name="Google Shape;649;p53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{CBA5641E-03EB-4FB3-A4CE-677EF2544BE2}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nextIndex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for each server, index of the next log entry to send to that server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matchIndex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for each server, index of highest log entry known to be replicated on the server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50" name="Google Shape;650;p53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</a:rPr>
              <a:t>(Only on leader)</a:t>
            </a:r>
            <a:endParaRPr sz="1300" i="1"/>
          </a:p>
        </p:txBody>
      </p:sp>
      <p:sp>
        <p:nvSpPr>
          <p:cNvPr id="651" name="Google Shape;651;p53"/>
          <p:cNvSpPr txBox="1">
            <a:spLocks noGrp="1"/>
          </p:cNvSpPr>
          <p:nvPr>
            <p:ph type="body" idx="1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Logs are 1-indexed</a:t>
            </a:r>
            <a:endParaRPr sz="20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Assignment 3 hints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will implement the </a:t>
            </a:r>
            <a:r>
              <a:rPr lang="en" i="1">
                <a:solidFill>
                  <a:srgbClr val="FF0000"/>
                </a:solidFill>
              </a:rPr>
              <a:t>leader election</a:t>
            </a:r>
            <a:r>
              <a:rPr lang="en">
                <a:solidFill>
                  <a:srgbClr val="FFFFFF"/>
                </a:solidFill>
              </a:rPr>
              <a:t> portion of Raft in assignment 3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will implement the </a:t>
            </a:r>
            <a:r>
              <a:rPr lang="en" i="1">
                <a:solidFill>
                  <a:srgbClr val="FF0000"/>
                </a:solidFill>
              </a:rPr>
              <a:t>log replication</a:t>
            </a:r>
            <a:r>
              <a:rPr lang="en">
                <a:solidFill>
                  <a:srgbClr val="FFFFFF"/>
                </a:solidFill>
              </a:rPr>
              <a:t> portion of Raft in assignment 4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time.Timer</a:t>
            </a:r>
            <a:r>
              <a:rPr lang="en">
                <a:solidFill>
                  <a:srgbClr val="FFFFFF"/>
                </a:solidFill>
              </a:rPr>
              <a:t> and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r>
              <a:rPr lang="en">
                <a:solidFill>
                  <a:srgbClr val="FFFFFF"/>
                </a:solidFill>
              </a:rPr>
              <a:t> statements to implement timeout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Need to time out on heartbe</a:t>
            </a:r>
            <a:r>
              <a:rPr lang="en">
                <a:solidFill>
                  <a:srgbClr val="FFFFFF"/>
                </a:solidFill>
              </a:rPr>
              <a:t>ats → Start election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Need to time out on waiting for majority of votes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Raft logs are 1-indexed; add a dummy entry in the first slot to enforce this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When voting for yourself, you can skip the RPC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5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57" name="Google Shape;657;p5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60" name="Google Shape;660;p5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661" name="Google Shape;661;p5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662" name="Google Shape;662;p5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63" name="Google Shape;663;p5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66" name="Google Shape;666;p5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667" name="Google Shape;667;p5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668" name="Google Shape;668;p5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69" name="Google Shape;669;p5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72" name="Google Shape;672;p5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673" name="Google Shape;673;p5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5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79" name="Google Shape;679;p5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nextIndex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matchIndex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681" name="Google Shape;681;p5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82" name="Google Shape;682;p5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683" name="Google Shape;683;p55"/>
            <p:cNvSpPr txBox="1"/>
            <p:nvPr/>
          </p:nvSpPr>
          <p:spPr>
            <a:xfrm>
              <a:off x="5119260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[1, 1, 1]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[0, 0, 0]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84" name="Google Shape;684;p5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85" name="Google Shape;685;p5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687" name="Google Shape;687;p5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88" name="Google Shape;688;p5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689" name="Google Shape;689;p5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690" name="Google Shape;690;p5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91" name="Google Shape;691;p5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693" name="Google Shape;693;p5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694" name="Google Shape;694;p5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695" name="Google Shape;695;p5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696" name="Google Shape;696;p55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5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02" name="Google Shape;702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04" name="Google Shape;704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05" name="Google Shape;705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706" name="Google Shape;706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[1, 1, 1]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0, 0]</a:t>
              </a:r>
              <a:endParaRPr sz="1200"/>
            </a:p>
          </p:txBody>
        </p:sp>
      </p:grpSp>
      <p:grpSp>
        <p:nvGrpSpPr>
          <p:cNvPr id="707" name="Google Shape;707;p5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08" name="Google Shape;708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10" name="Google Shape;710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11" name="Google Shape;711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712" name="Google Shape;712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713" name="Google Shape;713;p5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14" name="Google Shape;714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16" name="Google Shape;716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17" name="Google Shape;717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718" name="Google Shape;718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719" name="Google Shape;719;p56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56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21" name="Google Shape;721;p56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2" name="Google Shape;722;p56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56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7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29" name="Google Shape;729;p5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30" name="Google Shape;730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33" name="Google Shape;733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734" name="Google Shape;734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[1, 1, 1]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0, 0]</a:t>
              </a:r>
              <a:endParaRPr sz="1200"/>
            </a:p>
          </p:txBody>
        </p:sp>
      </p:grpSp>
      <p:grpSp>
        <p:nvGrpSpPr>
          <p:cNvPr id="735" name="Google Shape;735;p5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36" name="Google Shape;736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39" name="Google Shape;739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740" name="Google Shape;740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741" name="Google Shape;741;p5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42" name="Google Shape;742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45" name="Google Shape;745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746" name="Google Shape;746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747" name="Google Shape;747;p57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7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9" name="Google Shape;749;p57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750" name="Google Shape;750;p57"/>
          <p:cNvSpPr txBox="1"/>
          <p:nvPr/>
        </p:nvSpPr>
        <p:spPr>
          <a:xfrm>
            <a:off x="1284100" y="2978100"/>
            <a:ext cx="17679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5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56" name="Google Shape;756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58" name="Google Shape;758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59" name="Google Shape;759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760" name="Google Shape;760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[1, 1, 1]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0, 0]</a:t>
              </a:r>
              <a:endParaRPr sz="1200"/>
            </a:p>
          </p:txBody>
        </p:sp>
      </p:grpSp>
      <p:grpSp>
        <p:nvGrpSpPr>
          <p:cNvPr id="761" name="Google Shape;761;p5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62" name="Google Shape;762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64" name="Google Shape;764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65" name="Google Shape;765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766" name="Google Shape;766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767" name="Google Shape;767;p5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68" name="Google Shape;768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70" name="Google Shape;770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71" name="Google Shape;771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772" name="Google Shape;772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773" name="Google Shape;773;p58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58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75" name="Google Shape;775;p58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  <p:cxnSp>
          <p:nvCxnSpPr>
            <p:cNvPr id="776" name="Google Shape;776;p58"/>
            <p:cNvCxnSpPr/>
            <p:nvPr/>
          </p:nvCxnSpPr>
          <p:spPr>
            <a:xfrm rot="10800000" flipH="1">
              <a:off x="1364475" y="2686875"/>
              <a:ext cx="646500" cy="383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77" name="Google Shape;777;p58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sz="12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5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83" name="Google Shape;783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85" name="Google Shape;785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86" name="Google Shape;786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787" name="Google Shape;787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[1, 1, 1]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0, 0]</a:t>
              </a:r>
              <a:endParaRPr sz="1200"/>
            </a:p>
          </p:txBody>
        </p:sp>
      </p:grpSp>
      <p:grpSp>
        <p:nvGrpSpPr>
          <p:cNvPr id="788" name="Google Shape;788;p5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89" name="Google Shape;789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91" name="Google Shape;791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92" name="Google Shape;792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793" name="Google Shape;793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794" name="Google Shape;794;p5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95" name="Google Shape;795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797" name="Google Shape;797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798" name="Google Shape;798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799" name="Google Shape;799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800" name="Google Shape;800;p59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02" name="Google Shape;802;p5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03" name="Google Shape;803;p5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grpSp>
        <p:nvGrpSpPr>
          <p:cNvPr id="804" name="Google Shape;804;p59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805" name="Google Shape;805;p59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  <p:cxnSp>
          <p:nvCxnSpPr>
            <p:cNvPr id="806" name="Google Shape;806;p59"/>
            <p:cNvCxnSpPr/>
            <p:nvPr/>
          </p:nvCxnSpPr>
          <p:spPr>
            <a:xfrm rot="10800000" flipH="1">
              <a:off x="1364475" y="2686875"/>
              <a:ext cx="646500" cy="383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07" name="Google Shape;807;p59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sz="1200"/>
            </a:p>
          </p:txBody>
        </p:sp>
      </p:grpSp>
      <p:sp>
        <p:nvSpPr>
          <p:cNvPr id="808" name="Google Shape;808;p59"/>
          <p:cNvSpPr txBox="1"/>
          <p:nvPr/>
        </p:nvSpPr>
        <p:spPr>
          <a:xfrm>
            <a:off x="1602850" y="30742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Request 2</a:t>
            </a:r>
            <a:endParaRPr sz="1200"/>
          </a:p>
        </p:txBody>
      </p:sp>
      <p:sp>
        <p:nvSpPr>
          <p:cNvPr id="809" name="Google Shape;809;p59"/>
          <p:cNvSpPr txBox="1"/>
          <p:nvPr/>
        </p:nvSpPr>
        <p:spPr>
          <a:xfrm>
            <a:off x="1602850" y="33028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Request 3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6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15" name="Google Shape;815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817" name="Google Shape;817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818" name="Google Shape;818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819" name="Google Shape;819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</a:t>
              </a:r>
              <a:r>
                <a:rPr lang="en" sz="1200" b="1">
                  <a:solidFill>
                    <a:srgbClr val="FF0000"/>
                  </a:solidFill>
                </a:rPr>
                <a:t>4</a:t>
              </a:r>
              <a:r>
                <a:rPr lang="en" sz="1200"/>
                <a:t>, 1, 1]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</a:t>
              </a:r>
              <a:r>
                <a:rPr lang="en" sz="1200" b="1">
                  <a:solidFill>
                    <a:srgbClr val="FF0000"/>
                  </a:solidFill>
                </a:rPr>
                <a:t>3</a:t>
              </a:r>
              <a:r>
                <a:rPr lang="en" sz="1200"/>
                <a:t>, 0, 0]</a:t>
              </a:r>
              <a:endParaRPr sz="1200"/>
            </a:p>
          </p:txBody>
        </p:sp>
      </p:grpSp>
      <p:grpSp>
        <p:nvGrpSpPr>
          <p:cNvPr id="820" name="Google Shape;820;p6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21" name="Google Shape;821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823" name="Google Shape;823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824" name="Google Shape;824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825" name="Google Shape;825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826" name="Google Shape;826;p6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27" name="Google Shape;827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829" name="Google Shape;829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830" name="Google Shape;830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831" name="Google Shape;831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832" name="Google Shape;832;p60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6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34" name="Google Shape;834;p6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35" name="Google Shape;835;p6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grpSp>
        <p:nvGrpSpPr>
          <p:cNvPr id="836" name="Google Shape;836;p60"/>
          <p:cNvGrpSpPr/>
          <p:nvPr/>
        </p:nvGrpSpPr>
        <p:grpSpPr>
          <a:xfrm>
            <a:off x="4148025" y="1066325"/>
            <a:ext cx="1808825" cy="1550100"/>
            <a:chOff x="4148025" y="1066325"/>
            <a:chExt cx="1808825" cy="1550100"/>
          </a:xfrm>
        </p:grpSpPr>
        <p:cxnSp>
          <p:nvCxnSpPr>
            <p:cNvPr id="837" name="Google Shape;837;p60"/>
            <p:cNvCxnSpPr/>
            <p:nvPr/>
          </p:nvCxnSpPr>
          <p:spPr>
            <a:xfrm rot="10800000">
              <a:off x="4148025" y="1066325"/>
              <a:ext cx="15699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38" name="Google Shape;838;p60"/>
            <p:cNvSpPr txBox="1"/>
            <p:nvPr/>
          </p:nvSpPr>
          <p:spPr>
            <a:xfrm>
              <a:off x="4188950" y="1066325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9" name="Google Shape;839;p60"/>
            <p:cNvSpPr/>
            <p:nvPr/>
          </p:nvSpPr>
          <p:spPr>
            <a:xfrm>
              <a:off x="439472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4733150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507157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</p:grpSp>
      <p:grpSp>
        <p:nvGrpSpPr>
          <p:cNvPr id="842" name="Google Shape;842;p60"/>
          <p:cNvGrpSpPr/>
          <p:nvPr/>
        </p:nvGrpSpPr>
        <p:grpSpPr>
          <a:xfrm>
            <a:off x="1668875" y="2727000"/>
            <a:ext cx="2008400" cy="1784450"/>
            <a:chOff x="1668875" y="2727000"/>
            <a:chExt cx="2008400" cy="1784450"/>
          </a:xfrm>
        </p:grpSpPr>
        <p:cxnSp>
          <p:nvCxnSpPr>
            <p:cNvPr id="843" name="Google Shape;843;p60"/>
            <p:cNvCxnSpPr/>
            <p:nvPr/>
          </p:nvCxnSpPr>
          <p:spPr>
            <a:xfrm>
              <a:off x="2724775" y="2727000"/>
              <a:ext cx="952500" cy="1034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44" name="Google Shape;844;p60"/>
            <p:cNvSpPr txBox="1"/>
            <p:nvPr/>
          </p:nvSpPr>
          <p:spPr>
            <a:xfrm>
              <a:off x="1668875" y="29613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187465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2213075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255150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6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53" name="Google Shape;853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855" name="Google Shape;855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856" name="Google Shape;856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857" name="Google Shape;857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1, 1]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0, 0]</a:t>
              </a:r>
              <a:endParaRPr sz="1200"/>
            </a:p>
          </p:txBody>
        </p:sp>
      </p:grpSp>
      <p:grpSp>
        <p:nvGrpSpPr>
          <p:cNvPr id="858" name="Google Shape;858;p6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59" name="Google Shape;859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861" name="Google Shape;861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862" name="Google Shape;862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863" name="Google Shape;863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864" name="Google Shape;864;p6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65" name="Google Shape;865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867" name="Google Shape;867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868" name="Google Shape;868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869" name="Google Shape;869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870" name="Google Shape;870;p61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6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72" name="Google Shape;872;p6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73" name="Google Shape;873;p6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cxnSp>
        <p:nvCxnSpPr>
          <p:cNvPr id="874" name="Google Shape;874;p61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5" name="Google Shape;875;p61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76" name="Google Shape;876;p6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77" name="Google Shape;877;p6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78" name="Google Shape;878;p6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79" name="Google Shape;879;p6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80" name="Google Shape;880;p6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81" name="Google Shape;881;p6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82" name="Google Shape;882;p61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3" name="Google Shape;883;p61"/>
          <p:cNvSpPr txBox="1"/>
          <p:nvPr/>
        </p:nvSpPr>
        <p:spPr>
          <a:xfrm>
            <a:off x="1330450" y="310217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2"/>
          <p:cNvSpPr txBox="1">
            <a:spLocks noGrp="1"/>
          </p:cNvSpPr>
          <p:nvPr>
            <p:ph type="body" idx="1"/>
          </p:nvPr>
        </p:nvSpPr>
        <p:spPr>
          <a:xfrm>
            <a:off x="4327250" y="1869400"/>
            <a:ext cx="40098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while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commitIndex &gt; lastApplied</a:t>
            </a:r>
            <a:r>
              <a:rPr lang="en">
                <a:solidFill>
                  <a:srgbClr val="000000"/>
                </a:solidFill>
              </a:rPr>
              <a:t>, apply commands to state machine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89" name="Google Shape;889;p6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90" name="Google Shape;890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commitIndex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nextIndex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matchIndex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892" name="Google Shape;892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893" name="Google Shape;893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894" name="Google Shape;894;p6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3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[4, 4, 4]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[3, 3, 3]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895" name="Google Shape;895;p6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96" name="Google Shape;896;p6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97" name="Google Shape;897;p6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98" name="Google Shape;898;p62"/>
          <p:cNvSpPr txBox="1">
            <a:spLocks noGrp="1"/>
          </p:cNvSpPr>
          <p:nvPr>
            <p:ph type="body" idx="1"/>
          </p:nvPr>
        </p:nvSpPr>
        <p:spPr>
          <a:xfrm>
            <a:off x="4436275" y="942950"/>
            <a:ext cx="32316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Entry 3 is now replicated on a majority, so we can commit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9" name="Google Shape;899;p62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6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05" name="Google Shape;905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lastApplied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07" name="Google Shape;907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08" name="Google Shape;908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909" name="Google Shape;909;p6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3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pic>
        <p:nvPicPr>
          <p:cNvPr id="910" name="Google Shape;910;p63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12" name="Google Shape;912;p6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13" name="Google Shape;913;p6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14" name="Google Shape;914;p63"/>
          <p:cNvSpPr txBox="1">
            <a:spLocks noGrp="1"/>
          </p:cNvSpPr>
          <p:nvPr>
            <p:ph type="body" idx="1"/>
          </p:nvPr>
        </p:nvSpPr>
        <p:spPr>
          <a:xfrm>
            <a:off x="4606375" y="947075"/>
            <a:ext cx="2954100" cy="12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Once leader has applied an entry to state machine, it is safe to tell the client that the entry is committed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15" name="Google Shape;915;p63"/>
          <p:cNvGrpSpPr/>
          <p:nvPr/>
        </p:nvGrpSpPr>
        <p:grpSpPr>
          <a:xfrm>
            <a:off x="478250" y="2686875"/>
            <a:ext cx="2513900" cy="803100"/>
            <a:chOff x="478250" y="2686875"/>
            <a:chExt cx="2513900" cy="803100"/>
          </a:xfrm>
        </p:grpSpPr>
        <p:sp>
          <p:nvSpPr>
            <p:cNvPr id="916" name="Google Shape;916;p63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Client</a:t>
              </a:r>
              <a:endParaRPr/>
            </a:p>
          </p:txBody>
        </p:sp>
        <p:cxnSp>
          <p:nvCxnSpPr>
            <p:cNvPr id="917" name="Google Shape;917;p63"/>
            <p:cNvCxnSpPr/>
            <p:nvPr/>
          </p:nvCxnSpPr>
          <p:spPr>
            <a:xfrm rot="10800000" flipH="1">
              <a:off x="1364475" y="2686875"/>
              <a:ext cx="646500" cy="383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18" name="Google Shape;918;p63"/>
            <p:cNvSpPr txBox="1"/>
            <p:nvPr/>
          </p:nvSpPr>
          <p:spPr>
            <a:xfrm>
              <a:off x="1602850" y="2845650"/>
              <a:ext cx="13893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Response 1 2 3</a:t>
              </a:r>
              <a:endParaRPr sz="12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Importance of </a:t>
            </a:r>
            <a:r>
              <a:rPr lang="en">
                <a:solidFill>
                  <a:srgbClr val="FF0000"/>
                </a:solidFill>
              </a:rPr>
              <a:t>readability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luxury for small projects, but a necessity for large and complex projects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HW4 will build on top of your solution for HW3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HW3 only accounts for about 20% of the work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Some tips:</a:t>
            </a:r>
            <a:endParaRPr>
              <a:solidFill>
                <a:srgbClr val="FFFFFF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Duplicate code is </a:t>
            </a:r>
            <a:r>
              <a:rPr lang="en" i="1">
                <a:solidFill>
                  <a:schemeClr val="dk1"/>
                </a:solidFill>
              </a:rPr>
              <a:t>really</a:t>
            </a:r>
            <a:r>
              <a:rPr lang="en">
                <a:solidFill>
                  <a:schemeClr val="dk1"/>
                </a:solidFill>
              </a:rPr>
              <a:t> bad; avoid at all costs</a:t>
            </a:r>
            <a:endParaRPr>
              <a:solidFill>
                <a:srgbClr val="FFFFFF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If a function is more than 30 lines, it is too long → split!</a:t>
            </a:r>
            <a:endParaRPr>
              <a:solidFill>
                <a:srgbClr val="FFFFFF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Avoid nested if-else’s; use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solidFill>
                  <a:srgbClr val="FFFFFF"/>
                </a:solidFill>
              </a:rPr>
              <a:t>s and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continue</a:t>
            </a:r>
            <a:r>
              <a:rPr lang="en">
                <a:solidFill>
                  <a:srgbClr val="FFFFFF"/>
                </a:solidFill>
              </a:rPr>
              <a:t>s where possible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4"/>
          <p:cNvSpPr txBox="1">
            <a:spLocks noGrp="1"/>
          </p:cNvSpPr>
          <p:nvPr>
            <p:ph type="ctrTitle" idx="4294967295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Raft</a:t>
            </a:r>
            <a:endParaRPr sz="4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After new leader election</a:t>
            </a:r>
            <a:endParaRPr sz="4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6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29" name="Google Shape;929;p6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31" name="Google Shape;931;p6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32" name="Google Shape;932;p6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933" name="Google Shape;933;p6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934" name="Google Shape;934;p6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35" name="Google Shape;935;p6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37" name="Google Shape;937;p6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38" name="Google Shape;938;p6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939" name="Google Shape;939;p6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940" name="Google Shape;940;p6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41" name="Google Shape;941;p6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43" name="Google Shape;943;p6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44" name="Google Shape;944;p6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945" name="Google Shape;945;p6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946" name="Google Shape;946;p65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6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48" name="Google Shape;948;p6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49" name="Google Shape;949;p6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0" name="Google Shape;950;p6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1" name="Google Shape;951;p6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2" name="Google Shape;952;p6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3" name="Google Shape;953;p6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4" name="Google Shape;954;p6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5" name="Google Shape;955;p6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6" name="Google Shape;956;p65"/>
          <p:cNvSpPr/>
          <p:nvPr/>
        </p:nvSpPr>
        <p:spPr>
          <a:xfrm>
            <a:off x="1843200" y="521675"/>
            <a:ext cx="3135775" cy="3782000"/>
          </a:xfrm>
          <a:custGeom>
            <a:avLst/>
            <a:gdLst/>
            <a:ahLst/>
            <a:cxnLst/>
            <a:rect l="l" t="t" r="r" b="b"/>
            <a:pathLst>
              <a:path w="125431" h="151280" extrusionOk="0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7" name="Google Shape;957;p65"/>
          <p:cNvSpPr txBox="1">
            <a:spLocks noGrp="1"/>
          </p:cNvSpPr>
          <p:nvPr>
            <p:ph type="body" idx="1"/>
          </p:nvPr>
        </p:nvSpPr>
        <p:spPr>
          <a:xfrm>
            <a:off x="6500238" y="2309688"/>
            <a:ext cx="1114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58" name="Google Shape;958;p65"/>
          <p:cNvSpPr txBox="1"/>
          <p:nvPr/>
        </p:nvSpPr>
        <p:spPr>
          <a:xfrm>
            <a:off x="905475" y="3298400"/>
            <a:ext cx="1114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Partition!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6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64" name="Google Shape;964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66" name="Google Shape;966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67" name="Google Shape;967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968" name="Google Shape;968;p6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969" name="Google Shape;969;p6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70" name="Google Shape;970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72" name="Google Shape;972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73" name="Google Shape;973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974" name="Google Shape;974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3, 0]</a:t>
              </a:r>
              <a:endParaRPr sz="1200"/>
            </a:p>
          </p:txBody>
        </p:sp>
      </p:grpSp>
      <p:grpSp>
        <p:nvGrpSpPr>
          <p:cNvPr id="975" name="Google Shape;975;p6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76" name="Google Shape;976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978" name="Google Shape;978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79" name="Google Shape;979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980" name="Google Shape;980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981" name="Google Shape;981;p66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3" name="Google Shape;983;p6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4" name="Google Shape;984;p6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5" name="Google Shape;985;p6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6" name="Google Shape;986;p6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7" name="Google Shape;987;p6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8" name="Google Shape;988;p6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89" name="Google Shape;989;p6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843200" y="521675"/>
            <a:ext cx="3135775" cy="3782000"/>
          </a:xfrm>
          <a:custGeom>
            <a:avLst/>
            <a:gdLst/>
            <a:ahLst/>
            <a:cxnLst/>
            <a:rect l="l" t="t" r="r" b="b"/>
            <a:pathLst>
              <a:path w="125431" h="151280" extrusionOk="0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92" name="Google Shape;992;p66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66"/>
          <p:cNvSpPr txBox="1"/>
          <p:nvPr/>
        </p:nvSpPr>
        <p:spPr>
          <a:xfrm>
            <a:off x="6627925" y="26099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         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94" name="Google Shape;994;p66"/>
          <p:cNvGrpSpPr/>
          <p:nvPr/>
        </p:nvGrpSpPr>
        <p:grpSpPr>
          <a:xfrm>
            <a:off x="6223700" y="2412663"/>
            <a:ext cx="2172125" cy="1459975"/>
            <a:chOff x="6223700" y="2412675"/>
            <a:chExt cx="2172125" cy="1459975"/>
          </a:xfrm>
        </p:grpSpPr>
        <p:cxnSp>
          <p:nvCxnSpPr>
            <p:cNvPr id="995" name="Google Shape;995;p66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96" name="Google Shape;996;p66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9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9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6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02" name="Google Shape;1002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04" name="Google Shape;1004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05" name="Google Shape;1005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006" name="Google Shape;1006;p6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1007" name="Google Shape;1007;p6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08" name="Google Shape;1008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10" name="Google Shape;1010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11" name="Google Shape;1011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012" name="Google Shape;1012;p6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3, 0]</a:t>
              </a:r>
              <a:endParaRPr sz="1200"/>
            </a:p>
          </p:txBody>
        </p:sp>
      </p:grpSp>
      <p:grpSp>
        <p:nvGrpSpPr>
          <p:cNvPr id="1013" name="Google Shape;1013;p6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14" name="Google Shape;1014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16" name="Google Shape;1016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17" name="Google Shape;1017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018" name="Google Shape;1018;p6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019" name="Google Shape;1019;p67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6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1" name="Google Shape;1021;p6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2" name="Google Shape;1022;p6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3" name="Google Shape;1023;p6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4" name="Google Shape;1024;p6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5" name="Google Shape;1025;p6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6" name="Google Shape;1026;p6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7" name="Google Shape;1027;p6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8" name="Google Shape;1028;p6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29" name="Google Shape;1029;p67"/>
          <p:cNvSpPr/>
          <p:nvPr/>
        </p:nvSpPr>
        <p:spPr>
          <a:xfrm>
            <a:off x="1843200" y="521675"/>
            <a:ext cx="3135775" cy="3782000"/>
          </a:xfrm>
          <a:custGeom>
            <a:avLst/>
            <a:gdLst/>
            <a:ahLst/>
            <a:cxnLst/>
            <a:rect l="l" t="t" r="r" b="b"/>
            <a:pathLst>
              <a:path w="125431" h="151280" extrusionOk="0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1030" name="Google Shape;1030;p67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67"/>
          <p:cNvCxnSpPr/>
          <p:nvPr/>
        </p:nvCxnSpPr>
        <p:spPr>
          <a:xfrm rot="10800000" flipH="1">
            <a:off x="6223700" y="2412675"/>
            <a:ext cx="634200" cy="81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2" name="Google Shape;1032;p67"/>
          <p:cNvSpPr txBox="1"/>
          <p:nvPr/>
        </p:nvSpPr>
        <p:spPr>
          <a:xfrm>
            <a:off x="6627925" y="2657825"/>
            <a:ext cx="17679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6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38" name="Google Shape;1038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40" name="Google Shape;1040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41" name="Google Shape;1041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042" name="Google Shape;1042;p6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1043" name="Google Shape;1043;p6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44" name="Google Shape;1044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commitIndex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lastApplied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47" name="Google Shape;1047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048" name="Google Shape;1048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3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3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3, </a:t>
              </a:r>
              <a:r>
                <a:rPr lang="en" sz="1200" b="1">
                  <a:solidFill>
                    <a:srgbClr val="FF0000"/>
                  </a:solidFill>
                </a:rPr>
                <a:t>3</a:t>
              </a:r>
              <a:r>
                <a:rPr lang="en" sz="1200"/>
                <a:t>]</a:t>
              </a:r>
              <a:endParaRPr sz="1200"/>
            </a:p>
          </p:txBody>
        </p:sp>
      </p:grpSp>
      <p:grpSp>
        <p:nvGrpSpPr>
          <p:cNvPr id="1049" name="Google Shape;1049;p6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50" name="Google Shape;1050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53" name="Google Shape;1053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054" name="Google Shape;1054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055" name="Google Shape;1055;p68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6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57" name="Google Shape;1057;p6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58" name="Google Shape;1058;p6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59" name="Google Shape;1059;p6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0" name="Google Shape;1060;p6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1" name="Google Shape;1061;p6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2" name="Google Shape;1062;p6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3" name="Google Shape;1063;p6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4" name="Google Shape;1064;p6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65" name="Google Shape;1065;p68"/>
          <p:cNvSpPr/>
          <p:nvPr/>
        </p:nvSpPr>
        <p:spPr>
          <a:xfrm>
            <a:off x="1843200" y="521675"/>
            <a:ext cx="3135775" cy="3782000"/>
          </a:xfrm>
          <a:custGeom>
            <a:avLst/>
            <a:gdLst/>
            <a:ahLst/>
            <a:cxnLst/>
            <a:rect l="l" t="t" r="r" b="b"/>
            <a:pathLst>
              <a:path w="125431" h="151280" extrusionOk="0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1066" name="Google Shape;1066;p68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68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068" name="Google Shape;1068;p68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069" name="Google Shape;1069;p68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2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3</a:t>
              </a:r>
              <a:endParaRPr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6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75" name="Google Shape;1075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77" name="Google Shape;1077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78" name="Google Shape;1078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079" name="Google Shape;1079;p6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1080" name="Google Shape;1080;p6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81" name="Google Shape;1081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83" name="Google Shape;1083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84" name="Google Shape;1084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085" name="Google Shape;1085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3, 3]</a:t>
              </a:r>
              <a:endParaRPr sz="1200"/>
            </a:p>
          </p:txBody>
        </p:sp>
      </p:grpSp>
      <p:grpSp>
        <p:nvGrpSpPr>
          <p:cNvPr id="1086" name="Google Shape;1086;p6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87" name="Google Shape;1087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commitIndex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lastApplied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089" name="Google Shape;1089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90" name="Google Shape;1090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091" name="Google Shape;1091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3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3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092" name="Google Shape;1092;p69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6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4" name="Google Shape;1094;p6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5" name="Google Shape;1095;p6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6" name="Google Shape;1096;p6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7" name="Google Shape;1097;p6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8" name="Google Shape;1098;p6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99" name="Google Shape;1099;p6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00" name="Google Shape;1100;p6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01" name="Google Shape;1101;p6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02" name="Google Shape;1102;p69"/>
          <p:cNvSpPr/>
          <p:nvPr/>
        </p:nvSpPr>
        <p:spPr>
          <a:xfrm>
            <a:off x="1843200" y="521675"/>
            <a:ext cx="3135775" cy="3782000"/>
          </a:xfrm>
          <a:custGeom>
            <a:avLst/>
            <a:gdLst/>
            <a:ahLst/>
            <a:cxnLst/>
            <a:rect l="l" t="t" r="r" b="b"/>
            <a:pathLst>
              <a:path w="125431" h="151280" extrusionOk="0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1103" name="Google Shape;1103;p69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7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09" name="Google Shape;1109;p7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11" name="Google Shape;1111;p7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12" name="Google Shape;1112;p7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113" name="Google Shape;1113;p7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1114" name="Google Shape;1114;p7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15" name="Google Shape;1115;p7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17" name="Google Shape;1117;p7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18" name="Google Shape;1118;p7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119" name="Google Shape;1119;p7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5, 5]</a:t>
              </a:r>
              <a:endParaRPr sz="1200"/>
            </a:p>
          </p:txBody>
        </p:sp>
      </p:grpSp>
      <p:grpSp>
        <p:nvGrpSpPr>
          <p:cNvPr id="1120" name="Google Shape;1120;p7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21" name="Google Shape;1121;p7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23" name="Google Shape;1123;p7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24" name="Google Shape;1124;p7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125" name="Google Shape;1125;p7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126" name="Google Shape;1126;p70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7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28" name="Google Shape;1128;p7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29" name="Google Shape;1129;p7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0" name="Google Shape;1130;p7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1" name="Google Shape;1131;p7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2" name="Google Shape;1132;p7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3" name="Google Shape;1133;p7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4" name="Google Shape;1134;p7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5" name="Google Shape;1135;p7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36" name="Google Shape;1136;p70"/>
          <p:cNvSpPr/>
          <p:nvPr/>
        </p:nvSpPr>
        <p:spPr>
          <a:xfrm>
            <a:off x="1843200" y="521675"/>
            <a:ext cx="3135775" cy="3782000"/>
          </a:xfrm>
          <a:custGeom>
            <a:avLst/>
            <a:gdLst/>
            <a:ahLst/>
            <a:cxnLst/>
            <a:rect l="l" t="t" r="r" b="b"/>
            <a:pathLst>
              <a:path w="125431" h="151280" extrusionOk="0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1137" name="Google Shape;1137;p70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7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39" name="Google Shape;1139;p7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40" name="Google Shape;1140;p7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41" name="Google Shape;1141;p7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42" name="Google Shape;1142;p70"/>
          <p:cNvSpPr txBox="1">
            <a:spLocks noGrp="1"/>
          </p:cNvSpPr>
          <p:nvPr>
            <p:ph type="body" idx="1"/>
          </p:nvPr>
        </p:nvSpPr>
        <p:spPr>
          <a:xfrm>
            <a:off x="6443100" y="2714175"/>
            <a:ext cx="22590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Committing entries in the new term...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71"/>
          <p:cNvSpPr txBox="1">
            <a:spLocks noGrp="1"/>
          </p:cNvSpPr>
          <p:nvPr>
            <p:ph type="ctrTitle" idx="4294967295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Let’s fix the partition...</a:t>
            </a:r>
            <a:endParaRPr sz="4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7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53" name="Google Shape;1153;p7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55" name="Google Shape;1155;p7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56" name="Google Shape;1156;p7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157" name="Google Shape;1157;p7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1158" name="Google Shape;1158;p7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59" name="Google Shape;1159;p7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61" name="Google Shape;1161;p7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62" name="Google Shape;1162;p7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163" name="Google Shape;1163;p7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5, 5]</a:t>
              </a:r>
              <a:endParaRPr sz="1200"/>
            </a:p>
          </p:txBody>
        </p:sp>
      </p:grpSp>
      <p:grpSp>
        <p:nvGrpSpPr>
          <p:cNvPr id="1164" name="Google Shape;1164;p7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65" name="Google Shape;1165;p7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67" name="Google Shape;1167;p7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68" name="Google Shape;1168;p7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169" name="Google Shape;1169;p7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170" name="Google Shape;1170;p72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7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2" name="Google Shape;1172;p7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3" name="Google Shape;1173;p7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4" name="Google Shape;1174;p7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5" name="Google Shape;1175;p7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6" name="Google Shape;1176;p7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7" name="Google Shape;1177;p7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8" name="Google Shape;1178;p7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79" name="Google Shape;1179;p7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180" name="Google Shape;1180;p72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7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82" name="Google Shape;1182;p7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83" name="Google Shape;1183;p7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84" name="Google Shape;1184;p7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185" name="Google Shape;1185;p7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86" name="Google Shape;1186;p72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87" name="Google Shape;1187;p72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88" name="Google Shape;1188;p72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73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sz="1200"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94" name="Google Shape;1194;p7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95" name="Google Shape;1195;p7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197" name="Google Shape;1197;p7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98" name="Google Shape;1198;p7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199" name="Google Shape;1199;p7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4,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[3, 3, 3]</a:t>
              </a:r>
              <a:endParaRPr sz="1200"/>
            </a:p>
          </p:txBody>
        </p:sp>
      </p:grpSp>
      <p:grpSp>
        <p:nvGrpSpPr>
          <p:cNvPr id="1200" name="Google Shape;1200;p7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01" name="Google Shape;1201;p7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03" name="Google Shape;1203;p7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04" name="Google Shape;1204;p7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205" name="Google Shape;1205;p7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5, 5]</a:t>
              </a:r>
              <a:endParaRPr sz="1200"/>
            </a:p>
          </p:txBody>
        </p:sp>
      </p:grpSp>
      <p:grpSp>
        <p:nvGrpSpPr>
          <p:cNvPr id="1206" name="Google Shape;1206;p7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07" name="Google Shape;1207;p7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09" name="Google Shape;1209;p7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10" name="Google Shape;1210;p7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211" name="Google Shape;1211;p7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212" name="Google Shape;1212;p73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7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4" name="Google Shape;1214;p7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5" name="Google Shape;1215;p7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6" name="Google Shape;1216;p7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7" name="Google Shape;1217;p7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8" name="Google Shape;1218;p7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9" name="Google Shape;1219;p7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20" name="Google Shape;1220;p7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21" name="Google Shape;1221;p7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222" name="Google Shape;1222;p73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7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24" name="Google Shape;1224;p7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25" name="Google Shape;1225;p7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26" name="Google Shape;1226;p7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227" name="Google Shape;1227;p73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8" name="Google Shape;1228;p73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229" name="Google Shape;1229;p73"/>
          <p:cNvSpPr txBox="1"/>
          <p:nvPr/>
        </p:nvSpPr>
        <p:spPr>
          <a:xfrm>
            <a:off x="1432325" y="3133700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sz="1200"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30" name="Google Shape;1230;p73"/>
          <p:cNvSpPr txBox="1">
            <a:spLocks noGrp="1"/>
          </p:cNvSpPr>
          <p:nvPr>
            <p:ph type="body" idx="1"/>
          </p:nvPr>
        </p:nvSpPr>
        <p:spPr>
          <a:xfrm>
            <a:off x="6409700" y="2607325"/>
            <a:ext cx="22590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Rejected request because local term is higher (2 &gt; 1)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ctrTitle" idx="4294967295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Raft</a:t>
            </a:r>
            <a:endParaRPr sz="4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Leader election</a:t>
            </a:r>
            <a:endParaRPr sz="4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7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36" name="Google Shape;1236;p7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currentTerm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votedFor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nextIndex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matchIndex</a:t>
              </a:r>
              <a:endParaRPr sz="1200" b="1">
                <a:solidFill>
                  <a:srgbClr val="FF0000"/>
                </a:solidFill>
              </a:endParaRPr>
            </a:p>
          </p:txBody>
        </p:sp>
        <p:sp>
          <p:nvSpPr>
            <p:cNvPr id="1238" name="Google Shape;1238;p7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39" name="Google Shape;1239;p7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240" name="Google Shape;1240;p7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2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-1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[ ]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[ ]</a:t>
              </a:r>
              <a:endParaRPr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41" name="Google Shape;1241;p7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42" name="Google Shape;1242;p7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44" name="Google Shape;1244;p7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45" name="Google Shape;1245;p7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246" name="Google Shape;1246;p7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5, 5]</a:t>
              </a:r>
              <a:endParaRPr sz="1200"/>
            </a:p>
          </p:txBody>
        </p:sp>
      </p:grpSp>
      <p:grpSp>
        <p:nvGrpSpPr>
          <p:cNvPr id="1247" name="Google Shape;1247;p7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48" name="Google Shape;1248;p7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50" name="Google Shape;1250;p7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51" name="Google Shape;1251;p7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252" name="Google Shape;1252;p7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sp>
        <p:nvSpPr>
          <p:cNvPr id="1253" name="Google Shape;1253;p7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4" name="Google Shape;1254;p7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5" name="Google Shape;1255;p7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6" name="Google Shape;1256;p7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7" name="Google Shape;1257;p7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8" name="Google Shape;1258;p7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9" name="Google Shape;1259;p7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60" name="Google Shape;1260;p7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61" name="Google Shape;1261;p7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262" name="Google Shape;1262;p74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74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64" name="Google Shape;1264;p74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65" name="Google Shape;1265;p74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66" name="Google Shape;1266;p74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67" name="Google Shape;1267;p74"/>
          <p:cNvSpPr txBox="1">
            <a:spLocks noGrp="1"/>
          </p:cNvSpPr>
          <p:nvPr>
            <p:ph type="body" idx="1"/>
          </p:nvPr>
        </p:nvSpPr>
        <p:spPr>
          <a:xfrm>
            <a:off x="578475" y="2953550"/>
            <a:ext cx="28806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Old leader is dethroned!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75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LeaderID: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LeaderCommit: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73" name="Google Shape;1273;p7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74" name="Google Shape;1274;p7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76" name="Google Shape;1276;p7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77" name="Google Shape;1277;p7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278" name="Google Shape;1278;p7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279" name="Google Shape;1279;p7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80" name="Google Shape;1280;p7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82" name="Google Shape;1282;p7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83" name="Google Shape;1283;p7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284" name="Google Shape;1284;p7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5, 5]</a:t>
              </a:r>
              <a:endParaRPr sz="1200"/>
            </a:p>
          </p:txBody>
        </p:sp>
      </p:grpSp>
      <p:grpSp>
        <p:nvGrpSpPr>
          <p:cNvPr id="1285" name="Google Shape;1285;p7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86" name="Google Shape;1286;p7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288" name="Google Shape;1288;p7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89" name="Google Shape;1289;p7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290" name="Google Shape;1290;p7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sp>
        <p:nvSpPr>
          <p:cNvPr id="1291" name="Google Shape;1291;p7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2" name="Google Shape;1292;p7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3" name="Google Shape;1293;p7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4" name="Google Shape;1294;p7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5" name="Google Shape;1295;p7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6" name="Google Shape;1296;p7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7" name="Google Shape;1297;p7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8" name="Google Shape;1298;p7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99" name="Google Shape;1299;p7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300" name="Google Shape;1300;p75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75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02" name="Google Shape;1302;p75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03" name="Google Shape;1303;p75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04" name="Google Shape;1304;p75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305" name="Google Shape;1305;p75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6" name="Google Shape;1306;p75"/>
          <p:cNvSpPr/>
          <p:nvPr/>
        </p:nvSpPr>
        <p:spPr>
          <a:xfrm>
            <a:off x="4620063" y="2329025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07" name="Google Shape;1307;p75"/>
          <p:cNvSpPr/>
          <p:nvPr/>
        </p:nvSpPr>
        <p:spPr>
          <a:xfrm>
            <a:off x="4958488" y="2329025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7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13" name="Google Shape;1313;p7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commitIndex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lastApplied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15" name="Google Shape;1315;p7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16" name="Google Shape;1316;p7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317" name="Google Shape;1317;p7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5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</a:rPr>
                <a:t>5</a:t>
              </a:r>
              <a:endParaRPr sz="1200" b="1">
                <a:solidFill>
                  <a:srgbClr val="FF0000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318" name="Google Shape;1318;p7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19" name="Google Shape;1319;p7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21" name="Google Shape;1321;p7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22" name="Google Shape;1322;p7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323" name="Google Shape;1323;p7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[4,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[0, 5, 5]</a:t>
              </a:r>
              <a:endParaRPr sz="1200"/>
            </a:p>
          </p:txBody>
        </p:sp>
      </p:grpSp>
      <p:grpSp>
        <p:nvGrpSpPr>
          <p:cNvPr id="1324" name="Google Shape;1324;p7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25" name="Google Shape;1325;p7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27" name="Google Shape;1327;p7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28" name="Google Shape;1328;p7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329" name="Google Shape;1329;p7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sp>
        <p:nvSpPr>
          <p:cNvPr id="1330" name="Google Shape;1330;p7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1" name="Google Shape;1331;p7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2" name="Google Shape;1332;p7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3" name="Google Shape;1333;p7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4" name="Google Shape;1334;p7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5" name="Google Shape;1335;p7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6" name="Google Shape;1336;p7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7" name="Google Shape;1337;p7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38" name="Google Shape;1338;p7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339" name="Google Shape;1339;p76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7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41" name="Google Shape;1341;p7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42" name="Google Shape;1342;p7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43" name="Google Shape;1343;p7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44" name="Google Shape;1344;p76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45" name="Google Shape;1345;p76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46" name="Google Shape;1346;p76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47" name="Google Shape;1347;p76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7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53" name="Google Shape;1353;p7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55" name="Google Shape;1355;p7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56" name="Google Shape;1356;p7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357" name="Google Shape;1357;p7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358" name="Google Shape;1358;p7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59" name="Google Shape;1359;p7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61" name="Google Shape;1361;p7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62" name="Google Shape;1362;p7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363" name="Google Shape;1363;p7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</a:t>
              </a:r>
              <a:r>
                <a:rPr lang="en" sz="1200" b="1">
                  <a:solidFill>
                    <a:srgbClr val="FF0000"/>
                  </a:solidFill>
                </a:rPr>
                <a:t>6</a:t>
              </a:r>
              <a:r>
                <a:rPr lang="en" sz="1200"/>
                <a:t>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</a:t>
              </a:r>
              <a:r>
                <a:rPr lang="en" sz="1200" b="1">
                  <a:solidFill>
                    <a:srgbClr val="FF0000"/>
                  </a:solidFill>
                </a:rPr>
                <a:t>5</a:t>
              </a:r>
              <a:r>
                <a:rPr lang="en" sz="1200"/>
                <a:t>, 5, 5]</a:t>
              </a:r>
              <a:endParaRPr sz="1200"/>
            </a:p>
          </p:txBody>
        </p:sp>
      </p:grpSp>
      <p:grpSp>
        <p:nvGrpSpPr>
          <p:cNvPr id="1364" name="Google Shape;1364;p7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65" name="Google Shape;1365;p7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67" name="Google Shape;1367;p7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68" name="Google Shape;1368;p7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369" name="Google Shape;1369;p7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sp>
        <p:nvSpPr>
          <p:cNvPr id="1370" name="Google Shape;1370;p7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1" name="Google Shape;1371;p7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2" name="Google Shape;1372;p7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3" name="Google Shape;1373;p7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4" name="Google Shape;1374;p7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5" name="Google Shape;1375;p7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6" name="Google Shape;1376;p7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7" name="Google Shape;1377;p7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78" name="Google Shape;1378;p7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1379" name="Google Shape;1379;p77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7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1" name="Google Shape;1381;p7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2" name="Google Shape;1382;p7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3" name="Google Shape;1383;p7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4" name="Google Shape;1384;p77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5" name="Google Shape;1385;p77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6" name="Google Shape;1386;p77"/>
          <p:cNvSpPr txBox="1">
            <a:spLocks noGrp="1"/>
          </p:cNvSpPr>
          <p:nvPr>
            <p:ph type="body" idx="1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8"/>
          <p:cNvSpPr txBox="1">
            <a:spLocks noGrp="1"/>
          </p:cNvSpPr>
          <p:nvPr>
            <p:ph type="ctrTitle" idx="4294967295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When log entries don’t match...</a:t>
            </a:r>
            <a:endParaRPr sz="4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79"/>
          <p:cNvSpPr/>
          <p:nvPr/>
        </p:nvSpPr>
        <p:spPr>
          <a:xfrm>
            <a:off x="1203350" y="2696382"/>
            <a:ext cx="7134875" cy="953550"/>
          </a:xfrm>
          <a:custGeom>
            <a:avLst/>
            <a:gdLst/>
            <a:ahLst/>
            <a:cxnLst/>
            <a:rect l="l" t="t" r="r" b="b"/>
            <a:pathLst>
              <a:path w="285395" h="38142" extrusionOk="0">
                <a:moveTo>
                  <a:pt x="0" y="38142"/>
                </a:moveTo>
                <a:cubicBezTo>
                  <a:pt x="9655" y="33669"/>
                  <a:pt x="33935" y="17625"/>
                  <a:pt x="57931" y="11306"/>
                </a:cubicBezTo>
                <a:cubicBezTo>
                  <a:pt x="81927" y="4988"/>
                  <a:pt x="112596" y="1154"/>
                  <a:pt x="143975" y="231"/>
                </a:cubicBezTo>
                <a:cubicBezTo>
                  <a:pt x="175354" y="-692"/>
                  <a:pt x="222636" y="3923"/>
                  <a:pt x="246206" y="5769"/>
                </a:cubicBezTo>
                <a:cubicBezTo>
                  <a:pt x="269776" y="7615"/>
                  <a:pt x="278864" y="10383"/>
                  <a:pt x="285395" y="113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397" name="Google Shape;1397;p7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98" name="Google Shape;1398;p7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00" name="Google Shape;1400;p7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01" name="Google Shape;1401;p7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402" name="Google Shape;1402;p7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403" name="Google Shape;1403;p7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04" name="Google Shape;1404;p7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06" name="Google Shape;1406;p7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07" name="Google Shape;1407;p7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408" name="Google Shape;1408;p7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409" name="Google Shape;1409;p7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10" name="Google Shape;1410;p7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12" name="Google Shape;1412;p7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13" name="Google Shape;1413;p7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414" name="Google Shape;1414;p7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sp>
        <p:nvSpPr>
          <p:cNvPr id="1415" name="Google Shape;1415;p7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16" name="Google Shape;1416;p7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17" name="Google Shape;1417;p7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18" name="Google Shape;1418;p7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19" name="Google Shape;1419;p7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20" name="Google Shape;1420;p7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21" name="Google Shape;1421;p7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22" name="Google Shape;1422;p7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23" name="Google Shape;1423;p7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24" name="Google Shape;1424;p79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25" name="Google Shape;1425;p79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26" name="Google Shape;1426;p79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27" name="Google Shape;1427;p79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28" name="Google Shape;1428;p79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1429" name="Google Shape;1429;p79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79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31" name="Google Shape;1431;p79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1432" name="Google Shape;1432;p79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8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38" name="Google Shape;1438;p8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40" name="Google Shape;1440;p8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41" name="Google Shape;1441;p8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442" name="Google Shape;1442;p8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443" name="Google Shape;1443;p8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44" name="Google Shape;1444;p8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46" name="Google Shape;1446;p8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47" name="Google Shape;1447;p8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448" name="Google Shape;1448;p8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449" name="Google Shape;1449;p8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50" name="Google Shape;1450;p8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52" name="Google Shape;1452;p8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53" name="Google Shape;1453;p8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454" name="Google Shape;1454;p8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455" name="Google Shape;1455;p80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6" name="Google Shape;1456;p80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457" name="Google Shape;1457;p80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458" name="Google Shape;1458;p80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1459" name="Google Shape;1459;p80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80"/>
          <p:cNvSpPr txBox="1">
            <a:spLocks noGrp="1"/>
          </p:cNvSpPr>
          <p:nvPr>
            <p:ph type="body" idx="1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5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S1 log[5] = 4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S2 log[5] = 2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1" name="Google Shape;1461;p8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2" name="Google Shape;1462;p8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3" name="Google Shape;1463;p8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4" name="Google Shape;1464;p8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5" name="Google Shape;1465;p8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6" name="Google Shape;1466;p8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67" name="Google Shape;1467;p8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68" name="Google Shape;1468;p8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69" name="Google Shape;1469;p8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70" name="Google Shape;1470;p8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71" name="Google Shape;1471;p8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72" name="Google Shape;1472;p8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73" name="Google Shape;1473;p8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74" name="Google Shape;1474;p8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75" name="Google Shape;1475;p8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76" name="Google Shape;1476;p8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8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82" name="Google Shape;1482;p8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84" name="Google Shape;1484;p8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85" name="Google Shape;1485;p8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486" name="Google Shape;1486;p8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487" name="Google Shape;1487;p8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88" name="Google Shape;1488;p8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90" name="Google Shape;1490;p8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91" name="Google Shape;1491;p8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492" name="Google Shape;1492;p8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493" name="Google Shape;1493;p8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94" name="Google Shape;1494;p8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496" name="Google Shape;1496;p8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97" name="Google Shape;1497;p8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498" name="Google Shape;1498;p8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499" name="Google Shape;1499;p81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0" name="Google Shape;1500;p81"/>
          <p:cNvCxnSpPr/>
          <p:nvPr/>
        </p:nvCxnSpPr>
        <p:spPr>
          <a:xfrm rot="10800000" flipH="1">
            <a:off x="6223700" y="2446875"/>
            <a:ext cx="634200" cy="81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1" name="Google Shape;1501;p81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sz="1200"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2" name="Google Shape;1502;p8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03" name="Google Shape;1503;p8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04" name="Google Shape;1504;p8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05" name="Google Shape;1505;p8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06" name="Google Shape;1506;p8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07" name="Google Shape;1507;p8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08" name="Google Shape;1508;p8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09" name="Google Shape;1509;p8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10" name="Google Shape;1510;p8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11" name="Google Shape;1511;p8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12" name="Google Shape;1512;p8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13" name="Google Shape;1513;p8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14" name="Google Shape;1514;p8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15" name="Google Shape;1515;p8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16" name="Google Shape;1516;p8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17" name="Google Shape;1517;p8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8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23" name="Google Shape;1523;p8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525" name="Google Shape;1525;p8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26" name="Google Shape;1526;p8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527" name="Google Shape;1527;p8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528" name="Google Shape;1528;p8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29" name="Google Shape;1529;p8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531" name="Google Shape;1531;p8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32" name="Google Shape;1532;p8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533" name="Google Shape;1533;p8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</a:t>
              </a:r>
              <a:r>
                <a:rPr lang="en" sz="1200" b="1">
                  <a:solidFill>
                    <a:srgbClr val="FF0000"/>
                  </a:solidFill>
                </a:rPr>
                <a:t>5</a:t>
              </a:r>
              <a:r>
                <a:rPr lang="en" sz="1200"/>
                <a:t>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534" name="Google Shape;1534;p8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35" name="Google Shape;1535;p8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537" name="Google Shape;1537;p8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38" name="Google Shape;1538;p8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539" name="Google Shape;1539;p8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pic>
        <p:nvPicPr>
          <p:cNvPr id="1540" name="Google Shape;1540;p82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1" name="Google Shape;1541;p82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542" name="Google Shape;1542;p82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543" name="Google Shape;1543;p82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4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2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44" name="Google Shape;1544;p82"/>
          <p:cNvSpPr/>
          <p:nvPr/>
        </p:nvSpPr>
        <p:spPr>
          <a:xfrm>
            <a:off x="7166063" y="39068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45" name="Google Shape;1545;p82"/>
          <p:cNvSpPr txBox="1">
            <a:spLocks noGrp="1"/>
          </p:cNvSpPr>
          <p:nvPr>
            <p:ph type="body" idx="1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4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log[4]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log[4] = 2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6" name="Google Shape;1546;p8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47" name="Google Shape;1547;p8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48" name="Google Shape;1548;p8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49" name="Google Shape;1549;p8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50" name="Google Shape;1550;p8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51" name="Google Shape;1551;p8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52" name="Google Shape;1552;p8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53" name="Google Shape;1553;p8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54" name="Google Shape;1554;p8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55" name="Google Shape;1555;p8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56" name="Google Shape;1556;p8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57" name="Google Shape;1557;p8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58" name="Google Shape;1558;p8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59" name="Google Shape;1559;p8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60" name="Google Shape;1560;p8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61" name="Google Shape;1561;p8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8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67" name="Google Shape;1567;p8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569" name="Google Shape;1569;p8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70" name="Google Shape;1570;p8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571" name="Google Shape;1571;p8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572" name="Google Shape;1572;p8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73" name="Google Shape;1573;p8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575" name="Google Shape;1575;p8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76" name="Google Shape;1576;p8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577" name="Google Shape;1577;p8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5]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578" name="Google Shape;1578;p8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79" name="Google Shape;1579;p8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581" name="Google Shape;1581;p8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82" name="Google Shape;1582;p8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583" name="Google Shape;1583;p8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/>
            </a:p>
          </p:txBody>
        </p:sp>
      </p:grpSp>
      <p:pic>
        <p:nvPicPr>
          <p:cNvPr id="1584" name="Google Shape;1584;p83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5" name="Google Shape;1585;p83"/>
          <p:cNvCxnSpPr/>
          <p:nvPr/>
        </p:nvCxnSpPr>
        <p:spPr>
          <a:xfrm rot="10800000" flipH="1">
            <a:off x="6223700" y="2446875"/>
            <a:ext cx="634200" cy="81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6" name="Google Shape;1586;p83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sz="1200" b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87" name="Google Shape;1587;p8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88" name="Google Shape;1588;p8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89" name="Google Shape;1589;p8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0" name="Google Shape;1590;p8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1" name="Google Shape;1591;p8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2" name="Google Shape;1592;p8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3" name="Google Shape;1593;p8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94" name="Google Shape;1594;p8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95" name="Google Shape;1595;p8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96" name="Google Shape;1596;p8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97" name="Google Shape;1597;p8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8" name="Google Shape;1598;p8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9" name="Google Shape;1599;p8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00" name="Google Shape;1600;p8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01" name="Google Shape;1601;p8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02" name="Google Shape;1602;p83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0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129" name="Google Shape;129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31" name="Google Shape;131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(log entries here)</a:t>
              </a:r>
              <a:endParaRPr sz="1200"/>
            </a:p>
          </p:txBody>
        </p:sp>
        <p:sp>
          <p:nvSpPr>
            <p:cNvPr id="132" name="Google Shape;132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33" name="Google Shape;133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aphicFrame>
        <p:nvGraphicFramePr>
          <p:cNvPr id="134" name="Google Shape;134;p30"/>
          <p:cNvGraphicFramePr/>
          <p:nvPr/>
        </p:nvGraphicFramePr>
        <p:xfrm>
          <a:off x="3434500" y="694463"/>
          <a:ext cx="5219700" cy="1782960"/>
        </p:xfrm>
        <a:graphic>
          <a:graphicData uri="http://schemas.openxmlformats.org/drawingml/2006/table">
            <a:tbl>
              <a:tblPr>
                <a:noFill/>
                <a:tableStyleId>{CBA5641E-03EB-4FB3-A4CE-677EF2544BE2}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/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votedFor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Google Shape;135;p30"/>
          <p:cNvGraphicFramePr/>
          <p:nvPr/>
        </p:nvGraphicFramePr>
        <p:xfrm>
          <a:off x="3434500" y="3209063"/>
          <a:ext cx="5219700" cy="1158180"/>
        </p:xfrm>
        <a:graphic>
          <a:graphicData uri="http://schemas.openxmlformats.org/drawingml/2006/table">
            <a:tbl>
              <a:tblPr>
                <a:noFill/>
                <a:tableStyleId>{CBA5641E-03EB-4FB3-A4CE-677EF2544BE2}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CCCCCC"/>
                          </a:solidFill>
                        </a:rPr>
                        <a:t>nextIndex</a:t>
                      </a:r>
                      <a:endParaRPr sz="1300" b="1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CCCCCC"/>
                          </a:solidFill>
                        </a:rPr>
                        <a:t>for each server, index of the next log entry to send to that server</a:t>
                      </a:r>
                      <a:endParaRPr sz="130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CCCCCC"/>
                          </a:solidFill>
                        </a:rPr>
                        <a:t>matchIndex</a:t>
                      </a:r>
                      <a:endParaRPr sz="1300" b="1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CCCCCC"/>
                          </a:solidFill>
                        </a:rPr>
                        <a:t>for each server, index of highest log entry known to be replicated on the server</a:t>
                      </a:r>
                      <a:endParaRPr sz="1300">
                        <a:solidFill>
                          <a:srgbClr val="CCCCCC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30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CCCCCC"/>
                </a:solidFill>
              </a:rPr>
              <a:t>(Only on leader)</a:t>
            </a:r>
            <a:endParaRPr sz="1300" i="1">
              <a:solidFill>
                <a:srgbClr val="CCCCCC"/>
              </a:solidFill>
            </a:endParaRPr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Logs are 1-indexed</a:t>
            </a:r>
            <a:endParaRPr sz="20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8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08" name="Google Shape;1608;p8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10" name="Google Shape;1610;p8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11" name="Google Shape;1611;p8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612" name="Google Shape;1612;p8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613" name="Google Shape;1613;p8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14" name="Google Shape;1614;p8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16" name="Google Shape;1616;p8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17" name="Google Shape;1617;p8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618" name="Google Shape;1618;p8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</a:t>
              </a:r>
              <a:r>
                <a:rPr lang="en" sz="1200" b="1">
                  <a:solidFill>
                    <a:srgbClr val="FF0000"/>
                  </a:solidFill>
                </a:rPr>
                <a:t>4</a:t>
              </a:r>
              <a:r>
                <a:rPr lang="en" sz="1200"/>
                <a:t>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619" name="Google Shape;1619;p8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20" name="Google Shape;1620;p8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22" name="Google Shape;1622;p8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23" name="Google Shape;1623;p8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624" name="Google Shape;1624;p8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/>
            </a:p>
          </p:txBody>
        </p:sp>
      </p:grpSp>
      <p:pic>
        <p:nvPicPr>
          <p:cNvPr id="1625" name="Google Shape;1625;p84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6" name="Google Shape;1626;p84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627" name="Google Shape;1627;p84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628" name="Google Shape;1628;p84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629" name="Google Shape;1629;p84"/>
          <p:cNvGrpSpPr/>
          <p:nvPr/>
        </p:nvGrpSpPr>
        <p:grpSpPr>
          <a:xfrm>
            <a:off x="6996850" y="3906850"/>
            <a:ext cx="625825" cy="287400"/>
            <a:chOff x="6996850" y="3906850"/>
            <a:chExt cx="625825" cy="287400"/>
          </a:xfrm>
        </p:grpSpPr>
        <p:sp>
          <p:nvSpPr>
            <p:cNvPr id="1630" name="Google Shape;1630;p84"/>
            <p:cNvSpPr/>
            <p:nvPr/>
          </p:nvSpPr>
          <p:spPr>
            <a:xfrm>
              <a:off x="6996850" y="3906850"/>
              <a:ext cx="287400" cy="287400"/>
            </a:xfrm>
            <a:prstGeom prst="rect">
              <a:avLst/>
            </a:prstGeom>
            <a:solidFill>
              <a:srgbClr val="D9EAD3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1631" name="Google Shape;1631;p84"/>
            <p:cNvSpPr/>
            <p:nvPr/>
          </p:nvSpPr>
          <p:spPr>
            <a:xfrm>
              <a:off x="7335275" y="3906850"/>
              <a:ext cx="287400" cy="287400"/>
            </a:xfrm>
            <a:prstGeom prst="rect">
              <a:avLst/>
            </a:prstGeom>
            <a:solidFill>
              <a:srgbClr val="D9D2E9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</p:grpSp>
      <p:sp>
        <p:nvSpPr>
          <p:cNvPr id="1632" name="Google Shape;1632;p84"/>
          <p:cNvSpPr txBox="1">
            <a:spLocks noGrp="1"/>
          </p:cNvSpPr>
          <p:nvPr>
            <p:ph type="body" idx="1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S1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Match!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633" name="Google Shape;1633;p8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4" name="Google Shape;1634;p8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5" name="Google Shape;1635;p8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6" name="Google Shape;1636;p8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7" name="Google Shape;1637;p8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8" name="Google Shape;1638;p8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9" name="Google Shape;1639;p84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40" name="Google Shape;1640;p84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41" name="Google Shape;1641;p84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42" name="Google Shape;1642;p84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43" name="Google Shape;1643;p8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44" name="Google Shape;1644;p8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45" name="Google Shape;1645;p8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46" name="Google Shape;1646;p84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47" name="Google Shape;1647;p84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48" name="Google Shape;1648;p84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8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54" name="Google Shape;1654;p8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56" name="Google Shape;1656;p8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57" name="Google Shape;1657;p8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658" name="Google Shape;1658;p8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659" name="Google Shape;1659;p8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60" name="Google Shape;1660;p8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62" name="Google Shape;1662;p8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63" name="Google Shape;1663;p8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664" name="Google Shape;1664;p8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4]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665" name="Google Shape;1665;p8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66" name="Google Shape;1666;p8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68" name="Google Shape;1668;p8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69" name="Google Shape;1669;p8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670" name="Google Shape;1670;p8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/>
            </a:p>
          </p:txBody>
        </p:sp>
      </p:grpSp>
      <p:pic>
        <p:nvPicPr>
          <p:cNvPr id="1671" name="Google Shape;1671;p85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2" name="Google Shape;1672;p85"/>
          <p:cNvCxnSpPr/>
          <p:nvPr/>
        </p:nvCxnSpPr>
        <p:spPr>
          <a:xfrm rot="10800000" flipH="1">
            <a:off x="6223700" y="2446875"/>
            <a:ext cx="634200" cy="81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3" name="Google Shape;1673;p85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sz="12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sz="1200" b="1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74" name="Google Shape;1674;p8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75" name="Google Shape;1675;p8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76" name="Google Shape;1676;p8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77" name="Google Shape;1677;p8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78" name="Google Shape;1678;p8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79" name="Google Shape;1679;p8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80" name="Google Shape;1680;p85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81" name="Google Shape;1681;p85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82" name="Google Shape;1682;p85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83" name="Google Shape;1683;p85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84" name="Google Shape;1684;p8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85" name="Google Shape;1685;p8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86" name="Google Shape;1686;p8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87" name="Google Shape;1687;p85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88" name="Google Shape;1688;p85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89" name="Google Shape;1689;p85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8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95" name="Google Shape;1695;p8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697" name="Google Shape;1697;p8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98" name="Google Shape;1698;p8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699" name="Google Shape;1699;p8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700" name="Google Shape;1700;p8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01" name="Google Shape;1701;p8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703" name="Google Shape;1703;p8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04" name="Google Shape;1704;p8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705" name="Google Shape;1705;p8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5]</a:t>
              </a:r>
              <a:endParaRPr sz="1200"/>
            </a:p>
          </p:txBody>
        </p:sp>
      </p:grpSp>
      <p:grpSp>
        <p:nvGrpSpPr>
          <p:cNvPr id="1706" name="Google Shape;1706;p8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07" name="Google Shape;1707;p8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709" name="Google Shape;1709;p8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10" name="Google Shape;1710;p8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711" name="Google Shape;1711;p8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/>
            </a:p>
          </p:txBody>
        </p:sp>
      </p:grpSp>
      <p:pic>
        <p:nvPicPr>
          <p:cNvPr id="1712" name="Google Shape;1712;p86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86"/>
          <p:cNvSpPr txBox="1">
            <a:spLocks noGrp="1"/>
          </p:cNvSpPr>
          <p:nvPr>
            <p:ph type="body" idx="1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14" name="Google Shape;1714;p8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5" name="Google Shape;1715;p8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6" name="Google Shape;1716;p8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7" name="Google Shape;1717;p8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8" name="Google Shape;1718;p8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9" name="Google Shape;1719;p8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20" name="Google Shape;1720;p8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21" name="Google Shape;1721;p8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722" name="Google Shape;1722;p8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23" name="Google Shape;1723;p8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724" name="Google Shape;1724;p86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25" name="Google Shape;1725;p86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26" name="Google Shape;1726;p86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27" name="Google Shape;1727;p86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28" name="Google Shape;1728;p86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87"/>
          <p:cNvSpPr txBox="1">
            <a:spLocks noGrp="1"/>
          </p:cNvSpPr>
          <p:nvPr>
            <p:ph type="ctrTitle" idx="4294967295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When log entries don’t match...</a:t>
            </a:r>
            <a:endParaRPr sz="4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88"/>
          <p:cNvSpPr txBox="1">
            <a:spLocks noGrp="1"/>
          </p:cNvSpPr>
          <p:nvPr>
            <p:ph type="ctrTitle" idx="4294967295"/>
          </p:nvPr>
        </p:nvSpPr>
        <p:spPr>
          <a:xfrm>
            <a:off x="528150" y="712350"/>
            <a:ext cx="80877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When log entries don’t match...</a:t>
            </a:r>
            <a:endParaRPr sz="3000"/>
          </a:p>
        </p:txBody>
      </p:sp>
      <p:sp>
        <p:nvSpPr>
          <p:cNvPr id="1739" name="Google Shape;1739;p88"/>
          <p:cNvSpPr txBox="1"/>
          <p:nvPr/>
        </p:nvSpPr>
        <p:spPr>
          <a:xfrm>
            <a:off x="575100" y="1903500"/>
            <a:ext cx="8087700" cy="27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leader will find the latest log entry in the follower where the two logs agree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At the follower: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Everything after that entry will be deleted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leader’s log up to that point will be replicated on the follower</a:t>
            </a:r>
            <a:endParaRPr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89"/>
          <p:cNvSpPr txBox="1">
            <a:spLocks noGrp="1"/>
          </p:cNvSpPr>
          <p:nvPr>
            <p:ph type="ctrTitle" idx="4294967295"/>
          </p:nvPr>
        </p:nvSpPr>
        <p:spPr>
          <a:xfrm>
            <a:off x="1377150" y="1810200"/>
            <a:ext cx="6389700" cy="15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Optimization to reduce number of messages?</a:t>
            </a:r>
            <a:endParaRPr sz="4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9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50" name="Google Shape;1750;p9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752" name="Google Shape;1752;p9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53" name="Google Shape;1753;p9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754" name="Google Shape;1754;p9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755" name="Google Shape;1755;p9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56" name="Google Shape;1756;p9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758" name="Google Shape;1758;p9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59" name="Google Shape;1759;p9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760" name="Google Shape;1760;p9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761" name="Google Shape;1761;p9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62" name="Google Shape;1762;p9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764" name="Google Shape;1764;p9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65" name="Google Shape;1765;p9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766" name="Google Shape;1766;p9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sp>
        <p:nvSpPr>
          <p:cNvPr id="1767" name="Google Shape;1767;p9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68" name="Google Shape;1768;p9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69" name="Google Shape;1769;p9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70" name="Google Shape;1770;p9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71" name="Google Shape;1771;p9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72" name="Google Shape;1772;p9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73" name="Google Shape;1773;p9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74" name="Google Shape;1774;p9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1775" name="Google Shape;1775;p90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9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77" name="Google Shape;1777;p9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pSp>
        <p:nvGrpSpPr>
          <p:cNvPr id="1778" name="Google Shape;1778;p90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779" name="Google Shape;1779;p90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780" name="Google Shape;1780;p90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id="1781" name="Google Shape;1781;p90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2" name="Google Shape;1782;p9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83" name="Google Shape;1783;p9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84" name="Google Shape;1784;p9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85" name="Google Shape;1785;p9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86" name="Google Shape;1786;p9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87" name="Google Shape;1787;p9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9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93" name="Google Shape;1793;p9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795" name="Google Shape;1795;p9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96" name="Google Shape;1796;p9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797" name="Google Shape;1797;p9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798" name="Google Shape;1798;p9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99" name="Google Shape;1799;p9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01" name="Google Shape;1801;p9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2" name="Google Shape;1802;p9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803" name="Google Shape;1803;p9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804" name="Google Shape;1804;p9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05" name="Google Shape;1805;p9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07" name="Google Shape;1807;p9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08" name="Google Shape;1808;p9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809" name="Google Shape;1809;p9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pic>
        <p:nvPicPr>
          <p:cNvPr id="1810" name="Google Shape;1810;p91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1" name="Google Shape;1811;p91"/>
          <p:cNvGrpSpPr/>
          <p:nvPr/>
        </p:nvGrpSpPr>
        <p:grpSpPr>
          <a:xfrm>
            <a:off x="6223700" y="2446875"/>
            <a:ext cx="2172125" cy="1459975"/>
            <a:chOff x="6223700" y="2446875"/>
            <a:chExt cx="2172125" cy="1459975"/>
          </a:xfrm>
        </p:grpSpPr>
        <p:cxnSp>
          <p:nvCxnSpPr>
            <p:cNvPr id="1812" name="Google Shape;1812;p91"/>
            <p:cNvCxnSpPr/>
            <p:nvPr/>
          </p:nvCxnSpPr>
          <p:spPr>
            <a:xfrm rot="10800000" flipH="1">
              <a:off x="6223700" y="24468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13" name="Google Shape;1813;p91"/>
            <p:cNvSpPr txBox="1"/>
            <p:nvPr/>
          </p:nvSpPr>
          <p:spPr>
            <a:xfrm>
              <a:off x="6627925" y="26441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AppendEntriesReply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Success: False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RequestedIndex: 4</a:t>
              </a:r>
              <a:endParaRPr sz="12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14" name="Google Shape;1814;p91"/>
          <p:cNvSpPr txBox="1">
            <a:spLocks noGrp="1"/>
          </p:cNvSpPr>
          <p:nvPr>
            <p:ph type="body" idx="1"/>
          </p:nvPr>
        </p:nvSpPr>
        <p:spPr>
          <a:xfrm>
            <a:off x="562575" y="3260775"/>
            <a:ext cx="29046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Specify index of first log entry in the new term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5" name="Google Shape;1815;p9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16" name="Google Shape;1816;p9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17" name="Google Shape;1817;p9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18" name="Google Shape;1818;p9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19" name="Google Shape;1819;p9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0" name="Google Shape;1820;p9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1" name="Google Shape;1821;p9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822" name="Google Shape;1822;p9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823" name="Google Shape;1823;p9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824" name="Google Shape;1824;p9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825" name="Google Shape;1825;p9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6" name="Google Shape;1826;p9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7" name="Google Shape;1827;p9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8" name="Google Shape;1828;p9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29" name="Google Shape;1829;p9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30" name="Google Shape;1830;p9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oogle Shape;1835;p9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36" name="Google Shape;1836;p9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38" name="Google Shape;1838;p9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39" name="Google Shape;1839;p9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840" name="Google Shape;1840;p9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841" name="Google Shape;1841;p9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42" name="Google Shape;1842;p9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44" name="Google Shape;1844;p9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45" name="Google Shape;1845;p9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846" name="Google Shape;1846;p9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</a:t>
              </a:r>
              <a:r>
                <a:rPr lang="en" sz="1200" b="1">
                  <a:solidFill>
                    <a:srgbClr val="FF0000"/>
                  </a:solidFill>
                </a:rPr>
                <a:t>4</a:t>
              </a:r>
              <a:r>
                <a:rPr lang="en" sz="1200"/>
                <a:t>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0]</a:t>
              </a:r>
              <a:endParaRPr sz="1200"/>
            </a:p>
          </p:txBody>
        </p:sp>
      </p:grpSp>
      <p:grpSp>
        <p:nvGrpSpPr>
          <p:cNvPr id="1847" name="Google Shape;1847;p9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48" name="Google Shape;1848;p9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50" name="Google Shape;1850;p9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51" name="Google Shape;1851;p9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852" name="Google Shape;1852;p9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3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/>
            </a:p>
          </p:txBody>
        </p:sp>
      </p:grpSp>
      <p:pic>
        <p:nvPicPr>
          <p:cNvPr id="1853" name="Google Shape;1853;p92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4" name="Google Shape;1854;p92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855" name="Google Shape;1855;p92"/>
            <p:cNvCxnSpPr/>
            <p:nvPr/>
          </p:nvCxnSpPr>
          <p:spPr>
            <a:xfrm rot="10800000" flipH="1">
              <a:off x="6223700" y="2412675"/>
              <a:ext cx="634200" cy="81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856" name="Google Shape;1856;p92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sz="1200" b="1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sz="12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57" name="Google Shape;1857;p92"/>
          <p:cNvSpPr/>
          <p:nvPr/>
        </p:nvSpPr>
        <p:spPr>
          <a:xfrm>
            <a:off x="6996850" y="39068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858" name="Google Shape;1858;p92"/>
          <p:cNvSpPr/>
          <p:nvPr/>
        </p:nvSpPr>
        <p:spPr>
          <a:xfrm>
            <a:off x="7335275" y="39068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859" name="Google Shape;1859;p9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60" name="Google Shape;1860;p9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61" name="Google Shape;1861;p9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62" name="Google Shape;1862;p9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63" name="Google Shape;1863;p9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64" name="Google Shape;1864;p9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65" name="Google Shape;1865;p9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866" name="Google Shape;1866;p9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867" name="Google Shape;1867;p9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868" name="Google Shape;1868;p9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869" name="Google Shape;1869;p9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70" name="Google Shape;1870;p9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71" name="Google Shape;1871;p9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72" name="Google Shape;1872;p9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73" name="Google Shape;1873;p9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74" name="Google Shape;1874;p9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9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80" name="Google Shape;1880;p9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9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82" name="Google Shape;1882;p9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83" name="Google Shape;1883;p9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884" name="Google Shape;1884;p9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 ]</a:t>
              </a:r>
              <a:endParaRPr sz="1200"/>
            </a:p>
          </p:txBody>
        </p:sp>
      </p:grpSp>
      <p:grpSp>
        <p:nvGrpSpPr>
          <p:cNvPr id="1885" name="Google Shape;1885;p9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86" name="Google Shape;1886;p9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9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88" name="Google Shape;1888;p9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89" name="Google Shape;1889;p9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890" name="Google Shape;1890;p9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5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[6, 6, 6]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[5, 5, 5]</a:t>
              </a:r>
              <a:endParaRPr sz="1200"/>
            </a:p>
          </p:txBody>
        </p:sp>
      </p:grpSp>
      <p:grpSp>
        <p:nvGrpSpPr>
          <p:cNvPr id="1891" name="Google Shape;1891;p9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92" name="Google Shape;1892;p9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9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commitIndex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lastApplied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nextIndex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matchIndex</a:t>
              </a:r>
              <a:endParaRPr sz="1200"/>
            </a:p>
          </p:txBody>
        </p:sp>
        <p:sp>
          <p:nvSpPr>
            <p:cNvPr id="1894" name="Google Shape;1894;p9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895" name="Google Shape;1895;p9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896" name="Google Shape;1896;p9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-1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5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[ ]</a:t>
              </a:r>
              <a:endParaRPr sz="1200"/>
            </a:p>
          </p:txBody>
        </p:sp>
      </p:grpSp>
      <p:pic>
        <p:nvPicPr>
          <p:cNvPr id="1897" name="Google Shape;1897;p93" descr="cr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8" name="Google Shape;1898;p93"/>
          <p:cNvSpPr txBox="1">
            <a:spLocks noGrp="1"/>
          </p:cNvSpPr>
          <p:nvPr>
            <p:ph type="body" idx="1"/>
          </p:nvPr>
        </p:nvSpPr>
        <p:spPr>
          <a:xfrm>
            <a:off x="6268400" y="2690050"/>
            <a:ext cx="26568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Decrement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nextIndex</a:t>
            </a:r>
            <a:r>
              <a:rPr lang="en">
                <a:solidFill>
                  <a:srgbClr val="000000"/>
                </a:solidFill>
              </a:rPr>
              <a:t> one term at a time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9" name="Google Shape;1899;p9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00" name="Google Shape;1900;p9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01" name="Google Shape;1901;p9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02" name="Google Shape;1902;p9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03" name="Google Shape;1903;p9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04" name="Google Shape;1904;p9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05" name="Google Shape;1905;p9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906" name="Google Shape;1906;p9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907" name="Google Shape;1907;p9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908" name="Google Shape;1908;p9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909" name="Google Shape;1909;p93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10" name="Google Shape;1910;p93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11" name="Google Shape;1911;p93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12" name="Google Shape;1912;p93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913" name="Google Shape;1913;p93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1"/>
          <p:cNvGrpSpPr/>
          <p:nvPr/>
        </p:nvGrpSpPr>
        <p:grpSpPr>
          <a:xfrm>
            <a:off x="598963" y="613888"/>
            <a:ext cx="2259142" cy="1214445"/>
            <a:chOff x="3562050" y="826950"/>
            <a:chExt cx="2396713" cy="1101238"/>
          </a:xfrm>
        </p:grpSpPr>
        <p:sp>
          <p:nvSpPr>
            <p:cNvPr id="143" name="Google Shape;143;p3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46" name="Google Shape;146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47" name="Google Shape;147;p3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</p:txBody>
        </p:sp>
      </p:grpSp>
      <p:graphicFrame>
        <p:nvGraphicFramePr>
          <p:cNvPr id="148" name="Google Shape;148;p31"/>
          <p:cNvGraphicFramePr/>
          <p:nvPr/>
        </p:nvGraphicFramePr>
        <p:xfrm>
          <a:off x="3434500" y="694463"/>
          <a:ext cx="5219700" cy="960060"/>
        </p:xfrm>
        <a:graphic>
          <a:graphicData uri="http://schemas.openxmlformats.org/drawingml/2006/table">
            <a:tbl>
              <a:tblPr>
                <a:noFill/>
                <a:tableStyleId>{CBA5641E-03EB-4FB3-A4CE-677EF2544BE2}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/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</a:rPr>
                        <a:t>votedFor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3611125" y="2027225"/>
            <a:ext cx="44715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</a:rPr>
              <a:t>State required for election</a:t>
            </a:r>
            <a:endParaRPr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exists on a majority AND it is written in the current term</a:t>
            </a:r>
            <a:endParaRPr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precedes another entry that is committed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9" name="Google Shape;1919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Conditions for committing an entry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5" name="Google Shape;1925;p95"/>
          <p:cNvPicPr preferRelativeResize="0"/>
          <p:nvPr/>
        </p:nvPicPr>
        <p:blipFill rotWithShape="1">
          <a:blip r:embed="rId3">
            <a:alphaModFix/>
          </a:blip>
          <a:srcRect r="78706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95"/>
          <p:cNvSpPr txBox="1">
            <a:spLocks noGrp="1"/>
          </p:cNvSpPr>
          <p:nvPr>
            <p:ph type="body" idx="1"/>
          </p:nvPr>
        </p:nvSpPr>
        <p:spPr>
          <a:xfrm>
            <a:off x="570475" y="4163925"/>
            <a:ext cx="1787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 is the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7" name="Google Shape;1927;p95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7932" flipH="1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95"/>
          <p:cNvSpPr txBox="1"/>
          <p:nvPr/>
        </p:nvSpPr>
        <p:spPr>
          <a:xfrm>
            <a:off x="2187775" y="1976400"/>
            <a:ext cx="16767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S1.log[2] is only partially replicated...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29" name="Google Shape;1929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lang="en" i="1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35" name="Google Shape;1935;p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lang="en" i="1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36" name="Google Shape;1936;p96"/>
          <p:cNvPicPr preferRelativeResize="0"/>
          <p:nvPr/>
        </p:nvPicPr>
        <p:blipFill rotWithShape="1">
          <a:blip r:embed="rId3">
            <a:alphaModFix/>
          </a:blip>
          <a:srcRect r="78706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96"/>
          <p:cNvSpPr txBox="1">
            <a:spLocks noGrp="1"/>
          </p:cNvSpPr>
          <p:nvPr>
            <p:ph type="body" idx="1"/>
          </p:nvPr>
        </p:nvSpPr>
        <p:spPr>
          <a:xfrm>
            <a:off x="2018425" y="4163925"/>
            <a:ext cx="2326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8" name="Google Shape;1938;p96"/>
          <p:cNvPicPr preferRelativeResize="0"/>
          <p:nvPr/>
        </p:nvPicPr>
        <p:blipFill rotWithShape="1">
          <a:blip r:embed="rId3">
            <a:alphaModFix/>
          </a:blip>
          <a:srcRect l="21293" r="63216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96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7932" flipH="1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5" name="Google Shape;1945;p97"/>
          <p:cNvPicPr preferRelativeResize="0"/>
          <p:nvPr/>
        </p:nvPicPr>
        <p:blipFill rotWithShape="1">
          <a:blip r:embed="rId3">
            <a:alphaModFix/>
          </a:blip>
          <a:srcRect r="78706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97"/>
          <p:cNvSpPr txBox="1">
            <a:spLocks noGrp="1"/>
          </p:cNvSpPr>
          <p:nvPr>
            <p:ph type="body" idx="1"/>
          </p:nvPr>
        </p:nvSpPr>
        <p:spPr>
          <a:xfrm>
            <a:off x="3200825" y="4163925"/>
            <a:ext cx="2326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S5 crashes,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7" name="Google Shape;1947;p97"/>
          <p:cNvPicPr preferRelativeResize="0"/>
          <p:nvPr/>
        </p:nvPicPr>
        <p:blipFill rotWithShape="1">
          <a:blip r:embed="rId3">
            <a:alphaModFix/>
          </a:blip>
          <a:srcRect l="21293" r="63216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97"/>
          <p:cNvPicPr preferRelativeResize="0"/>
          <p:nvPr/>
        </p:nvPicPr>
        <p:blipFill rotWithShape="1">
          <a:blip r:embed="rId3">
            <a:alphaModFix/>
          </a:blip>
          <a:srcRect l="36785" r="42882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9" name="Google Shape;1949;p97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7932" flipH="1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97"/>
          <p:cNvSpPr txBox="1"/>
          <p:nvPr/>
        </p:nvSpPr>
        <p:spPr>
          <a:xfrm>
            <a:off x="4325400" y="22599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S1.log[2] is now replicated to a majority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51" name="Google Shape;1951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lang="en" i="1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7" name="Google Shape;1957;p98"/>
          <p:cNvPicPr preferRelativeResize="0"/>
          <p:nvPr/>
        </p:nvPicPr>
        <p:blipFill rotWithShape="1">
          <a:blip r:embed="rId3">
            <a:alphaModFix/>
          </a:blip>
          <a:srcRect r="78706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98"/>
          <p:cNvSpPr txBox="1">
            <a:spLocks noGrp="1"/>
          </p:cNvSpPr>
          <p:nvPr>
            <p:ph type="body" idx="1"/>
          </p:nvPr>
        </p:nvSpPr>
        <p:spPr>
          <a:xfrm>
            <a:off x="4420950" y="4163925"/>
            <a:ext cx="2326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9" name="Google Shape;1959;p98"/>
          <p:cNvPicPr preferRelativeResize="0"/>
          <p:nvPr/>
        </p:nvPicPr>
        <p:blipFill rotWithShape="1">
          <a:blip r:embed="rId3">
            <a:alphaModFix/>
          </a:blip>
          <a:srcRect l="21293" r="63216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0" name="Google Shape;1960;p98"/>
          <p:cNvPicPr preferRelativeResize="0"/>
          <p:nvPr/>
        </p:nvPicPr>
        <p:blipFill rotWithShape="1">
          <a:blip r:embed="rId3">
            <a:alphaModFix/>
          </a:blip>
          <a:srcRect l="36785" r="42882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" name="Google Shape;1961;p98"/>
          <p:cNvPicPr preferRelativeResize="0"/>
          <p:nvPr/>
        </p:nvPicPr>
        <p:blipFill rotWithShape="1">
          <a:blip r:embed="rId3">
            <a:alphaModFix/>
          </a:blip>
          <a:srcRect l="56472" r="22234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2" name="Google Shape;1962;p98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7932" flipH="1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3" name="Google Shape;1963;p98"/>
          <p:cNvSpPr txBox="1"/>
          <p:nvPr/>
        </p:nvSpPr>
        <p:spPr>
          <a:xfrm>
            <a:off x="5791500" y="26082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S5 replicates S5.log[2] to all other nodes...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64" name="Google Shape;1964;p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lang="en" i="1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0" name="Google Shape;1970;p99"/>
          <p:cNvPicPr preferRelativeResize="0"/>
          <p:nvPr/>
        </p:nvPicPr>
        <p:blipFill rotWithShape="1">
          <a:blip r:embed="rId3">
            <a:alphaModFix/>
          </a:blip>
          <a:srcRect r="78706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99"/>
          <p:cNvSpPr txBox="1">
            <a:spLocks noGrp="1"/>
          </p:cNvSpPr>
          <p:nvPr>
            <p:ph type="body" idx="1"/>
          </p:nvPr>
        </p:nvSpPr>
        <p:spPr>
          <a:xfrm>
            <a:off x="6000825" y="1949725"/>
            <a:ext cx="2712300" cy="10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Entry 2 was overwritten even though it was replicated on a majority!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2" name="Google Shape;1972;p99"/>
          <p:cNvPicPr preferRelativeResize="0"/>
          <p:nvPr/>
        </p:nvPicPr>
        <p:blipFill rotWithShape="1">
          <a:blip r:embed="rId3">
            <a:alphaModFix/>
          </a:blip>
          <a:srcRect l="21293" r="63216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99"/>
          <p:cNvPicPr preferRelativeResize="0"/>
          <p:nvPr/>
        </p:nvPicPr>
        <p:blipFill rotWithShape="1">
          <a:blip r:embed="rId3">
            <a:alphaModFix/>
          </a:blip>
          <a:srcRect l="36785" r="42882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99"/>
          <p:cNvPicPr preferRelativeResize="0"/>
          <p:nvPr/>
        </p:nvPicPr>
        <p:blipFill rotWithShape="1">
          <a:blip r:embed="rId3">
            <a:alphaModFix/>
          </a:blip>
          <a:srcRect l="56472" r="22234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99"/>
          <p:cNvSpPr txBox="1">
            <a:spLocks noGrp="1"/>
          </p:cNvSpPr>
          <p:nvPr>
            <p:ph type="body" idx="1"/>
          </p:nvPr>
        </p:nvSpPr>
        <p:spPr>
          <a:xfrm>
            <a:off x="6000825" y="3228775"/>
            <a:ext cx="27123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Cannot assume entry 2 was committed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976" name="Google Shape;1976;p99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7932" flipH="1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Google Shape;1977;p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lang="en" i="1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83" name="Google Shape;1983;p100"/>
          <p:cNvPicPr preferRelativeResize="0"/>
          <p:nvPr/>
        </p:nvPicPr>
        <p:blipFill rotWithShape="1">
          <a:blip r:embed="rId3">
            <a:alphaModFix/>
          </a:blip>
          <a:srcRect r="78706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100"/>
          <p:cNvPicPr preferRelativeResize="0"/>
          <p:nvPr/>
        </p:nvPicPr>
        <p:blipFill rotWithShape="1">
          <a:blip r:embed="rId3">
            <a:alphaModFix/>
          </a:blip>
          <a:srcRect l="21293" r="63216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5" name="Google Shape;1985;p100"/>
          <p:cNvPicPr preferRelativeResize="0"/>
          <p:nvPr/>
        </p:nvPicPr>
        <p:blipFill rotWithShape="1">
          <a:blip r:embed="rId3">
            <a:alphaModFix/>
          </a:blip>
          <a:srcRect l="36785" r="42882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100"/>
          <p:cNvPicPr preferRelativeResize="0"/>
          <p:nvPr/>
        </p:nvPicPr>
        <p:blipFill rotWithShape="1">
          <a:blip r:embed="rId3">
            <a:alphaModFix/>
          </a:blip>
          <a:srcRect l="77763"/>
          <a:stretch/>
        </p:blipFill>
        <p:spPr>
          <a:xfrm>
            <a:off x="4468850" y="1496576"/>
            <a:ext cx="1412962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00"/>
          <p:cNvSpPr txBox="1">
            <a:spLocks noGrp="1"/>
          </p:cNvSpPr>
          <p:nvPr>
            <p:ph type="body" idx="1"/>
          </p:nvPr>
        </p:nvSpPr>
        <p:spPr>
          <a:xfrm>
            <a:off x="6000900" y="1997600"/>
            <a:ext cx="28314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Entry 2 is committed once entry 3 is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8" name="Google Shape;1988;p100"/>
          <p:cNvSpPr txBox="1">
            <a:spLocks noGrp="1"/>
          </p:cNvSpPr>
          <p:nvPr>
            <p:ph type="body" idx="1"/>
          </p:nvPr>
        </p:nvSpPr>
        <p:spPr>
          <a:xfrm>
            <a:off x="6000900" y="2988200"/>
            <a:ext cx="28314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Commit old entries </a:t>
            </a:r>
            <a:r>
              <a:rPr lang="en" b="1" i="1">
                <a:solidFill>
                  <a:srgbClr val="FF0000"/>
                </a:solidFill>
              </a:rPr>
              <a:t>indirectly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989" name="Google Shape;1989;p100"/>
          <p:cNvSpPr txBox="1">
            <a:spLocks noGrp="1"/>
          </p:cNvSpPr>
          <p:nvPr>
            <p:ph type="body" idx="1"/>
          </p:nvPr>
        </p:nvSpPr>
        <p:spPr>
          <a:xfrm>
            <a:off x="4420950" y="4163925"/>
            <a:ext cx="2326200" cy="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S1 commits entry 3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90" name="Google Shape;1990;p100" descr="crow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7932" flipH="1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1" name="Google Shape;1991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lang="en" i="1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Everyone sets a randomized timer that expires in [T, 2T] </a:t>
            </a:r>
            <a:r>
              <a:rPr lang="en">
                <a:solidFill>
                  <a:srgbClr val="CCCCCC"/>
                </a:solidFill>
              </a:rPr>
              <a:t>(e.g. T = 150ms)</a:t>
            </a:r>
            <a:endParaRPr>
              <a:solidFill>
                <a:srgbClr val="CCCCC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When timer expires, increment term and send a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RequestVote</a:t>
            </a:r>
            <a:r>
              <a:rPr lang="en">
                <a:solidFill>
                  <a:srgbClr val="000000"/>
                </a:solidFill>
              </a:rPr>
              <a:t> to everyone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Retry this until either: </a:t>
            </a:r>
            <a:endParaRPr>
              <a:solidFill>
                <a:srgbClr val="000000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get majority of votes (including yourself): become leader</a:t>
            </a:r>
            <a:endParaRPr>
              <a:solidFill>
                <a:srgbClr val="000000"/>
              </a:solidFill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You receive an RPC from a valid leader: become follower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Leader election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3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61" name="Google Shape;161;p33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64" name="Google Shape;164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0</a:t>
              </a:r>
              <a:endParaRPr sz="2400"/>
            </a:p>
          </p:txBody>
        </p:sp>
        <p:sp>
          <p:nvSpPr>
            <p:cNvPr id="165" name="Google Shape;165;p33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</p:txBody>
        </p:sp>
      </p:grpSp>
      <p:grpSp>
        <p:nvGrpSpPr>
          <p:cNvPr id="166" name="Google Shape;166;p33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67" name="Google Shape;167;p33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70" name="Google Shape;170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1</a:t>
              </a:r>
              <a:endParaRPr sz="2400"/>
            </a:p>
          </p:txBody>
        </p:sp>
        <p:sp>
          <p:nvSpPr>
            <p:cNvPr id="171" name="Google Shape;171;p33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</p:txBody>
        </p:sp>
      </p:grpSp>
      <p:grpSp>
        <p:nvGrpSpPr>
          <p:cNvPr id="172" name="Google Shape;172;p33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73" name="Google Shape;173;p33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currentTerm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votedFor</a:t>
              </a:r>
              <a:endParaRPr sz="1200"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&lt;empty&gt;</a:t>
              </a:r>
              <a:endParaRPr sz="1200"/>
            </a:p>
          </p:txBody>
        </p:sp>
        <p:sp>
          <p:nvSpPr>
            <p:cNvPr id="176" name="Google Shape;176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2</a:t>
              </a:r>
              <a:endParaRPr sz="2400"/>
            </a:p>
          </p:txBody>
        </p:sp>
        <p:sp>
          <p:nvSpPr>
            <p:cNvPr id="177" name="Google Shape;177;p33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</a:t>
              </a:r>
              <a:endParaRPr sz="120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-1</a:t>
              </a:r>
              <a:endParaRPr sz="1200"/>
            </a:p>
          </p:txBody>
        </p:sp>
      </p:grp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4794</Words>
  <Application>Microsoft Macintosh PowerPoint</Application>
  <PresentationFormat>On-screen Show (16:9)</PresentationFormat>
  <Paragraphs>2382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Simple Dark</vt:lpstr>
      <vt:lpstr>Simple Light</vt:lpstr>
      <vt:lpstr>Raft</vt:lpstr>
      <vt:lpstr>Raft</vt:lpstr>
      <vt:lpstr>Assignment 3 hints</vt:lpstr>
      <vt:lpstr>Importance of readability</vt:lpstr>
      <vt:lpstr>Raft Leader election</vt:lpstr>
      <vt:lpstr>PowerPoint Presentation</vt:lpstr>
      <vt:lpstr>PowerPoint Presentation</vt:lpstr>
      <vt:lpstr>Leader election</vt:lpstr>
      <vt:lpstr>PowerPoint Presentation</vt:lpstr>
      <vt:lpstr>PowerPoint Presentation</vt:lpstr>
      <vt:lpstr>PowerPoint Presentation</vt:lpstr>
      <vt:lpstr>PowerPoint Presentation</vt:lpstr>
      <vt:lpstr>Suppose there are existing log entries...</vt:lpstr>
      <vt:lpstr>PowerPoint Presentation</vt:lpstr>
      <vt:lpstr>PowerPoint Presentation</vt:lpstr>
      <vt:lpstr>PowerPoint Presentation</vt:lpstr>
      <vt:lpstr>PowerPoint Presentation</vt:lpstr>
      <vt:lpstr>Conditions for granting vote</vt:lpstr>
      <vt:lpstr>Which one is more up-to-date?</vt:lpstr>
      <vt:lpstr>Which one is more up-to-date?</vt:lpstr>
      <vt:lpstr>Which one is more up-to-date?</vt:lpstr>
      <vt:lpstr>Why reject logs that are not up-to-date?</vt:lpstr>
      <vt:lpstr>What if we accept logs that are not as up-to-date as ours?</vt:lpstr>
      <vt:lpstr>S0</vt:lpstr>
      <vt:lpstr>S0</vt:lpstr>
      <vt:lpstr>S0</vt:lpstr>
      <vt:lpstr>One caveat with entries from old terms… (later)</vt:lpstr>
      <vt:lpstr>Raft Normal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Raft After new leader 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fix the partition...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log entries don’t match...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log entries don’t match...</vt:lpstr>
      <vt:lpstr>When log entries don’t match...</vt:lpstr>
      <vt:lpstr>Optimization to reduce number of messages?</vt:lpstr>
      <vt:lpstr>PowerPoint Presentation</vt:lpstr>
      <vt:lpstr>PowerPoint Presentation</vt:lpstr>
      <vt:lpstr>PowerPoint Presentation</vt:lpstr>
      <vt:lpstr>PowerPoint Presentation</vt:lpstr>
      <vt:lpstr>Conditions for committing an entry</vt:lpstr>
      <vt:lpstr>Caveat for committing old entries</vt:lpstr>
      <vt:lpstr>Caveat for committing old entries</vt:lpstr>
      <vt:lpstr>Caveat for committing old entries</vt:lpstr>
      <vt:lpstr>Caveat for committing old entries</vt:lpstr>
      <vt:lpstr>Caveat for committing old entries</vt:lpstr>
      <vt:lpstr>Caveat for committing old entries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Raft</dc:title>
  <cp:lastModifiedBy>Jennifer Lam</cp:lastModifiedBy>
  <cp:revision>1</cp:revision>
  <dcterms:modified xsi:type="dcterms:W3CDTF">2019-11-07T17:39:22Z</dcterms:modified>
</cp:coreProperties>
</file>