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80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AEA24EF-D369-4B63-B2EC-23971F3C6673}">
  <a:tblStyle styleId="{9AEA24EF-D369-4B63-B2EC-23971F3C667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06" Type="http://schemas.openxmlformats.org/officeDocument/2006/relationships/slide" Target="slides/slide100.xml"/><Relationship Id="rId105" Type="http://schemas.openxmlformats.org/officeDocument/2006/relationships/slide" Target="slides/slide99.xml"/><Relationship Id="rId104" Type="http://schemas.openxmlformats.org/officeDocument/2006/relationships/slide" Target="slides/slide98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103" Type="http://schemas.openxmlformats.org/officeDocument/2006/relationships/slide" Target="slides/slide97.xml"/><Relationship Id="rId102" Type="http://schemas.openxmlformats.org/officeDocument/2006/relationships/slide" Target="slides/slide96.xml"/><Relationship Id="rId101" Type="http://schemas.openxmlformats.org/officeDocument/2006/relationships/slide" Target="slides/slide95.xml"/><Relationship Id="rId100" Type="http://schemas.openxmlformats.org/officeDocument/2006/relationships/slide" Target="slides/slide94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95" Type="http://schemas.openxmlformats.org/officeDocument/2006/relationships/slide" Target="slides/slide89.xml"/><Relationship Id="rId94" Type="http://schemas.openxmlformats.org/officeDocument/2006/relationships/slide" Target="slides/slide88.xml"/><Relationship Id="rId97" Type="http://schemas.openxmlformats.org/officeDocument/2006/relationships/slide" Target="slides/slide91.xml"/><Relationship Id="rId96" Type="http://schemas.openxmlformats.org/officeDocument/2006/relationships/slide" Target="slides/slide90.xml"/><Relationship Id="rId11" Type="http://schemas.openxmlformats.org/officeDocument/2006/relationships/slide" Target="slides/slide5.xml"/><Relationship Id="rId99" Type="http://schemas.openxmlformats.org/officeDocument/2006/relationships/slide" Target="slides/slide93.xml"/><Relationship Id="rId10" Type="http://schemas.openxmlformats.org/officeDocument/2006/relationships/slide" Target="slides/slide4.xml"/><Relationship Id="rId98" Type="http://schemas.openxmlformats.org/officeDocument/2006/relationships/slide" Target="slides/slide92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91" Type="http://schemas.openxmlformats.org/officeDocument/2006/relationships/slide" Target="slides/slide85.xml"/><Relationship Id="rId90" Type="http://schemas.openxmlformats.org/officeDocument/2006/relationships/slide" Target="slides/slide84.xml"/><Relationship Id="rId93" Type="http://schemas.openxmlformats.org/officeDocument/2006/relationships/slide" Target="slides/slide87.xml"/><Relationship Id="rId92" Type="http://schemas.openxmlformats.org/officeDocument/2006/relationships/slide" Target="slides/slide8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8" Type="http://schemas.openxmlformats.org/officeDocument/2006/relationships/slide" Target="slides/slide82.xml"/><Relationship Id="rId87" Type="http://schemas.openxmlformats.org/officeDocument/2006/relationships/slide" Target="slides/slide81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69" Type="http://schemas.openxmlformats.org/officeDocument/2006/relationships/slide" Target="slides/slide6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9" Type="http://schemas.openxmlformats.org/officeDocument/2006/relationships/slide" Target="slides/slide53.xml"/><Relationship Id="rId58" Type="http://schemas.openxmlformats.org/officeDocument/2006/relationships/slide" Target="slides/slide5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Increment current term, cast vote for yourself</a:t>
            </a: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2" name="Shape 2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3" name="Google Shape;2883;p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4" name="Google Shape;2884;p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Other nodes accepted your vote, so you become leader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Recall: log numbers/colors correspond to the term in which the log entries were created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All log entries are for terms less than the current term and all nodes have the same LastLogIndex, so this is a simple example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1" name="Google Shape;43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6" name="Google Shape;45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5" name="Google Shape;47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0" name="Google Shape;49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6" name="Google Shape;49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1" name="Google Shape;50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4" name="Google Shape;54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Those entries can be thrown away because we know they have not been committed, and we know this because they do not exist on a majority (otherwise at least one of the nodes that elected S4 would have these entries)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9" name="Google Shape;58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0" name="Google Shape;63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5" name="Google Shape;63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0" name="Google Shape;64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Example of implementing timeouts with timers/select in earlier precept slides on Go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4" name="Google Shape;654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6" name="Google Shape;676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9" name="Google Shape;69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Heartbeat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6" name="Google Shape;726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3" name="Google Shape;753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0" name="Google Shape;780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2" name="Google Shape;812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0" name="Google Shape;850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6" name="Google Shape;886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2" name="Google Shape;902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Red boxes = committed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1" name="Google Shape;921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6" name="Google Shape;926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Partition! Follower will not hear from leader and will time out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1" name="Google Shape;961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S1 becomes the new leader, sends an AppendEntries to 2 to check log status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State intialized: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nextIndex: leader’s last log index + 1, in this case 4 for all servers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matchIndex: 0 for all servers except self, since we know what we’ve replicated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9" name="Google Shape;999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S2 will respond with success since the prevLogTerm and prevLogIndex match what the leader has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5" name="Google Shape;1035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...and the leader can update its matchIndex accordingly.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Operations are replicated on a majority: S1 and S0 have them, S2 does not know this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S1 tells S2 that it can commit operations up to 3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2" name="Google Shape;1072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6" name="Google Shape;1106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5" name="Google Shape;1145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0" name="Google Shape;1150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 old leader tries to send a heartbeat...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1" name="Google Shape;1191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...which is rejected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Q: what triggers leader election?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A: no heartbeats from leader, node starts election but does not hear back from majority of nodes or from a valid leader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3" name="Google Shape;1233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0" name="Google Shape;1270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Next AppendEntries from Leader (S1) will bring S0 up to date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nextIndex on S1 tells it which operations it needs to send to S0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8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0" name="Google Shape;1310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S1 has committed up to log[5], and tells S0 likewise to commit up to log[5]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0" name="Google Shape;1350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7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p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9" name="Google Shape;1389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2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4" name="Google Shape;1394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0" name="Google Shape;1400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S0 and S1 have committed the same operations; S2 has committed up to 3, but now the network is partitioned and S1 becomes the new leader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Need to find the next log position where S1 and S2 agree on the log entry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9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1" name="Google Shape;1441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Can we commit the log entries on S2? 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No! They do not match what the leader has.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3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5" name="Google Shape;1485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We cannot commit position 5 on S2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6" name="Google Shape;1526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Can we commit position 4 and append the committed entry 5? No!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Per-server state for Raft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8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0" name="Google Shape;1570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We cannot commit position 4 on S2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9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1" name="Google Shape;1611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We match on position 3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5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p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7" name="Google Shape;1657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...so we accept the commit...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6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p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8" name="Google Shape;1698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...then: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Roll back S2’s operations after the match point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Write and commit the entries after the match point that were sent by S1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5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7" name="Google Shape;1737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0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p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2" name="Google Shape;1742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5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Google Shape;1746;p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7" name="Google Shape;1747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8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p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0" name="Google Shape;1790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p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3" name="Google Shape;1833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5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p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7" name="Google Shape;1877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4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" name="Google Shape;1915;p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6" name="Google Shape;1916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0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" name="Google Shape;1921;p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2" name="Google Shape;1922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 leader can commit an entry from a </a:t>
            </a:r>
            <a:r>
              <a:rPr i="1" lang="en"/>
              <a:t>current</a:t>
            </a:r>
            <a:r>
              <a:rPr lang="en"/>
              <a:t> term if it exists on majority of servers; not true for entries from previous terms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This is figure 8 in the paper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Notation: S1.log[2] means second position on S1’s log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S1 is leader, partially replicates log entry at index 2; op2 is not on a majority yet</a:t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p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2" name="Google Shape;1932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S5 becomes leader and gets a new operation from a client at log index 2</a:t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0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p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2" name="Google Shape;1942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S1 restarts and becomes leader, finishes replicating its log entry 2 to a majority of nodes (i.e., itself, S2, and S3)</a:t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2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p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4" name="Google Shape;1954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Remember the process by which logs are made to match… the leader’s current entries will overwrite old </a:t>
            </a:r>
            <a:r>
              <a:rPr i="1" lang="en"/>
              <a:t>uncommitted</a:t>
            </a:r>
            <a:r>
              <a:rPr lang="en"/>
              <a:t> mismatching entries on others’ logs</a:t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5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" name="Google Shape;1966;p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7" name="Google Shape;1967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S1 crashed before committing S1.log[2], so when S5 becomes leader again, its new entry could overwrite S1.log[2].</a:t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p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0" name="Google Shape;1980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If, instead, S1 comes back online when S5.log[2] is only partially replicated and gets new entries, it can commit the old entry indirectly when it commits S1.log[3]</a:t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2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Google Shape;1993;p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4" name="Google Shape;1994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7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p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9" name="Google Shape;1999;p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3" name="Shape 2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4" name="Google Shape;2004;p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5" name="Google Shape;2005;p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7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p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9" name="Google Shape;2039;p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4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Google Shape;2085;p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6" name="Google Shape;2086;p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6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8" name="Google Shape;2138;p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2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p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4" name="Google Shape;2194;p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8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p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0" name="Google Shape;2250;p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7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9" name="Google Shape;2309;p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7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p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9" name="Google Shape;2369;p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7" name="Shape 2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8" name="Google Shape;2428;p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9" name="Google Shape;2429;p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" name="Google Shape;2492;p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3" name="Google Shape;2493;p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S3 will not have the most up-to-date log at the time of election...</a:t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8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0" name="Google Shape;2530;p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No log entries yet</a:t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6" name="Shape 2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7" name="Google Shape;2567;p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8" name="Google Shape;2568;p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9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p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1" name="Google Shape;2591;p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5" name="Shape 2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6" name="Google Shape;2626;p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7" name="Google Shape;2627;p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3" name="Shape 2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" name="Google Shape;2664;p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5" name="Google Shape;2665;p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1" name="Shape 2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2" name="Google Shape;2702;p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3" name="Google Shape;2703;p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9" name="Shape 2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0" name="Google Shape;2740;p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1" name="Google Shape;2741;p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9" name="Shape 2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0" name="Google Shape;2780;p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1" name="Google Shape;2781;p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3" name="Shape 2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4" name="Google Shape;2804;p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5" name="Google Shape;2805;p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5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" name="Google Shape;2826;p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7" name="Google Shape;2827;p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2" name="Shape 2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3" name="Google Shape;2853;p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4" name="Google Shape;2854;p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0" name="Google Shape;60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2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2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2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1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1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idx="1" type="subTitle"/>
          </p:nvPr>
        </p:nvSpPr>
        <p:spPr>
          <a:xfrm>
            <a:off x="311700" y="28621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FFFFFF"/>
                </a:solidFill>
              </a:rPr>
              <a:t>11/8/19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0" name="Google Shape;100;p25"/>
          <p:cNvSpPr txBox="1"/>
          <p:nvPr>
            <p:ph type="ctrTitle"/>
          </p:nvPr>
        </p:nvSpPr>
        <p:spPr>
          <a:xfrm>
            <a:off x="311700" y="19828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4400"/>
              <a:t>Raft</a:t>
            </a:r>
            <a:endParaRPr sz="4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34"/>
          <p:cNvGrpSpPr/>
          <p:nvPr/>
        </p:nvGrpSpPr>
        <p:grpSpPr>
          <a:xfrm>
            <a:off x="3442425" y="681813"/>
            <a:ext cx="2259142" cy="1214445"/>
            <a:chOff x="3562050" y="826950"/>
            <a:chExt cx="2396713" cy="1101238"/>
          </a:xfrm>
        </p:grpSpPr>
        <p:sp>
          <p:nvSpPr>
            <p:cNvPr id="184" name="Google Shape;184;p34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4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4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3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4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" name="Google Shape;189;p34"/>
          <p:cNvGrpSpPr/>
          <p:nvPr/>
        </p:nvGrpSpPr>
        <p:grpSpPr>
          <a:xfrm>
            <a:off x="1767200" y="3133713"/>
            <a:ext cx="2259142" cy="1214445"/>
            <a:chOff x="3562050" y="826950"/>
            <a:chExt cx="2396713" cy="1101238"/>
          </a:xfrm>
        </p:grpSpPr>
        <p:sp>
          <p:nvSpPr>
            <p:cNvPr id="190" name="Google Shape;190;p34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4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4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34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5" name="Google Shape;195;p34"/>
          <p:cNvGrpSpPr/>
          <p:nvPr/>
        </p:nvGrpSpPr>
        <p:grpSpPr>
          <a:xfrm>
            <a:off x="5184850" y="3133713"/>
            <a:ext cx="2259142" cy="1214445"/>
            <a:chOff x="3562050" y="826950"/>
            <a:chExt cx="2396713" cy="1101238"/>
          </a:xfrm>
        </p:grpSpPr>
        <p:sp>
          <p:nvSpPr>
            <p:cNvPr id="196" name="Google Shape;196;p34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4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34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34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" name="Google Shape;201;p34"/>
          <p:cNvGrpSpPr/>
          <p:nvPr/>
        </p:nvGrpSpPr>
        <p:grpSpPr>
          <a:xfrm>
            <a:off x="2789375" y="1958000"/>
            <a:ext cx="3608750" cy="1109063"/>
            <a:chOff x="2789375" y="2110400"/>
            <a:chExt cx="3608750" cy="1109063"/>
          </a:xfrm>
        </p:grpSpPr>
        <p:cxnSp>
          <p:nvCxnSpPr>
            <p:cNvPr id="202" name="Google Shape;202;p34"/>
            <p:cNvCxnSpPr/>
            <p:nvPr/>
          </p:nvCxnSpPr>
          <p:spPr>
            <a:xfrm flipH="1">
              <a:off x="2789375" y="2171563"/>
              <a:ext cx="931800" cy="10479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203" name="Google Shape;203;p34"/>
            <p:cNvCxnSpPr/>
            <p:nvPr/>
          </p:nvCxnSpPr>
          <p:spPr>
            <a:xfrm>
              <a:off x="5445625" y="2185225"/>
              <a:ext cx="952500" cy="10341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204" name="Google Shape;204;p34"/>
            <p:cNvSpPr txBox="1"/>
            <p:nvPr/>
          </p:nvSpPr>
          <p:spPr>
            <a:xfrm>
              <a:off x="3933600" y="2110400"/>
              <a:ext cx="1581600" cy="108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RequestVote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CandidateID: 0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LastLogIndex: -1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LastLogTerm: -1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5" name="Shape 2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6" name="Google Shape;2886;p1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Q8: Is entry 3 (term 2) guaranteed to be committed?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887" name="Google Shape;2887;p124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8" name="Google Shape;2888;p124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9" name="Google Shape;2889;p124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0" name="Google Shape;2890;p124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91" name="Google Shape;2891;p124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92" name="Google Shape;2892;p124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93" name="Google Shape;2893;p124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4" name="Google Shape;2894;p124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5" name="Google Shape;2895;p124"/>
          <p:cNvSpPr txBox="1"/>
          <p:nvPr>
            <p:ph type="title"/>
          </p:nvPr>
        </p:nvSpPr>
        <p:spPr>
          <a:xfrm>
            <a:off x="752550" y="33552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96" name="Google Shape;2896;p124"/>
          <p:cNvSpPr txBox="1"/>
          <p:nvPr>
            <p:ph type="title"/>
          </p:nvPr>
        </p:nvSpPr>
        <p:spPr>
          <a:xfrm>
            <a:off x="752550" y="39375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97" name="Google Shape;2897;p124"/>
          <p:cNvSpPr/>
          <p:nvPr/>
        </p:nvSpPr>
        <p:spPr>
          <a:xfrm>
            <a:off x="1404001" y="395588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8" name="Google Shape;2898;p124"/>
          <p:cNvSpPr/>
          <p:nvPr/>
        </p:nvSpPr>
        <p:spPr>
          <a:xfrm>
            <a:off x="1404001" y="337359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9" name="Google Shape;2899;p124"/>
          <p:cNvSpPr txBox="1"/>
          <p:nvPr>
            <p:ph idx="1" type="body"/>
          </p:nvPr>
        </p:nvSpPr>
        <p:spPr>
          <a:xfrm>
            <a:off x="3952250" y="2579225"/>
            <a:ext cx="4485600" cy="15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Entry 4 is guaranteed to be committed because no one else has a more </a:t>
            </a:r>
            <a:r>
              <a:rPr i="1" lang="en">
                <a:solidFill>
                  <a:srgbClr val="000000"/>
                </a:solidFill>
              </a:rPr>
              <a:t>up-to-date</a:t>
            </a:r>
            <a:r>
              <a:rPr lang="en">
                <a:solidFill>
                  <a:srgbClr val="000000"/>
                </a:solidFill>
              </a:rPr>
              <a:t> log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All entries before entry 4 are safe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900" name="Google Shape;2900;p124"/>
          <p:cNvSpPr txBox="1"/>
          <p:nvPr>
            <p:ph idx="1" type="body"/>
          </p:nvPr>
        </p:nvSpPr>
        <p:spPr>
          <a:xfrm>
            <a:off x="4240400" y="1715875"/>
            <a:ext cx="39093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000">
                <a:solidFill>
                  <a:srgbClr val="6AA84F"/>
                </a:solidFill>
              </a:rPr>
              <a:t>Yes!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2901" name="Google Shape;2901;p124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2" name="Google Shape;2902;p124"/>
          <p:cNvSpPr/>
          <p:nvPr/>
        </p:nvSpPr>
        <p:spPr>
          <a:xfrm>
            <a:off x="2567699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3" name="Google Shape;2903;p124"/>
          <p:cNvSpPr/>
          <p:nvPr/>
        </p:nvSpPr>
        <p:spPr>
          <a:xfrm>
            <a:off x="2567699" y="22090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4" name="Google Shape;2904;p124"/>
          <p:cNvSpPr/>
          <p:nvPr/>
        </p:nvSpPr>
        <p:spPr>
          <a:xfrm>
            <a:off x="2567699" y="27913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5" name="Google Shape;2905;p124"/>
          <p:cNvSpPr/>
          <p:nvPr/>
        </p:nvSpPr>
        <p:spPr>
          <a:xfrm>
            <a:off x="1985840" y="33736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6" name="Google Shape;2906;p124"/>
          <p:cNvSpPr/>
          <p:nvPr/>
        </p:nvSpPr>
        <p:spPr>
          <a:xfrm>
            <a:off x="198585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7" name="Google Shape;2907;p124"/>
          <p:cNvSpPr/>
          <p:nvPr/>
        </p:nvSpPr>
        <p:spPr>
          <a:xfrm>
            <a:off x="198585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8" name="Google Shape;2908;p124"/>
          <p:cNvSpPr/>
          <p:nvPr/>
        </p:nvSpPr>
        <p:spPr>
          <a:xfrm>
            <a:off x="198585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9" name="Google Shape;2909;p124"/>
          <p:cNvSpPr/>
          <p:nvPr/>
        </p:nvSpPr>
        <p:spPr>
          <a:xfrm>
            <a:off x="3149549" y="1626750"/>
            <a:ext cx="486300" cy="486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0" name="Google Shape;2910;p124"/>
          <p:cNvSpPr txBox="1"/>
          <p:nvPr/>
        </p:nvSpPr>
        <p:spPr>
          <a:xfrm>
            <a:off x="31217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1" name="Google Shape;2911;p124"/>
          <p:cNvSpPr/>
          <p:nvPr/>
        </p:nvSpPr>
        <p:spPr>
          <a:xfrm>
            <a:off x="3149549" y="2209050"/>
            <a:ext cx="486300" cy="486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2" name="Google Shape;2912;p124"/>
          <p:cNvSpPr/>
          <p:nvPr/>
        </p:nvSpPr>
        <p:spPr>
          <a:xfrm>
            <a:off x="2567699" y="3955975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3" name="Google Shape;2913;p124"/>
          <p:cNvSpPr/>
          <p:nvPr/>
        </p:nvSpPr>
        <p:spPr>
          <a:xfrm>
            <a:off x="1985851" y="3955966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4" name="Google Shape;2914;p124"/>
          <p:cNvSpPr/>
          <p:nvPr/>
        </p:nvSpPr>
        <p:spPr>
          <a:xfrm>
            <a:off x="3149549" y="3955975"/>
            <a:ext cx="486300" cy="486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35"/>
          <p:cNvGrpSpPr/>
          <p:nvPr/>
        </p:nvGrpSpPr>
        <p:grpSpPr>
          <a:xfrm>
            <a:off x="3442425" y="681813"/>
            <a:ext cx="2259142" cy="1214445"/>
            <a:chOff x="3562050" y="826950"/>
            <a:chExt cx="2396713" cy="1101238"/>
          </a:xfrm>
        </p:grpSpPr>
        <p:sp>
          <p:nvSpPr>
            <p:cNvPr id="210" name="Google Shape;210;p35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5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35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35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p35"/>
          <p:cNvGrpSpPr/>
          <p:nvPr/>
        </p:nvGrpSpPr>
        <p:grpSpPr>
          <a:xfrm>
            <a:off x="1767200" y="3133713"/>
            <a:ext cx="2259142" cy="1214445"/>
            <a:chOff x="3562050" y="826950"/>
            <a:chExt cx="2396713" cy="1101238"/>
          </a:xfrm>
        </p:grpSpPr>
        <p:sp>
          <p:nvSpPr>
            <p:cNvPr id="216" name="Google Shape;216;p35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5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5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5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" name="Google Shape;221;p35"/>
          <p:cNvGrpSpPr/>
          <p:nvPr/>
        </p:nvGrpSpPr>
        <p:grpSpPr>
          <a:xfrm>
            <a:off x="5184850" y="3133713"/>
            <a:ext cx="2259142" cy="1214445"/>
            <a:chOff x="3562050" y="826950"/>
            <a:chExt cx="2396713" cy="1101238"/>
          </a:xfrm>
        </p:grpSpPr>
        <p:sp>
          <p:nvSpPr>
            <p:cNvPr id="222" name="Google Shape;222;p35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35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35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3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5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35"/>
          <p:cNvGrpSpPr/>
          <p:nvPr/>
        </p:nvGrpSpPr>
        <p:grpSpPr>
          <a:xfrm>
            <a:off x="2789375" y="2019163"/>
            <a:ext cx="3608750" cy="1047900"/>
            <a:chOff x="2789375" y="2171563"/>
            <a:chExt cx="3608750" cy="1047900"/>
          </a:xfrm>
        </p:grpSpPr>
        <p:cxnSp>
          <p:nvCxnSpPr>
            <p:cNvPr id="228" name="Google Shape;228;p35"/>
            <p:cNvCxnSpPr/>
            <p:nvPr/>
          </p:nvCxnSpPr>
          <p:spPr>
            <a:xfrm flipH="1">
              <a:off x="2789375" y="2171563"/>
              <a:ext cx="931800" cy="10479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cxnSp>
          <p:nvCxnSpPr>
            <p:cNvPr id="229" name="Google Shape;229;p35"/>
            <p:cNvCxnSpPr/>
            <p:nvPr/>
          </p:nvCxnSpPr>
          <p:spPr>
            <a:xfrm>
              <a:off x="5445625" y="2185225"/>
              <a:ext cx="952500" cy="10341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230" name="Google Shape;230;p35"/>
            <p:cNvSpPr txBox="1"/>
            <p:nvPr/>
          </p:nvSpPr>
          <p:spPr>
            <a:xfrm>
              <a:off x="3802950" y="2274838"/>
              <a:ext cx="1642800" cy="78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RequestVoteReply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VoteGranted: true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36"/>
          <p:cNvGrpSpPr/>
          <p:nvPr/>
        </p:nvGrpSpPr>
        <p:grpSpPr>
          <a:xfrm>
            <a:off x="3442425" y="681813"/>
            <a:ext cx="2259142" cy="1214445"/>
            <a:chOff x="3562050" y="826950"/>
            <a:chExt cx="2396713" cy="1101238"/>
          </a:xfrm>
        </p:grpSpPr>
        <p:sp>
          <p:nvSpPr>
            <p:cNvPr id="236" name="Google Shape;236;p36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36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36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6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36"/>
          <p:cNvGrpSpPr/>
          <p:nvPr/>
        </p:nvGrpSpPr>
        <p:grpSpPr>
          <a:xfrm>
            <a:off x="1767200" y="3133713"/>
            <a:ext cx="2259142" cy="1214445"/>
            <a:chOff x="3562050" y="826950"/>
            <a:chExt cx="2396713" cy="1101238"/>
          </a:xfrm>
        </p:grpSpPr>
        <p:sp>
          <p:nvSpPr>
            <p:cNvPr id="242" name="Google Shape;242;p36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6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6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6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" name="Google Shape;247;p36"/>
          <p:cNvGrpSpPr/>
          <p:nvPr/>
        </p:nvGrpSpPr>
        <p:grpSpPr>
          <a:xfrm>
            <a:off x="5184850" y="3133713"/>
            <a:ext cx="2259142" cy="1214445"/>
            <a:chOff x="3562050" y="826950"/>
            <a:chExt cx="2396713" cy="1101238"/>
          </a:xfrm>
        </p:grpSpPr>
        <p:sp>
          <p:nvSpPr>
            <p:cNvPr id="248" name="Google Shape;248;p36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6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6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6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253" name="Google Shape;25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5033785" y="363911"/>
            <a:ext cx="1054133" cy="58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7"/>
          <p:cNvSpPr txBox="1"/>
          <p:nvPr>
            <p:ph idx="4294967295" type="ctrTitle"/>
          </p:nvPr>
        </p:nvSpPr>
        <p:spPr>
          <a:xfrm>
            <a:off x="888900" y="2140950"/>
            <a:ext cx="7366200" cy="6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Suppose there are existing log entries...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38"/>
          <p:cNvGrpSpPr/>
          <p:nvPr/>
        </p:nvGrpSpPr>
        <p:grpSpPr>
          <a:xfrm>
            <a:off x="3442425" y="681813"/>
            <a:ext cx="2259142" cy="1214445"/>
            <a:chOff x="3562050" y="826950"/>
            <a:chExt cx="2396713" cy="1101238"/>
          </a:xfrm>
        </p:grpSpPr>
        <p:sp>
          <p:nvSpPr>
            <p:cNvPr id="264" name="Google Shape;264;p38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8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8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8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8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9" name="Google Shape;269;p38"/>
          <p:cNvGrpSpPr/>
          <p:nvPr/>
        </p:nvGrpSpPr>
        <p:grpSpPr>
          <a:xfrm>
            <a:off x="1767200" y="3133713"/>
            <a:ext cx="2259142" cy="1214445"/>
            <a:chOff x="3562050" y="826950"/>
            <a:chExt cx="2396713" cy="1101238"/>
          </a:xfrm>
        </p:grpSpPr>
        <p:sp>
          <p:nvSpPr>
            <p:cNvPr id="270" name="Google Shape;270;p38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8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8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38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8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" name="Google Shape;275;p38"/>
          <p:cNvGrpSpPr/>
          <p:nvPr/>
        </p:nvGrpSpPr>
        <p:grpSpPr>
          <a:xfrm>
            <a:off x="5184850" y="3133713"/>
            <a:ext cx="2259142" cy="1214445"/>
            <a:chOff x="3562050" y="826950"/>
            <a:chExt cx="2396713" cy="1101238"/>
          </a:xfrm>
        </p:grpSpPr>
        <p:sp>
          <p:nvSpPr>
            <p:cNvPr id="276" name="Google Shape;276;p38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38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38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38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38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1" name="Google Shape;281;p38"/>
          <p:cNvGrpSpPr/>
          <p:nvPr/>
        </p:nvGrpSpPr>
        <p:grpSpPr>
          <a:xfrm>
            <a:off x="3503625" y="1561050"/>
            <a:ext cx="1641100" cy="287400"/>
            <a:chOff x="3503625" y="1561050"/>
            <a:chExt cx="1641100" cy="287400"/>
          </a:xfrm>
        </p:grpSpPr>
        <p:sp>
          <p:nvSpPr>
            <p:cNvPr id="282" name="Google Shape;282;p38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38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8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38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8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7" name="Google Shape;287;p38"/>
          <p:cNvGrpSpPr/>
          <p:nvPr/>
        </p:nvGrpSpPr>
        <p:grpSpPr>
          <a:xfrm>
            <a:off x="1828400" y="4012950"/>
            <a:ext cx="1641100" cy="287400"/>
            <a:chOff x="3503625" y="1561050"/>
            <a:chExt cx="1641100" cy="287400"/>
          </a:xfrm>
        </p:grpSpPr>
        <p:sp>
          <p:nvSpPr>
            <p:cNvPr id="288" name="Google Shape;288;p38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38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38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38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8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3" name="Google Shape;293;p38"/>
          <p:cNvGrpSpPr/>
          <p:nvPr/>
        </p:nvGrpSpPr>
        <p:grpSpPr>
          <a:xfrm>
            <a:off x="5246050" y="4012950"/>
            <a:ext cx="1641100" cy="287400"/>
            <a:chOff x="3503625" y="1561050"/>
            <a:chExt cx="1641100" cy="287400"/>
          </a:xfrm>
        </p:grpSpPr>
        <p:sp>
          <p:nvSpPr>
            <p:cNvPr id="294" name="Google Shape;294;p38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38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8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38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8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9" name="Google Shape;299;p38"/>
          <p:cNvSpPr txBox="1"/>
          <p:nvPr>
            <p:ph idx="1" type="body"/>
          </p:nvPr>
        </p:nvSpPr>
        <p:spPr>
          <a:xfrm>
            <a:off x="5757325" y="1026988"/>
            <a:ext cx="11142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0000"/>
                </a:solidFill>
              </a:rPr>
              <a:t>Timeout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39"/>
          <p:cNvGrpSpPr/>
          <p:nvPr/>
        </p:nvGrpSpPr>
        <p:grpSpPr>
          <a:xfrm>
            <a:off x="3442425" y="681813"/>
            <a:ext cx="2259142" cy="1214445"/>
            <a:chOff x="3562050" y="826950"/>
            <a:chExt cx="2396713" cy="1101238"/>
          </a:xfrm>
        </p:grpSpPr>
        <p:sp>
          <p:nvSpPr>
            <p:cNvPr id="305" name="Google Shape;305;p39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9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9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9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0" name="Google Shape;310;p39"/>
          <p:cNvGrpSpPr/>
          <p:nvPr/>
        </p:nvGrpSpPr>
        <p:grpSpPr>
          <a:xfrm>
            <a:off x="1767200" y="3133713"/>
            <a:ext cx="2259142" cy="1214445"/>
            <a:chOff x="3562050" y="826950"/>
            <a:chExt cx="2396713" cy="1101238"/>
          </a:xfrm>
        </p:grpSpPr>
        <p:sp>
          <p:nvSpPr>
            <p:cNvPr id="311" name="Google Shape;311;p39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9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9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3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39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p39"/>
          <p:cNvGrpSpPr/>
          <p:nvPr/>
        </p:nvGrpSpPr>
        <p:grpSpPr>
          <a:xfrm>
            <a:off x="5184850" y="3133713"/>
            <a:ext cx="2259142" cy="1214445"/>
            <a:chOff x="3562050" y="826950"/>
            <a:chExt cx="2396713" cy="1101238"/>
          </a:xfrm>
        </p:grpSpPr>
        <p:sp>
          <p:nvSpPr>
            <p:cNvPr id="317" name="Google Shape;317;p39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9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9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9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p39"/>
          <p:cNvGrpSpPr/>
          <p:nvPr/>
        </p:nvGrpSpPr>
        <p:grpSpPr>
          <a:xfrm>
            <a:off x="3503625" y="1561050"/>
            <a:ext cx="1641100" cy="287400"/>
            <a:chOff x="3503625" y="1561050"/>
            <a:chExt cx="1641100" cy="287400"/>
          </a:xfrm>
        </p:grpSpPr>
        <p:sp>
          <p:nvSpPr>
            <p:cNvPr id="323" name="Google Shape;323;p39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9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9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9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9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" name="Google Shape;328;p39"/>
          <p:cNvGrpSpPr/>
          <p:nvPr/>
        </p:nvGrpSpPr>
        <p:grpSpPr>
          <a:xfrm>
            <a:off x="1828400" y="4012950"/>
            <a:ext cx="1641100" cy="287400"/>
            <a:chOff x="3503625" y="1561050"/>
            <a:chExt cx="1641100" cy="287400"/>
          </a:xfrm>
        </p:grpSpPr>
        <p:sp>
          <p:nvSpPr>
            <p:cNvPr id="329" name="Google Shape;329;p39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9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9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9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9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" name="Google Shape;334;p39"/>
          <p:cNvGrpSpPr/>
          <p:nvPr/>
        </p:nvGrpSpPr>
        <p:grpSpPr>
          <a:xfrm>
            <a:off x="5246050" y="4012950"/>
            <a:ext cx="1641100" cy="287400"/>
            <a:chOff x="3503625" y="1561050"/>
            <a:chExt cx="1641100" cy="287400"/>
          </a:xfrm>
        </p:grpSpPr>
        <p:sp>
          <p:nvSpPr>
            <p:cNvPr id="335" name="Google Shape;335;p39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9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9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9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9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0" name="Google Shape;340;p39"/>
          <p:cNvGrpSpPr/>
          <p:nvPr/>
        </p:nvGrpSpPr>
        <p:grpSpPr>
          <a:xfrm>
            <a:off x="2789375" y="1958000"/>
            <a:ext cx="3608750" cy="1109063"/>
            <a:chOff x="2789375" y="2110400"/>
            <a:chExt cx="3608750" cy="1109063"/>
          </a:xfrm>
        </p:grpSpPr>
        <p:cxnSp>
          <p:nvCxnSpPr>
            <p:cNvPr id="341" name="Google Shape;341;p39"/>
            <p:cNvCxnSpPr/>
            <p:nvPr/>
          </p:nvCxnSpPr>
          <p:spPr>
            <a:xfrm flipH="1">
              <a:off x="2789375" y="2171563"/>
              <a:ext cx="931800" cy="10479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42" name="Google Shape;342;p39"/>
            <p:cNvCxnSpPr/>
            <p:nvPr/>
          </p:nvCxnSpPr>
          <p:spPr>
            <a:xfrm>
              <a:off x="5445625" y="2185225"/>
              <a:ext cx="952500" cy="10341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343" name="Google Shape;343;p39"/>
            <p:cNvSpPr txBox="1"/>
            <p:nvPr/>
          </p:nvSpPr>
          <p:spPr>
            <a:xfrm>
              <a:off x="3933600" y="2110400"/>
              <a:ext cx="1581600" cy="108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RequestVote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4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CandidateID: 0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Consolas"/>
                  <a:ea typeface="Consolas"/>
                  <a:cs typeface="Consolas"/>
                  <a:sym typeface="Consolas"/>
                </a:rPr>
                <a:t>LastLogIndex: 5</a:t>
              </a:r>
              <a:endParaRPr b="1" i="0" sz="1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Consolas"/>
                  <a:ea typeface="Consolas"/>
                  <a:cs typeface="Consolas"/>
                  <a:sym typeface="Consolas"/>
                </a:rPr>
                <a:t>LastLogTerm: 3</a:t>
              </a:r>
              <a:endParaRPr b="1" i="0" sz="1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40"/>
          <p:cNvGrpSpPr/>
          <p:nvPr/>
        </p:nvGrpSpPr>
        <p:grpSpPr>
          <a:xfrm>
            <a:off x="3442425" y="681813"/>
            <a:ext cx="2259142" cy="1214445"/>
            <a:chOff x="3562050" y="826950"/>
            <a:chExt cx="2396713" cy="1101238"/>
          </a:xfrm>
        </p:grpSpPr>
        <p:sp>
          <p:nvSpPr>
            <p:cNvPr id="349" name="Google Shape;349;p40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40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4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40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" name="Google Shape;354;p40"/>
          <p:cNvGrpSpPr/>
          <p:nvPr/>
        </p:nvGrpSpPr>
        <p:grpSpPr>
          <a:xfrm>
            <a:off x="1767200" y="3133713"/>
            <a:ext cx="2259142" cy="1214445"/>
            <a:chOff x="3562050" y="826950"/>
            <a:chExt cx="2396713" cy="1101238"/>
          </a:xfrm>
        </p:grpSpPr>
        <p:sp>
          <p:nvSpPr>
            <p:cNvPr id="355" name="Google Shape;355;p40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40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4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40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0" name="Google Shape;360;p40"/>
          <p:cNvGrpSpPr/>
          <p:nvPr/>
        </p:nvGrpSpPr>
        <p:grpSpPr>
          <a:xfrm>
            <a:off x="5184850" y="3133713"/>
            <a:ext cx="2259142" cy="1214445"/>
            <a:chOff x="3562050" y="826950"/>
            <a:chExt cx="2396713" cy="1101238"/>
          </a:xfrm>
        </p:grpSpPr>
        <p:sp>
          <p:nvSpPr>
            <p:cNvPr id="361" name="Google Shape;361;p40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40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4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40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6" name="Google Shape;366;p40"/>
          <p:cNvGrpSpPr/>
          <p:nvPr/>
        </p:nvGrpSpPr>
        <p:grpSpPr>
          <a:xfrm>
            <a:off x="3503625" y="1561050"/>
            <a:ext cx="1641100" cy="287400"/>
            <a:chOff x="3503625" y="1561050"/>
            <a:chExt cx="1641100" cy="287400"/>
          </a:xfrm>
        </p:grpSpPr>
        <p:sp>
          <p:nvSpPr>
            <p:cNvPr id="367" name="Google Shape;367;p40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2" name="Google Shape;372;p40"/>
          <p:cNvGrpSpPr/>
          <p:nvPr/>
        </p:nvGrpSpPr>
        <p:grpSpPr>
          <a:xfrm>
            <a:off x="1828400" y="4012950"/>
            <a:ext cx="1641100" cy="287400"/>
            <a:chOff x="3503625" y="1561050"/>
            <a:chExt cx="1641100" cy="287400"/>
          </a:xfrm>
        </p:grpSpPr>
        <p:sp>
          <p:nvSpPr>
            <p:cNvPr id="373" name="Google Shape;373;p40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8" name="Google Shape;378;p40"/>
          <p:cNvGrpSpPr/>
          <p:nvPr/>
        </p:nvGrpSpPr>
        <p:grpSpPr>
          <a:xfrm>
            <a:off x="5246050" y="4012950"/>
            <a:ext cx="1641100" cy="287400"/>
            <a:chOff x="3503625" y="1561050"/>
            <a:chExt cx="1641100" cy="287400"/>
          </a:xfrm>
        </p:grpSpPr>
        <p:sp>
          <p:nvSpPr>
            <p:cNvPr id="379" name="Google Shape;379;p40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" name="Google Shape;384;p40"/>
          <p:cNvGrpSpPr/>
          <p:nvPr/>
        </p:nvGrpSpPr>
        <p:grpSpPr>
          <a:xfrm>
            <a:off x="2789375" y="2019163"/>
            <a:ext cx="3608750" cy="1047900"/>
            <a:chOff x="2789375" y="2171563"/>
            <a:chExt cx="3608750" cy="1047900"/>
          </a:xfrm>
        </p:grpSpPr>
        <p:cxnSp>
          <p:nvCxnSpPr>
            <p:cNvPr id="385" name="Google Shape;385;p40"/>
            <p:cNvCxnSpPr/>
            <p:nvPr/>
          </p:nvCxnSpPr>
          <p:spPr>
            <a:xfrm flipH="1">
              <a:off x="2789375" y="2171563"/>
              <a:ext cx="931800" cy="10479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cxnSp>
          <p:nvCxnSpPr>
            <p:cNvPr id="386" name="Google Shape;386;p40"/>
            <p:cNvCxnSpPr/>
            <p:nvPr/>
          </p:nvCxnSpPr>
          <p:spPr>
            <a:xfrm>
              <a:off x="5445625" y="2185225"/>
              <a:ext cx="952500" cy="10341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387" name="Google Shape;387;p40"/>
            <p:cNvSpPr txBox="1"/>
            <p:nvPr/>
          </p:nvSpPr>
          <p:spPr>
            <a:xfrm>
              <a:off x="3838350" y="2281588"/>
              <a:ext cx="1767900" cy="77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RequestVoteReply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4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VoteGranted: True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41"/>
          <p:cNvGrpSpPr/>
          <p:nvPr/>
        </p:nvGrpSpPr>
        <p:grpSpPr>
          <a:xfrm>
            <a:off x="3442425" y="681813"/>
            <a:ext cx="2259142" cy="1214445"/>
            <a:chOff x="3562050" y="826950"/>
            <a:chExt cx="2396713" cy="1101238"/>
          </a:xfrm>
        </p:grpSpPr>
        <p:sp>
          <p:nvSpPr>
            <p:cNvPr id="393" name="Google Shape;393;p41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41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41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4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41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" name="Google Shape;398;p41"/>
          <p:cNvGrpSpPr/>
          <p:nvPr/>
        </p:nvGrpSpPr>
        <p:grpSpPr>
          <a:xfrm>
            <a:off x="1767200" y="3133713"/>
            <a:ext cx="2259142" cy="1214445"/>
            <a:chOff x="3562050" y="826950"/>
            <a:chExt cx="2396713" cy="1101238"/>
          </a:xfrm>
        </p:grpSpPr>
        <p:sp>
          <p:nvSpPr>
            <p:cNvPr id="399" name="Google Shape;399;p41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41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41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4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41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4" name="Google Shape;404;p41"/>
          <p:cNvGrpSpPr/>
          <p:nvPr/>
        </p:nvGrpSpPr>
        <p:grpSpPr>
          <a:xfrm>
            <a:off x="5184850" y="3133713"/>
            <a:ext cx="2259142" cy="1214445"/>
            <a:chOff x="3562050" y="826950"/>
            <a:chExt cx="2396713" cy="1101238"/>
          </a:xfrm>
        </p:grpSpPr>
        <p:sp>
          <p:nvSpPr>
            <p:cNvPr id="405" name="Google Shape;405;p41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41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41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4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41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0" name="Google Shape;410;p41"/>
          <p:cNvGrpSpPr/>
          <p:nvPr/>
        </p:nvGrpSpPr>
        <p:grpSpPr>
          <a:xfrm>
            <a:off x="3503625" y="1561050"/>
            <a:ext cx="1641100" cy="287400"/>
            <a:chOff x="3503625" y="1561050"/>
            <a:chExt cx="1641100" cy="287400"/>
          </a:xfrm>
        </p:grpSpPr>
        <p:sp>
          <p:nvSpPr>
            <p:cNvPr id="411" name="Google Shape;411;p41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41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41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41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41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6" name="Google Shape;416;p41"/>
          <p:cNvGrpSpPr/>
          <p:nvPr/>
        </p:nvGrpSpPr>
        <p:grpSpPr>
          <a:xfrm>
            <a:off x="1828400" y="4012950"/>
            <a:ext cx="1641100" cy="287400"/>
            <a:chOff x="3503625" y="1561050"/>
            <a:chExt cx="1641100" cy="287400"/>
          </a:xfrm>
        </p:grpSpPr>
        <p:sp>
          <p:nvSpPr>
            <p:cNvPr id="417" name="Google Shape;417;p41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41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41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41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41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2" name="Google Shape;422;p41"/>
          <p:cNvGrpSpPr/>
          <p:nvPr/>
        </p:nvGrpSpPr>
        <p:grpSpPr>
          <a:xfrm>
            <a:off x="5246050" y="4012950"/>
            <a:ext cx="1641100" cy="287400"/>
            <a:chOff x="3503625" y="1561050"/>
            <a:chExt cx="1641100" cy="287400"/>
          </a:xfrm>
        </p:grpSpPr>
        <p:sp>
          <p:nvSpPr>
            <p:cNvPr id="423" name="Google Shape;423;p41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41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41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41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41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428" name="Google Shape;42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5033785" y="363911"/>
            <a:ext cx="1054133" cy="58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2"/>
          <p:cNvSpPr txBox="1"/>
          <p:nvPr>
            <p:ph idx="1" type="body"/>
          </p:nvPr>
        </p:nvSpPr>
        <p:spPr>
          <a:xfrm>
            <a:off x="311700" y="1152475"/>
            <a:ext cx="8520600" cy="23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We did not vote for anyone else in this term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Candidate term must be &gt;= ours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Candidate log is at least as </a:t>
            </a:r>
            <a:r>
              <a:rPr i="1" lang="en">
                <a:solidFill>
                  <a:srgbClr val="000000"/>
                </a:solidFill>
              </a:rPr>
              <a:t>up-to-date</a:t>
            </a:r>
            <a:r>
              <a:rPr lang="en">
                <a:solidFill>
                  <a:srgbClr val="000000"/>
                </a:solidFill>
              </a:rPr>
              <a:t> as ours</a:t>
            </a:r>
            <a:endParaRPr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en" sz="1600">
                <a:solidFill>
                  <a:srgbClr val="000000"/>
                </a:solidFill>
              </a:rPr>
              <a:t>The log with </a:t>
            </a:r>
            <a:r>
              <a:rPr lang="en" sz="1600">
                <a:solidFill>
                  <a:srgbClr val="FF0000"/>
                </a:solidFill>
              </a:rPr>
              <a:t>higher term</a:t>
            </a:r>
            <a:r>
              <a:rPr lang="en" sz="1600">
                <a:solidFill>
                  <a:srgbClr val="000000"/>
                </a:solidFill>
              </a:rPr>
              <a:t> in the last entry is more up-to-date</a:t>
            </a:r>
            <a:endParaRPr sz="1600">
              <a:solidFill>
                <a:srgbClr val="000000"/>
              </a:solidFill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600"/>
              <a:buAutoNum type="alphaLcPeriod"/>
            </a:pPr>
            <a:r>
              <a:rPr lang="en" sz="1600">
                <a:solidFill>
                  <a:srgbClr val="000000"/>
                </a:solidFill>
              </a:rPr>
              <a:t>If the last entry terms are the same, then the </a:t>
            </a:r>
            <a:r>
              <a:rPr lang="en" sz="1600">
                <a:solidFill>
                  <a:srgbClr val="FF0000"/>
                </a:solidFill>
              </a:rPr>
              <a:t>longer</a:t>
            </a:r>
            <a:r>
              <a:rPr lang="en" sz="1600">
                <a:solidFill>
                  <a:srgbClr val="000000"/>
                </a:solidFill>
              </a:rPr>
              <a:t> log is more up-to-date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434" name="Google Shape;434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Conditions for granting vote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Which one is more </a:t>
            </a:r>
            <a:r>
              <a:rPr i="1" lang="en">
                <a:solidFill>
                  <a:srgbClr val="000000"/>
                </a:solidFill>
              </a:rPr>
              <a:t>up-to-date</a:t>
            </a:r>
            <a:r>
              <a:rPr lang="en">
                <a:solidFill>
                  <a:srgbClr val="000000"/>
                </a:solidFill>
              </a:rPr>
              <a:t>?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440" name="Google Shape;440;p43"/>
          <p:cNvGrpSpPr/>
          <p:nvPr/>
        </p:nvGrpSpPr>
        <p:grpSpPr>
          <a:xfrm>
            <a:off x="1353808" y="1762118"/>
            <a:ext cx="3270220" cy="572702"/>
            <a:chOff x="3503625" y="1561050"/>
            <a:chExt cx="1641100" cy="287400"/>
          </a:xfrm>
        </p:grpSpPr>
        <p:sp>
          <p:nvSpPr>
            <p:cNvPr id="441" name="Google Shape;441;p43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43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43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43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43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transparent-green-checkmark-hi.png" id="446" name="Google Shape;44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812" y="1789721"/>
            <a:ext cx="496581" cy="5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43"/>
          <p:cNvSpPr/>
          <p:nvPr/>
        </p:nvSpPr>
        <p:spPr>
          <a:xfrm>
            <a:off x="1353808" y="29048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43"/>
          <p:cNvSpPr/>
          <p:nvPr/>
        </p:nvSpPr>
        <p:spPr>
          <a:xfrm>
            <a:off x="2028187" y="29048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43"/>
          <p:cNvSpPr/>
          <p:nvPr/>
        </p:nvSpPr>
        <p:spPr>
          <a:xfrm>
            <a:off x="2702567" y="29048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43"/>
          <p:cNvSpPr/>
          <p:nvPr/>
        </p:nvSpPr>
        <p:spPr>
          <a:xfrm>
            <a:off x="3376983" y="29048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43"/>
          <p:cNvSpPr/>
          <p:nvPr/>
        </p:nvSpPr>
        <p:spPr>
          <a:xfrm>
            <a:off x="4051362" y="29048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43"/>
          <p:cNvSpPr/>
          <p:nvPr/>
        </p:nvSpPr>
        <p:spPr>
          <a:xfrm>
            <a:off x="4725742" y="29048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43"/>
          <p:cNvSpPr/>
          <p:nvPr/>
        </p:nvSpPr>
        <p:spPr>
          <a:xfrm>
            <a:off x="5400158" y="29048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FFFFFF"/>
                </a:solidFill>
              </a:rPr>
              <a:t>Raft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6" name="Google Shape;106;p26"/>
          <p:cNvSpPr txBox="1"/>
          <p:nvPr>
            <p:ph idx="1" type="body"/>
          </p:nvPr>
        </p:nvSpPr>
        <p:spPr>
          <a:xfrm>
            <a:off x="311700" y="1152475"/>
            <a:ext cx="8520600" cy="3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FFFF"/>
                </a:solidFill>
              </a:rPr>
              <a:t>System for enforcing </a:t>
            </a:r>
            <a:r>
              <a:rPr lang="en">
                <a:solidFill>
                  <a:srgbClr val="FF0000"/>
                </a:solidFill>
              </a:rPr>
              <a:t>strong consistency</a:t>
            </a:r>
            <a:r>
              <a:rPr lang="en">
                <a:solidFill>
                  <a:srgbClr val="FFFFFF"/>
                </a:solidFill>
              </a:rPr>
              <a:t> (linearizability)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FFFF"/>
                </a:solidFill>
              </a:rPr>
              <a:t>Similar to Paxos and Viewstamped Replication, but much </a:t>
            </a:r>
            <a:r>
              <a:rPr lang="en">
                <a:solidFill>
                  <a:srgbClr val="00FF00"/>
                </a:solidFill>
              </a:rPr>
              <a:t>simpler</a:t>
            </a:r>
            <a:endParaRPr>
              <a:solidFill>
                <a:srgbClr val="00FF00"/>
              </a:solidFill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Clear boundary between </a:t>
            </a:r>
            <a:r>
              <a:rPr i="1" lang="en">
                <a:solidFill>
                  <a:schemeClr val="dk1"/>
                </a:solidFill>
              </a:rPr>
              <a:t>leader election </a:t>
            </a:r>
            <a:r>
              <a:rPr lang="en">
                <a:solidFill>
                  <a:schemeClr val="dk1"/>
                </a:solidFill>
              </a:rPr>
              <a:t>and </a:t>
            </a:r>
            <a:r>
              <a:rPr i="1" lang="en">
                <a:solidFill>
                  <a:schemeClr val="dk1"/>
                </a:solidFill>
              </a:rPr>
              <a:t>consensus</a:t>
            </a:r>
            <a:endParaRPr>
              <a:solidFill>
                <a:srgbClr val="FFFFFF"/>
              </a:solidFill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FFFF"/>
                </a:solidFill>
              </a:rPr>
              <a:t>Leader log is ground truth; log entries only flow in one direction (from leader to followers)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Which one is more </a:t>
            </a:r>
            <a:r>
              <a:rPr i="1" lang="en">
                <a:solidFill>
                  <a:srgbClr val="000000"/>
                </a:solidFill>
              </a:rPr>
              <a:t>up-to-date</a:t>
            </a:r>
            <a:r>
              <a:rPr lang="en">
                <a:solidFill>
                  <a:srgbClr val="000000"/>
                </a:solidFill>
              </a:rPr>
              <a:t>?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459" name="Google Shape;459;p44"/>
          <p:cNvGrpSpPr/>
          <p:nvPr/>
        </p:nvGrpSpPr>
        <p:grpSpPr>
          <a:xfrm>
            <a:off x="1353808" y="1762118"/>
            <a:ext cx="3270220" cy="572702"/>
            <a:chOff x="3503625" y="1561050"/>
            <a:chExt cx="1641100" cy="287400"/>
          </a:xfrm>
        </p:grpSpPr>
        <p:sp>
          <p:nvSpPr>
            <p:cNvPr id="460" name="Google Shape;460;p44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44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44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transparent-green-checkmark-hi.png" id="465" name="Google Shape;46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7050" y="2932471"/>
            <a:ext cx="496581" cy="5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44"/>
          <p:cNvSpPr/>
          <p:nvPr/>
        </p:nvSpPr>
        <p:spPr>
          <a:xfrm>
            <a:off x="1353808" y="2904868"/>
            <a:ext cx="572702" cy="572702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44"/>
          <p:cNvSpPr/>
          <p:nvPr/>
        </p:nvSpPr>
        <p:spPr>
          <a:xfrm>
            <a:off x="2028187" y="2904868"/>
            <a:ext cx="572702" cy="572702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44"/>
          <p:cNvSpPr/>
          <p:nvPr/>
        </p:nvSpPr>
        <p:spPr>
          <a:xfrm>
            <a:off x="2702567" y="2904868"/>
            <a:ext cx="572702" cy="572702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44"/>
          <p:cNvSpPr/>
          <p:nvPr/>
        </p:nvSpPr>
        <p:spPr>
          <a:xfrm>
            <a:off x="3376946" y="2904868"/>
            <a:ext cx="572702" cy="572702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44"/>
          <p:cNvSpPr/>
          <p:nvPr/>
        </p:nvSpPr>
        <p:spPr>
          <a:xfrm>
            <a:off x="4051326" y="2904868"/>
            <a:ext cx="572702" cy="572702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44"/>
          <p:cNvSpPr/>
          <p:nvPr/>
        </p:nvSpPr>
        <p:spPr>
          <a:xfrm>
            <a:off x="4725701" y="290486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44"/>
          <p:cNvSpPr/>
          <p:nvPr/>
        </p:nvSpPr>
        <p:spPr>
          <a:xfrm>
            <a:off x="5400076" y="290486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Which one is more </a:t>
            </a:r>
            <a:r>
              <a:rPr i="1" lang="en">
                <a:solidFill>
                  <a:srgbClr val="000000"/>
                </a:solidFill>
              </a:rPr>
              <a:t>up-to-date</a:t>
            </a:r>
            <a:r>
              <a:rPr lang="en">
                <a:solidFill>
                  <a:srgbClr val="000000"/>
                </a:solidFill>
              </a:rPr>
              <a:t>?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478" name="Google Shape;478;p45"/>
          <p:cNvGrpSpPr/>
          <p:nvPr/>
        </p:nvGrpSpPr>
        <p:grpSpPr>
          <a:xfrm>
            <a:off x="1353808" y="1762118"/>
            <a:ext cx="3270220" cy="572702"/>
            <a:chOff x="3503625" y="1561050"/>
            <a:chExt cx="1641100" cy="287400"/>
          </a:xfrm>
        </p:grpSpPr>
        <p:sp>
          <p:nvSpPr>
            <p:cNvPr id="479" name="Google Shape;479;p45"/>
            <p:cNvSpPr/>
            <p:nvPr/>
          </p:nvSpPr>
          <p:spPr>
            <a:xfrm>
              <a:off x="350362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45"/>
            <p:cNvSpPr/>
            <p:nvPr/>
          </p:nvSpPr>
          <p:spPr>
            <a:xfrm>
              <a:off x="3842050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45"/>
            <p:cNvSpPr/>
            <p:nvPr/>
          </p:nvSpPr>
          <p:spPr>
            <a:xfrm>
              <a:off x="4180475" y="1561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45"/>
            <p:cNvSpPr/>
            <p:nvPr/>
          </p:nvSpPr>
          <p:spPr>
            <a:xfrm>
              <a:off x="4518900" y="1561050"/>
              <a:ext cx="287400" cy="287400"/>
            </a:xfrm>
            <a:prstGeom prst="rect">
              <a:avLst/>
            </a:prstGeom>
            <a:solidFill>
              <a:srgbClr val="F4CC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45"/>
            <p:cNvSpPr/>
            <p:nvPr/>
          </p:nvSpPr>
          <p:spPr>
            <a:xfrm>
              <a:off x="4857325" y="15610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45"/>
          <p:cNvSpPr/>
          <p:nvPr/>
        </p:nvSpPr>
        <p:spPr>
          <a:xfrm>
            <a:off x="1353808" y="2905118"/>
            <a:ext cx="572702" cy="572702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45"/>
          <p:cNvSpPr/>
          <p:nvPr/>
        </p:nvSpPr>
        <p:spPr>
          <a:xfrm>
            <a:off x="2028187" y="2905118"/>
            <a:ext cx="572702" cy="572702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45"/>
          <p:cNvSpPr/>
          <p:nvPr/>
        </p:nvSpPr>
        <p:spPr>
          <a:xfrm>
            <a:off x="2702576" y="2905118"/>
            <a:ext cx="572700" cy="5727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ransparent-green-checkmark-hi.png" id="487" name="Google Shape;48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3050" y="2932721"/>
            <a:ext cx="496581" cy="51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Why reject</a:t>
            </a:r>
            <a:r>
              <a:rPr i="1" lang="en">
                <a:solidFill>
                  <a:srgbClr val="000000"/>
                </a:solidFill>
              </a:rPr>
              <a:t> </a:t>
            </a:r>
            <a:r>
              <a:rPr lang="en">
                <a:solidFill>
                  <a:srgbClr val="000000"/>
                </a:solidFill>
              </a:rPr>
              <a:t>logs that are not </a:t>
            </a:r>
            <a:r>
              <a:rPr i="1" lang="en">
                <a:solidFill>
                  <a:srgbClr val="000000"/>
                </a:solidFill>
              </a:rPr>
              <a:t>up-to-date</a:t>
            </a:r>
            <a:r>
              <a:rPr lang="en">
                <a:solidFill>
                  <a:srgbClr val="000000"/>
                </a:solidFill>
              </a:rPr>
              <a:t>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93" name="Google Shape;493;p46"/>
          <p:cNvSpPr txBox="1"/>
          <p:nvPr>
            <p:ph idx="1" type="body"/>
          </p:nvPr>
        </p:nvSpPr>
        <p:spPr>
          <a:xfrm>
            <a:off x="311700" y="1152475"/>
            <a:ext cx="8520600" cy="25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Leader log is always the ground truth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Once someone is elected leader, followers must throw away conflicting entries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Must NOT throw away committed entries!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i="1" lang="en">
                <a:solidFill>
                  <a:schemeClr val="dk1"/>
                </a:solidFill>
              </a:rPr>
              <a:t>Note: Log doesn’t need to be the MOST up-to-date among all servers</a:t>
            </a:r>
            <a:endParaRPr i="1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7"/>
          <p:cNvSpPr txBox="1"/>
          <p:nvPr>
            <p:ph idx="4294967295" type="ctrTitle"/>
          </p:nvPr>
        </p:nvSpPr>
        <p:spPr>
          <a:xfrm>
            <a:off x="888900" y="1917600"/>
            <a:ext cx="73662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if we accept logs that are not as </a:t>
            </a:r>
            <a:r>
              <a:rPr b="0" i="1" lang="en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up-to-date</a:t>
            </a:r>
            <a:r>
              <a:rPr b="0" i="0" lang="en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ours?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own.png" id="503" name="Google Shape;50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928636">
            <a:off x="593180" y="2954120"/>
            <a:ext cx="449132" cy="248012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48"/>
          <p:cNvSpPr/>
          <p:nvPr/>
        </p:nvSpPr>
        <p:spPr>
          <a:xfrm>
            <a:off x="1506208" y="10001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48"/>
          <p:cNvSpPr/>
          <p:nvPr/>
        </p:nvSpPr>
        <p:spPr>
          <a:xfrm>
            <a:off x="2180587" y="10001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48"/>
          <p:cNvSpPr/>
          <p:nvPr/>
        </p:nvSpPr>
        <p:spPr>
          <a:xfrm>
            <a:off x="2854967" y="10001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48"/>
          <p:cNvSpPr/>
          <p:nvPr/>
        </p:nvSpPr>
        <p:spPr>
          <a:xfrm>
            <a:off x="3529346" y="1000118"/>
            <a:ext cx="572700" cy="5727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48"/>
          <p:cNvSpPr/>
          <p:nvPr/>
        </p:nvSpPr>
        <p:spPr>
          <a:xfrm>
            <a:off x="4203726" y="100011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48"/>
          <p:cNvSpPr/>
          <p:nvPr/>
        </p:nvSpPr>
        <p:spPr>
          <a:xfrm>
            <a:off x="1506208" y="23717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48"/>
          <p:cNvSpPr/>
          <p:nvPr/>
        </p:nvSpPr>
        <p:spPr>
          <a:xfrm>
            <a:off x="2180587" y="23717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48"/>
          <p:cNvSpPr/>
          <p:nvPr/>
        </p:nvSpPr>
        <p:spPr>
          <a:xfrm>
            <a:off x="2854958" y="23717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48"/>
          <p:cNvSpPr/>
          <p:nvPr/>
        </p:nvSpPr>
        <p:spPr>
          <a:xfrm>
            <a:off x="1506208" y="16859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48"/>
          <p:cNvSpPr/>
          <p:nvPr/>
        </p:nvSpPr>
        <p:spPr>
          <a:xfrm>
            <a:off x="2180587" y="16859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48"/>
          <p:cNvSpPr/>
          <p:nvPr/>
        </p:nvSpPr>
        <p:spPr>
          <a:xfrm>
            <a:off x="2854967" y="16859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48"/>
          <p:cNvSpPr/>
          <p:nvPr/>
        </p:nvSpPr>
        <p:spPr>
          <a:xfrm>
            <a:off x="3529346" y="1685918"/>
            <a:ext cx="572700" cy="5727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48"/>
          <p:cNvSpPr/>
          <p:nvPr/>
        </p:nvSpPr>
        <p:spPr>
          <a:xfrm>
            <a:off x="4203726" y="168591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48"/>
          <p:cNvSpPr txBox="1"/>
          <p:nvPr>
            <p:ph type="title"/>
          </p:nvPr>
        </p:nvSpPr>
        <p:spPr>
          <a:xfrm>
            <a:off x="738950" y="9784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S0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18" name="Google Shape;518;p48"/>
          <p:cNvSpPr txBox="1"/>
          <p:nvPr>
            <p:ph type="title"/>
          </p:nvPr>
        </p:nvSpPr>
        <p:spPr>
          <a:xfrm>
            <a:off x="738950" y="16642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S1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19" name="Google Shape;519;p48"/>
          <p:cNvSpPr txBox="1"/>
          <p:nvPr>
            <p:ph type="title"/>
          </p:nvPr>
        </p:nvSpPr>
        <p:spPr>
          <a:xfrm>
            <a:off x="738950" y="23500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S2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20" name="Google Shape;520;p48"/>
          <p:cNvSpPr/>
          <p:nvPr/>
        </p:nvSpPr>
        <p:spPr>
          <a:xfrm>
            <a:off x="1506208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48"/>
          <p:cNvSpPr/>
          <p:nvPr/>
        </p:nvSpPr>
        <p:spPr>
          <a:xfrm>
            <a:off x="2180587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48"/>
          <p:cNvSpPr/>
          <p:nvPr/>
        </p:nvSpPr>
        <p:spPr>
          <a:xfrm>
            <a:off x="2854958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48"/>
          <p:cNvSpPr/>
          <p:nvPr/>
        </p:nvSpPr>
        <p:spPr>
          <a:xfrm>
            <a:off x="3529337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48"/>
          <p:cNvSpPr/>
          <p:nvPr/>
        </p:nvSpPr>
        <p:spPr>
          <a:xfrm>
            <a:off x="4203708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48"/>
          <p:cNvSpPr/>
          <p:nvPr/>
        </p:nvSpPr>
        <p:spPr>
          <a:xfrm>
            <a:off x="4878087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48"/>
          <p:cNvSpPr txBox="1"/>
          <p:nvPr>
            <p:ph type="title"/>
          </p:nvPr>
        </p:nvSpPr>
        <p:spPr>
          <a:xfrm>
            <a:off x="738950" y="30575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S3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27" name="Google Shape;527;p48"/>
          <p:cNvSpPr txBox="1"/>
          <p:nvPr>
            <p:ph type="title"/>
          </p:nvPr>
        </p:nvSpPr>
        <p:spPr>
          <a:xfrm>
            <a:off x="738950" y="37433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S4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28" name="Google Shape;528;p48"/>
          <p:cNvSpPr/>
          <p:nvPr/>
        </p:nvSpPr>
        <p:spPr>
          <a:xfrm>
            <a:off x="1506208" y="30683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48"/>
          <p:cNvSpPr/>
          <p:nvPr/>
        </p:nvSpPr>
        <p:spPr>
          <a:xfrm>
            <a:off x="2180587" y="30683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48"/>
          <p:cNvSpPr/>
          <p:nvPr/>
        </p:nvSpPr>
        <p:spPr>
          <a:xfrm>
            <a:off x="2854958" y="30683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48"/>
          <p:cNvSpPr/>
          <p:nvPr/>
        </p:nvSpPr>
        <p:spPr>
          <a:xfrm>
            <a:off x="3529321" y="2382568"/>
            <a:ext cx="572700" cy="5727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48"/>
          <p:cNvSpPr/>
          <p:nvPr/>
        </p:nvSpPr>
        <p:spPr>
          <a:xfrm>
            <a:off x="4203701" y="238256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48"/>
          <p:cNvSpPr txBox="1"/>
          <p:nvPr>
            <p:ph idx="1" type="body"/>
          </p:nvPr>
        </p:nvSpPr>
        <p:spPr>
          <a:xfrm>
            <a:off x="5301050" y="533825"/>
            <a:ext cx="3112800" cy="7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Suppose entries 4-5 have already been committed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34" name="Google Shape;534;p48"/>
          <p:cNvSpPr txBox="1"/>
          <p:nvPr/>
        </p:nvSpPr>
        <p:spPr>
          <a:xfrm>
            <a:off x="3529350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48"/>
          <p:cNvSpPr txBox="1"/>
          <p:nvPr/>
        </p:nvSpPr>
        <p:spPr>
          <a:xfrm>
            <a:off x="4203725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48"/>
          <p:cNvSpPr txBox="1"/>
          <p:nvPr/>
        </p:nvSpPr>
        <p:spPr>
          <a:xfrm>
            <a:off x="2180600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48"/>
          <p:cNvSpPr txBox="1"/>
          <p:nvPr/>
        </p:nvSpPr>
        <p:spPr>
          <a:xfrm>
            <a:off x="2854975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48"/>
          <p:cNvSpPr txBox="1"/>
          <p:nvPr/>
        </p:nvSpPr>
        <p:spPr>
          <a:xfrm>
            <a:off x="1500725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48"/>
          <p:cNvSpPr txBox="1"/>
          <p:nvPr>
            <p:ph idx="1" type="body"/>
          </p:nvPr>
        </p:nvSpPr>
        <p:spPr>
          <a:xfrm>
            <a:off x="5301050" y="1524425"/>
            <a:ext cx="3112800" cy="7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Then previous leader S0 crashes and S3 times out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x-png-image-35402-272.png" id="540" name="Google Shape;540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475" y="902975"/>
            <a:ext cx="745038" cy="7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48"/>
          <p:cNvSpPr txBox="1"/>
          <p:nvPr>
            <p:ph idx="1" type="body"/>
          </p:nvPr>
        </p:nvSpPr>
        <p:spPr>
          <a:xfrm>
            <a:off x="5393750" y="2515025"/>
            <a:ext cx="2927400" cy="9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0000"/>
                </a:solidFill>
              </a:rPr>
              <a:t>If S3 becomes leader then committed entries 4 and 5 may be overwritten!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9"/>
          <p:cNvSpPr/>
          <p:nvPr/>
        </p:nvSpPr>
        <p:spPr>
          <a:xfrm>
            <a:off x="1506208" y="10001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49"/>
          <p:cNvSpPr/>
          <p:nvPr/>
        </p:nvSpPr>
        <p:spPr>
          <a:xfrm>
            <a:off x="2180587" y="10001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49"/>
          <p:cNvSpPr/>
          <p:nvPr/>
        </p:nvSpPr>
        <p:spPr>
          <a:xfrm>
            <a:off x="2854967" y="10001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49"/>
          <p:cNvSpPr/>
          <p:nvPr/>
        </p:nvSpPr>
        <p:spPr>
          <a:xfrm>
            <a:off x="3529346" y="1000118"/>
            <a:ext cx="572700" cy="5727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49"/>
          <p:cNvSpPr/>
          <p:nvPr/>
        </p:nvSpPr>
        <p:spPr>
          <a:xfrm>
            <a:off x="4203726" y="100011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49"/>
          <p:cNvSpPr/>
          <p:nvPr/>
        </p:nvSpPr>
        <p:spPr>
          <a:xfrm>
            <a:off x="1506208" y="23717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49"/>
          <p:cNvSpPr/>
          <p:nvPr/>
        </p:nvSpPr>
        <p:spPr>
          <a:xfrm>
            <a:off x="2180587" y="23717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49"/>
          <p:cNvSpPr/>
          <p:nvPr/>
        </p:nvSpPr>
        <p:spPr>
          <a:xfrm>
            <a:off x="2854958" y="23717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49"/>
          <p:cNvSpPr/>
          <p:nvPr/>
        </p:nvSpPr>
        <p:spPr>
          <a:xfrm>
            <a:off x="1506208" y="16859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49"/>
          <p:cNvSpPr/>
          <p:nvPr/>
        </p:nvSpPr>
        <p:spPr>
          <a:xfrm>
            <a:off x="2180587" y="16859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49"/>
          <p:cNvSpPr/>
          <p:nvPr/>
        </p:nvSpPr>
        <p:spPr>
          <a:xfrm>
            <a:off x="2854967" y="16859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49"/>
          <p:cNvSpPr/>
          <p:nvPr/>
        </p:nvSpPr>
        <p:spPr>
          <a:xfrm>
            <a:off x="3529346" y="1685918"/>
            <a:ext cx="572700" cy="5727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49"/>
          <p:cNvSpPr/>
          <p:nvPr/>
        </p:nvSpPr>
        <p:spPr>
          <a:xfrm>
            <a:off x="4203726" y="168591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49"/>
          <p:cNvSpPr txBox="1"/>
          <p:nvPr>
            <p:ph type="title"/>
          </p:nvPr>
        </p:nvSpPr>
        <p:spPr>
          <a:xfrm>
            <a:off x="738950" y="9784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S0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60" name="Google Shape;560;p49"/>
          <p:cNvSpPr txBox="1"/>
          <p:nvPr>
            <p:ph type="title"/>
          </p:nvPr>
        </p:nvSpPr>
        <p:spPr>
          <a:xfrm>
            <a:off x="738950" y="16642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S1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61" name="Google Shape;561;p49"/>
          <p:cNvSpPr txBox="1"/>
          <p:nvPr>
            <p:ph type="title"/>
          </p:nvPr>
        </p:nvSpPr>
        <p:spPr>
          <a:xfrm>
            <a:off x="738950" y="23500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S2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62" name="Google Shape;562;p49"/>
          <p:cNvSpPr/>
          <p:nvPr/>
        </p:nvSpPr>
        <p:spPr>
          <a:xfrm>
            <a:off x="1506208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49"/>
          <p:cNvSpPr/>
          <p:nvPr/>
        </p:nvSpPr>
        <p:spPr>
          <a:xfrm>
            <a:off x="2180587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49"/>
          <p:cNvSpPr/>
          <p:nvPr/>
        </p:nvSpPr>
        <p:spPr>
          <a:xfrm>
            <a:off x="2854958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49"/>
          <p:cNvSpPr/>
          <p:nvPr/>
        </p:nvSpPr>
        <p:spPr>
          <a:xfrm>
            <a:off x="3529337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49"/>
          <p:cNvSpPr/>
          <p:nvPr/>
        </p:nvSpPr>
        <p:spPr>
          <a:xfrm>
            <a:off x="4203708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49"/>
          <p:cNvSpPr/>
          <p:nvPr/>
        </p:nvSpPr>
        <p:spPr>
          <a:xfrm>
            <a:off x="4878087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49"/>
          <p:cNvSpPr txBox="1"/>
          <p:nvPr>
            <p:ph type="title"/>
          </p:nvPr>
        </p:nvSpPr>
        <p:spPr>
          <a:xfrm>
            <a:off x="738950" y="30575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S3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69" name="Google Shape;569;p49"/>
          <p:cNvSpPr txBox="1"/>
          <p:nvPr>
            <p:ph type="title"/>
          </p:nvPr>
        </p:nvSpPr>
        <p:spPr>
          <a:xfrm>
            <a:off x="738950" y="37433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S4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70" name="Google Shape;570;p49"/>
          <p:cNvSpPr/>
          <p:nvPr/>
        </p:nvSpPr>
        <p:spPr>
          <a:xfrm>
            <a:off x="1506208" y="30683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49"/>
          <p:cNvSpPr/>
          <p:nvPr/>
        </p:nvSpPr>
        <p:spPr>
          <a:xfrm>
            <a:off x="2180587" y="30683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49"/>
          <p:cNvSpPr/>
          <p:nvPr/>
        </p:nvSpPr>
        <p:spPr>
          <a:xfrm>
            <a:off x="2854958" y="30683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49"/>
          <p:cNvSpPr/>
          <p:nvPr/>
        </p:nvSpPr>
        <p:spPr>
          <a:xfrm>
            <a:off x="3529321" y="2382568"/>
            <a:ext cx="572700" cy="5727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49"/>
          <p:cNvSpPr/>
          <p:nvPr/>
        </p:nvSpPr>
        <p:spPr>
          <a:xfrm>
            <a:off x="4203701" y="238256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49"/>
          <p:cNvSpPr txBox="1"/>
          <p:nvPr/>
        </p:nvSpPr>
        <p:spPr>
          <a:xfrm>
            <a:off x="3529350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49"/>
          <p:cNvSpPr txBox="1"/>
          <p:nvPr/>
        </p:nvSpPr>
        <p:spPr>
          <a:xfrm>
            <a:off x="4203725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49"/>
          <p:cNvSpPr txBox="1"/>
          <p:nvPr/>
        </p:nvSpPr>
        <p:spPr>
          <a:xfrm>
            <a:off x="2180600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49"/>
          <p:cNvSpPr txBox="1"/>
          <p:nvPr/>
        </p:nvSpPr>
        <p:spPr>
          <a:xfrm>
            <a:off x="2854975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49"/>
          <p:cNvSpPr txBox="1"/>
          <p:nvPr/>
        </p:nvSpPr>
        <p:spPr>
          <a:xfrm>
            <a:off x="1500725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x-png-image-35402-272.png" id="580" name="Google Shape;58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9475" y="902975"/>
            <a:ext cx="745038" cy="7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49"/>
          <p:cNvSpPr txBox="1"/>
          <p:nvPr>
            <p:ph idx="1" type="body"/>
          </p:nvPr>
        </p:nvSpPr>
        <p:spPr>
          <a:xfrm>
            <a:off x="5552475" y="475475"/>
            <a:ext cx="2580300" cy="7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0000"/>
                </a:solidFill>
              </a:rPr>
              <a:t>Why is it OK to throw away these entries?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82" name="Google Shape;582;p49"/>
          <p:cNvSpPr/>
          <p:nvPr/>
        </p:nvSpPr>
        <p:spPr>
          <a:xfrm>
            <a:off x="3428825" y="3667825"/>
            <a:ext cx="2122500" cy="767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3" name="Google Shape;583;p49"/>
          <p:cNvCxnSpPr/>
          <p:nvPr/>
        </p:nvCxnSpPr>
        <p:spPr>
          <a:xfrm flipH="1">
            <a:off x="4877850" y="1199650"/>
            <a:ext cx="1022700" cy="2381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84" name="Google Shape;584;p49"/>
          <p:cNvSpPr txBox="1"/>
          <p:nvPr>
            <p:ph idx="1" type="body"/>
          </p:nvPr>
        </p:nvSpPr>
        <p:spPr>
          <a:xfrm>
            <a:off x="6108925" y="1600250"/>
            <a:ext cx="2580300" cy="13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If these entries had been committed, then it means they must exist on a majority of servers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85" name="Google Shape;585;p49"/>
          <p:cNvSpPr txBox="1"/>
          <p:nvPr>
            <p:ph idx="1" type="body"/>
          </p:nvPr>
        </p:nvSpPr>
        <p:spPr>
          <a:xfrm>
            <a:off x="6108925" y="3264425"/>
            <a:ext cx="2580300" cy="13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In that case S4 could receive votes from the same majority and become a valid leader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crown.png" id="586" name="Google Shape;586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928636">
            <a:off x="593180" y="2266345"/>
            <a:ext cx="449132" cy="248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50"/>
          <p:cNvSpPr/>
          <p:nvPr/>
        </p:nvSpPr>
        <p:spPr>
          <a:xfrm>
            <a:off x="1506208" y="10001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50"/>
          <p:cNvSpPr/>
          <p:nvPr/>
        </p:nvSpPr>
        <p:spPr>
          <a:xfrm>
            <a:off x="2180587" y="10001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50"/>
          <p:cNvSpPr/>
          <p:nvPr/>
        </p:nvSpPr>
        <p:spPr>
          <a:xfrm>
            <a:off x="2854967" y="10001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50"/>
          <p:cNvSpPr/>
          <p:nvPr/>
        </p:nvSpPr>
        <p:spPr>
          <a:xfrm>
            <a:off x="3529346" y="1000118"/>
            <a:ext cx="572700" cy="5727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50"/>
          <p:cNvSpPr/>
          <p:nvPr/>
        </p:nvSpPr>
        <p:spPr>
          <a:xfrm>
            <a:off x="4203726" y="100011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50"/>
          <p:cNvSpPr/>
          <p:nvPr/>
        </p:nvSpPr>
        <p:spPr>
          <a:xfrm>
            <a:off x="1506208" y="23717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50"/>
          <p:cNvSpPr/>
          <p:nvPr/>
        </p:nvSpPr>
        <p:spPr>
          <a:xfrm>
            <a:off x="2180587" y="23717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50"/>
          <p:cNvSpPr/>
          <p:nvPr/>
        </p:nvSpPr>
        <p:spPr>
          <a:xfrm>
            <a:off x="2854958" y="23717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50"/>
          <p:cNvSpPr/>
          <p:nvPr/>
        </p:nvSpPr>
        <p:spPr>
          <a:xfrm>
            <a:off x="1506208" y="16859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50"/>
          <p:cNvSpPr/>
          <p:nvPr/>
        </p:nvSpPr>
        <p:spPr>
          <a:xfrm>
            <a:off x="2180587" y="16859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50"/>
          <p:cNvSpPr/>
          <p:nvPr/>
        </p:nvSpPr>
        <p:spPr>
          <a:xfrm>
            <a:off x="2854967" y="16859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50"/>
          <p:cNvSpPr/>
          <p:nvPr/>
        </p:nvSpPr>
        <p:spPr>
          <a:xfrm>
            <a:off x="3529346" y="1685918"/>
            <a:ext cx="572700" cy="5727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50"/>
          <p:cNvSpPr/>
          <p:nvPr/>
        </p:nvSpPr>
        <p:spPr>
          <a:xfrm>
            <a:off x="4203726" y="168591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50"/>
          <p:cNvSpPr txBox="1"/>
          <p:nvPr>
            <p:ph type="title"/>
          </p:nvPr>
        </p:nvSpPr>
        <p:spPr>
          <a:xfrm>
            <a:off x="738950" y="9784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S0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05" name="Google Shape;605;p50"/>
          <p:cNvSpPr txBox="1"/>
          <p:nvPr>
            <p:ph type="title"/>
          </p:nvPr>
        </p:nvSpPr>
        <p:spPr>
          <a:xfrm>
            <a:off x="738950" y="16642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S1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06" name="Google Shape;606;p50"/>
          <p:cNvSpPr txBox="1"/>
          <p:nvPr>
            <p:ph type="title"/>
          </p:nvPr>
        </p:nvSpPr>
        <p:spPr>
          <a:xfrm>
            <a:off x="738950" y="23500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S2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07" name="Google Shape;607;p50"/>
          <p:cNvSpPr/>
          <p:nvPr/>
        </p:nvSpPr>
        <p:spPr>
          <a:xfrm>
            <a:off x="1506208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50"/>
          <p:cNvSpPr/>
          <p:nvPr/>
        </p:nvSpPr>
        <p:spPr>
          <a:xfrm>
            <a:off x="2180587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50"/>
          <p:cNvSpPr/>
          <p:nvPr/>
        </p:nvSpPr>
        <p:spPr>
          <a:xfrm>
            <a:off x="2854958" y="376501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50"/>
          <p:cNvSpPr txBox="1"/>
          <p:nvPr>
            <p:ph type="title"/>
          </p:nvPr>
        </p:nvSpPr>
        <p:spPr>
          <a:xfrm>
            <a:off x="738950" y="30575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S3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11" name="Google Shape;611;p50"/>
          <p:cNvSpPr txBox="1"/>
          <p:nvPr>
            <p:ph type="title"/>
          </p:nvPr>
        </p:nvSpPr>
        <p:spPr>
          <a:xfrm>
            <a:off x="738950" y="3743325"/>
            <a:ext cx="654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S4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12" name="Google Shape;612;p50"/>
          <p:cNvSpPr/>
          <p:nvPr/>
        </p:nvSpPr>
        <p:spPr>
          <a:xfrm>
            <a:off x="1506208" y="30683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50"/>
          <p:cNvSpPr/>
          <p:nvPr/>
        </p:nvSpPr>
        <p:spPr>
          <a:xfrm>
            <a:off x="2180587" y="30683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50"/>
          <p:cNvSpPr/>
          <p:nvPr/>
        </p:nvSpPr>
        <p:spPr>
          <a:xfrm>
            <a:off x="2854958" y="3068368"/>
            <a:ext cx="572700" cy="572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50"/>
          <p:cNvSpPr/>
          <p:nvPr/>
        </p:nvSpPr>
        <p:spPr>
          <a:xfrm>
            <a:off x="3529321" y="2382568"/>
            <a:ext cx="572700" cy="5727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50"/>
          <p:cNvSpPr/>
          <p:nvPr/>
        </p:nvSpPr>
        <p:spPr>
          <a:xfrm>
            <a:off x="4203701" y="238256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50"/>
          <p:cNvSpPr txBox="1"/>
          <p:nvPr/>
        </p:nvSpPr>
        <p:spPr>
          <a:xfrm>
            <a:off x="3529350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50"/>
          <p:cNvSpPr txBox="1"/>
          <p:nvPr/>
        </p:nvSpPr>
        <p:spPr>
          <a:xfrm>
            <a:off x="4203725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50"/>
          <p:cNvSpPr txBox="1"/>
          <p:nvPr/>
        </p:nvSpPr>
        <p:spPr>
          <a:xfrm>
            <a:off x="2180600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50"/>
          <p:cNvSpPr txBox="1"/>
          <p:nvPr/>
        </p:nvSpPr>
        <p:spPr>
          <a:xfrm>
            <a:off x="2854975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50"/>
          <p:cNvSpPr txBox="1"/>
          <p:nvPr/>
        </p:nvSpPr>
        <p:spPr>
          <a:xfrm>
            <a:off x="1500725" y="568025"/>
            <a:ext cx="5727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x-png-image-35402-272.png" id="622" name="Google Shape;622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9475" y="902975"/>
            <a:ext cx="745038" cy="7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50"/>
          <p:cNvSpPr/>
          <p:nvPr/>
        </p:nvSpPr>
        <p:spPr>
          <a:xfrm>
            <a:off x="3529346" y="3079218"/>
            <a:ext cx="572700" cy="5727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50"/>
          <p:cNvSpPr/>
          <p:nvPr/>
        </p:nvSpPr>
        <p:spPr>
          <a:xfrm>
            <a:off x="4203726" y="307921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50"/>
          <p:cNvSpPr/>
          <p:nvPr/>
        </p:nvSpPr>
        <p:spPr>
          <a:xfrm>
            <a:off x="3529321" y="3775868"/>
            <a:ext cx="572700" cy="5727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50"/>
          <p:cNvSpPr/>
          <p:nvPr/>
        </p:nvSpPr>
        <p:spPr>
          <a:xfrm>
            <a:off x="4203701" y="3775868"/>
            <a:ext cx="572700" cy="5727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627" name="Google Shape;627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928636">
            <a:off x="593180" y="2266345"/>
            <a:ext cx="449132" cy="248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51"/>
          <p:cNvSpPr txBox="1"/>
          <p:nvPr>
            <p:ph idx="4294967295" type="ctrTitle"/>
          </p:nvPr>
        </p:nvSpPr>
        <p:spPr>
          <a:xfrm>
            <a:off x="528150" y="1897200"/>
            <a:ext cx="8087700" cy="13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caveat with entries from old terms… (later)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52"/>
          <p:cNvSpPr txBox="1"/>
          <p:nvPr>
            <p:ph idx="4294967295" type="ctrTitle"/>
          </p:nvPr>
        </p:nvSpPr>
        <p:spPr>
          <a:xfrm>
            <a:off x="311700" y="1756650"/>
            <a:ext cx="8520600" cy="16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Raft</a:t>
            </a:r>
            <a:endParaRPr b="1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Normal operation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Google Shape;642;p53"/>
          <p:cNvGrpSpPr/>
          <p:nvPr/>
        </p:nvGrpSpPr>
        <p:grpSpPr>
          <a:xfrm>
            <a:off x="598963" y="613888"/>
            <a:ext cx="2259129" cy="1925170"/>
            <a:chOff x="3562050" y="826950"/>
            <a:chExt cx="2396700" cy="1745711"/>
          </a:xfrm>
        </p:grpSpPr>
        <p:sp>
          <p:nvSpPr>
            <p:cNvPr id="643" name="Google Shape;643;p5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5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5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5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53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648" name="Google Shape;648;p53"/>
          <p:cNvGraphicFramePr/>
          <p:nvPr/>
        </p:nvGraphicFramePr>
        <p:xfrm>
          <a:off x="3434500" y="694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{9AEA24EF-D369-4B63-B2EC-23971F3C6673}</a:tableStyleId>
              </a:tblPr>
              <a:tblGrid>
                <a:gridCol w="1222650"/>
                <a:gridCol w="3997050"/>
              </a:tblGrid>
              <a:tr h="270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CCCCCC"/>
                          </a:solidFill>
                        </a:rPr>
                        <a:t>currentTerm</a:t>
                      </a:r>
                      <a:endParaRPr b="1" sz="1300" u="none" cap="none" strike="noStrike">
                        <a:solidFill>
                          <a:srgbClr val="CCCCCC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CCCCCC"/>
                          </a:solidFill>
                        </a:rPr>
                        <a:t>latest term server has seen</a:t>
                      </a:r>
                      <a:endParaRPr sz="1300" u="none" cap="none" strike="noStrike">
                        <a:solidFill>
                          <a:srgbClr val="CCCCCC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CCCCCC"/>
                          </a:solidFill>
                        </a:rPr>
                        <a:t>votedFor</a:t>
                      </a:r>
                      <a:endParaRPr b="1" sz="1300" u="none" cap="none" strike="noStrike">
                        <a:solidFill>
                          <a:srgbClr val="CCCCCC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CCCCCC"/>
                          </a:solidFill>
                        </a:rPr>
                        <a:t>candidate ID that received vote in current term,</a:t>
                      </a:r>
                      <a:endParaRPr sz="1300" u="none" cap="none" strike="noStrike">
                        <a:solidFill>
                          <a:srgbClr val="CCCCCC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CCCCCC"/>
                          </a:solidFill>
                        </a:rPr>
                        <a:t>or -1 if none</a:t>
                      </a:r>
                      <a:endParaRPr sz="1300" u="none" cap="none" strike="noStrike">
                        <a:solidFill>
                          <a:srgbClr val="CCCCCC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</a:rPr>
                        <a:t>commitIndex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</a:rPr>
                        <a:t>index of highest log entry known to be committed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</a:rPr>
                        <a:t>lastApplied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</a:rPr>
                        <a:t>index of highest log entry applied to state machine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49" name="Google Shape;649;p53"/>
          <p:cNvGraphicFramePr/>
          <p:nvPr/>
        </p:nvGraphicFramePr>
        <p:xfrm>
          <a:off x="3434500" y="3209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{9AEA24EF-D369-4B63-B2EC-23971F3C6673}</a:tableStyleId>
              </a:tblPr>
              <a:tblGrid>
                <a:gridCol w="1222650"/>
                <a:gridCol w="3997050"/>
              </a:tblGrid>
              <a:tr h="41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</a:rPr>
                        <a:t>nextIndex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</a:rPr>
                        <a:t>for each server, index of the next log entry to send to that server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</a:rPr>
                        <a:t>matchIndex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</a:rPr>
                        <a:t>for each server, index of highest log entry known to be replicated on the server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50" name="Google Shape;650;p53"/>
          <p:cNvSpPr txBox="1"/>
          <p:nvPr/>
        </p:nvSpPr>
        <p:spPr>
          <a:xfrm>
            <a:off x="3434500" y="2764975"/>
            <a:ext cx="14505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1" lang="en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(Only on leader)</a:t>
            </a:r>
            <a:endParaRPr b="0" i="1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53"/>
          <p:cNvSpPr txBox="1"/>
          <p:nvPr>
            <p:ph idx="1" type="body"/>
          </p:nvPr>
        </p:nvSpPr>
        <p:spPr>
          <a:xfrm>
            <a:off x="296775" y="2857650"/>
            <a:ext cx="28635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en" sz="2000">
                <a:solidFill>
                  <a:srgbClr val="000000"/>
                </a:solidFill>
              </a:rPr>
              <a:t>Logs are 1-indexed</a:t>
            </a:r>
            <a:endParaRPr i="1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FFFFFF"/>
                </a:solidFill>
              </a:rPr>
              <a:t>Assignment 3 hints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2" name="Google Shape;112;p27"/>
          <p:cNvSpPr txBox="1"/>
          <p:nvPr>
            <p:ph idx="1" type="body"/>
          </p:nvPr>
        </p:nvSpPr>
        <p:spPr>
          <a:xfrm>
            <a:off x="311700" y="1152475"/>
            <a:ext cx="8520600" cy="35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FFFF"/>
                </a:solidFill>
              </a:rPr>
              <a:t>You will implement the </a:t>
            </a:r>
            <a:r>
              <a:rPr i="1" lang="en">
                <a:solidFill>
                  <a:srgbClr val="FF0000"/>
                </a:solidFill>
              </a:rPr>
              <a:t>leader election</a:t>
            </a:r>
            <a:r>
              <a:rPr lang="en">
                <a:solidFill>
                  <a:srgbClr val="FFFFFF"/>
                </a:solidFill>
              </a:rPr>
              <a:t> portion of Raft in assignment 3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FFFF"/>
                </a:solidFill>
              </a:rPr>
              <a:t>You will implement the </a:t>
            </a:r>
            <a:r>
              <a:rPr i="1" lang="en">
                <a:solidFill>
                  <a:srgbClr val="FF0000"/>
                </a:solidFill>
              </a:rPr>
              <a:t>log replication</a:t>
            </a:r>
            <a:r>
              <a:rPr lang="en">
                <a:solidFill>
                  <a:srgbClr val="FFFFFF"/>
                </a:solidFill>
              </a:rPr>
              <a:t> portion of Raft in assignment 4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FFFF"/>
                </a:solidFill>
              </a:rPr>
              <a:t>Use </a:t>
            </a: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time.Timer</a:t>
            </a:r>
            <a:r>
              <a:rPr lang="en">
                <a:solidFill>
                  <a:srgbClr val="FFFFFF"/>
                </a:solidFill>
              </a:rPr>
              <a:t> and </a:t>
            </a: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select</a:t>
            </a:r>
            <a:r>
              <a:rPr lang="en">
                <a:solidFill>
                  <a:srgbClr val="FFFFFF"/>
                </a:solidFill>
              </a:rPr>
              <a:t> statements to implement timeout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>
                <a:solidFill>
                  <a:schemeClr val="dk1"/>
                </a:solidFill>
              </a:rPr>
              <a:t>Need to time out on heartbe</a:t>
            </a:r>
            <a:r>
              <a:rPr lang="en">
                <a:solidFill>
                  <a:srgbClr val="FFFFFF"/>
                </a:solidFill>
              </a:rPr>
              <a:t>ats → Start election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>
                <a:solidFill>
                  <a:srgbClr val="FFFFFF"/>
                </a:solidFill>
              </a:rPr>
              <a:t>Need to time out on waiting for majority of votes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FFFF"/>
                </a:solidFill>
              </a:rPr>
              <a:t>Raft logs are 1-indexed; add a dummy entry in the first slot to enforce this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FFFF"/>
                </a:solidFill>
              </a:rPr>
              <a:t>When voting for yourself, you can skip the RPC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Google Shape;656;p54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657" name="Google Shape;657;p54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54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54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5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54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2" name="Google Shape;662;p54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663" name="Google Shape;663;p54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54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54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5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54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8" name="Google Shape;668;p54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669" name="Google Shape;669;p54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54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54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5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54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8" name="Google Shape;678;p55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679" name="Google Shape;679;p55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55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55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5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55"/>
            <p:cNvSpPr txBox="1"/>
            <p:nvPr/>
          </p:nvSpPr>
          <p:spPr>
            <a:xfrm>
              <a:off x="5119260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[1, 1, 1]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[0, 0, 0]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55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685" name="Google Shape;685;p55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55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55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5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55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0" name="Google Shape;690;p55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691" name="Google Shape;691;p55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55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55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5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55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696" name="Google Shape;696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56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702" name="Google Shape;702;p5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5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5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5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56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[1, 1, 1]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0,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7" name="Google Shape;707;p56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708" name="Google Shape;708;p5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5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5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5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56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3" name="Google Shape;713;p56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714" name="Google Shape;714;p5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5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5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5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56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719" name="Google Shape;71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0" name="Google Shape;720;p56"/>
          <p:cNvCxnSpPr/>
          <p:nvPr/>
        </p:nvCxnSpPr>
        <p:spPr>
          <a:xfrm rot="10800000">
            <a:off x="4148025" y="1066325"/>
            <a:ext cx="15699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721" name="Google Shape;721;p56"/>
          <p:cNvCxnSpPr/>
          <p:nvPr/>
        </p:nvCxnSpPr>
        <p:spPr>
          <a:xfrm>
            <a:off x="2724775" y="2727000"/>
            <a:ext cx="952500" cy="1034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22" name="Google Shape;722;p56"/>
          <p:cNvSpPr txBox="1"/>
          <p:nvPr/>
        </p:nvSpPr>
        <p:spPr>
          <a:xfrm>
            <a:off x="4188950" y="1066325"/>
            <a:ext cx="1767900" cy="12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LeaderID: 0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PrevLogIndex: 0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PrevLogTerm: -1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LeaderCommit: 0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23" name="Google Shape;723;p56"/>
          <p:cNvSpPr txBox="1"/>
          <p:nvPr/>
        </p:nvSpPr>
        <p:spPr>
          <a:xfrm>
            <a:off x="1679050" y="2978100"/>
            <a:ext cx="1767900" cy="12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LeaderID: 0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PrevLogIndex: 0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PrevLogTerm: -1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LeaderCommit: 0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57"/>
          <p:cNvSpPr txBox="1"/>
          <p:nvPr/>
        </p:nvSpPr>
        <p:spPr>
          <a:xfrm>
            <a:off x="4112750" y="1142525"/>
            <a:ext cx="17679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Success: True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729" name="Google Shape;729;p57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730" name="Google Shape;730;p57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57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57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5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57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[1, 1, 1]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0,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5" name="Google Shape;735;p57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736" name="Google Shape;736;p57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57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57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5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57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1" name="Google Shape;741;p57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742" name="Google Shape;742;p57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57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57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5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57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747" name="Google Shape;747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8" name="Google Shape;748;p57"/>
          <p:cNvCxnSpPr/>
          <p:nvPr/>
        </p:nvCxnSpPr>
        <p:spPr>
          <a:xfrm rot="10800000">
            <a:off x="4148025" y="1066325"/>
            <a:ext cx="15699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49" name="Google Shape;749;p57"/>
          <p:cNvCxnSpPr/>
          <p:nvPr/>
        </p:nvCxnSpPr>
        <p:spPr>
          <a:xfrm>
            <a:off x="2724775" y="2727000"/>
            <a:ext cx="952500" cy="1034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750" name="Google Shape;750;p57"/>
          <p:cNvSpPr txBox="1"/>
          <p:nvPr/>
        </p:nvSpPr>
        <p:spPr>
          <a:xfrm>
            <a:off x="1284100" y="2978100"/>
            <a:ext cx="1767900" cy="7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Success: True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5" name="Google Shape;755;p58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756" name="Google Shape;756;p58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58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58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58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58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[1, 1, 1]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0,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1" name="Google Shape;761;p58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762" name="Google Shape;762;p58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58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58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58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58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7" name="Google Shape;767;p58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768" name="Google Shape;768;p58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58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58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58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58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773" name="Google Shape;773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4" name="Google Shape;774;p58"/>
          <p:cNvGrpSpPr/>
          <p:nvPr/>
        </p:nvGrpSpPr>
        <p:grpSpPr>
          <a:xfrm>
            <a:off x="478250" y="2686875"/>
            <a:ext cx="2119100" cy="803100"/>
            <a:chOff x="478250" y="2686875"/>
            <a:chExt cx="2119100" cy="803100"/>
          </a:xfrm>
        </p:grpSpPr>
        <p:sp>
          <p:nvSpPr>
            <p:cNvPr id="775" name="Google Shape;775;p58"/>
            <p:cNvSpPr/>
            <p:nvPr/>
          </p:nvSpPr>
          <p:spPr>
            <a:xfrm>
              <a:off x="478250" y="3069975"/>
              <a:ext cx="778500" cy="420000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Client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76" name="Google Shape;776;p58"/>
            <p:cNvCxnSpPr/>
            <p:nvPr/>
          </p:nvCxnSpPr>
          <p:spPr>
            <a:xfrm flipH="1" rot="10800000">
              <a:off x="1364475" y="2686875"/>
              <a:ext cx="646500" cy="3831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777" name="Google Shape;777;p58"/>
            <p:cNvSpPr txBox="1"/>
            <p:nvPr/>
          </p:nvSpPr>
          <p:spPr>
            <a:xfrm>
              <a:off x="1602850" y="2845650"/>
              <a:ext cx="994500" cy="31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Request 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2" name="Google Shape;782;p59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783" name="Google Shape;783;p59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59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59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5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59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[1, 1, 1]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0,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8" name="Google Shape;788;p59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789" name="Google Shape;789;p59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59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59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5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59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4" name="Google Shape;794;p59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795" name="Google Shape;795;p59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59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59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5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59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800" name="Google Shape;800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801" name="Google Shape;801;p59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59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59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4" name="Google Shape;804;p59"/>
          <p:cNvGrpSpPr/>
          <p:nvPr/>
        </p:nvGrpSpPr>
        <p:grpSpPr>
          <a:xfrm>
            <a:off x="478250" y="2686875"/>
            <a:ext cx="2119100" cy="803100"/>
            <a:chOff x="478250" y="2686875"/>
            <a:chExt cx="2119100" cy="803100"/>
          </a:xfrm>
        </p:grpSpPr>
        <p:sp>
          <p:nvSpPr>
            <p:cNvPr id="805" name="Google Shape;805;p59"/>
            <p:cNvSpPr/>
            <p:nvPr/>
          </p:nvSpPr>
          <p:spPr>
            <a:xfrm>
              <a:off x="478250" y="3069975"/>
              <a:ext cx="778500" cy="420000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Client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06" name="Google Shape;806;p59"/>
            <p:cNvCxnSpPr/>
            <p:nvPr/>
          </p:nvCxnSpPr>
          <p:spPr>
            <a:xfrm flipH="1" rot="10800000">
              <a:off x="1364475" y="2686875"/>
              <a:ext cx="646500" cy="3831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807" name="Google Shape;807;p59"/>
            <p:cNvSpPr txBox="1"/>
            <p:nvPr/>
          </p:nvSpPr>
          <p:spPr>
            <a:xfrm>
              <a:off x="1602850" y="2845650"/>
              <a:ext cx="994500" cy="31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Request 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8" name="Google Shape;808;p59"/>
          <p:cNvSpPr txBox="1"/>
          <p:nvPr/>
        </p:nvSpPr>
        <p:spPr>
          <a:xfrm>
            <a:off x="1602850" y="3074250"/>
            <a:ext cx="994500" cy="3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Request 2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59"/>
          <p:cNvSpPr txBox="1"/>
          <p:nvPr/>
        </p:nvSpPr>
        <p:spPr>
          <a:xfrm>
            <a:off x="1602850" y="3302850"/>
            <a:ext cx="994500" cy="3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Request 3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4" name="Google Shape;814;p60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815" name="Google Shape;815;p6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6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6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6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60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</a:t>
              </a: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1, 1]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</a:t>
              </a: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0,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0" name="Google Shape;820;p60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821" name="Google Shape;821;p6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6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6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6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60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6" name="Google Shape;826;p60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827" name="Google Shape;827;p6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6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6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6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60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832" name="Google Shape;832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Google Shape;833;p60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60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60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6" name="Google Shape;836;p60"/>
          <p:cNvGrpSpPr/>
          <p:nvPr/>
        </p:nvGrpSpPr>
        <p:grpSpPr>
          <a:xfrm>
            <a:off x="4148025" y="1066325"/>
            <a:ext cx="1808825" cy="1550100"/>
            <a:chOff x="4148025" y="1066325"/>
            <a:chExt cx="1808825" cy="1550100"/>
          </a:xfrm>
        </p:grpSpPr>
        <p:cxnSp>
          <p:nvCxnSpPr>
            <p:cNvPr id="837" name="Google Shape;837;p60"/>
            <p:cNvCxnSpPr/>
            <p:nvPr/>
          </p:nvCxnSpPr>
          <p:spPr>
            <a:xfrm rot="10800000">
              <a:off x="4148025" y="1066325"/>
              <a:ext cx="1569900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838" name="Google Shape;838;p60"/>
            <p:cNvSpPr txBox="1"/>
            <p:nvPr/>
          </p:nvSpPr>
          <p:spPr>
            <a:xfrm>
              <a:off x="4188950" y="1066325"/>
              <a:ext cx="17679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AppendEntries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LeaderID: 0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PrevLogIndex: 0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PrevLogTerm: -1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LeaderCommit: 0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839" name="Google Shape;839;p60"/>
            <p:cNvSpPr/>
            <p:nvPr/>
          </p:nvSpPr>
          <p:spPr>
            <a:xfrm>
              <a:off x="4394725" y="2329025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60"/>
            <p:cNvSpPr/>
            <p:nvPr/>
          </p:nvSpPr>
          <p:spPr>
            <a:xfrm>
              <a:off x="4733150" y="2329025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60"/>
            <p:cNvSpPr/>
            <p:nvPr/>
          </p:nvSpPr>
          <p:spPr>
            <a:xfrm>
              <a:off x="5071575" y="2329025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2" name="Google Shape;842;p60"/>
          <p:cNvGrpSpPr/>
          <p:nvPr/>
        </p:nvGrpSpPr>
        <p:grpSpPr>
          <a:xfrm>
            <a:off x="1668875" y="2727000"/>
            <a:ext cx="2008400" cy="1784450"/>
            <a:chOff x="1668875" y="2727000"/>
            <a:chExt cx="2008400" cy="1784450"/>
          </a:xfrm>
        </p:grpSpPr>
        <p:cxnSp>
          <p:nvCxnSpPr>
            <p:cNvPr id="843" name="Google Shape;843;p60"/>
            <p:cNvCxnSpPr/>
            <p:nvPr/>
          </p:nvCxnSpPr>
          <p:spPr>
            <a:xfrm>
              <a:off x="2724775" y="2727000"/>
              <a:ext cx="952500" cy="10341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844" name="Google Shape;844;p60"/>
            <p:cNvSpPr txBox="1"/>
            <p:nvPr/>
          </p:nvSpPr>
          <p:spPr>
            <a:xfrm>
              <a:off x="1668875" y="2961350"/>
              <a:ext cx="17679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AppendEntries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LeaderID: 0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PrevLogIndex: 0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PrevLogTerm: -1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LeaderCommit: 0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845" name="Google Shape;845;p60"/>
            <p:cNvSpPr/>
            <p:nvPr/>
          </p:nvSpPr>
          <p:spPr>
            <a:xfrm>
              <a:off x="1874650" y="4224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60"/>
            <p:cNvSpPr/>
            <p:nvPr/>
          </p:nvSpPr>
          <p:spPr>
            <a:xfrm>
              <a:off x="2213075" y="4224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60"/>
            <p:cNvSpPr/>
            <p:nvPr/>
          </p:nvSpPr>
          <p:spPr>
            <a:xfrm>
              <a:off x="2551500" y="4224050"/>
              <a:ext cx="287400" cy="287400"/>
            </a:xfrm>
            <a:prstGeom prst="rect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" name="Google Shape;852;p61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853" name="Google Shape;853;p6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6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6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6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61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1, 1]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[3, 0,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8" name="Google Shape;858;p61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859" name="Google Shape;859;p6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6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6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6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61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4" name="Google Shape;864;p61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865" name="Google Shape;865;p6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6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6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6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61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870" name="Google Shape;870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871" name="Google Shape;871;p61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61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61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4" name="Google Shape;874;p61"/>
          <p:cNvCxnSpPr/>
          <p:nvPr/>
        </p:nvCxnSpPr>
        <p:spPr>
          <a:xfrm rot="10800000">
            <a:off x="4148025" y="1066325"/>
            <a:ext cx="15699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75" name="Google Shape;875;p61"/>
          <p:cNvCxnSpPr/>
          <p:nvPr/>
        </p:nvCxnSpPr>
        <p:spPr>
          <a:xfrm>
            <a:off x="2724775" y="2727000"/>
            <a:ext cx="952500" cy="1034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876" name="Google Shape;876;p61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61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61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61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61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61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61"/>
          <p:cNvSpPr txBox="1"/>
          <p:nvPr/>
        </p:nvSpPr>
        <p:spPr>
          <a:xfrm>
            <a:off x="4112750" y="1142525"/>
            <a:ext cx="17679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Success: True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83" name="Google Shape;883;p61"/>
          <p:cNvSpPr txBox="1"/>
          <p:nvPr/>
        </p:nvSpPr>
        <p:spPr>
          <a:xfrm>
            <a:off x="1330450" y="3102175"/>
            <a:ext cx="17679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Success: True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62"/>
          <p:cNvSpPr txBox="1"/>
          <p:nvPr>
            <p:ph idx="1" type="body"/>
          </p:nvPr>
        </p:nvSpPr>
        <p:spPr>
          <a:xfrm>
            <a:off x="4327250" y="1869400"/>
            <a:ext cx="4009800" cy="7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while </a:t>
            </a: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commitIndex &gt; lastApplied</a:t>
            </a:r>
            <a:r>
              <a:rPr lang="en">
                <a:solidFill>
                  <a:srgbClr val="000000"/>
                </a:solidFill>
              </a:rPr>
              <a:t>, apply commands to state machine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889" name="Google Shape;889;p62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890" name="Google Shape;890;p6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6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6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6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62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[3, 3, 3]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5" name="Google Shape;895;p62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62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62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62"/>
          <p:cNvSpPr txBox="1"/>
          <p:nvPr>
            <p:ph idx="1" type="body"/>
          </p:nvPr>
        </p:nvSpPr>
        <p:spPr>
          <a:xfrm>
            <a:off x="4436275" y="942950"/>
            <a:ext cx="3231600" cy="7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Entry 3 is now replicated on a majority, so we can commit it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crown.png" id="899" name="Google Shape;899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4" name="Google Shape;904;p63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905" name="Google Shape;905;p6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6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6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6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63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[3, 3, 3]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910" name="Google Shape;910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911" name="Google Shape;911;p63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63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63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63"/>
          <p:cNvSpPr txBox="1"/>
          <p:nvPr>
            <p:ph idx="1" type="body"/>
          </p:nvPr>
        </p:nvSpPr>
        <p:spPr>
          <a:xfrm>
            <a:off x="4606375" y="947075"/>
            <a:ext cx="29541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Once leader has applied an entry to state machine, it is safe to tell the client that the entry is committed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915" name="Google Shape;915;p63"/>
          <p:cNvGrpSpPr/>
          <p:nvPr/>
        </p:nvGrpSpPr>
        <p:grpSpPr>
          <a:xfrm>
            <a:off x="478250" y="2686875"/>
            <a:ext cx="2513900" cy="803100"/>
            <a:chOff x="478250" y="2686875"/>
            <a:chExt cx="2513900" cy="803100"/>
          </a:xfrm>
        </p:grpSpPr>
        <p:sp>
          <p:nvSpPr>
            <p:cNvPr id="916" name="Google Shape;916;p63"/>
            <p:cNvSpPr/>
            <p:nvPr/>
          </p:nvSpPr>
          <p:spPr>
            <a:xfrm>
              <a:off x="478250" y="3069975"/>
              <a:ext cx="778500" cy="420000"/>
            </a:xfrm>
            <a:prstGeom prst="rect">
              <a:avLst/>
            </a:prstGeom>
            <a:solidFill>
              <a:srgbClr val="FFF2CC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Client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17" name="Google Shape;917;p63"/>
            <p:cNvCxnSpPr/>
            <p:nvPr/>
          </p:nvCxnSpPr>
          <p:spPr>
            <a:xfrm flipH="1" rot="10800000">
              <a:off x="1364475" y="2686875"/>
              <a:ext cx="646500" cy="3831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918" name="Google Shape;918;p63"/>
            <p:cNvSpPr txBox="1"/>
            <p:nvPr/>
          </p:nvSpPr>
          <p:spPr>
            <a:xfrm>
              <a:off x="1602850" y="2845650"/>
              <a:ext cx="1389300" cy="31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Response 1 2 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FFFFFF"/>
                </a:solidFill>
              </a:rPr>
              <a:t>Importance of </a:t>
            </a:r>
            <a:r>
              <a:rPr lang="en">
                <a:solidFill>
                  <a:srgbClr val="FF0000"/>
                </a:solidFill>
              </a:rPr>
              <a:t>readability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311700" y="1152475"/>
            <a:ext cx="8520600" cy="30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FFFF"/>
                </a:solidFill>
              </a:rPr>
              <a:t>A luxury for small projects, but a necessity for large and complex projects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FFFF"/>
                </a:solidFill>
              </a:rPr>
              <a:t>HW4 will build on top of your solution for HW3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FFFF"/>
                </a:solidFill>
              </a:rPr>
              <a:t>HW3 only accounts for about 20% of the work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FFFF"/>
                </a:solidFill>
              </a:rPr>
              <a:t>Some tips:</a:t>
            </a:r>
            <a:endParaRPr>
              <a:solidFill>
                <a:srgbClr val="FFFFFF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Duplicate code is </a:t>
            </a:r>
            <a:r>
              <a:rPr i="1" lang="en">
                <a:solidFill>
                  <a:schemeClr val="dk1"/>
                </a:solidFill>
              </a:rPr>
              <a:t>really</a:t>
            </a:r>
            <a:r>
              <a:rPr lang="en">
                <a:solidFill>
                  <a:schemeClr val="dk1"/>
                </a:solidFill>
              </a:rPr>
              <a:t> bad; avoid at all costs</a:t>
            </a:r>
            <a:endParaRPr>
              <a:solidFill>
                <a:srgbClr val="FFFFFF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FFFF"/>
                </a:solidFill>
              </a:rPr>
              <a:t>If a function is more than 30 lines, it is too long → split!</a:t>
            </a:r>
            <a:endParaRPr>
              <a:solidFill>
                <a:srgbClr val="FFFFFF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FFFF"/>
                </a:solidFill>
              </a:rPr>
              <a:t>Avoid nested if-else’s; use </a:t>
            </a: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>
                <a:solidFill>
                  <a:srgbClr val="FFFFFF"/>
                </a:solidFill>
              </a:rPr>
              <a:t>s and </a:t>
            </a: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continue</a:t>
            </a:r>
            <a:r>
              <a:rPr lang="en">
                <a:solidFill>
                  <a:srgbClr val="FFFFFF"/>
                </a:solidFill>
              </a:rPr>
              <a:t>s where possible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64"/>
          <p:cNvSpPr txBox="1"/>
          <p:nvPr>
            <p:ph idx="4294967295" type="ctrTitle"/>
          </p:nvPr>
        </p:nvSpPr>
        <p:spPr>
          <a:xfrm>
            <a:off x="311700" y="1756650"/>
            <a:ext cx="8520600" cy="16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Raft</a:t>
            </a:r>
            <a:endParaRPr b="1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new leader election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8" name="Google Shape;928;p65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929" name="Google Shape;929;p65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65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65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6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65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[3, 3, 3]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4" name="Google Shape;934;p65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935" name="Google Shape;935;p65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65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65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6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65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0" name="Google Shape;940;p65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941" name="Google Shape;941;p65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65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65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6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65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946" name="Google Shape;946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947" name="Google Shape;947;p65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65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65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65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65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65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65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65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65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65"/>
          <p:cNvSpPr/>
          <p:nvPr/>
        </p:nvSpPr>
        <p:spPr>
          <a:xfrm>
            <a:off x="1843200" y="521675"/>
            <a:ext cx="3135775" cy="3782000"/>
          </a:xfrm>
          <a:custGeom>
            <a:rect b="b" l="l" r="r" t="t"/>
            <a:pathLst>
              <a:path extrusionOk="0" h="151280" w="125431">
                <a:moveTo>
                  <a:pt x="0" y="151280"/>
                </a:moveTo>
                <a:cubicBezTo>
                  <a:pt x="3990" y="144516"/>
                  <a:pt x="8537" y="121873"/>
                  <a:pt x="23937" y="110693"/>
                </a:cubicBezTo>
                <a:cubicBezTo>
                  <a:pt x="39337" y="99513"/>
                  <a:pt x="76440" y="96036"/>
                  <a:pt x="92398" y="84198"/>
                </a:cubicBezTo>
                <a:cubicBezTo>
                  <a:pt x="108356" y="72360"/>
                  <a:pt x="114181" y="53697"/>
                  <a:pt x="119686" y="39664"/>
                </a:cubicBezTo>
                <a:cubicBezTo>
                  <a:pt x="125192" y="25631"/>
                  <a:pt x="124474" y="6611"/>
                  <a:pt x="125431" y="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7" name="Google Shape;957;p65"/>
          <p:cNvSpPr txBox="1"/>
          <p:nvPr>
            <p:ph idx="1" type="body"/>
          </p:nvPr>
        </p:nvSpPr>
        <p:spPr>
          <a:xfrm>
            <a:off x="6500238" y="2309688"/>
            <a:ext cx="11142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0000"/>
                </a:solidFill>
              </a:rPr>
              <a:t>Timeout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58" name="Google Shape;958;p65"/>
          <p:cNvSpPr txBox="1"/>
          <p:nvPr/>
        </p:nvSpPr>
        <p:spPr>
          <a:xfrm>
            <a:off x="905475" y="3298400"/>
            <a:ext cx="11142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Partition!</a:t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66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964" name="Google Shape;964;p6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6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6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6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66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[3, 3, 3]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9" name="Google Shape;969;p66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970" name="Google Shape;970;p6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6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6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6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66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3,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5" name="Google Shape;975;p66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976" name="Google Shape;976;p6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6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6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6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66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981" name="Google Shape;981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982" name="Google Shape;982;p66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Google Shape;983;p66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66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66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66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66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66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66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66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66"/>
          <p:cNvSpPr/>
          <p:nvPr/>
        </p:nvSpPr>
        <p:spPr>
          <a:xfrm>
            <a:off x="1843200" y="521675"/>
            <a:ext cx="3135775" cy="3782000"/>
          </a:xfrm>
          <a:custGeom>
            <a:rect b="b" l="l" r="r" t="t"/>
            <a:pathLst>
              <a:path extrusionOk="0" h="151280" w="125431">
                <a:moveTo>
                  <a:pt x="0" y="151280"/>
                </a:moveTo>
                <a:cubicBezTo>
                  <a:pt x="3990" y="144516"/>
                  <a:pt x="8537" y="121873"/>
                  <a:pt x="23937" y="110693"/>
                </a:cubicBezTo>
                <a:cubicBezTo>
                  <a:pt x="39337" y="99513"/>
                  <a:pt x="76440" y="96036"/>
                  <a:pt x="92398" y="84198"/>
                </a:cubicBezTo>
                <a:cubicBezTo>
                  <a:pt x="108356" y="72360"/>
                  <a:pt x="114181" y="53697"/>
                  <a:pt x="119686" y="39664"/>
                </a:cubicBezTo>
                <a:cubicBezTo>
                  <a:pt x="125192" y="25631"/>
                  <a:pt x="124474" y="6611"/>
                  <a:pt x="125431" y="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crown.png" id="992" name="Google Shape;992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993" name="Google Shape;993;p66"/>
          <p:cNvSpPr txBox="1"/>
          <p:nvPr/>
        </p:nvSpPr>
        <p:spPr>
          <a:xfrm>
            <a:off x="6627925" y="2609950"/>
            <a:ext cx="1767900" cy="12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2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 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      3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    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             0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994" name="Google Shape;994;p66"/>
          <p:cNvGrpSpPr/>
          <p:nvPr/>
        </p:nvGrpSpPr>
        <p:grpSpPr>
          <a:xfrm>
            <a:off x="6223700" y="2412663"/>
            <a:ext cx="2172125" cy="1459975"/>
            <a:chOff x="6223700" y="2412675"/>
            <a:chExt cx="2172125" cy="1459975"/>
          </a:xfrm>
        </p:grpSpPr>
        <p:cxnSp>
          <p:nvCxnSpPr>
            <p:cNvPr id="995" name="Google Shape;995;p66"/>
            <p:cNvCxnSpPr/>
            <p:nvPr/>
          </p:nvCxnSpPr>
          <p:spPr>
            <a:xfrm flipH="1" rot="10800000">
              <a:off x="6223700" y="2412675"/>
              <a:ext cx="634200" cy="8139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996" name="Google Shape;996;p66"/>
            <p:cNvSpPr txBox="1"/>
            <p:nvPr/>
          </p:nvSpPr>
          <p:spPr>
            <a:xfrm>
              <a:off x="6627925" y="2609950"/>
              <a:ext cx="17679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AppendEntries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LeaderID: 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PrevLogIndex: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PrevLogTerm: 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LeaderCommit: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Google Shape;1001;p67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002" name="Google Shape;1002;p67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67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67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6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67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[3, 3, 3]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7" name="Google Shape;1007;p67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008" name="Google Shape;1008;p67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67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67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6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67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3,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3" name="Google Shape;1013;p67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014" name="Google Shape;1014;p67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67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67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6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67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019" name="Google Shape;1019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67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67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67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67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67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67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67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67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67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67"/>
          <p:cNvSpPr/>
          <p:nvPr/>
        </p:nvSpPr>
        <p:spPr>
          <a:xfrm>
            <a:off x="1843200" y="521675"/>
            <a:ext cx="3135775" cy="3782000"/>
          </a:xfrm>
          <a:custGeom>
            <a:rect b="b" l="l" r="r" t="t"/>
            <a:pathLst>
              <a:path extrusionOk="0" h="151280" w="125431">
                <a:moveTo>
                  <a:pt x="0" y="151280"/>
                </a:moveTo>
                <a:cubicBezTo>
                  <a:pt x="3990" y="144516"/>
                  <a:pt x="8537" y="121873"/>
                  <a:pt x="23937" y="110693"/>
                </a:cubicBezTo>
                <a:cubicBezTo>
                  <a:pt x="39337" y="99513"/>
                  <a:pt x="76440" y="96036"/>
                  <a:pt x="92398" y="84198"/>
                </a:cubicBezTo>
                <a:cubicBezTo>
                  <a:pt x="108356" y="72360"/>
                  <a:pt x="114181" y="53697"/>
                  <a:pt x="119686" y="39664"/>
                </a:cubicBezTo>
                <a:cubicBezTo>
                  <a:pt x="125192" y="25631"/>
                  <a:pt x="124474" y="6611"/>
                  <a:pt x="125431" y="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crown.png" id="1030" name="Google Shape;1030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1" name="Google Shape;1031;p67"/>
          <p:cNvCxnSpPr/>
          <p:nvPr/>
        </p:nvCxnSpPr>
        <p:spPr>
          <a:xfrm flipH="1" rot="10800000">
            <a:off x="6223700" y="2412675"/>
            <a:ext cx="634200" cy="813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32" name="Google Shape;1032;p67"/>
          <p:cNvSpPr txBox="1"/>
          <p:nvPr/>
        </p:nvSpPr>
        <p:spPr>
          <a:xfrm>
            <a:off x="6627925" y="2657825"/>
            <a:ext cx="1767900" cy="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2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Success: True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7" name="Google Shape;1037;p68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038" name="Google Shape;1038;p68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68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68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68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68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[3, 3, 3]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3" name="Google Shape;1043;p68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044" name="Google Shape;1044;p68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68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68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68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68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3, </a:t>
              </a: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9" name="Google Shape;1049;p68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050" name="Google Shape;1050;p68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68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68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68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68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055" name="Google Shape;1055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6" name="Google Shape;1056;p68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68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68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68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p68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68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68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68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68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p68"/>
          <p:cNvSpPr/>
          <p:nvPr/>
        </p:nvSpPr>
        <p:spPr>
          <a:xfrm>
            <a:off x="1843200" y="521675"/>
            <a:ext cx="3135775" cy="3782000"/>
          </a:xfrm>
          <a:custGeom>
            <a:rect b="b" l="l" r="r" t="t"/>
            <a:pathLst>
              <a:path extrusionOk="0" h="151280" w="125431">
                <a:moveTo>
                  <a:pt x="0" y="151280"/>
                </a:moveTo>
                <a:cubicBezTo>
                  <a:pt x="3990" y="144516"/>
                  <a:pt x="8537" y="121873"/>
                  <a:pt x="23937" y="110693"/>
                </a:cubicBezTo>
                <a:cubicBezTo>
                  <a:pt x="39337" y="99513"/>
                  <a:pt x="76440" y="96036"/>
                  <a:pt x="92398" y="84198"/>
                </a:cubicBezTo>
                <a:cubicBezTo>
                  <a:pt x="108356" y="72360"/>
                  <a:pt x="114181" y="53697"/>
                  <a:pt x="119686" y="39664"/>
                </a:cubicBezTo>
                <a:cubicBezTo>
                  <a:pt x="125192" y="25631"/>
                  <a:pt x="124474" y="6611"/>
                  <a:pt x="125431" y="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crown.png" id="1066" name="Google Shape;1066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7" name="Google Shape;1067;p68"/>
          <p:cNvGrpSpPr/>
          <p:nvPr/>
        </p:nvGrpSpPr>
        <p:grpSpPr>
          <a:xfrm>
            <a:off x="6223700" y="2446875"/>
            <a:ext cx="2172125" cy="1459975"/>
            <a:chOff x="6223700" y="2412675"/>
            <a:chExt cx="2172125" cy="1459975"/>
          </a:xfrm>
        </p:grpSpPr>
        <p:cxnSp>
          <p:nvCxnSpPr>
            <p:cNvPr id="1068" name="Google Shape;1068;p68"/>
            <p:cNvCxnSpPr/>
            <p:nvPr/>
          </p:nvCxnSpPr>
          <p:spPr>
            <a:xfrm flipH="1" rot="10800000">
              <a:off x="6223700" y="2412675"/>
              <a:ext cx="634200" cy="8139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1069" name="Google Shape;1069;p68"/>
            <p:cNvSpPr txBox="1"/>
            <p:nvPr/>
          </p:nvSpPr>
          <p:spPr>
            <a:xfrm>
              <a:off x="6627925" y="2609950"/>
              <a:ext cx="17679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AppendEntries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2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LeaderID: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PrevLogIndex: 3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PrevLogTerm: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LeaderCommit: 3</a:t>
              </a:r>
              <a:endParaRPr b="1" i="0" sz="1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oogle Shape;1074;p69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075" name="Google Shape;1075;p69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69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69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6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69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[3, 3, 3]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0" name="Google Shape;1080;p69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081" name="Google Shape;1081;p69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69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69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6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69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3, 3]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6" name="Google Shape;1086;p69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087" name="Google Shape;1087;p69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69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69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69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69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092" name="Google Shape;1092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3" name="Google Shape;1093;p69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69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69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69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69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69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69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69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69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69"/>
          <p:cNvSpPr/>
          <p:nvPr/>
        </p:nvSpPr>
        <p:spPr>
          <a:xfrm>
            <a:off x="1843200" y="521675"/>
            <a:ext cx="3135775" cy="3782000"/>
          </a:xfrm>
          <a:custGeom>
            <a:rect b="b" l="l" r="r" t="t"/>
            <a:pathLst>
              <a:path extrusionOk="0" h="151280" w="125431">
                <a:moveTo>
                  <a:pt x="0" y="151280"/>
                </a:moveTo>
                <a:cubicBezTo>
                  <a:pt x="3990" y="144516"/>
                  <a:pt x="8537" y="121873"/>
                  <a:pt x="23937" y="110693"/>
                </a:cubicBezTo>
                <a:cubicBezTo>
                  <a:pt x="39337" y="99513"/>
                  <a:pt x="76440" y="96036"/>
                  <a:pt x="92398" y="84198"/>
                </a:cubicBezTo>
                <a:cubicBezTo>
                  <a:pt x="108356" y="72360"/>
                  <a:pt x="114181" y="53697"/>
                  <a:pt x="119686" y="39664"/>
                </a:cubicBezTo>
                <a:cubicBezTo>
                  <a:pt x="125192" y="25631"/>
                  <a:pt x="124474" y="6611"/>
                  <a:pt x="125431" y="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crown.png" id="1103" name="Google Shape;1103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108;p70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109" name="Google Shape;1109;p7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7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7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7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70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[3, 3, 3]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4" name="Google Shape;1114;p70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115" name="Google Shape;1115;p7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7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7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7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70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5, 5]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0" name="Google Shape;1120;p70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121" name="Google Shape;1121;p7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7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7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7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70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126" name="Google Shape;1126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7" name="Google Shape;1127;p70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70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70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70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p70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p70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p70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4" name="Google Shape;1134;p70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70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70"/>
          <p:cNvSpPr/>
          <p:nvPr/>
        </p:nvSpPr>
        <p:spPr>
          <a:xfrm>
            <a:off x="1843200" y="521675"/>
            <a:ext cx="3135775" cy="3782000"/>
          </a:xfrm>
          <a:custGeom>
            <a:rect b="b" l="l" r="r" t="t"/>
            <a:pathLst>
              <a:path extrusionOk="0" h="151280" w="125431">
                <a:moveTo>
                  <a:pt x="0" y="151280"/>
                </a:moveTo>
                <a:cubicBezTo>
                  <a:pt x="3990" y="144516"/>
                  <a:pt x="8537" y="121873"/>
                  <a:pt x="23937" y="110693"/>
                </a:cubicBezTo>
                <a:cubicBezTo>
                  <a:pt x="39337" y="99513"/>
                  <a:pt x="76440" y="96036"/>
                  <a:pt x="92398" y="84198"/>
                </a:cubicBezTo>
                <a:cubicBezTo>
                  <a:pt x="108356" y="72360"/>
                  <a:pt x="114181" y="53697"/>
                  <a:pt x="119686" y="39664"/>
                </a:cubicBezTo>
                <a:cubicBezTo>
                  <a:pt x="125192" y="25631"/>
                  <a:pt x="124474" y="6611"/>
                  <a:pt x="125431" y="0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crown.png" id="1137" name="Google Shape;1137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8" name="Google Shape;1138;p70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70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70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70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70"/>
          <p:cNvSpPr txBox="1"/>
          <p:nvPr>
            <p:ph idx="1" type="body"/>
          </p:nvPr>
        </p:nvSpPr>
        <p:spPr>
          <a:xfrm>
            <a:off x="6443100" y="2714175"/>
            <a:ext cx="22590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Committing entries in the new term...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71"/>
          <p:cNvSpPr txBox="1"/>
          <p:nvPr>
            <p:ph idx="4294967295" type="ctrTitle"/>
          </p:nvPr>
        </p:nvSpPr>
        <p:spPr>
          <a:xfrm>
            <a:off x="528150" y="2170350"/>
            <a:ext cx="8087700" cy="8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fix the partition...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2" name="Google Shape;1152;p72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153" name="Google Shape;1153;p7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7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7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7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72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[3, 3, 3]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8" name="Google Shape;1158;p72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159" name="Google Shape;1159;p7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7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7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7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72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5, 5]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4" name="Google Shape;1164;p72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165" name="Google Shape;1165;p7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7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7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7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72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170" name="Google Shape;1170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1" name="Google Shape;1171;p72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72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72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72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72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72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72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72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72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1180" name="Google Shape;1180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1" name="Google Shape;1181;p72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72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72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72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85" name="Google Shape;1185;p72"/>
          <p:cNvCxnSpPr/>
          <p:nvPr/>
        </p:nvCxnSpPr>
        <p:spPr>
          <a:xfrm rot="10800000">
            <a:off x="4148025" y="1066325"/>
            <a:ext cx="15699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1186" name="Google Shape;1186;p72"/>
          <p:cNvSpPr txBox="1"/>
          <p:nvPr/>
        </p:nvSpPr>
        <p:spPr>
          <a:xfrm>
            <a:off x="4188950" y="1066325"/>
            <a:ext cx="1767900" cy="12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LeaderID: 0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PrevLogIndex: 3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PrevLogTerm: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LeaderCommit: 3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187" name="Google Shape;1187;p72"/>
          <p:cNvCxnSpPr/>
          <p:nvPr/>
        </p:nvCxnSpPr>
        <p:spPr>
          <a:xfrm>
            <a:off x="2724775" y="2727000"/>
            <a:ext cx="952500" cy="1034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88" name="Google Shape;1188;p72"/>
          <p:cNvSpPr txBox="1"/>
          <p:nvPr/>
        </p:nvSpPr>
        <p:spPr>
          <a:xfrm>
            <a:off x="1679050" y="2978100"/>
            <a:ext cx="1767900" cy="12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LeaderID: 0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PrevLogIndex: 3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PrevLogTerm: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LeaderCommit: 3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73"/>
          <p:cNvSpPr txBox="1"/>
          <p:nvPr/>
        </p:nvSpPr>
        <p:spPr>
          <a:xfrm>
            <a:off x="4112750" y="1066325"/>
            <a:ext cx="1767900" cy="7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2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Success: false</a:t>
            </a:r>
            <a:endParaRPr b="1" i="0" sz="1200" u="none" cap="none" strike="noStrik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1194" name="Google Shape;1194;p73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195" name="Google Shape;1195;p7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7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7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7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73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4,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[3, 3, 3]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0" name="Google Shape;1200;p73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201" name="Google Shape;1201;p7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7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7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7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73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5, 5]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6" name="Google Shape;1206;p73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207" name="Google Shape;1207;p7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7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7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7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73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212" name="Google Shape;1212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3270410" y="3695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3" name="Google Shape;1213;p73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73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73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73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73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73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p73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p73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73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1222" name="Google Shape;1222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223" name="Google Shape;1223;p73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73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73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73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7" name="Google Shape;1227;p73"/>
          <p:cNvCxnSpPr/>
          <p:nvPr/>
        </p:nvCxnSpPr>
        <p:spPr>
          <a:xfrm rot="10800000">
            <a:off x="4148025" y="1066325"/>
            <a:ext cx="15699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28" name="Google Shape;1228;p73"/>
          <p:cNvCxnSpPr/>
          <p:nvPr/>
        </p:nvCxnSpPr>
        <p:spPr>
          <a:xfrm>
            <a:off x="2724775" y="2727000"/>
            <a:ext cx="952500" cy="1034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1229" name="Google Shape;1229;p73"/>
          <p:cNvSpPr txBox="1"/>
          <p:nvPr/>
        </p:nvSpPr>
        <p:spPr>
          <a:xfrm>
            <a:off x="1432325" y="3133700"/>
            <a:ext cx="1767900" cy="7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2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Success: false</a:t>
            </a:r>
            <a:endParaRPr b="1" i="0" sz="1200" u="none" cap="none" strike="noStrik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30" name="Google Shape;1230;p73"/>
          <p:cNvSpPr txBox="1"/>
          <p:nvPr>
            <p:ph idx="1" type="body"/>
          </p:nvPr>
        </p:nvSpPr>
        <p:spPr>
          <a:xfrm>
            <a:off x="6409700" y="2607325"/>
            <a:ext cx="2259000" cy="10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Rejected request because local term is higher (2 &gt; 1)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"/>
          <p:cNvSpPr txBox="1"/>
          <p:nvPr>
            <p:ph idx="4294967295" type="ctrTitle"/>
          </p:nvPr>
        </p:nvSpPr>
        <p:spPr>
          <a:xfrm>
            <a:off x="311700" y="1756650"/>
            <a:ext cx="8520600" cy="16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Raft</a:t>
            </a:r>
            <a:endParaRPr b="1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Leader election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5" name="Google Shape;1235;p74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236" name="Google Shape;1236;p74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74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74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7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74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1" name="Google Shape;1241;p74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242" name="Google Shape;1242;p74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74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74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7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74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5, 5]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7" name="Google Shape;1247;p74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248" name="Google Shape;1248;p74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74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74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7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74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3" name="Google Shape;1253;p74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74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74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74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74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74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74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74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74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1262" name="Google Shape;1262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3" name="Google Shape;1263;p74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74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74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74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74"/>
          <p:cNvSpPr txBox="1"/>
          <p:nvPr>
            <p:ph idx="1" type="body"/>
          </p:nvPr>
        </p:nvSpPr>
        <p:spPr>
          <a:xfrm>
            <a:off x="578475" y="2953550"/>
            <a:ext cx="28806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Old leader is dethroned!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75"/>
          <p:cNvSpPr txBox="1"/>
          <p:nvPr/>
        </p:nvSpPr>
        <p:spPr>
          <a:xfrm>
            <a:off x="4188950" y="1066325"/>
            <a:ext cx="1767900" cy="12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2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LeaderID: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PrevLogIndex: 3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PrevLogTerm: 1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LeaderCommit: 5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1273" name="Google Shape;1273;p75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274" name="Google Shape;1274;p75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75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75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7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75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9" name="Google Shape;1279;p75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280" name="Google Shape;1280;p75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75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75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7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75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5, 5]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5" name="Google Shape;1285;p75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286" name="Google Shape;1286;p75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75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75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7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75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1" name="Google Shape;1291;p75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75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75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75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75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75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75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75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75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1300" name="Google Shape;1300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1" name="Google Shape;1301;p75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75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75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75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5" name="Google Shape;1305;p75"/>
          <p:cNvCxnSpPr/>
          <p:nvPr/>
        </p:nvCxnSpPr>
        <p:spPr>
          <a:xfrm rot="10800000">
            <a:off x="4148025" y="1066325"/>
            <a:ext cx="15699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06" name="Google Shape;1306;p75"/>
          <p:cNvSpPr/>
          <p:nvPr/>
        </p:nvSpPr>
        <p:spPr>
          <a:xfrm>
            <a:off x="4620063" y="2329025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75"/>
          <p:cNvSpPr/>
          <p:nvPr/>
        </p:nvSpPr>
        <p:spPr>
          <a:xfrm>
            <a:off x="4958488" y="2329025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2" name="Google Shape;1312;p76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313" name="Google Shape;1313;p7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7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7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7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76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8" name="Google Shape;1318;p76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319" name="Google Shape;1319;p7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7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7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7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76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[4,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[0, 5, 5]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76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325" name="Google Shape;1325;p7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7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7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7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76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0" name="Google Shape;1330;p76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76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76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76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76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76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76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76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8" name="Google Shape;1338;p76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1339" name="Google Shape;1339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76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1" name="Google Shape;1341;p76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2" name="Google Shape;1342;p76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3" name="Google Shape;1343;p76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4" name="Google Shape;1344;p76"/>
          <p:cNvSpPr txBox="1"/>
          <p:nvPr/>
        </p:nvSpPr>
        <p:spPr>
          <a:xfrm>
            <a:off x="4112750" y="1066325"/>
            <a:ext cx="1767900" cy="7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2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Success: true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345" name="Google Shape;1345;p76"/>
          <p:cNvCxnSpPr/>
          <p:nvPr/>
        </p:nvCxnSpPr>
        <p:spPr>
          <a:xfrm rot="10800000">
            <a:off x="4148025" y="1066325"/>
            <a:ext cx="15699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1346" name="Google Shape;1346;p76"/>
          <p:cNvSpPr/>
          <p:nvPr/>
        </p:nvSpPr>
        <p:spPr>
          <a:xfrm>
            <a:off x="2747550" y="22073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7" name="Google Shape;1347;p76"/>
          <p:cNvSpPr/>
          <p:nvPr/>
        </p:nvSpPr>
        <p:spPr>
          <a:xfrm>
            <a:off x="3085975" y="22073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2" name="Google Shape;1352;p77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353" name="Google Shape;1353;p77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77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77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7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77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8" name="Google Shape;1358;p77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359" name="Google Shape;1359;p77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77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77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7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77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</a:t>
              </a: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</a:t>
              </a: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5, 5]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4" name="Google Shape;1364;p77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365" name="Google Shape;1365;p77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77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77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7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77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0" name="Google Shape;1370;p77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77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77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77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77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77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77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77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77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1379" name="Google Shape;1379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0" name="Google Shape;1380;p77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77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77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77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77"/>
          <p:cNvSpPr/>
          <p:nvPr/>
        </p:nvSpPr>
        <p:spPr>
          <a:xfrm>
            <a:off x="2747550" y="22073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77"/>
          <p:cNvSpPr/>
          <p:nvPr/>
        </p:nvSpPr>
        <p:spPr>
          <a:xfrm>
            <a:off x="3085975" y="22073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77"/>
          <p:cNvSpPr txBox="1"/>
          <p:nvPr>
            <p:ph idx="1" type="body"/>
          </p:nvPr>
        </p:nvSpPr>
        <p:spPr>
          <a:xfrm>
            <a:off x="961475" y="2941400"/>
            <a:ext cx="23298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Everyone is on the same page again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78"/>
          <p:cNvSpPr txBox="1"/>
          <p:nvPr>
            <p:ph idx="4294967295" type="ctrTitle"/>
          </p:nvPr>
        </p:nvSpPr>
        <p:spPr>
          <a:xfrm>
            <a:off x="528150" y="2170350"/>
            <a:ext cx="8087700" cy="8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log entries don’t match...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5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p79"/>
          <p:cNvSpPr txBox="1"/>
          <p:nvPr>
            <p:ph idx="4294967295" type="ctrTitle"/>
          </p:nvPr>
        </p:nvSpPr>
        <p:spPr>
          <a:xfrm>
            <a:off x="528150" y="712350"/>
            <a:ext cx="8087700" cy="8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log entries don’t match...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79"/>
          <p:cNvSpPr txBox="1"/>
          <p:nvPr/>
        </p:nvSpPr>
        <p:spPr>
          <a:xfrm>
            <a:off x="575100" y="1903500"/>
            <a:ext cx="8087700" cy="27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leader will find the latest log entry in the follower where the two logs agree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the follower: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Everything after that entry will be deleted 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leader’s log up to that point will be replicated on the follower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80"/>
          <p:cNvSpPr/>
          <p:nvPr/>
        </p:nvSpPr>
        <p:spPr>
          <a:xfrm>
            <a:off x="1203350" y="2696382"/>
            <a:ext cx="7134875" cy="953550"/>
          </a:xfrm>
          <a:custGeom>
            <a:rect b="b" l="l" r="r" t="t"/>
            <a:pathLst>
              <a:path extrusionOk="0" h="38142" w="285395">
                <a:moveTo>
                  <a:pt x="0" y="38142"/>
                </a:moveTo>
                <a:cubicBezTo>
                  <a:pt x="9655" y="33669"/>
                  <a:pt x="33935" y="17625"/>
                  <a:pt x="57931" y="11306"/>
                </a:cubicBezTo>
                <a:cubicBezTo>
                  <a:pt x="81927" y="4988"/>
                  <a:pt x="112596" y="1154"/>
                  <a:pt x="143975" y="231"/>
                </a:cubicBezTo>
                <a:cubicBezTo>
                  <a:pt x="175354" y="-692"/>
                  <a:pt x="222636" y="3923"/>
                  <a:pt x="246206" y="5769"/>
                </a:cubicBezTo>
                <a:cubicBezTo>
                  <a:pt x="269776" y="7615"/>
                  <a:pt x="278864" y="10383"/>
                  <a:pt x="285395" y="11306"/>
                </a:cubicBezTo>
              </a:path>
            </a:pathLst>
          </a:cu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03" name="Google Shape;1403;p80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404" name="Google Shape;1404;p8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8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8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8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80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9" name="Google Shape;1409;p80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410" name="Google Shape;1410;p8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8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8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8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80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[6,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[5, 5,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5" name="Google Shape;1415;p80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416" name="Google Shape;1416;p8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8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8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8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80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1" name="Google Shape;1421;p80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2" name="Google Shape;1422;p80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3" name="Google Shape;1423;p80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4" name="Google Shape;1424;p80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5" name="Google Shape;1425;p80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6" name="Google Shape;1426;p80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7" name="Google Shape;1427;p80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8" name="Google Shape;1428;p80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9" name="Google Shape;1429;p80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0" name="Google Shape;1430;p80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1" name="Google Shape;1431;p80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2" name="Google Shape;1432;p80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3" name="Google Shape;1433;p80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4" name="Google Shape;1434;p80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1435" name="Google Shape;1435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6" name="Google Shape;1436;p80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7" name="Google Shape;1437;p80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1438" name="Google Shape;1438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09325">
            <a:off x="5280536" y="2446361"/>
            <a:ext cx="1054134" cy="582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" name="Google Shape;1443;p81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444" name="Google Shape;1444;p8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8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8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8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81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9" name="Google Shape;1449;p81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450" name="Google Shape;1450;p8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8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8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8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81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[6,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[5, 5,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81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456" name="Google Shape;1456;p8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8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8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8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81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461" name="Google Shape;1461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2" name="Google Shape;1462;p81"/>
          <p:cNvGrpSpPr/>
          <p:nvPr/>
        </p:nvGrpSpPr>
        <p:grpSpPr>
          <a:xfrm>
            <a:off x="6223700" y="2446875"/>
            <a:ext cx="2172125" cy="1459975"/>
            <a:chOff x="6223700" y="2412675"/>
            <a:chExt cx="2172125" cy="1459975"/>
          </a:xfrm>
        </p:grpSpPr>
        <p:cxnSp>
          <p:nvCxnSpPr>
            <p:cNvPr id="1463" name="Google Shape;1463;p81"/>
            <p:cNvCxnSpPr/>
            <p:nvPr/>
          </p:nvCxnSpPr>
          <p:spPr>
            <a:xfrm flipH="1" rot="10800000">
              <a:off x="6223700" y="2412675"/>
              <a:ext cx="634200" cy="8139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1464" name="Google Shape;1464;p81"/>
            <p:cNvSpPr txBox="1"/>
            <p:nvPr/>
          </p:nvSpPr>
          <p:spPr>
            <a:xfrm>
              <a:off x="6627925" y="2609950"/>
              <a:ext cx="17679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AppendEntries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LeaderID: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PrevLogIndex: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PrevLogTerm: 4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LeaderCommit: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pic>
        <p:nvPicPr>
          <p:cNvPr descr="crown.png" id="1465" name="Google Shape;1465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09325">
            <a:off x="5280536" y="2446361"/>
            <a:ext cx="1054134" cy="582102"/>
          </a:xfrm>
          <a:prstGeom prst="rect">
            <a:avLst/>
          </a:prstGeom>
          <a:noFill/>
          <a:ln>
            <a:noFill/>
          </a:ln>
        </p:spPr>
      </p:pic>
      <p:sp>
        <p:nvSpPr>
          <p:cNvPr id="1466" name="Google Shape;1466;p81"/>
          <p:cNvSpPr txBox="1"/>
          <p:nvPr>
            <p:ph idx="1" type="body"/>
          </p:nvPr>
        </p:nvSpPr>
        <p:spPr>
          <a:xfrm>
            <a:off x="518625" y="2941400"/>
            <a:ext cx="28548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prevLogIndex = 5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S1 log[5] = 4</a:t>
            </a:r>
            <a:endParaRPr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S2 log[5] = 2</a:t>
            </a:r>
            <a:endParaRPr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0000"/>
                </a:solidFill>
              </a:rPr>
              <a:t>Mismatch!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467" name="Google Shape;1467;p81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8" name="Google Shape;1468;p81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81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0" name="Google Shape;1470;p81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1" name="Google Shape;1471;p81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81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81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4" name="Google Shape;1474;p81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81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81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7" name="Google Shape;1477;p81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8" name="Google Shape;1478;p81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9" name="Google Shape;1479;p81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81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81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2" name="Google Shape;1482;p81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7" name="Google Shape;1487;p82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488" name="Google Shape;1488;p8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8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8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8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82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3" name="Google Shape;1493;p82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494" name="Google Shape;1494;p8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8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8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8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82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[6,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[5, 5,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9" name="Google Shape;1499;p82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500" name="Google Shape;1500;p8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8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8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8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82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505" name="Google Shape;1505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6" name="Google Shape;1506;p82"/>
          <p:cNvCxnSpPr/>
          <p:nvPr/>
        </p:nvCxnSpPr>
        <p:spPr>
          <a:xfrm flipH="1" rot="10800000">
            <a:off x="6223700" y="2446875"/>
            <a:ext cx="634200" cy="813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07" name="Google Shape;1507;p82"/>
          <p:cNvSpPr txBox="1"/>
          <p:nvPr/>
        </p:nvSpPr>
        <p:spPr>
          <a:xfrm>
            <a:off x="6627925" y="2644150"/>
            <a:ext cx="1767900" cy="12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5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Success: False</a:t>
            </a:r>
            <a:endParaRPr b="1" i="0" sz="1200" u="none" cap="none" strike="noStrik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08" name="Google Shape;1508;p82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82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82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82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82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82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82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82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82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82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82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82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82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82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82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82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8" name="Google Shape;1528;p83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529" name="Google Shape;1529;p8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8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8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8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83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4" name="Google Shape;1534;p83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535" name="Google Shape;1535;p8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8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8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8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83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[6, 6, </a:t>
              </a: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[5, 5,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0" name="Google Shape;1540;p83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541" name="Google Shape;1541;p8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8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8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8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83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546" name="Google Shape;1546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7" name="Google Shape;1547;p83"/>
          <p:cNvGrpSpPr/>
          <p:nvPr/>
        </p:nvGrpSpPr>
        <p:grpSpPr>
          <a:xfrm>
            <a:off x="6223700" y="2446875"/>
            <a:ext cx="2172125" cy="1459975"/>
            <a:chOff x="6223700" y="2412675"/>
            <a:chExt cx="2172125" cy="1459975"/>
          </a:xfrm>
        </p:grpSpPr>
        <p:cxnSp>
          <p:nvCxnSpPr>
            <p:cNvPr id="1548" name="Google Shape;1548;p83"/>
            <p:cNvCxnSpPr/>
            <p:nvPr/>
          </p:nvCxnSpPr>
          <p:spPr>
            <a:xfrm flipH="1" rot="10800000">
              <a:off x="6223700" y="2412675"/>
              <a:ext cx="634200" cy="8139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1549" name="Google Shape;1549;p83"/>
            <p:cNvSpPr txBox="1"/>
            <p:nvPr/>
          </p:nvSpPr>
          <p:spPr>
            <a:xfrm>
              <a:off x="6627925" y="2609950"/>
              <a:ext cx="17679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AppendEntries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LeaderID: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PrevLogIndex: 4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PrevLogTerm: 2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LeaderCommit: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1550" name="Google Shape;1550;p83"/>
          <p:cNvSpPr/>
          <p:nvPr/>
        </p:nvSpPr>
        <p:spPr>
          <a:xfrm>
            <a:off x="7166063" y="39068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83"/>
          <p:cNvSpPr txBox="1"/>
          <p:nvPr>
            <p:ph idx="1" type="body"/>
          </p:nvPr>
        </p:nvSpPr>
        <p:spPr>
          <a:xfrm>
            <a:off x="518625" y="2941400"/>
            <a:ext cx="28548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prevLogIndex = 4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S1 log[4] = 3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S2 log[4] = 2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0000"/>
                </a:solidFill>
              </a:rPr>
              <a:t>Mismatch!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552" name="Google Shape;1552;p83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83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83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83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83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83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83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83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83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83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83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83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83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83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83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83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30"/>
          <p:cNvGrpSpPr/>
          <p:nvPr/>
        </p:nvGrpSpPr>
        <p:grpSpPr>
          <a:xfrm>
            <a:off x="598963" y="613888"/>
            <a:ext cx="2259129" cy="1925170"/>
            <a:chOff x="3562050" y="826950"/>
            <a:chExt cx="2396700" cy="1745711"/>
          </a:xfrm>
        </p:grpSpPr>
        <p:sp>
          <p:nvSpPr>
            <p:cNvPr id="129" name="Google Shape;129;p3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(log entries here)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0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34" name="Google Shape;134;p30"/>
          <p:cNvGraphicFramePr/>
          <p:nvPr/>
        </p:nvGraphicFramePr>
        <p:xfrm>
          <a:off x="3434500" y="694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{9AEA24EF-D369-4B63-B2EC-23971F3C6673}</a:tableStyleId>
              </a:tblPr>
              <a:tblGrid>
                <a:gridCol w="1222650"/>
                <a:gridCol w="3997050"/>
              </a:tblGrid>
              <a:tr h="270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</a:rPr>
                        <a:t>currentTerm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</a:rPr>
                        <a:t>latest term server has seen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</a:rPr>
                        <a:t>votedFor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</a:rPr>
                        <a:t>candidate ID that received vote in current term,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</a:rPr>
                        <a:t>or -1 if none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</a:rPr>
                        <a:t>commitIndex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</a:rPr>
                        <a:t>index of highest log entry known to be committed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</a:rPr>
                        <a:t>lastApplied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</a:rPr>
                        <a:t>index of highest log entry applied to state machine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35" name="Google Shape;135;p30"/>
          <p:cNvGraphicFramePr/>
          <p:nvPr/>
        </p:nvGraphicFramePr>
        <p:xfrm>
          <a:off x="3434500" y="3209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{9AEA24EF-D369-4B63-B2EC-23971F3C6673}</a:tableStyleId>
              </a:tblPr>
              <a:tblGrid>
                <a:gridCol w="1222650"/>
                <a:gridCol w="3997050"/>
              </a:tblGrid>
              <a:tr h="41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CCCCCC"/>
                          </a:solidFill>
                        </a:rPr>
                        <a:t>nextIndex</a:t>
                      </a:r>
                      <a:endParaRPr b="1" sz="1300" u="none" cap="none" strike="noStrike">
                        <a:solidFill>
                          <a:srgbClr val="CCCCCC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CCCCCC"/>
                          </a:solidFill>
                        </a:rPr>
                        <a:t>for each server, index of the next log entry to send to that server</a:t>
                      </a:r>
                      <a:endParaRPr sz="1300" u="none" cap="none" strike="noStrike">
                        <a:solidFill>
                          <a:srgbClr val="CCCCCC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rgbClr val="CCCCCC"/>
                          </a:solidFill>
                        </a:rPr>
                        <a:t>matchIndex</a:t>
                      </a:r>
                      <a:endParaRPr b="1" sz="1300" u="none" cap="none" strike="noStrike">
                        <a:solidFill>
                          <a:srgbClr val="CCCCCC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rgbClr val="CCCCCC"/>
                          </a:solidFill>
                        </a:rPr>
                        <a:t>for each server, index of highest log entry known to be replicated on the server</a:t>
                      </a:r>
                      <a:endParaRPr sz="1300" u="none" cap="none" strike="noStrike">
                        <a:solidFill>
                          <a:srgbClr val="CCCCCC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6" name="Google Shape;136;p30"/>
          <p:cNvSpPr txBox="1"/>
          <p:nvPr/>
        </p:nvSpPr>
        <p:spPr>
          <a:xfrm>
            <a:off x="3434500" y="2764975"/>
            <a:ext cx="14505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1" lang="en" sz="1300" u="none" cap="none" strike="noStrik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(Only on leader)</a:t>
            </a:r>
            <a:endParaRPr b="0" i="1" sz="1300" u="none" cap="none" strike="noStrike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0"/>
          <p:cNvSpPr txBox="1"/>
          <p:nvPr>
            <p:ph idx="1" type="body"/>
          </p:nvPr>
        </p:nvSpPr>
        <p:spPr>
          <a:xfrm>
            <a:off x="296775" y="2857650"/>
            <a:ext cx="28635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en" sz="2000">
                <a:solidFill>
                  <a:srgbClr val="000000"/>
                </a:solidFill>
              </a:rPr>
              <a:t>Logs are 1-indexed</a:t>
            </a:r>
            <a:endParaRPr i="1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2" name="Google Shape;1572;p84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573" name="Google Shape;1573;p84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84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84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8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84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8" name="Google Shape;1578;p84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579" name="Google Shape;1579;p84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84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84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8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84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[6, 6, 5]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[5, 5,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4" name="Google Shape;1584;p84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585" name="Google Shape;1585;p84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84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84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84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84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590" name="Google Shape;1590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1" name="Google Shape;1591;p84"/>
          <p:cNvCxnSpPr/>
          <p:nvPr/>
        </p:nvCxnSpPr>
        <p:spPr>
          <a:xfrm flipH="1" rot="10800000">
            <a:off x="6223700" y="2446875"/>
            <a:ext cx="634200" cy="813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92" name="Google Shape;1592;p84"/>
          <p:cNvSpPr txBox="1"/>
          <p:nvPr/>
        </p:nvSpPr>
        <p:spPr>
          <a:xfrm>
            <a:off x="6627925" y="2644150"/>
            <a:ext cx="1767900" cy="12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5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Success: False</a:t>
            </a:r>
            <a:endParaRPr b="1" i="0" sz="1200" u="none" cap="none" strike="noStrik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93" name="Google Shape;1593;p84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84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84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84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84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84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84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84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84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84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84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84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84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84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84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84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3" name="Google Shape;1613;p85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614" name="Google Shape;1614;p85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85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85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8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85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9" name="Google Shape;1619;p85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620" name="Google Shape;1620;p85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85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85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8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85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[6, 6, </a:t>
              </a: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[5, 5,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5" name="Google Shape;1625;p85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626" name="Google Shape;1626;p85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85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85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85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85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631" name="Google Shape;1631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2" name="Google Shape;1632;p85"/>
          <p:cNvGrpSpPr/>
          <p:nvPr/>
        </p:nvGrpSpPr>
        <p:grpSpPr>
          <a:xfrm>
            <a:off x="6223700" y="2446875"/>
            <a:ext cx="2172125" cy="1459975"/>
            <a:chOff x="6223700" y="2412675"/>
            <a:chExt cx="2172125" cy="1459975"/>
          </a:xfrm>
        </p:grpSpPr>
        <p:cxnSp>
          <p:nvCxnSpPr>
            <p:cNvPr id="1633" name="Google Shape;1633;p85"/>
            <p:cNvCxnSpPr/>
            <p:nvPr/>
          </p:nvCxnSpPr>
          <p:spPr>
            <a:xfrm flipH="1" rot="10800000">
              <a:off x="6223700" y="2412675"/>
              <a:ext cx="634200" cy="8139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1634" name="Google Shape;1634;p85"/>
            <p:cNvSpPr txBox="1"/>
            <p:nvPr/>
          </p:nvSpPr>
          <p:spPr>
            <a:xfrm>
              <a:off x="6627925" y="2609950"/>
              <a:ext cx="17679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AppendEntries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LeaderID: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PrevLogIndex: 3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PrevLogTerm: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LeaderCommit: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1635" name="Google Shape;1635;p85"/>
          <p:cNvGrpSpPr/>
          <p:nvPr/>
        </p:nvGrpSpPr>
        <p:grpSpPr>
          <a:xfrm>
            <a:off x="6996850" y="3906850"/>
            <a:ext cx="625825" cy="287400"/>
            <a:chOff x="6996850" y="3906850"/>
            <a:chExt cx="625825" cy="287400"/>
          </a:xfrm>
        </p:grpSpPr>
        <p:sp>
          <p:nvSpPr>
            <p:cNvPr id="1636" name="Google Shape;1636;p85"/>
            <p:cNvSpPr/>
            <p:nvPr/>
          </p:nvSpPr>
          <p:spPr>
            <a:xfrm>
              <a:off x="6996850" y="3906850"/>
              <a:ext cx="287400" cy="287400"/>
            </a:xfrm>
            <a:prstGeom prst="rect">
              <a:avLst/>
            </a:prstGeom>
            <a:solidFill>
              <a:srgbClr val="D9EAD3"/>
            </a:solidFill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85"/>
            <p:cNvSpPr/>
            <p:nvPr/>
          </p:nvSpPr>
          <p:spPr>
            <a:xfrm>
              <a:off x="7335275" y="3906850"/>
              <a:ext cx="287400" cy="287400"/>
            </a:xfrm>
            <a:prstGeom prst="rect">
              <a:avLst/>
            </a:prstGeom>
            <a:solidFill>
              <a:srgbClr val="D9D2E9"/>
            </a:solidFill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8" name="Google Shape;1638;p85"/>
          <p:cNvSpPr txBox="1"/>
          <p:nvPr>
            <p:ph idx="1" type="body"/>
          </p:nvPr>
        </p:nvSpPr>
        <p:spPr>
          <a:xfrm>
            <a:off x="518625" y="2941400"/>
            <a:ext cx="28548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prevLogIndex = 3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S1 log[3] = 1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S2 log[3] = 1</a:t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6AA84F"/>
                </a:solidFill>
              </a:rPr>
              <a:t>Match!</a:t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1639" name="Google Shape;1639;p85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85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85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85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85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85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85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85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85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85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85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85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85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85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85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85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9" name="Google Shape;1659;p86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660" name="Google Shape;1660;p8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6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5" name="Google Shape;1665;p86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666" name="Google Shape;1666;p8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6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[6, 6, 4]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[5, 5,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1" name="Google Shape;1671;p86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672" name="Google Shape;1672;p86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6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6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6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6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677" name="Google Shape;1677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8" name="Google Shape;1678;p86"/>
          <p:cNvCxnSpPr/>
          <p:nvPr/>
        </p:nvCxnSpPr>
        <p:spPr>
          <a:xfrm flipH="1" rot="10800000">
            <a:off x="6223700" y="2446875"/>
            <a:ext cx="634200" cy="8139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679" name="Google Shape;1679;p86"/>
          <p:cNvSpPr txBox="1"/>
          <p:nvPr/>
        </p:nvSpPr>
        <p:spPr>
          <a:xfrm>
            <a:off x="6627925" y="2644150"/>
            <a:ext cx="1767900" cy="12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AppendEntriesReply</a:t>
            </a:r>
            <a:endParaRPr b="1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Term: 5</a:t>
            </a:r>
            <a:endParaRPr b="0" i="0" sz="12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Success: True</a:t>
            </a:r>
            <a:endParaRPr b="1" i="0" sz="1200" u="none" cap="none" strike="noStrike">
              <a:solidFill>
                <a:srgbClr val="6AA84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80" name="Google Shape;1680;p86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86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86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3" name="Google Shape;1683;p86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p86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5" name="Google Shape;1685;p86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6" name="Google Shape;1686;p86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7" name="Google Shape;1687;p86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p86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9" name="Google Shape;1689;p86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0" name="Google Shape;1690;p86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p86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2" name="Google Shape;1692;p86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3" name="Google Shape;1693;p86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4" name="Google Shape;1694;p86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p86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9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0" name="Google Shape;1700;p87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701" name="Google Shape;1701;p87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7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7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7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6" name="Google Shape;1706;p87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707" name="Google Shape;1707;p87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7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7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7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[6,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[5, 5, 5]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2" name="Google Shape;1712;p87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713" name="Google Shape;1713;p87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7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7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7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7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718" name="Google Shape;1718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719" name="Google Shape;1719;p87"/>
          <p:cNvSpPr txBox="1"/>
          <p:nvPr>
            <p:ph idx="1" type="body"/>
          </p:nvPr>
        </p:nvSpPr>
        <p:spPr>
          <a:xfrm>
            <a:off x="961475" y="2941400"/>
            <a:ext cx="23298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Everyone is on the same page again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720" name="Google Shape;1720;p87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87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87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87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87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87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87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87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87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87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87"/>
          <p:cNvSpPr/>
          <p:nvPr/>
        </p:nvSpPr>
        <p:spPr>
          <a:xfrm>
            <a:off x="3873300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87"/>
          <p:cNvSpPr/>
          <p:nvPr/>
        </p:nvSpPr>
        <p:spPr>
          <a:xfrm>
            <a:off x="4211725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87"/>
          <p:cNvSpPr/>
          <p:nvPr/>
        </p:nvSpPr>
        <p:spPr>
          <a:xfrm>
            <a:off x="4550150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87"/>
          <p:cNvSpPr/>
          <p:nvPr/>
        </p:nvSpPr>
        <p:spPr>
          <a:xfrm>
            <a:off x="4888563" y="44335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87"/>
          <p:cNvSpPr/>
          <p:nvPr/>
        </p:nvSpPr>
        <p:spPr>
          <a:xfrm>
            <a:off x="5226988" y="44335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8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p88"/>
          <p:cNvSpPr txBox="1"/>
          <p:nvPr>
            <p:ph idx="4294967295" type="ctrTitle"/>
          </p:nvPr>
        </p:nvSpPr>
        <p:spPr>
          <a:xfrm>
            <a:off x="528150" y="2170350"/>
            <a:ext cx="8087700" cy="8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log entries don’t match...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3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p89"/>
          <p:cNvSpPr txBox="1"/>
          <p:nvPr>
            <p:ph idx="4294967295" type="ctrTitle"/>
          </p:nvPr>
        </p:nvSpPr>
        <p:spPr>
          <a:xfrm>
            <a:off x="1377150" y="1810200"/>
            <a:ext cx="6389700" cy="15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Optimization to reduce number of messages?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8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9" name="Google Shape;1749;p90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750" name="Google Shape;1750;p9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9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9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9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90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5" name="Google Shape;1755;p90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756" name="Google Shape;1756;p9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9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9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9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90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[6,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[5, 5,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1" name="Google Shape;1761;p90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762" name="Google Shape;1762;p90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90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90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90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90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7" name="Google Shape;1767;p90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8" name="Google Shape;1768;p90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9" name="Google Shape;1769;p90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p90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1" name="Google Shape;1771;p90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2" name="Google Shape;1772;p90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p90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4" name="Google Shape;1774;p90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1775" name="Google Shape;1775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6" name="Google Shape;1776;p90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7" name="Google Shape;1777;p90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78" name="Google Shape;1778;p90"/>
          <p:cNvGrpSpPr/>
          <p:nvPr/>
        </p:nvGrpSpPr>
        <p:grpSpPr>
          <a:xfrm>
            <a:off x="6223700" y="2446875"/>
            <a:ext cx="2172125" cy="1459975"/>
            <a:chOff x="6223700" y="2412675"/>
            <a:chExt cx="2172125" cy="1459975"/>
          </a:xfrm>
        </p:grpSpPr>
        <p:cxnSp>
          <p:nvCxnSpPr>
            <p:cNvPr id="1779" name="Google Shape;1779;p90"/>
            <p:cNvCxnSpPr/>
            <p:nvPr/>
          </p:nvCxnSpPr>
          <p:spPr>
            <a:xfrm flipH="1" rot="10800000">
              <a:off x="6223700" y="2412675"/>
              <a:ext cx="634200" cy="8139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1780" name="Google Shape;1780;p90"/>
            <p:cNvSpPr txBox="1"/>
            <p:nvPr/>
          </p:nvSpPr>
          <p:spPr>
            <a:xfrm>
              <a:off x="6627925" y="2609950"/>
              <a:ext cx="17679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AppendEntries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LeaderID: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PrevLogIndex: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PrevLogTerm: 4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LeaderCommit: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pic>
        <p:nvPicPr>
          <p:cNvPr descr="crown.png" id="1781" name="Google Shape;1781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09325">
            <a:off x="5280536" y="2446361"/>
            <a:ext cx="1054134" cy="582102"/>
          </a:xfrm>
          <a:prstGeom prst="rect">
            <a:avLst/>
          </a:prstGeom>
          <a:noFill/>
          <a:ln>
            <a:noFill/>
          </a:ln>
        </p:spPr>
      </p:pic>
      <p:sp>
        <p:nvSpPr>
          <p:cNvPr id="1782" name="Google Shape;1782;p90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3" name="Google Shape;1783;p90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4" name="Google Shape;1784;p90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p90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6" name="Google Shape;1786;p90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7" name="Google Shape;1787;p90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2" name="Google Shape;1792;p91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793" name="Google Shape;1793;p9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9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9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9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91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8" name="Google Shape;1798;p91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799" name="Google Shape;1799;p9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9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9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9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91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[6,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[5, 5,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4" name="Google Shape;1804;p91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805" name="Google Shape;1805;p91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91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91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9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91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810" name="Google Shape;1810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1" name="Google Shape;1811;p91"/>
          <p:cNvGrpSpPr/>
          <p:nvPr/>
        </p:nvGrpSpPr>
        <p:grpSpPr>
          <a:xfrm>
            <a:off x="6223700" y="2446875"/>
            <a:ext cx="2172125" cy="1459975"/>
            <a:chOff x="6223700" y="2446875"/>
            <a:chExt cx="2172125" cy="1459975"/>
          </a:xfrm>
        </p:grpSpPr>
        <p:cxnSp>
          <p:nvCxnSpPr>
            <p:cNvPr id="1812" name="Google Shape;1812;p91"/>
            <p:cNvCxnSpPr/>
            <p:nvPr/>
          </p:nvCxnSpPr>
          <p:spPr>
            <a:xfrm flipH="1" rot="10800000">
              <a:off x="6223700" y="2446875"/>
              <a:ext cx="634200" cy="8139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1813" name="Google Shape;1813;p91"/>
            <p:cNvSpPr txBox="1"/>
            <p:nvPr/>
          </p:nvSpPr>
          <p:spPr>
            <a:xfrm>
              <a:off x="6627925" y="2644150"/>
              <a:ext cx="17679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AppendEntriesReply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Success: False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FF0000"/>
                  </a:solidFill>
                  <a:latin typeface="Consolas"/>
                  <a:ea typeface="Consolas"/>
                  <a:cs typeface="Consolas"/>
                  <a:sym typeface="Consolas"/>
                </a:rPr>
                <a:t>RequestedIndex: 4</a:t>
              </a:r>
              <a:endParaRPr b="1" i="0" sz="1200" u="none" cap="none" strike="noStrike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1814" name="Google Shape;1814;p91"/>
          <p:cNvSpPr txBox="1"/>
          <p:nvPr>
            <p:ph idx="1" type="body"/>
          </p:nvPr>
        </p:nvSpPr>
        <p:spPr>
          <a:xfrm>
            <a:off x="562575" y="3260775"/>
            <a:ext cx="2904600" cy="7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Specify index of first log entry in the new term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15" name="Google Shape;1815;p91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91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91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91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91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91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91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91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91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91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91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91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91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91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91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91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4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5" name="Google Shape;1835;p92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836" name="Google Shape;1836;p9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9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9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9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92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92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842" name="Google Shape;1842;p9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9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9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9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92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[6, 6, </a:t>
              </a:r>
              <a:r>
                <a:rPr b="1" i="0" lang="en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[5, 5, 0]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7" name="Google Shape;1847;p92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848" name="Google Shape;1848;p92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92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92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92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92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853" name="Google Shape;1853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4" name="Google Shape;1854;p92"/>
          <p:cNvGrpSpPr/>
          <p:nvPr/>
        </p:nvGrpSpPr>
        <p:grpSpPr>
          <a:xfrm>
            <a:off x="6223700" y="2446875"/>
            <a:ext cx="2172125" cy="1459975"/>
            <a:chOff x="6223700" y="2412675"/>
            <a:chExt cx="2172125" cy="1459975"/>
          </a:xfrm>
        </p:grpSpPr>
        <p:cxnSp>
          <p:nvCxnSpPr>
            <p:cNvPr id="1855" name="Google Shape;1855;p92"/>
            <p:cNvCxnSpPr/>
            <p:nvPr/>
          </p:nvCxnSpPr>
          <p:spPr>
            <a:xfrm flipH="1" rot="10800000">
              <a:off x="6223700" y="2412675"/>
              <a:ext cx="634200" cy="81390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sp>
          <p:nvSpPr>
            <p:cNvPr id="1856" name="Google Shape;1856;p92"/>
            <p:cNvSpPr txBox="1"/>
            <p:nvPr/>
          </p:nvSpPr>
          <p:spPr>
            <a:xfrm>
              <a:off x="6627925" y="2609950"/>
              <a:ext cx="1767900" cy="12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AppendEntries</a:t>
              </a:r>
              <a:endParaRPr b="1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Term: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LeaderID: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PrevLogIndex: 3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PrevLogTerm: 1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Consolas"/>
                  <a:ea typeface="Consolas"/>
                  <a:cs typeface="Consolas"/>
                  <a:sym typeface="Consolas"/>
                </a:rPr>
                <a:t>LeaderCommit: 5</a:t>
              </a:r>
              <a:endParaRPr b="0" i="0" sz="12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1857" name="Google Shape;1857;p92"/>
          <p:cNvSpPr/>
          <p:nvPr/>
        </p:nvSpPr>
        <p:spPr>
          <a:xfrm>
            <a:off x="6996850" y="39068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92"/>
          <p:cNvSpPr/>
          <p:nvPr/>
        </p:nvSpPr>
        <p:spPr>
          <a:xfrm>
            <a:off x="7335275" y="39068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92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92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92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92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92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92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92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92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92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92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92"/>
          <p:cNvSpPr/>
          <p:nvPr/>
        </p:nvSpPr>
        <p:spPr>
          <a:xfrm>
            <a:off x="385663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92"/>
          <p:cNvSpPr/>
          <p:nvPr/>
        </p:nvSpPr>
        <p:spPr>
          <a:xfrm>
            <a:off x="4195063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92"/>
          <p:cNvSpPr/>
          <p:nvPr/>
        </p:nvSpPr>
        <p:spPr>
          <a:xfrm>
            <a:off x="4533488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92"/>
          <p:cNvSpPr/>
          <p:nvPr/>
        </p:nvSpPr>
        <p:spPr>
          <a:xfrm>
            <a:off x="487192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92"/>
          <p:cNvSpPr/>
          <p:nvPr/>
        </p:nvSpPr>
        <p:spPr>
          <a:xfrm>
            <a:off x="5210350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92"/>
          <p:cNvSpPr/>
          <p:nvPr/>
        </p:nvSpPr>
        <p:spPr>
          <a:xfrm>
            <a:off x="5548775" y="4433550"/>
            <a:ext cx="287400" cy="2874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8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9" name="Google Shape;1879;p93"/>
          <p:cNvGrpSpPr/>
          <p:nvPr/>
        </p:nvGrpSpPr>
        <p:grpSpPr>
          <a:xfrm>
            <a:off x="1679050" y="619438"/>
            <a:ext cx="2259129" cy="1925170"/>
            <a:chOff x="3562050" y="826950"/>
            <a:chExt cx="2396700" cy="1745711"/>
          </a:xfrm>
        </p:grpSpPr>
        <p:sp>
          <p:nvSpPr>
            <p:cNvPr id="1880" name="Google Shape;1880;p9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9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9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9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93"/>
            <p:cNvSpPr txBox="1"/>
            <p:nvPr/>
          </p:nvSpPr>
          <p:spPr>
            <a:xfrm>
              <a:off x="5119259" y="930425"/>
              <a:ext cx="8394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5" name="Google Shape;1885;p93"/>
          <p:cNvGrpSpPr/>
          <p:nvPr/>
        </p:nvGrpSpPr>
        <p:grpSpPr>
          <a:xfrm>
            <a:off x="5927763" y="347388"/>
            <a:ext cx="2259129" cy="1925170"/>
            <a:chOff x="3562050" y="826950"/>
            <a:chExt cx="2396700" cy="1745711"/>
          </a:xfrm>
        </p:grpSpPr>
        <p:sp>
          <p:nvSpPr>
            <p:cNvPr id="1886" name="Google Shape;1886;p9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9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9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9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93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[6, 6, 6]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[5, 5, 5]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1" name="Google Shape;1891;p93"/>
          <p:cNvGrpSpPr/>
          <p:nvPr/>
        </p:nvGrpSpPr>
        <p:grpSpPr>
          <a:xfrm>
            <a:off x="3820063" y="2845638"/>
            <a:ext cx="2259129" cy="1925170"/>
            <a:chOff x="3562050" y="826950"/>
            <a:chExt cx="2396700" cy="1745711"/>
          </a:xfrm>
        </p:grpSpPr>
        <p:sp>
          <p:nvSpPr>
            <p:cNvPr id="1892" name="Google Shape;1892;p93"/>
            <p:cNvSpPr/>
            <p:nvPr/>
          </p:nvSpPr>
          <p:spPr>
            <a:xfrm>
              <a:off x="3562050" y="902496"/>
              <a:ext cx="2396700" cy="13437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93"/>
            <p:cNvSpPr txBox="1"/>
            <p:nvPr/>
          </p:nvSpPr>
          <p:spPr>
            <a:xfrm>
              <a:off x="3962613" y="930425"/>
              <a:ext cx="1242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commitIndex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lastApplied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matchIndex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93"/>
            <p:cNvSpPr/>
            <p:nvPr/>
          </p:nvSpPr>
          <p:spPr>
            <a:xfrm>
              <a:off x="3562050" y="2217761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9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93"/>
            <p:cNvSpPr txBox="1"/>
            <p:nvPr/>
          </p:nvSpPr>
          <p:spPr>
            <a:xfrm>
              <a:off x="5119250" y="930425"/>
              <a:ext cx="747000" cy="12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[ ]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rown.png" id="1897" name="Google Shape;1897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298051">
            <a:off x="7623785" y="173811"/>
            <a:ext cx="1054133" cy="58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898" name="Google Shape;1898;p93"/>
          <p:cNvSpPr txBox="1"/>
          <p:nvPr>
            <p:ph idx="1" type="body"/>
          </p:nvPr>
        </p:nvSpPr>
        <p:spPr>
          <a:xfrm>
            <a:off x="6268400" y="2690050"/>
            <a:ext cx="2656800" cy="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Decrement </a:t>
            </a: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nextIndex</a:t>
            </a:r>
            <a:r>
              <a:rPr lang="en">
                <a:solidFill>
                  <a:srgbClr val="000000"/>
                </a:solidFill>
              </a:rPr>
              <a:t> one term at a time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99" name="Google Shape;1899;p93"/>
          <p:cNvSpPr/>
          <p:nvPr/>
        </p:nvSpPr>
        <p:spPr>
          <a:xfrm>
            <a:off x="173227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93"/>
          <p:cNvSpPr/>
          <p:nvPr/>
        </p:nvSpPr>
        <p:spPr>
          <a:xfrm>
            <a:off x="2070700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93"/>
          <p:cNvSpPr/>
          <p:nvPr/>
        </p:nvSpPr>
        <p:spPr>
          <a:xfrm>
            <a:off x="2409125" y="22073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93"/>
          <p:cNvSpPr/>
          <p:nvPr/>
        </p:nvSpPr>
        <p:spPr>
          <a:xfrm>
            <a:off x="598100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93"/>
          <p:cNvSpPr/>
          <p:nvPr/>
        </p:nvSpPr>
        <p:spPr>
          <a:xfrm>
            <a:off x="6319425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4" name="Google Shape;1904;p93"/>
          <p:cNvSpPr/>
          <p:nvPr/>
        </p:nvSpPr>
        <p:spPr>
          <a:xfrm>
            <a:off x="6657850" y="193530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5" name="Google Shape;1905;p93"/>
          <p:cNvSpPr/>
          <p:nvPr/>
        </p:nvSpPr>
        <p:spPr>
          <a:xfrm>
            <a:off x="6996275" y="193530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6" name="Google Shape;1906;p93"/>
          <p:cNvSpPr/>
          <p:nvPr/>
        </p:nvSpPr>
        <p:spPr>
          <a:xfrm>
            <a:off x="7334700" y="193530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7" name="Google Shape;1907;p93"/>
          <p:cNvSpPr/>
          <p:nvPr/>
        </p:nvSpPr>
        <p:spPr>
          <a:xfrm>
            <a:off x="2747538" y="22073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8" name="Google Shape;1908;p93"/>
          <p:cNvSpPr/>
          <p:nvPr/>
        </p:nvSpPr>
        <p:spPr>
          <a:xfrm>
            <a:off x="3085963" y="22073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9" name="Google Shape;1909;p93"/>
          <p:cNvSpPr/>
          <p:nvPr/>
        </p:nvSpPr>
        <p:spPr>
          <a:xfrm>
            <a:off x="3873300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0" name="Google Shape;1910;p93"/>
          <p:cNvSpPr/>
          <p:nvPr/>
        </p:nvSpPr>
        <p:spPr>
          <a:xfrm>
            <a:off x="4211725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1" name="Google Shape;1911;p93"/>
          <p:cNvSpPr/>
          <p:nvPr/>
        </p:nvSpPr>
        <p:spPr>
          <a:xfrm>
            <a:off x="4550150" y="4433550"/>
            <a:ext cx="287400" cy="2874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2" name="Google Shape;1912;p93"/>
          <p:cNvSpPr/>
          <p:nvPr/>
        </p:nvSpPr>
        <p:spPr>
          <a:xfrm>
            <a:off x="4888563" y="4433550"/>
            <a:ext cx="287400" cy="2874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3" name="Google Shape;1913;p93"/>
          <p:cNvSpPr/>
          <p:nvPr/>
        </p:nvSpPr>
        <p:spPr>
          <a:xfrm>
            <a:off x="5226988" y="4433550"/>
            <a:ext cx="287400" cy="287400"/>
          </a:xfrm>
          <a:prstGeom prst="rect">
            <a:avLst/>
          </a:prstGeom>
          <a:solidFill>
            <a:srgbClr val="D9D2E9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31"/>
          <p:cNvGrpSpPr/>
          <p:nvPr/>
        </p:nvGrpSpPr>
        <p:grpSpPr>
          <a:xfrm>
            <a:off x="598963" y="613888"/>
            <a:ext cx="2259142" cy="1214445"/>
            <a:chOff x="3562050" y="826950"/>
            <a:chExt cx="2396713" cy="1101238"/>
          </a:xfrm>
        </p:grpSpPr>
        <p:sp>
          <p:nvSpPr>
            <p:cNvPr id="143" name="Google Shape;143;p31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1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1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31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31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48" name="Google Shape;148;p31"/>
          <p:cNvGraphicFramePr/>
          <p:nvPr/>
        </p:nvGraphicFramePr>
        <p:xfrm>
          <a:off x="3434500" y="694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{9AEA24EF-D369-4B63-B2EC-23971F3C6673}</a:tableStyleId>
              </a:tblPr>
              <a:tblGrid>
                <a:gridCol w="1222650"/>
                <a:gridCol w="3997050"/>
              </a:tblGrid>
              <a:tr h="270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</a:rPr>
                        <a:t>currentTerm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</a:rPr>
                        <a:t>latest term server has seen</a:t>
                      </a:r>
                      <a:endParaRPr sz="1300" u="none" cap="none" strike="noStrike"/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300" u="none" cap="none" strike="noStrike">
                          <a:solidFill>
                            <a:schemeClr val="dk1"/>
                          </a:solidFill>
                        </a:rPr>
                        <a:t>votedFor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</a:rPr>
                        <a:t>candidate ID that received vote in current term,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u="none" cap="none" strike="noStrike">
                          <a:solidFill>
                            <a:schemeClr val="dk1"/>
                          </a:solidFill>
                        </a:rPr>
                        <a:t>or -1 if none</a:t>
                      </a:r>
                      <a:endParaRPr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9" name="Google Shape;149;p31"/>
          <p:cNvSpPr txBox="1"/>
          <p:nvPr>
            <p:ph idx="1" type="body"/>
          </p:nvPr>
        </p:nvSpPr>
        <p:spPr>
          <a:xfrm>
            <a:off x="3611125" y="2027225"/>
            <a:ext cx="44715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en" sz="2400">
                <a:solidFill>
                  <a:srgbClr val="000000"/>
                </a:solidFill>
              </a:rPr>
              <a:t>State required for election</a:t>
            </a:r>
            <a:endParaRPr i="1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7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p94"/>
          <p:cNvSpPr txBox="1"/>
          <p:nvPr>
            <p:ph idx="1" type="body"/>
          </p:nvPr>
        </p:nvSpPr>
        <p:spPr>
          <a:xfrm>
            <a:off x="311700" y="1152475"/>
            <a:ext cx="8520600" cy="10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n">
                <a:solidFill>
                  <a:schemeClr val="dk1"/>
                </a:solidFill>
              </a:rPr>
              <a:t>The entry exists on a majority AND it is written in the current term</a:t>
            </a:r>
            <a:endParaRPr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The entry precedes another entry that is committed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19" name="Google Shape;1919;p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Conditions for committing an entry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3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Caveat for committing old entries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25" name="Google Shape;1925;p95"/>
          <p:cNvPicPr preferRelativeResize="0"/>
          <p:nvPr/>
        </p:nvPicPr>
        <p:blipFill rotWithShape="1">
          <a:blip r:embed="rId3">
            <a:alphaModFix/>
          </a:blip>
          <a:srcRect b="0" l="0" r="78706" t="0"/>
          <a:stretch/>
        </p:blipFill>
        <p:spPr>
          <a:xfrm>
            <a:off x="791625" y="1496575"/>
            <a:ext cx="1353045" cy="26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6" name="Google Shape;1926;p95"/>
          <p:cNvSpPr txBox="1"/>
          <p:nvPr>
            <p:ph idx="1" type="body"/>
          </p:nvPr>
        </p:nvSpPr>
        <p:spPr>
          <a:xfrm>
            <a:off x="570475" y="4163925"/>
            <a:ext cx="1787400" cy="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S1 is the leader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crown.png" id="1927" name="Google Shape;1927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1297932">
            <a:off x="764777" y="1875954"/>
            <a:ext cx="350747" cy="193667"/>
          </a:xfrm>
          <a:prstGeom prst="rect">
            <a:avLst/>
          </a:prstGeom>
          <a:noFill/>
          <a:ln>
            <a:noFill/>
          </a:ln>
        </p:spPr>
      </p:pic>
      <p:sp>
        <p:nvSpPr>
          <p:cNvPr id="1928" name="Google Shape;1928;p95"/>
          <p:cNvSpPr txBox="1"/>
          <p:nvPr/>
        </p:nvSpPr>
        <p:spPr>
          <a:xfrm>
            <a:off x="2187775" y="1976400"/>
            <a:ext cx="16767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S1.log[2] is only partially replicated...</a:t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95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Can’t assume an old entry has been committed </a:t>
            </a:r>
            <a:r>
              <a:rPr i="1" lang="en">
                <a:solidFill>
                  <a:schemeClr val="dk1"/>
                </a:solidFill>
              </a:rPr>
              <a:t>even if</a:t>
            </a:r>
            <a:r>
              <a:rPr lang="en">
                <a:solidFill>
                  <a:schemeClr val="dk1"/>
                </a:solidFill>
              </a:rPr>
              <a:t> it exists on a majority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3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p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Caveat for committing old entries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35" name="Google Shape;1935;p96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Can’t assume an old entry has been committed </a:t>
            </a:r>
            <a:r>
              <a:rPr i="1" lang="en">
                <a:solidFill>
                  <a:schemeClr val="dk1"/>
                </a:solidFill>
              </a:rPr>
              <a:t>even if</a:t>
            </a:r>
            <a:r>
              <a:rPr lang="en">
                <a:solidFill>
                  <a:schemeClr val="dk1"/>
                </a:solidFill>
              </a:rPr>
              <a:t> it exists on a majority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936" name="Google Shape;1936;p96"/>
          <p:cNvPicPr preferRelativeResize="0"/>
          <p:nvPr/>
        </p:nvPicPr>
        <p:blipFill rotWithShape="1">
          <a:blip r:embed="rId3">
            <a:alphaModFix/>
          </a:blip>
          <a:srcRect b="0" l="0" r="78706" t="0"/>
          <a:stretch/>
        </p:blipFill>
        <p:spPr>
          <a:xfrm>
            <a:off x="791625" y="1496575"/>
            <a:ext cx="1353045" cy="26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7" name="Google Shape;1937;p96"/>
          <p:cNvSpPr txBox="1"/>
          <p:nvPr>
            <p:ph idx="1" type="body"/>
          </p:nvPr>
        </p:nvSpPr>
        <p:spPr>
          <a:xfrm>
            <a:off x="2018425" y="4163925"/>
            <a:ext cx="23262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S1 crashes,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S5 becomes leader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38" name="Google Shape;1938;p96"/>
          <p:cNvPicPr preferRelativeResize="0"/>
          <p:nvPr/>
        </p:nvPicPr>
        <p:blipFill rotWithShape="1">
          <a:blip r:embed="rId3">
            <a:alphaModFix/>
          </a:blip>
          <a:srcRect b="0" l="21293" r="63215" t="0"/>
          <a:stretch/>
        </p:blipFill>
        <p:spPr>
          <a:xfrm>
            <a:off x="2144672" y="1496575"/>
            <a:ext cx="984325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own.png" id="1939" name="Google Shape;1939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1297932">
            <a:off x="773127" y="3682454"/>
            <a:ext cx="350747" cy="193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3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Google Shape;1944;p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Caveat for committing old entries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45" name="Google Shape;1945;p97"/>
          <p:cNvPicPr preferRelativeResize="0"/>
          <p:nvPr/>
        </p:nvPicPr>
        <p:blipFill rotWithShape="1">
          <a:blip r:embed="rId3">
            <a:alphaModFix/>
          </a:blip>
          <a:srcRect b="0" l="0" r="78706" t="0"/>
          <a:stretch/>
        </p:blipFill>
        <p:spPr>
          <a:xfrm>
            <a:off x="791625" y="1496575"/>
            <a:ext cx="1353045" cy="26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6" name="Google Shape;1946;p97"/>
          <p:cNvSpPr txBox="1"/>
          <p:nvPr>
            <p:ph idx="1" type="body"/>
          </p:nvPr>
        </p:nvSpPr>
        <p:spPr>
          <a:xfrm>
            <a:off x="3200825" y="4163925"/>
            <a:ext cx="23262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S5 crashes,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S1 becomes leader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47" name="Google Shape;1947;p97"/>
          <p:cNvPicPr preferRelativeResize="0"/>
          <p:nvPr/>
        </p:nvPicPr>
        <p:blipFill rotWithShape="1">
          <a:blip r:embed="rId3">
            <a:alphaModFix/>
          </a:blip>
          <a:srcRect b="0" l="21293" r="63215" t="0"/>
          <a:stretch/>
        </p:blipFill>
        <p:spPr>
          <a:xfrm>
            <a:off x="2144672" y="1496575"/>
            <a:ext cx="984325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8" name="Google Shape;1948;p97"/>
          <p:cNvPicPr preferRelativeResize="0"/>
          <p:nvPr/>
        </p:nvPicPr>
        <p:blipFill rotWithShape="1">
          <a:blip r:embed="rId3">
            <a:alphaModFix/>
          </a:blip>
          <a:srcRect b="0" l="36785" r="42882" t="0"/>
          <a:stretch/>
        </p:blipFill>
        <p:spPr>
          <a:xfrm>
            <a:off x="3128997" y="1496575"/>
            <a:ext cx="1291944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own.png" id="1949" name="Google Shape;1949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1297932">
            <a:off x="764777" y="1875954"/>
            <a:ext cx="350747" cy="193667"/>
          </a:xfrm>
          <a:prstGeom prst="rect">
            <a:avLst/>
          </a:prstGeom>
          <a:noFill/>
          <a:ln>
            <a:noFill/>
          </a:ln>
        </p:spPr>
      </p:pic>
      <p:sp>
        <p:nvSpPr>
          <p:cNvPr id="1950" name="Google Shape;1950;p97"/>
          <p:cNvSpPr txBox="1"/>
          <p:nvPr/>
        </p:nvSpPr>
        <p:spPr>
          <a:xfrm>
            <a:off x="4325400" y="2259900"/>
            <a:ext cx="18306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S1.log[2] is now replicated to a majority</a:t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97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Can’t assume an old entry has been committed </a:t>
            </a:r>
            <a:r>
              <a:rPr i="1" lang="en">
                <a:solidFill>
                  <a:schemeClr val="dk1"/>
                </a:solidFill>
              </a:rPr>
              <a:t>even if</a:t>
            </a:r>
            <a:r>
              <a:rPr lang="en">
                <a:solidFill>
                  <a:schemeClr val="dk1"/>
                </a:solidFill>
              </a:rPr>
              <a:t> it exists on a majority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5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Caveat for committing old entries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57" name="Google Shape;1957;p98"/>
          <p:cNvPicPr preferRelativeResize="0"/>
          <p:nvPr/>
        </p:nvPicPr>
        <p:blipFill rotWithShape="1">
          <a:blip r:embed="rId3">
            <a:alphaModFix/>
          </a:blip>
          <a:srcRect b="0" l="0" r="78706" t="0"/>
          <a:stretch/>
        </p:blipFill>
        <p:spPr>
          <a:xfrm>
            <a:off x="791625" y="1496575"/>
            <a:ext cx="1353045" cy="26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8" name="Google Shape;1958;p98"/>
          <p:cNvSpPr txBox="1"/>
          <p:nvPr>
            <p:ph idx="1" type="body"/>
          </p:nvPr>
        </p:nvSpPr>
        <p:spPr>
          <a:xfrm>
            <a:off x="4420950" y="4163925"/>
            <a:ext cx="23262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S1 crashes,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S5 becomes leader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59" name="Google Shape;1959;p98"/>
          <p:cNvPicPr preferRelativeResize="0"/>
          <p:nvPr/>
        </p:nvPicPr>
        <p:blipFill rotWithShape="1">
          <a:blip r:embed="rId3">
            <a:alphaModFix/>
          </a:blip>
          <a:srcRect b="0" l="21293" r="63215" t="0"/>
          <a:stretch/>
        </p:blipFill>
        <p:spPr>
          <a:xfrm>
            <a:off x="2144672" y="1496575"/>
            <a:ext cx="984325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0" name="Google Shape;1960;p98"/>
          <p:cNvPicPr preferRelativeResize="0"/>
          <p:nvPr/>
        </p:nvPicPr>
        <p:blipFill rotWithShape="1">
          <a:blip r:embed="rId3">
            <a:alphaModFix/>
          </a:blip>
          <a:srcRect b="0" l="36785" r="42882" t="0"/>
          <a:stretch/>
        </p:blipFill>
        <p:spPr>
          <a:xfrm>
            <a:off x="3128997" y="1496575"/>
            <a:ext cx="1291944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1" name="Google Shape;1961;p98"/>
          <p:cNvPicPr preferRelativeResize="0"/>
          <p:nvPr/>
        </p:nvPicPr>
        <p:blipFill rotWithShape="1">
          <a:blip r:embed="rId3">
            <a:alphaModFix/>
          </a:blip>
          <a:srcRect b="0" l="56471" r="22234" t="0"/>
          <a:stretch/>
        </p:blipFill>
        <p:spPr>
          <a:xfrm>
            <a:off x="4379929" y="1496575"/>
            <a:ext cx="1353045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own.png" id="1962" name="Google Shape;1962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1297932">
            <a:off x="773127" y="3682454"/>
            <a:ext cx="350747" cy="193667"/>
          </a:xfrm>
          <a:prstGeom prst="rect">
            <a:avLst/>
          </a:prstGeom>
          <a:noFill/>
          <a:ln>
            <a:noFill/>
          </a:ln>
        </p:spPr>
      </p:pic>
      <p:sp>
        <p:nvSpPr>
          <p:cNvPr id="1963" name="Google Shape;1963;p98"/>
          <p:cNvSpPr txBox="1"/>
          <p:nvPr/>
        </p:nvSpPr>
        <p:spPr>
          <a:xfrm>
            <a:off x="5791500" y="2608200"/>
            <a:ext cx="18306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S5 replicates S5.log[2] to all other nodes...</a:t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98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Can’t assume an old entry has been committed </a:t>
            </a:r>
            <a:r>
              <a:rPr i="1" lang="en">
                <a:solidFill>
                  <a:schemeClr val="dk1"/>
                </a:solidFill>
              </a:rPr>
              <a:t>even if</a:t>
            </a:r>
            <a:r>
              <a:rPr lang="en">
                <a:solidFill>
                  <a:schemeClr val="dk1"/>
                </a:solidFill>
              </a:rPr>
              <a:t> it exists on a majority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8" name="Shape 1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9" name="Google Shape;1969;p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Caveat for committing old entries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70" name="Google Shape;1970;p99"/>
          <p:cNvPicPr preferRelativeResize="0"/>
          <p:nvPr/>
        </p:nvPicPr>
        <p:blipFill rotWithShape="1">
          <a:blip r:embed="rId3">
            <a:alphaModFix/>
          </a:blip>
          <a:srcRect b="0" l="0" r="78706" t="0"/>
          <a:stretch/>
        </p:blipFill>
        <p:spPr>
          <a:xfrm>
            <a:off x="791625" y="1496575"/>
            <a:ext cx="1353045" cy="26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1" name="Google Shape;1971;p99"/>
          <p:cNvSpPr txBox="1"/>
          <p:nvPr>
            <p:ph idx="1" type="body"/>
          </p:nvPr>
        </p:nvSpPr>
        <p:spPr>
          <a:xfrm>
            <a:off x="6000825" y="1949725"/>
            <a:ext cx="2712300" cy="10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Entry 2 was overwritten even though it was replicated on a majority!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72" name="Google Shape;1972;p99"/>
          <p:cNvPicPr preferRelativeResize="0"/>
          <p:nvPr/>
        </p:nvPicPr>
        <p:blipFill rotWithShape="1">
          <a:blip r:embed="rId3">
            <a:alphaModFix/>
          </a:blip>
          <a:srcRect b="0" l="21293" r="63215" t="0"/>
          <a:stretch/>
        </p:blipFill>
        <p:spPr>
          <a:xfrm>
            <a:off x="2144672" y="1496575"/>
            <a:ext cx="984325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3" name="Google Shape;1973;p99"/>
          <p:cNvPicPr preferRelativeResize="0"/>
          <p:nvPr/>
        </p:nvPicPr>
        <p:blipFill rotWithShape="1">
          <a:blip r:embed="rId3">
            <a:alphaModFix/>
          </a:blip>
          <a:srcRect b="0" l="36785" r="42882" t="0"/>
          <a:stretch/>
        </p:blipFill>
        <p:spPr>
          <a:xfrm>
            <a:off x="3128997" y="1496575"/>
            <a:ext cx="1291944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4" name="Google Shape;1974;p99"/>
          <p:cNvPicPr preferRelativeResize="0"/>
          <p:nvPr/>
        </p:nvPicPr>
        <p:blipFill rotWithShape="1">
          <a:blip r:embed="rId3">
            <a:alphaModFix/>
          </a:blip>
          <a:srcRect b="0" l="56471" r="22234" t="0"/>
          <a:stretch/>
        </p:blipFill>
        <p:spPr>
          <a:xfrm>
            <a:off x="4379929" y="1496575"/>
            <a:ext cx="1353045" cy="26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5" name="Google Shape;1975;p99"/>
          <p:cNvSpPr txBox="1"/>
          <p:nvPr>
            <p:ph idx="1" type="body"/>
          </p:nvPr>
        </p:nvSpPr>
        <p:spPr>
          <a:xfrm>
            <a:off x="6000825" y="3228775"/>
            <a:ext cx="27123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>
                <a:solidFill>
                  <a:srgbClr val="FF0000"/>
                </a:solidFill>
              </a:rPr>
              <a:t>Cannot assume entry 2 was committed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descr="crown.png" id="1976" name="Google Shape;1976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1297932">
            <a:off x="773127" y="3682454"/>
            <a:ext cx="350747" cy="193667"/>
          </a:xfrm>
          <a:prstGeom prst="rect">
            <a:avLst/>
          </a:prstGeom>
          <a:noFill/>
          <a:ln>
            <a:noFill/>
          </a:ln>
        </p:spPr>
      </p:pic>
      <p:sp>
        <p:nvSpPr>
          <p:cNvPr id="1977" name="Google Shape;1977;p99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Can’t assume an old entry has been committed </a:t>
            </a:r>
            <a:r>
              <a:rPr i="1" lang="en">
                <a:solidFill>
                  <a:schemeClr val="dk1"/>
                </a:solidFill>
              </a:rPr>
              <a:t>even if</a:t>
            </a:r>
            <a:r>
              <a:rPr lang="en">
                <a:solidFill>
                  <a:schemeClr val="dk1"/>
                </a:solidFill>
              </a:rPr>
              <a:t> it exists on a majority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p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Caveat for committing old entries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983" name="Google Shape;1983;p100"/>
          <p:cNvPicPr preferRelativeResize="0"/>
          <p:nvPr/>
        </p:nvPicPr>
        <p:blipFill rotWithShape="1">
          <a:blip r:embed="rId3">
            <a:alphaModFix/>
          </a:blip>
          <a:srcRect b="0" l="0" r="78706" t="0"/>
          <a:stretch/>
        </p:blipFill>
        <p:spPr>
          <a:xfrm>
            <a:off x="791625" y="1496575"/>
            <a:ext cx="1353045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4" name="Google Shape;1984;p100"/>
          <p:cNvPicPr preferRelativeResize="0"/>
          <p:nvPr/>
        </p:nvPicPr>
        <p:blipFill rotWithShape="1">
          <a:blip r:embed="rId3">
            <a:alphaModFix/>
          </a:blip>
          <a:srcRect b="0" l="21293" r="63215" t="0"/>
          <a:stretch/>
        </p:blipFill>
        <p:spPr>
          <a:xfrm>
            <a:off x="2144672" y="1496575"/>
            <a:ext cx="984325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5" name="Google Shape;1985;p100"/>
          <p:cNvPicPr preferRelativeResize="0"/>
          <p:nvPr/>
        </p:nvPicPr>
        <p:blipFill rotWithShape="1">
          <a:blip r:embed="rId3">
            <a:alphaModFix/>
          </a:blip>
          <a:srcRect b="0" l="36785" r="42882" t="0"/>
          <a:stretch/>
        </p:blipFill>
        <p:spPr>
          <a:xfrm>
            <a:off x="3128997" y="1496575"/>
            <a:ext cx="1291944" cy="26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6" name="Google Shape;1986;p100"/>
          <p:cNvPicPr preferRelativeResize="0"/>
          <p:nvPr/>
        </p:nvPicPr>
        <p:blipFill rotWithShape="1">
          <a:blip r:embed="rId3">
            <a:alphaModFix/>
          </a:blip>
          <a:srcRect b="0" l="77763" r="0" t="0"/>
          <a:stretch/>
        </p:blipFill>
        <p:spPr>
          <a:xfrm>
            <a:off x="4468850" y="1496576"/>
            <a:ext cx="1412962" cy="26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7" name="Google Shape;1987;p100"/>
          <p:cNvSpPr txBox="1"/>
          <p:nvPr>
            <p:ph idx="1" type="body"/>
          </p:nvPr>
        </p:nvSpPr>
        <p:spPr>
          <a:xfrm>
            <a:off x="6000900" y="1997600"/>
            <a:ext cx="2831400" cy="7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Entry 2 is committed once entry 3 is committed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88" name="Google Shape;1988;p100"/>
          <p:cNvSpPr txBox="1"/>
          <p:nvPr>
            <p:ph idx="1" type="body"/>
          </p:nvPr>
        </p:nvSpPr>
        <p:spPr>
          <a:xfrm>
            <a:off x="6000900" y="2988200"/>
            <a:ext cx="2831400" cy="7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>
                <a:solidFill>
                  <a:srgbClr val="FF0000"/>
                </a:solidFill>
              </a:rPr>
              <a:t>Commit old entries </a:t>
            </a:r>
            <a:r>
              <a:rPr b="1" i="1" lang="en">
                <a:solidFill>
                  <a:srgbClr val="FF0000"/>
                </a:solidFill>
              </a:rPr>
              <a:t>indirectly</a:t>
            </a:r>
            <a:endParaRPr b="1" i="1">
              <a:solidFill>
                <a:srgbClr val="FF0000"/>
              </a:solidFill>
            </a:endParaRPr>
          </a:p>
        </p:txBody>
      </p:sp>
      <p:sp>
        <p:nvSpPr>
          <p:cNvPr id="1989" name="Google Shape;1989;p100"/>
          <p:cNvSpPr txBox="1"/>
          <p:nvPr>
            <p:ph idx="1" type="body"/>
          </p:nvPr>
        </p:nvSpPr>
        <p:spPr>
          <a:xfrm>
            <a:off x="4420950" y="4163925"/>
            <a:ext cx="2326200" cy="4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S1 commits entry 3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crown.png" id="1990" name="Google Shape;1990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1297932">
            <a:off x="764777" y="1875954"/>
            <a:ext cx="350747" cy="193667"/>
          </a:xfrm>
          <a:prstGeom prst="rect">
            <a:avLst/>
          </a:prstGeom>
          <a:noFill/>
          <a:ln>
            <a:noFill/>
          </a:ln>
        </p:spPr>
      </p:pic>
      <p:sp>
        <p:nvSpPr>
          <p:cNvPr id="1991" name="Google Shape;1991;p100"/>
          <p:cNvSpPr txBox="1"/>
          <p:nvPr>
            <p:ph idx="1" type="body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Can’t assume an old entry has been committed </a:t>
            </a:r>
            <a:r>
              <a:rPr i="1" lang="en">
                <a:solidFill>
                  <a:schemeClr val="dk1"/>
                </a:solidFill>
              </a:rPr>
              <a:t>even if</a:t>
            </a:r>
            <a:r>
              <a:rPr lang="en">
                <a:solidFill>
                  <a:schemeClr val="dk1"/>
                </a:solidFill>
              </a:rPr>
              <a:t> it exists on a majority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5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Google Shape;1996;p101"/>
          <p:cNvSpPr txBox="1"/>
          <p:nvPr>
            <p:ph idx="4294967295" type="ctrTitle"/>
          </p:nvPr>
        </p:nvSpPr>
        <p:spPr>
          <a:xfrm>
            <a:off x="1377150" y="1899000"/>
            <a:ext cx="63897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Exercise...</a:t>
            </a:r>
            <a:endParaRPr b="0" i="0" sz="8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0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1" name="Google Shape;2001;p102"/>
          <p:cNvSpPr txBox="1"/>
          <p:nvPr>
            <p:ph idx="4294967295" type="ctrTitle"/>
          </p:nvPr>
        </p:nvSpPr>
        <p:spPr>
          <a:xfrm>
            <a:off x="1377150" y="502575"/>
            <a:ext cx="6389700" cy="9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Exercise...</a:t>
            </a:r>
            <a:endParaRPr b="0" i="0" sz="5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102"/>
          <p:cNvSpPr txBox="1"/>
          <p:nvPr/>
        </p:nvSpPr>
        <p:spPr>
          <a:xfrm>
            <a:off x="674950" y="1710625"/>
            <a:ext cx="7831500" cy="28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Rules for deciding which log is more up-to-date: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Compare </a:t>
            </a: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index</a:t>
            </a: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term </a:t>
            </a: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last entries in the logs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the terms are different: log with </a:t>
            </a: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later term is more up-to-date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the terms are the same: </a:t>
            </a:r>
            <a:r>
              <a:rPr b="1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longer log is more up-to-date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6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" name="Google Shape;2007;p1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Q1: Is this a possible configuration?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08" name="Google Shape;2008;p103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103"/>
          <p:cNvSpPr/>
          <p:nvPr/>
        </p:nvSpPr>
        <p:spPr>
          <a:xfrm>
            <a:off x="19765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103"/>
          <p:cNvSpPr/>
          <p:nvPr/>
        </p:nvSpPr>
        <p:spPr>
          <a:xfrm>
            <a:off x="2549224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103"/>
          <p:cNvSpPr/>
          <p:nvPr/>
        </p:nvSpPr>
        <p:spPr>
          <a:xfrm>
            <a:off x="3121815" y="16267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103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103"/>
          <p:cNvSpPr/>
          <p:nvPr/>
        </p:nvSpPr>
        <p:spPr>
          <a:xfrm>
            <a:off x="19765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103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103"/>
          <p:cNvSpPr/>
          <p:nvPr/>
        </p:nvSpPr>
        <p:spPr>
          <a:xfrm>
            <a:off x="19765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103"/>
          <p:cNvSpPr/>
          <p:nvPr/>
        </p:nvSpPr>
        <p:spPr>
          <a:xfrm>
            <a:off x="2549224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103"/>
          <p:cNvSpPr/>
          <p:nvPr/>
        </p:nvSpPr>
        <p:spPr>
          <a:xfrm>
            <a:off x="3121815" y="2209041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103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19" name="Google Shape;2019;p103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20" name="Google Shape;2020;p103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21" name="Google Shape;2021;p103"/>
          <p:cNvSpPr/>
          <p:nvPr/>
        </p:nvSpPr>
        <p:spPr>
          <a:xfrm>
            <a:off x="140400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103"/>
          <p:cNvSpPr/>
          <p:nvPr/>
        </p:nvSpPr>
        <p:spPr>
          <a:xfrm>
            <a:off x="197659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103"/>
          <p:cNvSpPr/>
          <p:nvPr/>
        </p:nvSpPr>
        <p:spPr>
          <a:xfrm>
            <a:off x="254921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103"/>
          <p:cNvSpPr/>
          <p:nvPr/>
        </p:nvSpPr>
        <p:spPr>
          <a:xfrm>
            <a:off x="3121800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103"/>
          <p:cNvSpPr/>
          <p:nvPr/>
        </p:nvSpPr>
        <p:spPr>
          <a:xfrm>
            <a:off x="369439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103"/>
          <p:cNvSpPr txBox="1"/>
          <p:nvPr>
            <p:ph type="title"/>
          </p:nvPr>
        </p:nvSpPr>
        <p:spPr>
          <a:xfrm>
            <a:off x="752550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27" name="Google Shape;2027;p103"/>
          <p:cNvSpPr txBox="1"/>
          <p:nvPr>
            <p:ph type="title"/>
          </p:nvPr>
        </p:nvSpPr>
        <p:spPr>
          <a:xfrm>
            <a:off x="752550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28" name="Google Shape;2028;p103"/>
          <p:cNvSpPr/>
          <p:nvPr/>
        </p:nvSpPr>
        <p:spPr>
          <a:xfrm>
            <a:off x="1404001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103"/>
          <p:cNvSpPr/>
          <p:nvPr/>
        </p:nvSpPr>
        <p:spPr>
          <a:xfrm>
            <a:off x="1976592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103"/>
          <p:cNvSpPr/>
          <p:nvPr/>
        </p:nvSpPr>
        <p:spPr>
          <a:xfrm>
            <a:off x="2549203" y="28005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103"/>
          <p:cNvSpPr/>
          <p:nvPr/>
        </p:nvSpPr>
        <p:spPr>
          <a:xfrm>
            <a:off x="3121794" y="2800544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103"/>
          <p:cNvSpPr txBox="1"/>
          <p:nvPr/>
        </p:nvSpPr>
        <p:spPr>
          <a:xfrm>
            <a:off x="31217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103"/>
          <p:cNvSpPr txBox="1"/>
          <p:nvPr/>
        </p:nvSpPr>
        <p:spPr>
          <a:xfrm>
            <a:off x="3694365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103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103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103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 txBox="1"/>
          <p:nvPr>
            <p:ph idx="1" type="body"/>
          </p:nvPr>
        </p:nvSpPr>
        <p:spPr>
          <a:xfrm>
            <a:off x="311700" y="1152475"/>
            <a:ext cx="85206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Everyone sets a randomized timer that expires in [T, 2T] </a:t>
            </a:r>
            <a:r>
              <a:rPr lang="en">
                <a:solidFill>
                  <a:srgbClr val="CCCCCC"/>
                </a:solidFill>
              </a:rPr>
              <a:t>(e.g. T = 150ms)</a:t>
            </a:r>
            <a:endParaRPr>
              <a:solidFill>
                <a:srgbClr val="CCCCCC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When timer expires, increment term and send a </a:t>
            </a:r>
            <a:r>
              <a:rPr lang="en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RequestVote</a:t>
            </a:r>
            <a:r>
              <a:rPr lang="en">
                <a:solidFill>
                  <a:srgbClr val="000000"/>
                </a:solidFill>
              </a:rPr>
              <a:t> to everyone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Retry this until either: </a:t>
            </a:r>
            <a:endParaRPr>
              <a:solidFill>
                <a:srgbClr val="000000"/>
              </a:solidFill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You get majority of votes (including yourself): become leader</a:t>
            </a:r>
            <a:endParaRPr>
              <a:solidFill>
                <a:srgbClr val="000000"/>
              </a:solidFill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You receive an RPC from a valid leader: become follower again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5" name="Google Shape;155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Leader election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0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p1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Trace the steps...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42" name="Google Shape;2042;p104"/>
          <p:cNvSpPr/>
          <p:nvPr/>
        </p:nvSpPr>
        <p:spPr>
          <a:xfrm>
            <a:off x="15384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3" name="Google Shape;2043;p104"/>
          <p:cNvSpPr/>
          <p:nvPr/>
        </p:nvSpPr>
        <p:spPr>
          <a:xfrm>
            <a:off x="15384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4" name="Google Shape;2044;p104"/>
          <p:cNvSpPr/>
          <p:nvPr/>
        </p:nvSpPr>
        <p:spPr>
          <a:xfrm>
            <a:off x="15384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5" name="Google Shape;2045;p104"/>
          <p:cNvSpPr txBox="1"/>
          <p:nvPr>
            <p:ph type="title"/>
          </p:nvPr>
        </p:nvSpPr>
        <p:spPr>
          <a:xfrm>
            <a:off x="8869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46" name="Google Shape;2046;p104"/>
          <p:cNvSpPr txBox="1"/>
          <p:nvPr>
            <p:ph type="title"/>
          </p:nvPr>
        </p:nvSpPr>
        <p:spPr>
          <a:xfrm>
            <a:off x="8869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47" name="Google Shape;2047;p104"/>
          <p:cNvSpPr txBox="1"/>
          <p:nvPr>
            <p:ph type="title"/>
          </p:nvPr>
        </p:nvSpPr>
        <p:spPr>
          <a:xfrm>
            <a:off x="8869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48" name="Google Shape;2048;p104"/>
          <p:cNvSpPr/>
          <p:nvPr/>
        </p:nvSpPr>
        <p:spPr>
          <a:xfrm>
            <a:off x="153840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p104"/>
          <p:cNvSpPr txBox="1"/>
          <p:nvPr>
            <p:ph type="title"/>
          </p:nvPr>
        </p:nvSpPr>
        <p:spPr>
          <a:xfrm>
            <a:off x="886950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50" name="Google Shape;2050;p104"/>
          <p:cNvSpPr txBox="1"/>
          <p:nvPr>
            <p:ph type="title"/>
          </p:nvPr>
        </p:nvSpPr>
        <p:spPr>
          <a:xfrm>
            <a:off x="886950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51" name="Google Shape;2051;p104"/>
          <p:cNvSpPr/>
          <p:nvPr/>
        </p:nvSpPr>
        <p:spPr>
          <a:xfrm>
            <a:off x="1538401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p104"/>
          <p:cNvSpPr txBox="1"/>
          <p:nvPr/>
        </p:nvSpPr>
        <p:spPr>
          <a:xfrm>
            <a:off x="15337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3" name="Google Shape;2053;p104"/>
          <p:cNvSpPr/>
          <p:nvPr/>
        </p:nvSpPr>
        <p:spPr>
          <a:xfrm>
            <a:off x="5589076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4" name="Google Shape;2054;p104"/>
          <p:cNvSpPr/>
          <p:nvPr/>
        </p:nvSpPr>
        <p:spPr>
          <a:xfrm>
            <a:off x="6161667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p104"/>
          <p:cNvSpPr/>
          <p:nvPr/>
        </p:nvSpPr>
        <p:spPr>
          <a:xfrm>
            <a:off x="6734299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6" name="Google Shape;2056;p104"/>
          <p:cNvSpPr/>
          <p:nvPr/>
        </p:nvSpPr>
        <p:spPr>
          <a:xfrm>
            <a:off x="7306890" y="16267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7" name="Google Shape;2057;p104"/>
          <p:cNvSpPr/>
          <p:nvPr/>
        </p:nvSpPr>
        <p:spPr>
          <a:xfrm>
            <a:off x="5589076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p104"/>
          <p:cNvSpPr/>
          <p:nvPr/>
        </p:nvSpPr>
        <p:spPr>
          <a:xfrm>
            <a:off x="6161667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9" name="Google Shape;2059;p104"/>
          <p:cNvSpPr/>
          <p:nvPr/>
        </p:nvSpPr>
        <p:spPr>
          <a:xfrm>
            <a:off x="5589076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0" name="Google Shape;2060;p104"/>
          <p:cNvSpPr/>
          <p:nvPr/>
        </p:nvSpPr>
        <p:spPr>
          <a:xfrm>
            <a:off x="6161667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p104"/>
          <p:cNvSpPr/>
          <p:nvPr/>
        </p:nvSpPr>
        <p:spPr>
          <a:xfrm>
            <a:off x="6734299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2" name="Google Shape;2062;p104"/>
          <p:cNvSpPr/>
          <p:nvPr/>
        </p:nvSpPr>
        <p:spPr>
          <a:xfrm>
            <a:off x="7306890" y="2209041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3" name="Google Shape;2063;p104"/>
          <p:cNvSpPr txBox="1"/>
          <p:nvPr>
            <p:ph type="title"/>
          </p:nvPr>
        </p:nvSpPr>
        <p:spPr>
          <a:xfrm>
            <a:off x="4937625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64" name="Google Shape;2064;p104"/>
          <p:cNvSpPr txBox="1"/>
          <p:nvPr>
            <p:ph type="title"/>
          </p:nvPr>
        </p:nvSpPr>
        <p:spPr>
          <a:xfrm>
            <a:off x="4937625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65" name="Google Shape;2065;p104"/>
          <p:cNvSpPr txBox="1"/>
          <p:nvPr>
            <p:ph type="title"/>
          </p:nvPr>
        </p:nvSpPr>
        <p:spPr>
          <a:xfrm>
            <a:off x="4937625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66" name="Google Shape;2066;p104"/>
          <p:cNvSpPr/>
          <p:nvPr/>
        </p:nvSpPr>
        <p:spPr>
          <a:xfrm>
            <a:off x="558907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104"/>
          <p:cNvSpPr/>
          <p:nvPr/>
        </p:nvSpPr>
        <p:spPr>
          <a:xfrm>
            <a:off x="616166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104"/>
          <p:cNvSpPr/>
          <p:nvPr/>
        </p:nvSpPr>
        <p:spPr>
          <a:xfrm>
            <a:off x="673429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104"/>
          <p:cNvSpPr/>
          <p:nvPr/>
        </p:nvSpPr>
        <p:spPr>
          <a:xfrm>
            <a:off x="7306875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104"/>
          <p:cNvSpPr/>
          <p:nvPr/>
        </p:nvSpPr>
        <p:spPr>
          <a:xfrm>
            <a:off x="787946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104"/>
          <p:cNvSpPr txBox="1"/>
          <p:nvPr>
            <p:ph type="title"/>
          </p:nvPr>
        </p:nvSpPr>
        <p:spPr>
          <a:xfrm>
            <a:off x="4937625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72" name="Google Shape;2072;p104"/>
          <p:cNvSpPr txBox="1"/>
          <p:nvPr>
            <p:ph type="title"/>
          </p:nvPr>
        </p:nvSpPr>
        <p:spPr>
          <a:xfrm>
            <a:off x="4937625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73" name="Google Shape;2073;p104"/>
          <p:cNvSpPr/>
          <p:nvPr/>
        </p:nvSpPr>
        <p:spPr>
          <a:xfrm>
            <a:off x="5589076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104"/>
          <p:cNvSpPr/>
          <p:nvPr/>
        </p:nvSpPr>
        <p:spPr>
          <a:xfrm>
            <a:off x="6161667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104"/>
          <p:cNvSpPr/>
          <p:nvPr/>
        </p:nvSpPr>
        <p:spPr>
          <a:xfrm>
            <a:off x="6734278" y="28005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104"/>
          <p:cNvSpPr/>
          <p:nvPr/>
        </p:nvSpPr>
        <p:spPr>
          <a:xfrm>
            <a:off x="7306869" y="2800544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104"/>
          <p:cNvSpPr txBox="1"/>
          <p:nvPr/>
        </p:nvSpPr>
        <p:spPr>
          <a:xfrm>
            <a:off x="7306852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104"/>
          <p:cNvSpPr txBox="1"/>
          <p:nvPr/>
        </p:nvSpPr>
        <p:spPr>
          <a:xfrm>
            <a:off x="787944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104"/>
          <p:cNvSpPr txBox="1"/>
          <p:nvPr/>
        </p:nvSpPr>
        <p:spPr>
          <a:xfrm>
            <a:off x="6161678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104"/>
          <p:cNvSpPr txBox="1"/>
          <p:nvPr/>
        </p:nvSpPr>
        <p:spPr>
          <a:xfrm>
            <a:off x="6734265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104"/>
          <p:cNvSpPr txBox="1"/>
          <p:nvPr/>
        </p:nvSpPr>
        <p:spPr>
          <a:xfrm>
            <a:off x="5584421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2082" name="Google Shape;2082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928636">
            <a:off x="672655" y="3865120"/>
            <a:ext cx="449132" cy="2480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3" name="Google Shape;2083;p104"/>
          <p:cNvCxnSpPr/>
          <p:nvPr/>
        </p:nvCxnSpPr>
        <p:spPr>
          <a:xfrm>
            <a:off x="2992375" y="3009325"/>
            <a:ext cx="12033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7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p1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Trace the steps...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89" name="Google Shape;2089;p105"/>
          <p:cNvSpPr/>
          <p:nvPr/>
        </p:nvSpPr>
        <p:spPr>
          <a:xfrm>
            <a:off x="15384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105"/>
          <p:cNvSpPr/>
          <p:nvPr/>
        </p:nvSpPr>
        <p:spPr>
          <a:xfrm>
            <a:off x="15384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105"/>
          <p:cNvSpPr/>
          <p:nvPr/>
        </p:nvSpPr>
        <p:spPr>
          <a:xfrm>
            <a:off x="15384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105"/>
          <p:cNvSpPr txBox="1"/>
          <p:nvPr>
            <p:ph type="title"/>
          </p:nvPr>
        </p:nvSpPr>
        <p:spPr>
          <a:xfrm>
            <a:off x="8869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93" name="Google Shape;2093;p105"/>
          <p:cNvSpPr txBox="1"/>
          <p:nvPr>
            <p:ph type="title"/>
          </p:nvPr>
        </p:nvSpPr>
        <p:spPr>
          <a:xfrm>
            <a:off x="8869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94" name="Google Shape;2094;p105"/>
          <p:cNvSpPr txBox="1"/>
          <p:nvPr>
            <p:ph type="title"/>
          </p:nvPr>
        </p:nvSpPr>
        <p:spPr>
          <a:xfrm>
            <a:off x="8869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95" name="Google Shape;2095;p105"/>
          <p:cNvSpPr/>
          <p:nvPr/>
        </p:nvSpPr>
        <p:spPr>
          <a:xfrm>
            <a:off x="153840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105"/>
          <p:cNvSpPr txBox="1"/>
          <p:nvPr>
            <p:ph type="title"/>
          </p:nvPr>
        </p:nvSpPr>
        <p:spPr>
          <a:xfrm>
            <a:off x="886950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97" name="Google Shape;2097;p105"/>
          <p:cNvSpPr txBox="1"/>
          <p:nvPr>
            <p:ph type="title"/>
          </p:nvPr>
        </p:nvSpPr>
        <p:spPr>
          <a:xfrm>
            <a:off x="886950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098" name="Google Shape;2098;p105"/>
          <p:cNvSpPr/>
          <p:nvPr/>
        </p:nvSpPr>
        <p:spPr>
          <a:xfrm>
            <a:off x="1538401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105"/>
          <p:cNvSpPr txBox="1"/>
          <p:nvPr/>
        </p:nvSpPr>
        <p:spPr>
          <a:xfrm>
            <a:off x="15337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105"/>
          <p:cNvSpPr/>
          <p:nvPr/>
        </p:nvSpPr>
        <p:spPr>
          <a:xfrm>
            <a:off x="5589076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105"/>
          <p:cNvSpPr/>
          <p:nvPr/>
        </p:nvSpPr>
        <p:spPr>
          <a:xfrm>
            <a:off x="6161667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105"/>
          <p:cNvSpPr/>
          <p:nvPr/>
        </p:nvSpPr>
        <p:spPr>
          <a:xfrm>
            <a:off x="6734299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105"/>
          <p:cNvSpPr/>
          <p:nvPr/>
        </p:nvSpPr>
        <p:spPr>
          <a:xfrm>
            <a:off x="7306890" y="16267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105"/>
          <p:cNvSpPr/>
          <p:nvPr/>
        </p:nvSpPr>
        <p:spPr>
          <a:xfrm>
            <a:off x="5589076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105"/>
          <p:cNvSpPr/>
          <p:nvPr/>
        </p:nvSpPr>
        <p:spPr>
          <a:xfrm>
            <a:off x="6161667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105"/>
          <p:cNvSpPr/>
          <p:nvPr/>
        </p:nvSpPr>
        <p:spPr>
          <a:xfrm>
            <a:off x="5589076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105"/>
          <p:cNvSpPr/>
          <p:nvPr/>
        </p:nvSpPr>
        <p:spPr>
          <a:xfrm>
            <a:off x="6161667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105"/>
          <p:cNvSpPr/>
          <p:nvPr/>
        </p:nvSpPr>
        <p:spPr>
          <a:xfrm>
            <a:off x="6734299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105"/>
          <p:cNvSpPr/>
          <p:nvPr/>
        </p:nvSpPr>
        <p:spPr>
          <a:xfrm>
            <a:off x="7306890" y="2209041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105"/>
          <p:cNvSpPr txBox="1"/>
          <p:nvPr>
            <p:ph type="title"/>
          </p:nvPr>
        </p:nvSpPr>
        <p:spPr>
          <a:xfrm>
            <a:off x="4937625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11" name="Google Shape;2111;p105"/>
          <p:cNvSpPr txBox="1"/>
          <p:nvPr>
            <p:ph type="title"/>
          </p:nvPr>
        </p:nvSpPr>
        <p:spPr>
          <a:xfrm>
            <a:off x="4937625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12" name="Google Shape;2112;p105"/>
          <p:cNvSpPr txBox="1"/>
          <p:nvPr>
            <p:ph type="title"/>
          </p:nvPr>
        </p:nvSpPr>
        <p:spPr>
          <a:xfrm>
            <a:off x="4937625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13" name="Google Shape;2113;p105"/>
          <p:cNvSpPr/>
          <p:nvPr/>
        </p:nvSpPr>
        <p:spPr>
          <a:xfrm>
            <a:off x="558907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4" name="Google Shape;2114;p105"/>
          <p:cNvSpPr/>
          <p:nvPr/>
        </p:nvSpPr>
        <p:spPr>
          <a:xfrm>
            <a:off x="616166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5" name="Google Shape;2115;p105"/>
          <p:cNvSpPr/>
          <p:nvPr/>
        </p:nvSpPr>
        <p:spPr>
          <a:xfrm>
            <a:off x="673429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6" name="Google Shape;2116;p105"/>
          <p:cNvSpPr/>
          <p:nvPr/>
        </p:nvSpPr>
        <p:spPr>
          <a:xfrm>
            <a:off x="7306875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7" name="Google Shape;2117;p105"/>
          <p:cNvSpPr/>
          <p:nvPr/>
        </p:nvSpPr>
        <p:spPr>
          <a:xfrm>
            <a:off x="787946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8" name="Google Shape;2118;p105"/>
          <p:cNvSpPr txBox="1"/>
          <p:nvPr>
            <p:ph type="title"/>
          </p:nvPr>
        </p:nvSpPr>
        <p:spPr>
          <a:xfrm>
            <a:off x="4937625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19" name="Google Shape;2119;p105"/>
          <p:cNvSpPr txBox="1"/>
          <p:nvPr>
            <p:ph type="title"/>
          </p:nvPr>
        </p:nvSpPr>
        <p:spPr>
          <a:xfrm>
            <a:off x="4937625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20" name="Google Shape;2120;p105"/>
          <p:cNvSpPr/>
          <p:nvPr/>
        </p:nvSpPr>
        <p:spPr>
          <a:xfrm>
            <a:off x="5589076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1" name="Google Shape;2121;p105"/>
          <p:cNvSpPr/>
          <p:nvPr/>
        </p:nvSpPr>
        <p:spPr>
          <a:xfrm>
            <a:off x="6161667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2" name="Google Shape;2122;p105"/>
          <p:cNvSpPr/>
          <p:nvPr/>
        </p:nvSpPr>
        <p:spPr>
          <a:xfrm>
            <a:off x="6734278" y="28005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3" name="Google Shape;2123;p105"/>
          <p:cNvSpPr/>
          <p:nvPr/>
        </p:nvSpPr>
        <p:spPr>
          <a:xfrm>
            <a:off x="7306869" y="2800544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4" name="Google Shape;2124;p105"/>
          <p:cNvSpPr txBox="1"/>
          <p:nvPr/>
        </p:nvSpPr>
        <p:spPr>
          <a:xfrm>
            <a:off x="7306852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5" name="Google Shape;2125;p105"/>
          <p:cNvSpPr txBox="1"/>
          <p:nvPr/>
        </p:nvSpPr>
        <p:spPr>
          <a:xfrm>
            <a:off x="787944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6" name="Google Shape;2126;p105"/>
          <p:cNvSpPr txBox="1"/>
          <p:nvPr/>
        </p:nvSpPr>
        <p:spPr>
          <a:xfrm>
            <a:off x="6161678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7" name="Google Shape;2127;p105"/>
          <p:cNvSpPr txBox="1"/>
          <p:nvPr/>
        </p:nvSpPr>
        <p:spPr>
          <a:xfrm>
            <a:off x="6734265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p105"/>
          <p:cNvSpPr txBox="1"/>
          <p:nvPr/>
        </p:nvSpPr>
        <p:spPr>
          <a:xfrm>
            <a:off x="5584421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2129" name="Google Shape;2129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928636">
            <a:off x="672655" y="3865120"/>
            <a:ext cx="449132" cy="24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130" name="Google Shape;2130;p105"/>
          <p:cNvSpPr/>
          <p:nvPr/>
        </p:nvSpPr>
        <p:spPr>
          <a:xfrm>
            <a:off x="212024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1" name="Google Shape;2131;p105"/>
          <p:cNvSpPr/>
          <p:nvPr/>
        </p:nvSpPr>
        <p:spPr>
          <a:xfrm>
            <a:off x="212024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p105"/>
          <p:cNvSpPr/>
          <p:nvPr/>
        </p:nvSpPr>
        <p:spPr>
          <a:xfrm>
            <a:off x="212024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3" name="Google Shape;2133;p105"/>
          <p:cNvSpPr/>
          <p:nvPr/>
        </p:nvSpPr>
        <p:spPr>
          <a:xfrm>
            <a:off x="212024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4" name="Google Shape;2134;p105"/>
          <p:cNvSpPr/>
          <p:nvPr/>
        </p:nvSpPr>
        <p:spPr>
          <a:xfrm>
            <a:off x="2120242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5" name="Google Shape;2135;p105"/>
          <p:cNvSpPr txBox="1"/>
          <p:nvPr/>
        </p:nvSpPr>
        <p:spPr>
          <a:xfrm>
            <a:off x="212025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9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own.png" id="2140" name="Google Shape;2140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928636">
            <a:off x="672655" y="3865120"/>
            <a:ext cx="449132" cy="24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141" name="Google Shape;2141;p10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Trace the steps...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142" name="Google Shape;2142;p106"/>
          <p:cNvSpPr/>
          <p:nvPr/>
        </p:nvSpPr>
        <p:spPr>
          <a:xfrm>
            <a:off x="15384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106"/>
          <p:cNvSpPr/>
          <p:nvPr/>
        </p:nvSpPr>
        <p:spPr>
          <a:xfrm>
            <a:off x="15384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4" name="Google Shape;2144;p106"/>
          <p:cNvSpPr/>
          <p:nvPr/>
        </p:nvSpPr>
        <p:spPr>
          <a:xfrm>
            <a:off x="15384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Google Shape;2145;p106"/>
          <p:cNvSpPr txBox="1"/>
          <p:nvPr>
            <p:ph type="title"/>
          </p:nvPr>
        </p:nvSpPr>
        <p:spPr>
          <a:xfrm>
            <a:off x="8869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46" name="Google Shape;2146;p106"/>
          <p:cNvSpPr txBox="1"/>
          <p:nvPr>
            <p:ph type="title"/>
          </p:nvPr>
        </p:nvSpPr>
        <p:spPr>
          <a:xfrm>
            <a:off x="8869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47" name="Google Shape;2147;p106"/>
          <p:cNvSpPr txBox="1"/>
          <p:nvPr>
            <p:ph type="title"/>
          </p:nvPr>
        </p:nvSpPr>
        <p:spPr>
          <a:xfrm>
            <a:off x="8869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48" name="Google Shape;2148;p106"/>
          <p:cNvSpPr/>
          <p:nvPr/>
        </p:nvSpPr>
        <p:spPr>
          <a:xfrm>
            <a:off x="153840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106"/>
          <p:cNvSpPr txBox="1"/>
          <p:nvPr>
            <p:ph type="title"/>
          </p:nvPr>
        </p:nvSpPr>
        <p:spPr>
          <a:xfrm>
            <a:off x="886950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50" name="Google Shape;2150;p106"/>
          <p:cNvSpPr txBox="1"/>
          <p:nvPr>
            <p:ph type="title"/>
          </p:nvPr>
        </p:nvSpPr>
        <p:spPr>
          <a:xfrm>
            <a:off x="886950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51" name="Google Shape;2151;p106"/>
          <p:cNvSpPr/>
          <p:nvPr/>
        </p:nvSpPr>
        <p:spPr>
          <a:xfrm>
            <a:off x="1538401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2" name="Google Shape;2152;p106"/>
          <p:cNvSpPr txBox="1"/>
          <p:nvPr/>
        </p:nvSpPr>
        <p:spPr>
          <a:xfrm>
            <a:off x="15337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3" name="Google Shape;2153;p106"/>
          <p:cNvSpPr/>
          <p:nvPr/>
        </p:nvSpPr>
        <p:spPr>
          <a:xfrm>
            <a:off x="5589076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4" name="Google Shape;2154;p106"/>
          <p:cNvSpPr/>
          <p:nvPr/>
        </p:nvSpPr>
        <p:spPr>
          <a:xfrm>
            <a:off x="6161667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5" name="Google Shape;2155;p106"/>
          <p:cNvSpPr/>
          <p:nvPr/>
        </p:nvSpPr>
        <p:spPr>
          <a:xfrm>
            <a:off x="6734299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p106"/>
          <p:cNvSpPr/>
          <p:nvPr/>
        </p:nvSpPr>
        <p:spPr>
          <a:xfrm>
            <a:off x="7306890" y="16267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7" name="Google Shape;2157;p106"/>
          <p:cNvSpPr/>
          <p:nvPr/>
        </p:nvSpPr>
        <p:spPr>
          <a:xfrm>
            <a:off x="5589076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p106"/>
          <p:cNvSpPr/>
          <p:nvPr/>
        </p:nvSpPr>
        <p:spPr>
          <a:xfrm>
            <a:off x="6161667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9" name="Google Shape;2159;p106"/>
          <p:cNvSpPr/>
          <p:nvPr/>
        </p:nvSpPr>
        <p:spPr>
          <a:xfrm>
            <a:off x="5589076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Google Shape;2160;p106"/>
          <p:cNvSpPr/>
          <p:nvPr/>
        </p:nvSpPr>
        <p:spPr>
          <a:xfrm>
            <a:off x="6161667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1" name="Google Shape;2161;p106"/>
          <p:cNvSpPr/>
          <p:nvPr/>
        </p:nvSpPr>
        <p:spPr>
          <a:xfrm>
            <a:off x="6734299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2" name="Google Shape;2162;p106"/>
          <p:cNvSpPr/>
          <p:nvPr/>
        </p:nvSpPr>
        <p:spPr>
          <a:xfrm>
            <a:off x="7306890" y="2209041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3" name="Google Shape;2163;p106"/>
          <p:cNvSpPr txBox="1"/>
          <p:nvPr>
            <p:ph type="title"/>
          </p:nvPr>
        </p:nvSpPr>
        <p:spPr>
          <a:xfrm>
            <a:off x="4937625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64" name="Google Shape;2164;p106"/>
          <p:cNvSpPr txBox="1"/>
          <p:nvPr>
            <p:ph type="title"/>
          </p:nvPr>
        </p:nvSpPr>
        <p:spPr>
          <a:xfrm>
            <a:off x="4937625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65" name="Google Shape;2165;p106"/>
          <p:cNvSpPr txBox="1"/>
          <p:nvPr>
            <p:ph type="title"/>
          </p:nvPr>
        </p:nvSpPr>
        <p:spPr>
          <a:xfrm>
            <a:off x="4937625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66" name="Google Shape;2166;p106"/>
          <p:cNvSpPr/>
          <p:nvPr/>
        </p:nvSpPr>
        <p:spPr>
          <a:xfrm>
            <a:off x="558907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106"/>
          <p:cNvSpPr/>
          <p:nvPr/>
        </p:nvSpPr>
        <p:spPr>
          <a:xfrm>
            <a:off x="616166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106"/>
          <p:cNvSpPr/>
          <p:nvPr/>
        </p:nvSpPr>
        <p:spPr>
          <a:xfrm>
            <a:off x="673429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106"/>
          <p:cNvSpPr/>
          <p:nvPr/>
        </p:nvSpPr>
        <p:spPr>
          <a:xfrm>
            <a:off x="7306875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106"/>
          <p:cNvSpPr/>
          <p:nvPr/>
        </p:nvSpPr>
        <p:spPr>
          <a:xfrm>
            <a:off x="787946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106"/>
          <p:cNvSpPr txBox="1"/>
          <p:nvPr>
            <p:ph type="title"/>
          </p:nvPr>
        </p:nvSpPr>
        <p:spPr>
          <a:xfrm>
            <a:off x="4937625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72" name="Google Shape;2172;p106"/>
          <p:cNvSpPr txBox="1"/>
          <p:nvPr>
            <p:ph type="title"/>
          </p:nvPr>
        </p:nvSpPr>
        <p:spPr>
          <a:xfrm>
            <a:off x="4937625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173" name="Google Shape;2173;p106"/>
          <p:cNvSpPr/>
          <p:nvPr/>
        </p:nvSpPr>
        <p:spPr>
          <a:xfrm>
            <a:off x="5589076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106"/>
          <p:cNvSpPr/>
          <p:nvPr/>
        </p:nvSpPr>
        <p:spPr>
          <a:xfrm>
            <a:off x="6161667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106"/>
          <p:cNvSpPr/>
          <p:nvPr/>
        </p:nvSpPr>
        <p:spPr>
          <a:xfrm>
            <a:off x="6734278" y="28005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106"/>
          <p:cNvSpPr/>
          <p:nvPr/>
        </p:nvSpPr>
        <p:spPr>
          <a:xfrm>
            <a:off x="7306869" y="2800544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106"/>
          <p:cNvSpPr txBox="1"/>
          <p:nvPr/>
        </p:nvSpPr>
        <p:spPr>
          <a:xfrm>
            <a:off x="7306852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106"/>
          <p:cNvSpPr txBox="1"/>
          <p:nvPr/>
        </p:nvSpPr>
        <p:spPr>
          <a:xfrm>
            <a:off x="787944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106"/>
          <p:cNvSpPr txBox="1"/>
          <p:nvPr/>
        </p:nvSpPr>
        <p:spPr>
          <a:xfrm>
            <a:off x="6161678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106"/>
          <p:cNvSpPr txBox="1"/>
          <p:nvPr/>
        </p:nvSpPr>
        <p:spPr>
          <a:xfrm>
            <a:off x="6734265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106"/>
          <p:cNvSpPr txBox="1"/>
          <p:nvPr/>
        </p:nvSpPr>
        <p:spPr>
          <a:xfrm>
            <a:off x="5584421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106"/>
          <p:cNvSpPr/>
          <p:nvPr/>
        </p:nvSpPr>
        <p:spPr>
          <a:xfrm>
            <a:off x="212024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106"/>
          <p:cNvSpPr/>
          <p:nvPr/>
        </p:nvSpPr>
        <p:spPr>
          <a:xfrm>
            <a:off x="212024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106"/>
          <p:cNvSpPr/>
          <p:nvPr/>
        </p:nvSpPr>
        <p:spPr>
          <a:xfrm>
            <a:off x="212024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106"/>
          <p:cNvSpPr/>
          <p:nvPr/>
        </p:nvSpPr>
        <p:spPr>
          <a:xfrm>
            <a:off x="212024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106"/>
          <p:cNvSpPr/>
          <p:nvPr/>
        </p:nvSpPr>
        <p:spPr>
          <a:xfrm>
            <a:off x="2120242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106"/>
          <p:cNvSpPr txBox="1"/>
          <p:nvPr/>
        </p:nvSpPr>
        <p:spPr>
          <a:xfrm>
            <a:off x="212025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106"/>
          <p:cNvSpPr/>
          <p:nvPr/>
        </p:nvSpPr>
        <p:spPr>
          <a:xfrm>
            <a:off x="270021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106"/>
          <p:cNvSpPr/>
          <p:nvPr/>
        </p:nvSpPr>
        <p:spPr>
          <a:xfrm>
            <a:off x="3272800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106"/>
          <p:cNvSpPr/>
          <p:nvPr/>
        </p:nvSpPr>
        <p:spPr>
          <a:xfrm>
            <a:off x="384539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x-png-image-35402-272.png" id="2191" name="Google Shape;2191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6950" y="3937523"/>
            <a:ext cx="486300" cy="500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5" name="Shape 2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6" name="Google Shape;2196;p10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Trace the steps...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197" name="Google Shape;2197;p107"/>
          <p:cNvSpPr/>
          <p:nvPr/>
        </p:nvSpPr>
        <p:spPr>
          <a:xfrm>
            <a:off x="15384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107"/>
          <p:cNvSpPr/>
          <p:nvPr/>
        </p:nvSpPr>
        <p:spPr>
          <a:xfrm>
            <a:off x="15384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107"/>
          <p:cNvSpPr/>
          <p:nvPr/>
        </p:nvSpPr>
        <p:spPr>
          <a:xfrm>
            <a:off x="15384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107"/>
          <p:cNvSpPr txBox="1"/>
          <p:nvPr>
            <p:ph type="title"/>
          </p:nvPr>
        </p:nvSpPr>
        <p:spPr>
          <a:xfrm>
            <a:off x="8869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01" name="Google Shape;2201;p107"/>
          <p:cNvSpPr txBox="1"/>
          <p:nvPr>
            <p:ph type="title"/>
          </p:nvPr>
        </p:nvSpPr>
        <p:spPr>
          <a:xfrm>
            <a:off x="8869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02" name="Google Shape;2202;p107"/>
          <p:cNvSpPr txBox="1"/>
          <p:nvPr>
            <p:ph type="title"/>
          </p:nvPr>
        </p:nvSpPr>
        <p:spPr>
          <a:xfrm>
            <a:off x="8869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03" name="Google Shape;2203;p107"/>
          <p:cNvSpPr/>
          <p:nvPr/>
        </p:nvSpPr>
        <p:spPr>
          <a:xfrm>
            <a:off x="153840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107"/>
          <p:cNvSpPr txBox="1"/>
          <p:nvPr>
            <p:ph type="title"/>
          </p:nvPr>
        </p:nvSpPr>
        <p:spPr>
          <a:xfrm>
            <a:off x="886950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05" name="Google Shape;2205;p107"/>
          <p:cNvSpPr txBox="1"/>
          <p:nvPr>
            <p:ph type="title"/>
          </p:nvPr>
        </p:nvSpPr>
        <p:spPr>
          <a:xfrm>
            <a:off x="886950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06" name="Google Shape;2206;p107"/>
          <p:cNvSpPr/>
          <p:nvPr/>
        </p:nvSpPr>
        <p:spPr>
          <a:xfrm>
            <a:off x="1538401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107"/>
          <p:cNvSpPr txBox="1"/>
          <p:nvPr/>
        </p:nvSpPr>
        <p:spPr>
          <a:xfrm>
            <a:off x="15337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107"/>
          <p:cNvSpPr/>
          <p:nvPr/>
        </p:nvSpPr>
        <p:spPr>
          <a:xfrm>
            <a:off x="5589076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107"/>
          <p:cNvSpPr/>
          <p:nvPr/>
        </p:nvSpPr>
        <p:spPr>
          <a:xfrm>
            <a:off x="6161667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107"/>
          <p:cNvSpPr/>
          <p:nvPr/>
        </p:nvSpPr>
        <p:spPr>
          <a:xfrm>
            <a:off x="6734299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107"/>
          <p:cNvSpPr/>
          <p:nvPr/>
        </p:nvSpPr>
        <p:spPr>
          <a:xfrm>
            <a:off x="7306890" y="16267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107"/>
          <p:cNvSpPr/>
          <p:nvPr/>
        </p:nvSpPr>
        <p:spPr>
          <a:xfrm>
            <a:off x="5589076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3" name="Google Shape;2213;p107"/>
          <p:cNvSpPr/>
          <p:nvPr/>
        </p:nvSpPr>
        <p:spPr>
          <a:xfrm>
            <a:off x="6161667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4" name="Google Shape;2214;p107"/>
          <p:cNvSpPr/>
          <p:nvPr/>
        </p:nvSpPr>
        <p:spPr>
          <a:xfrm>
            <a:off x="5589076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5" name="Google Shape;2215;p107"/>
          <p:cNvSpPr/>
          <p:nvPr/>
        </p:nvSpPr>
        <p:spPr>
          <a:xfrm>
            <a:off x="6161667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6" name="Google Shape;2216;p107"/>
          <p:cNvSpPr/>
          <p:nvPr/>
        </p:nvSpPr>
        <p:spPr>
          <a:xfrm>
            <a:off x="6734299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7" name="Google Shape;2217;p107"/>
          <p:cNvSpPr/>
          <p:nvPr/>
        </p:nvSpPr>
        <p:spPr>
          <a:xfrm>
            <a:off x="7306890" y="2209041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8" name="Google Shape;2218;p107"/>
          <p:cNvSpPr txBox="1"/>
          <p:nvPr>
            <p:ph type="title"/>
          </p:nvPr>
        </p:nvSpPr>
        <p:spPr>
          <a:xfrm>
            <a:off x="4937625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19" name="Google Shape;2219;p107"/>
          <p:cNvSpPr txBox="1"/>
          <p:nvPr>
            <p:ph type="title"/>
          </p:nvPr>
        </p:nvSpPr>
        <p:spPr>
          <a:xfrm>
            <a:off x="4937625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20" name="Google Shape;2220;p107"/>
          <p:cNvSpPr txBox="1"/>
          <p:nvPr>
            <p:ph type="title"/>
          </p:nvPr>
        </p:nvSpPr>
        <p:spPr>
          <a:xfrm>
            <a:off x="4937625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21" name="Google Shape;2221;p107"/>
          <p:cNvSpPr/>
          <p:nvPr/>
        </p:nvSpPr>
        <p:spPr>
          <a:xfrm>
            <a:off x="558907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2" name="Google Shape;2222;p107"/>
          <p:cNvSpPr/>
          <p:nvPr/>
        </p:nvSpPr>
        <p:spPr>
          <a:xfrm>
            <a:off x="616166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3" name="Google Shape;2223;p107"/>
          <p:cNvSpPr/>
          <p:nvPr/>
        </p:nvSpPr>
        <p:spPr>
          <a:xfrm>
            <a:off x="673429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4" name="Google Shape;2224;p107"/>
          <p:cNvSpPr/>
          <p:nvPr/>
        </p:nvSpPr>
        <p:spPr>
          <a:xfrm>
            <a:off x="7306875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5" name="Google Shape;2225;p107"/>
          <p:cNvSpPr/>
          <p:nvPr/>
        </p:nvSpPr>
        <p:spPr>
          <a:xfrm>
            <a:off x="787946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6" name="Google Shape;2226;p107"/>
          <p:cNvSpPr txBox="1"/>
          <p:nvPr>
            <p:ph type="title"/>
          </p:nvPr>
        </p:nvSpPr>
        <p:spPr>
          <a:xfrm>
            <a:off x="4937625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27" name="Google Shape;2227;p107"/>
          <p:cNvSpPr txBox="1"/>
          <p:nvPr>
            <p:ph type="title"/>
          </p:nvPr>
        </p:nvSpPr>
        <p:spPr>
          <a:xfrm>
            <a:off x="4937625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28" name="Google Shape;2228;p107"/>
          <p:cNvSpPr/>
          <p:nvPr/>
        </p:nvSpPr>
        <p:spPr>
          <a:xfrm>
            <a:off x="5589076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9" name="Google Shape;2229;p107"/>
          <p:cNvSpPr/>
          <p:nvPr/>
        </p:nvSpPr>
        <p:spPr>
          <a:xfrm>
            <a:off x="6161667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0" name="Google Shape;2230;p107"/>
          <p:cNvSpPr/>
          <p:nvPr/>
        </p:nvSpPr>
        <p:spPr>
          <a:xfrm>
            <a:off x="6734278" y="28005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107"/>
          <p:cNvSpPr/>
          <p:nvPr/>
        </p:nvSpPr>
        <p:spPr>
          <a:xfrm>
            <a:off x="7306869" y="2800544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2" name="Google Shape;2232;p107"/>
          <p:cNvSpPr txBox="1"/>
          <p:nvPr/>
        </p:nvSpPr>
        <p:spPr>
          <a:xfrm>
            <a:off x="7306852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3" name="Google Shape;2233;p107"/>
          <p:cNvSpPr txBox="1"/>
          <p:nvPr/>
        </p:nvSpPr>
        <p:spPr>
          <a:xfrm>
            <a:off x="787944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4" name="Google Shape;2234;p107"/>
          <p:cNvSpPr txBox="1"/>
          <p:nvPr/>
        </p:nvSpPr>
        <p:spPr>
          <a:xfrm>
            <a:off x="6161678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5" name="Google Shape;2235;p107"/>
          <p:cNvSpPr txBox="1"/>
          <p:nvPr/>
        </p:nvSpPr>
        <p:spPr>
          <a:xfrm>
            <a:off x="6734265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6" name="Google Shape;2236;p107"/>
          <p:cNvSpPr txBox="1"/>
          <p:nvPr/>
        </p:nvSpPr>
        <p:spPr>
          <a:xfrm>
            <a:off x="5584421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7" name="Google Shape;2237;p107"/>
          <p:cNvSpPr/>
          <p:nvPr/>
        </p:nvSpPr>
        <p:spPr>
          <a:xfrm>
            <a:off x="212024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8" name="Google Shape;2238;p107"/>
          <p:cNvSpPr/>
          <p:nvPr/>
        </p:nvSpPr>
        <p:spPr>
          <a:xfrm>
            <a:off x="212024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9" name="Google Shape;2239;p107"/>
          <p:cNvSpPr/>
          <p:nvPr/>
        </p:nvSpPr>
        <p:spPr>
          <a:xfrm>
            <a:off x="212024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0" name="Google Shape;2240;p107"/>
          <p:cNvSpPr/>
          <p:nvPr/>
        </p:nvSpPr>
        <p:spPr>
          <a:xfrm>
            <a:off x="212024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1" name="Google Shape;2241;p107"/>
          <p:cNvSpPr/>
          <p:nvPr/>
        </p:nvSpPr>
        <p:spPr>
          <a:xfrm>
            <a:off x="2120242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2" name="Google Shape;2242;p107"/>
          <p:cNvSpPr txBox="1"/>
          <p:nvPr/>
        </p:nvSpPr>
        <p:spPr>
          <a:xfrm>
            <a:off x="212025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3" name="Google Shape;2243;p107"/>
          <p:cNvSpPr/>
          <p:nvPr/>
        </p:nvSpPr>
        <p:spPr>
          <a:xfrm>
            <a:off x="270021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4" name="Google Shape;2244;p107"/>
          <p:cNvSpPr/>
          <p:nvPr/>
        </p:nvSpPr>
        <p:spPr>
          <a:xfrm>
            <a:off x="3272800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5" name="Google Shape;2245;p107"/>
          <p:cNvSpPr/>
          <p:nvPr/>
        </p:nvSpPr>
        <p:spPr>
          <a:xfrm>
            <a:off x="384539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2246" name="Google Shape;2246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928636">
            <a:off x="736530" y="1480170"/>
            <a:ext cx="449132" cy="248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-png-image-35402-272.png" id="2247" name="Google Shape;2247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6950" y="3937523"/>
            <a:ext cx="486300" cy="500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" name="Google Shape;2252;p1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Trace the steps...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253" name="Google Shape;2253;p108"/>
          <p:cNvSpPr/>
          <p:nvPr/>
        </p:nvSpPr>
        <p:spPr>
          <a:xfrm>
            <a:off x="15384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4" name="Google Shape;2254;p108"/>
          <p:cNvSpPr/>
          <p:nvPr/>
        </p:nvSpPr>
        <p:spPr>
          <a:xfrm>
            <a:off x="15384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5" name="Google Shape;2255;p108"/>
          <p:cNvSpPr/>
          <p:nvPr/>
        </p:nvSpPr>
        <p:spPr>
          <a:xfrm>
            <a:off x="15384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6" name="Google Shape;2256;p108"/>
          <p:cNvSpPr txBox="1"/>
          <p:nvPr>
            <p:ph type="title"/>
          </p:nvPr>
        </p:nvSpPr>
        <p:spPr>
          <a:xfrm>
            <a:off x="8869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57" name="Google Shape;2257;p108"/>
          <p:cNvSpPr txBox="1"/>
          <p:nvPr>
            <p:ph type="title"/>
          </p:nvPr>
        </p:nvSpPr>
        <p:spPr>
          <a:xfrm>
            <a:off x="8869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58" name="Google Shape;2258;p108"/>
          <p:cNvSpPr txBox="1"/>
          <p:nvPr>
            <p:ph type="title"/>
          </p:nvPr>
        </p:nvSpPr>
        <p:spPr>
          <a:xfrm>
            <a:off x="8869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59" name="Google Shape;2259;p108"/>
          <p:cNvSpPr/>
          <p:nvPr/>
        </p:nvSpPr>
        <p:spPr>
          <a:xfrm>
            <a:off x="153840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0" name="Google Shape;2260;p108"/>
          <p:cNvSpPr txBox="1"/>
          <p:nvPr>
            <p:ph type="title"/>
          </p:nvPr>
        </p:nvSpPr>
        <p:spPr>
          <a:xfrm>
            <a:off x="886950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61" name="Google Shape;2261;p108"/>
          <p:cNvSpPr txBox="1"/>
          <p:nvPr>
            <p:ph type="title"/>
          </p:nvPr>
        </p:nvSpPr>
        <p:spPr>
          <a:xfrm>
            <a:off x="886950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62" name="Google Shape;2262;p108"/>
          <p:cNvSpPr/>
          <p:nvPr/>
        </p:nvSpPr>
        <p:spPr>
          <a:xfrm>
            <a:off x="1538401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3" name="Google Shape;2263;p108"/>
          <p:cNvSpPr txBox="1"/>
          <p:nvPr/>
        </p:nvSpPr>
        <p:spPr>
          <a:xfrm>
            <a:off x="15337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4" name="Google Shape;2264;p108"/>
          <p:cNvSpPr/>
          <p:nvPr/>
        </p:nvSpPr>
        <p:spPr>
          <a:xfrm>
            <a:off x="5589076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5" name="Google Shape;2265;p108"/>
          <p:cNvSpPr/>
          <p:nvPr/>
        </p:nvSpPr>
        <p:spPr>
          <a:xfrm>
            <a:off x="6161667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6" name="Google Shape;2266;p108"/>
          <p:cNvSpPr/>
          <p:nvPr/>
        </p:nvSpPr>
        <p:spPr>
          <a:xfrm>
            <a:off x="6734299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7" name="Google Shape;2267;p108"/>
          <p:cNvSpPr/>
          <p:nvPr/>
        </p:nvSpPr>
        <p:spPr>
          <a:xfrm>
            <a:off x="7306890" y="16267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8" name="Google Shape;2268;p108"/>
          <p:cNvSpPr/>
          <p:nvPr/>
        </p:nvSpPr>
        <p:spPr>
          <a:xfrm>
            <a:off x="5589076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9" name="Google Shape;2269;p108"/>
          <p:cNvSpPr/>
          <p:nvPr/>
        </p:nvSpPr>
        <p:spPr>
          <a:xfrm>
            <a:off x="6161667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0" name="Google Shape;2270;p108"/>
          <p:cNvSpPr/>
          <p:nvPr/>
        </p:nvSpPr>
        <p:spPr>
          <a:xfrm>
            <a:off x="5589076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1" name="Google Shape;2271;p108"/>
          <p:cNvSpPr/>
          <p:nvPr/>
        </p:nvSpPr>
        <p:spPr>
          <a:xfrm>
            <a:off x="6161667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2" name="Google Shape;2272;p108"/>
          <p:cNvSpPr/>
          <p:nvPr/>
        </p:nvSpPr>
        <p:spPr>
          <a:xfrm>
            <a:off x="6734299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p108"/>
          <p:cNvSpPr/>
          <p:nvPr/>
        </p:nvSpPr>
        <p:spPr>
          <a:xfrm>
            <a:off x="7306890" y="2209041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Google Shape;2274;p108"/>
          <p:cNvSpPr txBox="1"/>
          <p:nvPr>
            <p:ph type="title"/>
          </p:nvPr>
        </p:nvSpPr>
        <p:spPr>
          <a:xfrm>
            <a:off x="4937625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75" name="Google Shape;2275;p108"/>
          <p:cNvSpPr txBox="1"/>
          <p:nvPr>
            <p:ph type="title"/>
          </p:nvPr>
        </p:nvSpPr>
        <p:spPr>
          <a:xfrm>
            <a:off x="4937625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76" name="Google Shape;2276;p108"/>
          <p:cNvSpPr txBox="1"/>
          <p:nvPr>
            <p:ph type="title"/>
          </p:nvPr>
        </p:nvSpPr>
        <p:spPr>
          <a:xfrm>
            <a:off x="4937625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77" name="Google Shape;2277;p108"/>
          <p:cNvSpPr/>
          <p:nvPr/>
        </p:nvSpPr>
        <p:spPr>
          <a:xfrm>
            <a:off x="558907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108"/>
          <p:cNvSpPr/>
          <p:nvPr/>
        </p:nvSpPr>
        <p:spPr>
          <a:xfrm>
            <a:off x="616166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108"/>
          <p:cNvSpPr/>
          <p:nvPr/>
        </p:nvSpPr>
        <p:spPr>
          <a:xfrm>
            <a:off x="673429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108"/>
          <p:cNvSpPr/>
          <p:nvPr/>
        </p:nvSpPr>
        <p:spPr>
          <a:xfrm>
            <a:off x="7306875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108"/>
          <p:cNvSpPr/>
          <p:nvPr/>
        </p:nvSpPr>
        <p:spPr>
          <a:xfrm>
            <a:off x="787946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108"/>
          <p:cNvSpPr txBox="1"/>
          <p:nvPr>
            <p:ph type="title"/>
          </p:nvPr>
        </p:nvSpPr>
        <p:spPr>
          <a:xfrm>
            <a:off x="4937625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83" name="Google Shape;2283;p108"/>
          <p:cNvSpPr txBox="1"/>
          <p:nvPr>
            <p:ph type="title"/>
          </p:nvPr>
        </p:nvSpPr>
        <p:spPr>
          <a:xfrm>
            <a:off x="4937625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284" name="Google Shape;2284;p108"/>
          <p:cNvSpPr/>
          <p:nvPr/>
        </p:nvSpPr>
        <p:spPr>
          <a:xfrm>
            <a:off x="5589076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108"/>
          <p:cNvSpPr/>
          <p:nvPr/>
        </p:nvSpPr>
        <p:spPr>
          <a:xfrm>
            <a:off x="6161667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108"/>
          <p:cNvSpPr/>
          <p:nvPr/>
        </p:nvSpPr>
        <p:spPr>
          <a:xfrm>
            <a:off x="6734278" y="28005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108"/>
          <p:cNvSpPr/>
          <p:nvPr/>
        </p:nvSpPr>
        <p:spPr>
          <a:xfrm>
            <a:off x="7306869" y="2800544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108"/>
          <p:cNvSpPr txBox="1"/>
          <p:nvPr/>
        </p:nvSpPr>
        <p:spPr>
          <a:xfrm>
            <a:off x="7306852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108"/>
          <p:cNvSpPr txBox="1"/>
          <p:nvPr/>
        </p:nvSpPr>
        <p:spPr>
          <a:xfrm>
            <a:off x="787944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108"/>
          <p:cNvSpPr txBox="1"/>
          <p:nvPr/>
        </p:nvSpPr>
        <p:spPr>
          <a:xfrm>
            <a:off x="6161678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108"/>
          <p:cNvSpPr txBox="1"/>
          <p:nvPr/>
        </p:nvSpPr>
        <p:spPr>
          <a:xfrm>
            <a:off x="6734265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108"/>
          <p:cNvSpPr txBox="1"/>
          <p:nvPr/>
        </p:nvSpPr>
        <p:spPr>
          <a:xfrm>
            <a:off x="5584421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108"/>
          <p:cNvSpPr/>
          <p:nvPr/>
        </p:nvSpPr>
        <p:spPr>
          <a:xfrm>
            <a:off x="212024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108"/>
          <p:cNvSpPr/>
          <p:nvPr/>
        </p:nvSpPr>
        <p:spPr>
          <a:xfrm>
            <a:off x="212024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108"/>
          <p:cNvSpPr/>
          <p:nvPr/>
        </p:nvSpPr>
        <p:spPr>
          <a:xfrm>
            <a:off x="212024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108"/>
          <p:cNvSpPr/>
          <p:nvPr/>
        </p:nvSpPr>
        <p:spPr>
          <a:xfrm>
            <a:off x="212024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108"/>
          <p:cNvSpPr/>
          <p:nvPr/>
        </p:nvSpPr>
        <p:spPr>
          <a:xfrm>
            <a:off x="2120242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108"/>
          <p:cNvSpPr txBox="1"/>
          <p:nvPr/>
        </p:nvSpPr>
        <p:spPr>
          <a:xfrm>
            <a:off x="212025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108"/>
          <p:cNvSpPr/>
          <p:nvPr/>
        </p:nvSpPr>
        <p:spPr>
          <a:xfrm>
            <a:off x="270021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108"/>
          <p:cNvSpPr/>
          <p:nvPr/>
        </p:nvSpPr>
        <p:spPr>
          <a:xfrm>
            <a:off x="3272800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108"/>
          <p:cNvSpPr/>
          <p:nvPr/>
        </p:nvSpPr>
        <p:spPr>
          <a:xfrm>
            <a:off x="384539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2302" name="Google Shape;2302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928636">
            <a:off x="736530" y="1480170"/>
            <a:ext cx="449132" cy="248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-png-image-35402-272.png" id="2303" name="Google Shape;2303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6950" y="3937523"/>
            <a:ext cx="486300" cy="500627"/>
          </a:xfrm>
          <a:prstGeom prst="rect">
            <a:avLst/>
          </a:prstGeom>
          <a:noFill/>
          <a:ln>
            <a:noFill/>
          </a:ln>
        </p:spPr>
      </p:pic>
      <p:sp>
        <p:nvSpPr>
          <p:cNvPr id="2304" name="Google Shape;2304;p108"/>
          <p:cNvSpPr/>
          <p:nvPr/>
        </p:nvSpPr>
        <p:spPr>
          <a:xfrm>
            <a:off x="2702112" y="1626763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108"/>
          <p:cNvSpPr/>
          <p:nvPr/>
        </p:nvSpPr>
        <p:spPr>
          <a:xfrm>
            <a:off x="2702112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108"/>
          <p:cNvSpPr/>
          <p:nvPr/>
        </p:nvSpPr>
        <p:spPr>
          <a:xfrm>
            <a:off x="2702090" y="27959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0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1" name="Google Shape;2311;p1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Trace the steps...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312" name="Google Shape;2312;p109"/>
          <p:cNvSpPr/>
          <p:nvPr/>
        </p:nvSpPr>
        <p:spPr>
          <a:xfrm>
            <a:off x="15384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109"/>
          <p:cNvSpPr/>
          <p:nvPr/>
        </p:nvSpPr>
        <p:spPr>
          <a:xfrm>
            <a:off x="15384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109"/>
          <p:cNvSpPr/>
          <p:nvPr/>
        </p:nvSpPr>
        <p:spPr>
          <a:xfrm>
            <a:off x="15384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109"/>
          <p:cNvSpPr txBox="1"/>
          <p:nvPr>
            <p:ph type="title"/>
          </p:nvPr>
        </p:nvSpPr>
        <p:spPr>
          <a:xfrm>
            <a:off x="8869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16" name="Google Shape;2316;p109"/>
          <p:cNvSpPr txBox="1"/>
          <p:nvPr>
            <p:ph type="title"/>
          </p:nvPr>
        </p:nvSpPr>
        <p:spPr>
          <a:xfrm>
            <a:off x="8869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17" name="Google Shape;2317;p109"/>
          <p:cNvSpPr txBox="1"/>
          <p:nvPr>
            <p:ph type="title"/>
          </p:nvPr>
        </p:nvSpPr>
        <p:spPr>
          <a:xfrm>
            <a:off x="8869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18" name="Google Shape;2318;p109"/>
          <p:cNvSpPr/>
          <p:nvPr/>
        </p:nvSpPr>
        <p:spPr>
          <a:xfrm>
            <a:off x="153840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109"/>
          <p:cNvSpPr txBox="1"/>
          <p:nvPr>
            <p:ph type="title"/>
          </p:nvPr>
        </p:nvSpPr>
        <p:spPr>
          <a:xfrm>
            <a:off x="886950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20" name="Google Shape;2320;p109"/>
          <p:cNvSpPr txBox="1"/>
          <p:nvPr>
            <p:ph type="title"/>
          </p:nvPr>
        </p:nvSpPr>
        <p:spPr>
          <a:xfrm>
            <a:off x="886950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21" name="Google Shape;2321;p109"/>
          <p:cNvSpPr/>
          <p:nvPr/>
        </p:nvSpPr>
        <p:spPr>
          <a:xfrm>
            <a:off x="1538401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2" name="Google Shape;2322;p109"/>
          <p:cNvSpPr txBox="1"/>
          <p:nvPr/>
        </p:nvSpPr>
        <p:spPr>
          <a:xfrm>
            <a:off x="15337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3" name="Google Shape;2323;p109"/>
          <p:cNvSpPr/>
          <p:nvPr/>
        </p:nvSpPr>
        <p:spPr>
          <a:xfrm>
            <a:off x="5589076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4" name="Google Shape;2324;p109"/>
          <p:cNvSpPr/>
          <p:nvPr/>
        </p:nvSpPr>
        <p:spPr>
          <a:xfrm>
            <a:off x="6161667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5" name="Google Shape;2325;p109"/>
          <p:cNvSpPr/>
          <p:nvPr/>
        </p:nvSpPr>
        <p:spPr>
          <a:xfrm>
            <a:off x="6734299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6" name="Google Shape;2326;p109"/>
          <p:cNvSpPr/>
          <p:nvPr/>
        </p:nvSpPr>
        <p:spPr>
          <a:xfrm>
            <a:off x="7306890" y="16267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7" name="Google Shape;2327;p109"/>
          <p:cNvSpPr/>
          <p:nvPr/>
        </p:nvSpPr>
        <p:spPr>
          <a:xfrm>
            <a:off x="5589076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8" name="Google Shape;2328;p109"/>
          <p:cNvSpPr/>
          <p:nvPr/>
        </p:nvSpPr>
        <p:spPr>
          <a:xfrm>
            <a:off x="6161667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9" name="Google Shape;2329;p109"/>
          <p:cNvSpPr/>
          <p:nvPr/>
        </p:nvSpPr>
        <p:spPr>
          <a:xfrm>
            <a:off x="5589076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0" name="Google Shape;2330;p109"/>
          <p:cNvSpPr/>
          <p:nvPr/>
        </p:nvSpPr>
        <p:spPr>
          <a:xfrm>
            <a:off x="6161667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1" name="Google Shape;2331;p109"/>
          <p:cNvSpPr/>
          <p:nvPr/>
        </p:nvSpPr>
        <p:spPr>
          <a:xfrm>
            <a:off x="6734299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2" name="Google Shape;2332;p109"/>
          <p:cNvSpPr/>
          <p:nvPr/>
        </p:nvSpPr>
        <p:spPr>
          <a:xfrm>
            <a:off x="7306890" y="2209041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3" name="Google Shape;2333;p109"/>
          <p:cNvSpPr txBox="1"/>
          <p:nvPr>
            <p:ph type="title"/>
          </p:nvPr>
        </p:nvSpPr>
        <p:spPr>
          <a:xfrm>
            <a:off x="4937625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34" name="Google Shape;2334;p109"/>
          <p:cNvSpPr txBox="1"/>
          <p:nvPr>
            <p:ph type="title"/>
          </p:nvPr>
        </p:nvSpPr>
        <p:spPr>
          <a:xfrm>
            <a:off x="4937625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35" name="Google Shape;2335;p109"/>
          <p:cNvSpPr txBox="1"/>
          <p:nvPr>
            <p:ph type="title"/>
          </p:nvPr>
        </p:nvSpPr>
        <p:spPr>
          <a:xfrm>
            <a:off x="4937625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36" name="Google Shape;2336;p109"/>
          <p:cNvSpPr/>
          <p:nvPr/>
        </p:nvSpPr>
        <p:spPr>
          <a:xfrm>
            <a:off x="558907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7" name="Google Shape;2337;p109"/>
          <p:cNvSpPr/>
          <p:nvPr/>
        </p:nvSpPr>
        <p:spPr>
          <a:xfrm>
            <a:off x="616166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8" name="Google Shape;2338;p109"/>
          <p:cNvSpPr/>
          <p:nvPr/>
        </p:nvSpPr>
        <p:spPr>
          <a:xfrm>
            <a:off x="673429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p109"/>
          <p:cNvSpPr/>
          <p:nvPr/>
        </p:nvSpPr>
        <p:spPr>
          <a:xfrm>
            <a:off x="7306875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p109"/>
          <p:cNvSpPr/>
          <p:nvPr/>
        </p:nvSpPr>
        <p:spPr>
          <a:xfrm>
            <a:off x="787946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p109"/>
          <p:cNvSpPr txBox="1"/>
          <p:nvPr>
            <p:ph type="title"/>
          </p:nvPr>
        </p:nvSpPr>
        <p:spPr>
          <a:xfrm>
            <a:off x="4937625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42" name="Google Shape;2342;p109"/>
          <p:cNvSpPr txBox="1"/>
          <p:nvPr>
            <p:ph type="title"/>
          </p:nvPr>
        </p:nvSpPr>
        <p:spPr>
          <a:xfrm>
            <a:off x="4937625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43" name="Google Shape;2343;p109"/>
          <p:cNvSpPr/>
          <p:nvPr/>
        </p:nvSpPr>
        <p:spPr>
          <a:xfrm>
            <a:off x="5589076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4" name="Google Shape;2344;p109"/>
          <p:cNvSpPr/>
          <p:nvPr/>
        </p:nvSpPr>
        <p:spPr>
          <a:xfrm>
            <a:off x="6161667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5" name="Google Shape;2345;p109"/>
          <p:cNvSpPr/>
          <p:nvPr/>
        </p:nvSpPr>
        <p:spPr>
          <a:xfrm>
            <a:off x="6734278" y="28005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6" name="Google Shape;2346;p109"/>
          <p:cNvSpPr/>
          <p:nvPr/>
        </p:nvSpPr>
        <p:spPr>
          <a:xfrm>
            <a:off x="7306869" y="2800544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7" name="Google Shape;2347;p109"/>
          <p:cNvSpPr txBox="1"/>
          <p:nvPr/>
        </p:nvSpPr>
        <p:spPr>
          <a:xfrm>
            <a:off x="7306852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8" name="Google Shape;2348;p109"/>
          <p:cNvSpPr txBox="1"/>
          <p:nvPr/>
        </p:nvSpPr>
        <p:spPr>
          <a:xfrm>
            <a:off x="787944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9" name="Google Shape;2349;p109"/>
          <p:cNvSpPr txBox="1"/>
          <p:nvPr/>
        </p:nvSpPr>
        <p:spPr>
          <a:xfrm>
            <a:off x="6161678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0" name="Google Shape;2350;p109"/>
          <p:cNvSpPr txBox="1"/>
          <p:nvPr/>
        </p:nvSpPr>
        <p:spPr>
          <a:xfrm>
            <a:off x="6734265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1" name="Google Shape;2351;p109"/>
          <p:cNvSpPr txBox="1"/>
          <p:nvPr/>
        </p:nvSpPr>
        <p:spPr>
          <a:xfrm>
            <a:off x="5584421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2" name="Google Shape;2352;p109"/>
          <p:cNvSpPr/>
          <p:nvPr/>
        </p:nvSpPr>
        <p:spPr>
          <a:xfrm>
            <a:off x="212024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p109"/>
          <p:cNvSpPr/>
          <p:nvPr/>
        </p:nvSpPr>
        <p:spPr>
          <a:xfrm>
            <a:off x="212024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4" name="Google Shape;2354;p109"/>
          <p:cNvSpPr/>
          <p:nvPr/>
        </p:nvSpPr>
        <p:spPr>
          <a:xfrm>
            <a:off x="212024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5" name="Google Shape;2355;p109"/>
          <p:cNvSpPr/>
          <p:nvPr/>
        </p:nvSpPr>
        <p:spPr>
          <a:xfrm>
            <a:off x="212024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p109"/>
          <p:cNvSpPr/>
          <p:nvPr/>
        </p:nvSpPr>
        <p:spPr>
          <a:xfrm>
            <a:off x="2120242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7" name="Google Shape;2357;p109"/>
          <p:cNvSpPr txBox="1"/>
          <p:nvPr/>
        </p:nvSpPr>
        <p:spPr>
          <a:xfrm>
            <a:off x="212025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8" name="Google Shape;2358;p109"/>
          <p:cNvSpPr/>
          <p:nvPr/>
        </p:nvSpPr>
        <p:spPr>
          <a:xfrm>
            <a:off x="270021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p109"/>
          <p:cNvSpPr/>
          <p:nvPr/>
        </p:nvSpPr>
        <p:spPr>
          <a:xfrm>
            <a:off x="3272800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0" name="Google Shape;2360;p109"/>
          <p:cNvSpPr/>
          <p:nvPr/>
        </p:nvSpPr>
        <p:spPr>
          <a:xfrm>
            <a:off x="384539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2361" name="Google Shape;2361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928636">
            <a:off x="704580" y="2694170"/>
            <a:ext cx="449132" cy="248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-png-image-35402-272.png" id="2362" name="Google Shape;2362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6950" y="3937523"/>
            <a:ext cx="486300" cy="500627"/>
          </a:xfrm>
          <a:prstGeom prst="rect">
            <a:avLst/>
          </a:prstGeom>
          <a:noFill/>
          <a:ln>
            <a:noFill/>
          </a:ln>
        </p:spPr>
      </p:pic>
      <p:sp>
        <p:nvSpPr>
          <p:cNvPr id="2363" name="Google Shape;2363;p109"/>
          <p:cNvSpPr/>
          <p:nvPr/>
        </p:nvSpPr>
        <p:spPr>
          <a:xfrm>
            <a:off x="2702112" y="1626763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4" name="Google Shape;2364;p109"/>
          <p:cNvSpPr/>
          <p:nvPr/>
        </p:nvSpPr>
        <p:spPr>
          <a:xfrm>
            <a:off x="2702112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p109"/>
          <p:cNvSpPr/>
          <p:nvPr/>
        </p:nvSpPr>
        <p:spPr>
          <a:xfrm>
            <a:off x="2702090" y="27959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x-png-image-35402-272.png" id="2366" name="Google Shape;2366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6950" y="1593998"/>
            <a:ext cx="486300" cy="500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0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p1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Trace the steps...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372" name="Google Shape;2372;p110"/>
          <p:cNvSpPr/>
          <p:nvPr/>
        </p:nvSpPr>
        <p:spPr>
          <a:xfrm>
            <a:off x="15384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p110"/>
          <p:cNvSpPr/>
          <p:nvPr/>
        </p:nvSpPr>
        <p:spPr>
          <a:xfrm>
            <a:off x="15384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110"/>
          <p:cNvSpPr/>
          <p:nvPr/>
        </p:nvSpPr>
        <p:spPr>
          <a:xfrm>
            <a:off x="15384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110"/>
          <p:cNvSpPr txBox="1"/>
          <p:nvPr>
            <p:ph type="title"/>
          </p:nvPr>
        </p:nvSpPr>
        <p:spPr>
          <a:xfrm>
            <a:off x="8869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76" name="Google Shape;2376;p110"/>
          <p:cNvSpPr txBox="1"/>
          <p:nvPr>
            <p:ph type="title"/>
          </p:nvPr>
        </p:nvSpPr>
        <p:spPr>
          <a:xfrm>
            <a:off x="8869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77" name="Google Shape;2377;p110"/>
          <p:cNvSpPr txBox="1"/>
          <p:nvPr>
            <p:ph type="title"/>
          </p:nvPr>
        </p:nvSpPr>
        <p:spPr>
          <a:xfrm>
            <a:off x="8869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78" name="Google Shape;2378;p110"/>
          <p:cNvSpPr/>
          <p:nvPr/>
        </p:nvSpPr>
        <p:spPr>
          <a:xfrm>
            <a:off x="153840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110"/>
          <p:cNvSpPr txBox="1"/>
          <p:nvPr>
            <p:ph type="title"/>
          </p:nvPr>
        </p:nvSpPr>
        <p:spPr>
          <a:xfrm>
            <a:off x="886950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80" name="Google Shape;2380;p110"/>
          <p:cNvSpPr txBox="1"/>
          <p:nvPr>
            <p:ph type="title"/>
          </p:nvPr>
        </p:nvSpPr>
        <p:spPr>
          <a:xfrm>
            <a:off x="886950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81" name="Google Shape;2381;p110"/>
          <p:cNvSpPr/>
          <p:nvPr/>
        </p:nvSpPr>
        <p:spPr>
          <a:xfrm>
            <a:off x="1538401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110"/>
          <p:cNvSpPr txBox="1"/>
          <p:nvPr/>
        </p:nvSpPr>
        <p:spPr>
          <a:xfrm>
            <a:off x="15337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110"/>
          <p:cNvSpPr/>
          <p:nvPr/>
        </p:nvSpPr>
        <p:spPr>
          <a:xfrm>
            <a:off x="5589076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110"/>
          <p:cNvSpPr/>
          <p:nvPr/>
        </p:nvSpPr>
        <p:spPr>
          <a:xfrm>
            <a:off x="6161667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110"/>
          <p:cNvSpPr/>
          <p:nvPr/>
        </p:nvSpPr>
        <p:spPr>
          <a:xfrm>
            <a:off x="6734299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110"/>
          <p:cNvSpPr/>
          <p:nvPr/>
        </p:nvSpPr>
        <p:spPr>
          <a:xfrm>
            <a:off x="7306890" y="16267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110"/>
          <p:cNvSpPr/>
          <p:nvPr/>
        </p:nvSpPr>
        <p:spPr>
          <a:xfrm>
            <a:off x="5589076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110"/>
          <p:cNvSpPr/>
          <p:nvPr/>
        </p:nvSpPr>
        <p:spPr>
          <a:xfrm>
            <a:off x="6161667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p110"/>
          <p:cNvSpPr/>
          <p:nvPr/>
        </p:nvSpPr>
        <p:spPr>
          <a:xfrm>
            <a:off x="5589076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p110"/>
          <p:cNvSpPr/>
          <p:nvPr/>
        </p:nvSpPr>
        <p:spPr>
          <a:xfrm>
            <a:off x="6161667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1" name="Google Shape;2391;p110"/>
          <p:cNvSpPr/>
          <p:nvPr/>
        </p:nvSpPr>
        <p:spPr>
          <a:xfrm>
            <a:off x="6734299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2" name="Google Shape;2392;p110"/>
          <p:cNvSpPr/>
          <p:nvPr/>
        </p:nvSpPr>
        <p:spPr>
          <a:xfrm>
            <a:off x="7306890" y="2209041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110"/>
          <p:cNvSpPr txBox="1"/>
          <p:nvPr>
            <p:ph type="title"/>
          </p:nvPr>
        </p:nvSpPr>
        <p:spPr>
          <a:xfrm>
            <a:off x="4937625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94" name="Google Shape;2394;p110"/>
          <p:cNvSpPr txBox="1"/>
          <p:nvPr>
            <p:ph type="title"/>
          </p:nvPr>
        </p:nvSpPr>
        <p:spPr>
          <a:xfrm>
            <a:off x="4937625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95" name="Google Shape;2395;p110"/>
          <p:cNvSpPr txBox="1"/>
          <p:nvPr>
            <p:ph type="title"/>
          </p:nvPr>
        </p:nvSpPr>
        <p:spPr>
          <a:xfrm>
            <a:off x="4937625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396" name="Google Shape;2396;p110"/>
          <p:cNvSpPr/>
          <p:nvPr/>
        </p:nvSpPr>
        <p:spPr>
          <a:xfrm>
            <a:off x="558907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7" name="Google Shape;2397;p110"/>
          <p:cNvSpPr/>
          <p:nvPr/>
        </p:nvSpPr>
        <p:spPr>
          <a:xfrm>
            <a:off x="616166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p110"/>
          <p:cNvSpPr/>
          <p:nvPr/>
        </p:nvSpPr>
        <p:spPr>
          <a:xfrm>
            <a:off x="673429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9" name="Google Shape;2399;p110"/>
          <p:cNvSpPr/>
          <p:nvPr/>
        </p:nvSpPr>
        <p:spPr>
          <a:xfrm>
            <a:off x="7306875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110"/>
          <p:cNvSpPr/>
          <p:nvPr/>
        </p:nvSpPr>
        <p:spPr>
          <a:xfrm>
            <a:off x="787946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110"/>
          <p:cNvSpPr txBox="1"/>
          <p:nvPr>
            <p:ph type="title"/>
          </p:nvPr>
        </p:nvSpPr>
        <p:spPr>
          <a:xfrm>
            <a:off x="4937625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02" name="Google Shape;2402;p110"/>
          <p:cNvSpPr txBox="1"/>
          <p:nvPr>
            <p:ph type="title"/>
          </p:nvPr>
        </p:nvSpPr>
        <p:spPr>
          <a:xfrm>
            <a:off x="4937625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03" name="Google Shape;2403;p110"/>
          <p:cNvSpPr/>
          <p:nvPr/>
        </p:nvSpPr>
        <p:spPr>
          <a:xfrm>
            <a:off x="5589076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110"/>
          <p:cNvSpPr/>
          <p:nvPr/>
        </p:nvSpPr>
        <p:spPr>
          <a:xfrm>
            <a:off x="6161667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110"/>
          <p:cNvSpPr/>
          <p:nvPr/>
        </p:nvSpPr>
        <p:spPr>
          <a:xfrm>
            <a:off x="6734278" y="28005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110"/>
          <p:cNvSpPr/>
          <p:nvPr/>
        </p:nvSpPr>
        <p:spPr>
          <a:xfrm>
            <a:off x="7306869" y="2800544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110"/>
          <p:cNvSpPr txBox="1"/>
          <p:nvPr/>
        </p:nvSpPr>
        <p:spPr>
          <a:xfrm>
            <a:off x="7306852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110"/>
          <p:cNvSpPr txBox="1"/>
          <p:nvPr/>
        </p:nvSpPr>
        <p:spPr>
          <a:xfrm>
            <a:off x="787944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110"/>
          <p:cNvSpPr txBox="1"/>
          <p:nvPr/>
        </p:nvSpPr>
        <p:spPr>
          <a:xfrm>
            <a:off x="6161678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110"/>
          <p:cNvSpPr txBox="1"/>
          <p:nvPr/>
        </p:nvSpPr>
        <p:spPr>
          <a:xfrm>
            <a:off x="6734265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110"/>
          <p:cNvSpPr txBox="1"/>
          <p:nvPr/>
        </p:nvSpPr>
        <p:spPr>
          <a:xfrm>
            <a:off x="5584421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110"/>
          <p:cNvSpPr/>
          <p:nvPr/>
        </p:nvSpPr>
        <p:spPr>
          <a:xfrm>
            <a:off x="212024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110"/>
          <p:cNvSpPr/>
          <p:nvPr/>
        </p:nvSpPr>
        <p:spPr>
          <a:xfrm>
            <a:off x="212024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110"/>
          <p:cNvSpPr/>
          <p:nvPr/>
        </p:nvSpPr>
        <p:spPr>
          <a:xfrm>
            <a:off x="212024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110"/>
          <p:cNvSpPr/>
          <p:nvPr/>
        </p:nvSpPr>
        <p:spPr>
          <a:xfrm>
            <a:off x="212024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110"/>
          <p:cNvSpPr/>
          <p:nvPr/>
        </p:nvSpPr>
        <p:spPr>
          <a:xfrm>
            <a:off x="2120242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110"/>
          <p:cNvSpPr txBox="1"/>
          <p:nvPr/>
        </p:nvSpPr>
        <p:spPr>
          <a:xfrm>
            <a:off x="212025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110"/>
          <p:cNvSpPr/>
          <p:nvPr/>
        </p:nvSpPr>
        <p:spPr>
          <a:xfrm>
            <a:off x="270021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110"/>
          <p:cNvSpPr/>
          <p:nvPr/>
        </p:nvSpPr>
        <p:spPr>
          <a:xfrm>
            <a:off x="3272800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110"/>
          <p:cNvSpPr/>
          <p:nvPr/>
        </p:nvSpPr>
        <p:spPr>
          <a:xfrm>
            <a:off x="384539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2421" name="Google Shape;2421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928636">
            <a:off x="704580" y="2694170"/>
            <a:ext cx="449132" cy="248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-png-image-35402-272.png" id="2422" name="Google Shape;2422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6950" y="3937523"/>
            <a:ext cx="486300" cy="500627"/>
          </a:xfrm>
          <a:prstGeom prst="rect">
            <a:avLst/>
          </a:prstGeom>
          <a:noFill/>
          <a:ln>
            <a:noFill/>
          </a:ln>
        </p:spPr>
      </p:pic>
      <p:sp>
        <p:nvSpPr>
          <p:cNvPr id="2423" name="Google Shape;2423;p110"/>
          <p:cNvSpPr/>
          <p:nvPr/>
        </p:nvSpPr>
        <p:spPr>
          <a:xfrm>
            <a:off x="2702112" y="1626763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4" name="Google Shape;2424;p110"/>
          <p:cNvSpPr/>
          <p:nvPr/>
        </p:nvSpPr>
        <p:spPr>
          <a:xfrm>
            <a:off x="2702112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5" name="Google Shape;2425;p110"/>
          <p:cNvSpPr/>
          <p:nvPr/>
        </p:nvSpPr>
        <p:spPr>
          <a:xfrm>
            <a:off x="2702090" y="27959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x-png-image-35402-272.png" id="2426" name="Google Shape;2426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6950" y="3348061"/>
            <a:ext cx="486300" cy="500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0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p1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Trace the steps...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432" name="Google Shape;2432;p111"/>
          <p:cNvSpPr/>
          <p:nvPr/>
        </p:nvSpPr>
        <p:spPr>
          <a:xfrm>
            <a:off x="15384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3" name="Google Shape;2433;p111"/>
          <p:cNvSpPr/>
          <p:nvPr/>
        </p:nvSpPr>
        <p:spPr>
          <a:xfrm>
            <a:off x="15384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4" name="Google Shape;2434;p111"/>
          <p:cNvSpPr/>
          <p:nvPr/>
        </p:nvSpPr>
        <p:spPr>
          <a:xfrm>
            <a:off x="15384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5" name="Google Shape;2435;p111"/>
          <p:cNvSpPr txBox="1"/>
          <p:nvPr>
            <p:ph type="title"/>
          </p:nvPr>
        </p:nvSpPr>
        <p:spPr>
          <a:xfrm>
            <a:off x="8869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36" name="Google Shape;2436;p111"/>
          <p:cNvSpPr txBox="1"/>
          <p:nvPr>
            <p:ph type="title"/>
          </p:nvPr>
        </p:nvSpPr>
        <p:spPr>
          <a:xfrm>
            <a:off x="8869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37" name="Google Shape;2437;p111"/>
          <p:cNvSpPr txBox="1"/>
          <p:nvPr>
            <p:ph type="title"/>
          </p:nvPr>
        </p:nvSpPr>
        <p:spPr>
          <a:xfrm>
            <a:off x="8869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38" name="Google Shape;2438;p111"/>
          <p:cNvSpPr/>
          <p:nvPr/>
        </p:nvSpPr>
        <p:spPr>
          <a:xfrm>
            <a:off x="153840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9" name="Google Shape;2439;p111"/>
          <p:cNvSpPr txBox="1"/>
          <p:nvPr>
            <p:ph type="title"/>
          </p:nvPr>
        </p:nvSpPr>
        <p:spPr>
          <a:xfrm>
            <a:off x="886950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40" name="Google Shape;2440;p111"/>
          <p:cNvSpPr txBox="1"/>
          <p:nvPr>
            <p:ph type="title"/>
          </p:nvPr>
        </p:nvSpPr>
        <p:spPr>
          <a:xfrm>
            <a:off x="886950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41" name="Google Shape;2441;p111"/>
          <p:cNvSpPr/>
          <p:nvPr/>
        </p:nvSpPr>
        <p:spPr>
          <a:xfrm>
            <a:off x="1538401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p111"/>
          <p:cNvSpPr txBox="1"/>
          <p:nvPr/>
        </p:nvSpPr>
        <p:spPr>
          <a:xfrm>
            <a:off x="15337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3" name="Google Shape;2443;p111"/>
          <p:cNvSpPr/>
          <p:nvPr/>
        </p:nvSpPr>
        <p:spPr>
          <a:xfrm>
            <a:off x="5589076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4" name="Google Shape;2444;p111"/>
          <p:cNvSpPr/>
          <p:nvPr/>
        </p:nvSpPr>
        <p:spPr>
          <a:xfrm>
            <a:off x="6161667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111"/>
          <p:cNvSpPr/>
          <p:nvPr/>
        </p:nvSpPr>
        <p:spPr>
          <a:xfrm>
            <a:off x="6734299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6" name="Google Shape;2446;p111"/>
          <p:cNvSpPr/>
          <p:nvPr/>
        </p:nvSpPr>
        <p:spPr>
          <a:xfrm>
            <a:off x="7306890" y="16267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7" name="Google Shape;2447;p111"/>
          <p:cNvSpPr/>
          <p:nvPr/>
        </p:nvSpPr>
        <p:spPr>
          <a:xfrm>
            <a:off x="5589076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8" name="Google Shape;2448;p111"/>
          <p:cNvSpPr/>
          <p:nvPr/>
        </p:nvSpPr>
        <p:spPr>
          <a:xfrm>
            <a:off x="6161667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111"/>
          <p:cNvSpPr/>
          <p:nvPr/>
        </p:nvSpPr>
        <p:spPr>
          <a:xfrm>
            <a:off x="5589076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111"/>
          <p:cNvSpPr/>
          <p:nvPr/>
        </p:nvSpPr>
        <p:spPr>
          <a:xfrm>
            <a:off x="6161667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p111"/>
          <p:cNvSpPr/>
          <p:nvPr/>
        </p:nvSpPr>
        <p:spPr>
          <a:xfrm>
            <a:off x="6734299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p111"/>
          <p:cNvSpPr/>
          <p:nvPr/>
        </p:nvSpPr>
        <p:spPr>
          <a:xfrm>
            <a:off x="7306890" y="2209041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p111"/>
          <p:cNvSpPr txBox="1"/>
          <p:nvPr>
            <p:ph type="title"/>
          </p:nvPr>
        </p:nvSpPr>
        <p:spPr>
          <a:xfrm>
            <a:off x="4937625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54" name="Google Shape;2454;p111"/>
          <p:cNvSpPr txBox="1"/>
          <p:nvPr>
            <p:ph type="title"/>
          </p:nvPr>
        </p:nvSpPr>
        <p:spPr>
          <a:xfrm>
            <a:off x="4937625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55" name="Google Shape;2455;p111"/>
          <p:cNvSpPr txBox="1"/>
          <p:nvPr>
            <p:ph type="title"/>
          </p:nvPr>
        </p:nvSpPr>
        <p:spPr>
          <a:xfrm>
            <a:off x="4937625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56" name="Google Shape;2456;p111"/>
          <p:cNvSpPr/>
          <p:nvPr/>
        </p:nvSpPr>
        <p:spPr>
          <a:xfrm>
            <a:off x="558907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7" name="Google Shape;2457;p111"/>
          <p:cNvSpPr/>
          <p:nvPr/>
        </p:nvSpPr>
        <p:spPr>
          <a:xfrm>
            <a:off x="616166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8" name="Google Shape;2458;p111"/>
          <p:cNvSpPr/>
          <p:nvPr/>
        </p:nvSpPr>
        <p:spPr>
          <a:xfrm>
            <a:off x="673429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9" name="Google Shape;2459;p111"/>
          <p:cNvSpPr/>
          <p:nvPr/>
        </p:nvSpPr>
        <p:spPr>
          <a:xfrm>
            <a:off x="7306875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0" name="Google Shape;2460;p111"/>
          <p:cNvSpPr/>
          <p:nvPr/>
        </p:nvSpPr>
        <p:spPr>
          <a:xfrm>
            <a:off x="7879466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1" name="Google Shape;2461;p111"/>
          <p:cNvSpPr txBox="1"/>
          <p:nvPr>
            <p:ph type="title"/>
          </p:nvPr>
        </p:nvSpPr>
        <p:spPr>
          <a:xfrm>
            <a:off x="4937625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62" name="Google Shape;2462;p111"/>
          <p:cNvSpPr txBox="1"/>
          <p:nvPr>
            <p:ph type="title"/>
          </p:nvPr>
        </p:nvSpPr>
        <p:spPr>
          <a:xfrm>
            <a:off x="4937625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463" name="Google Shape;2463;p111"/>
          <p:cNvSpPr/>
          <p:nvPr/>
        </p:nvSpPr>
        <p:spPr>
          <a:xfrm>
            <a:off x="5589076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4" name="Google Shape;2464;p111"/>
          <p:cNvSpPr/>
          <p:nvPr/>
        </p:nvSpPr>
        <p:spPr>
          <a:xfrm>
            <a:off x="6161667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5" name="Google Shape;2465;p111"/>
          <p:cNvSpPr/>
          <p:nvPr/>
        </p:nvSpPr>
        <p:spPr>
          <a:xfrm>
            <a:off x="6734278" y="28005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6" name="Google Shape;2466;p111"/>
          <p:cNvSpPr/>
          <p:nvPr/>
        </p:nvSpPr>
        <p:spPr>
          <a:xfrm>
            <a:off x="7306869" y="2800544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7" name="Google Shape;2467;p111"/>
          <p:cNvSpPr txBox="1"/>
          <p:nvPr/>
        </p:nvSpPr>
        <p:spPr>
          <a:xfrm>
            <a:off x="7306852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8" name="Google Shape;2468;p111"/>
          <p:cNvSpPr txBox="1"/>
          <p:nvPr/>
        </p:nvSpPr>
        <p:spPr>
          <a:xfrm>
            <a:off x="787944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9" name="Google Shape;2469;p111"/>
          <p:cNvSpPr txBox="1"/>
          <p:nvPr/>
        </p:nvSpPr>
        <p:spPr>
          <a:xfrm>
            <a:off x="6161678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0" name="Google Shape;2470;p111"/>
          <p:cNvSpPr txBox="1"/>
          <p:nvPr/>
        </p:nvSpPr>
        <p:spPr>
          <a:xfrm>
            <a:off x="6734265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1" name="Google Shape;2471;p111"/>
          <p:cNvSpPr txBox="1"/>
          <p:nvPr/>
        </p:nvSpPr>
        <p:spPr>
          <a:xfrm>
            <a:off x="5584421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2" name="Google Shape;2472;p111"/>
          <p:cNvSpPr/>
          <p:nvPr/>
        </p:nvSpPr>
        <p:spPr>
          <a:xfrm>
            <a:off x="212024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3" name="Google Shape;2473;p111"/>
          <p:cNvSpPr/>
          <p:nvPr/>
        </p:nvSpPr>
        <p:spPr>
          <a:xfrm>
            <a:off x="212024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4" name="Google Shape;2474;p111"/>
          <p:cNvSpPr/>
          <p:nvPr/>
        </p:nvSpPr>
        <p:spPr>
          <a:xfrm>
            <a:off x="212024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5" name="Google Shape;2475;p111"/>
          <p:cNvSpPr/>
          <p:nvPr/>
        </p:nvSpPr>
        <p:spPr>
          <a:xfrm>
            <a:off x="212024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6" name="Google Shape;2476;p111"/>
          <p:cNvSpPr/>
          <p:nvPr/>
        </p:nvSpPr>
        <p:spPr>
          <a:xfrm>
            <a:off x="2120242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7" name="Google Shape;2477;p111"/>
          <p:cNvSpPr txBox="1"/>
          <p:nvPr/>
        </p:nvSpPr>
        <p:spPr>
          <a:xfrm>
            <a:off x="212025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8" name="Google Shape;2478;p111"/>
          <p:cNvSpPr/>
          <p:nvPr/>
        </p:nvSpPr>
        <p:spPr>
          <a:xfrm>
            <a:off x="270021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9" name="Google Shape;2479;p111"/>
          <p:cNvSpPr/>
          <p:nvPr/>
        </p:nvSpPr>
        <p:spPr>
          <a:xfrm>
            <a:off x="3272800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0" name="Google Shape;2480;p111"/>
          <p:cNvSpPr/>
          <p:nvPr/>
        </p:nvSpPr>
        <p:spPr>
          <a:xfrm>
            <a:off x="384539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2481" name="Google Shape;2481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928636">
            <a:off x="704580" y="2694170"/>
            <a:ext cx="449132" cy="248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-png-image-35402-272.png" id="2482" name="Google Shape;2482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6950" y="3937523"/>
            <a:ext cx="486300" cy="500627"/>
          </a:xfrm>
          <a:prstGeom prst="rect">
            <a:avLst/>
          </a:prstGeom>
          <a:noFill/>
          <a:ln>
            <a:noFill/>
          </a:ln>
        </p:spPr>
      </p:pic>
      <p:sp>
        <p:nvSpPr>
          <p:cNvPr id="2483" name="Google Shape;2483;p111"/>
          <p:cNvSpPr/>
          <p:nvPr/>
        </p:nvSpPr>
        <p:spPr>
          <a:xfrm>
            <a:off x="2702112" y="1626763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111"/>
          <p:cNvSpPr/>
          <p:nvPr/>
        </p:nvSpPr>
        <p:spPr>
          <a:xfrm>
            <a:off x="2702112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5" name="Google Shape;2485;p111"/>
          <p:cNvSpPr/>
          <p:nvPr/>
        </p:nvSpPr>
        <p:spPr>
          <a:xfrm>
            <a:off x="2702090" y="27959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x-png-image-35402-272.png" id="2486" name="Google Shape;2486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6950" y="3348061"/>
            <a:ext cx="486300" cy="500627"/>
          </a:xfrm>
          <a:prstGeom prst="rect">
            <a:avLst/>
          </a:prstGeom>
          <a:noFill/>
          <a:ln>
            <a:noFill/>
          </a:ln>
        </p:spPr>
      </p:pic>
      <p:sp>
        <p:nvSpPr>
          <p:cNvPr id="2487" name="Google Shape;2487;p111"/>
          <p:cNvSpPr/>
          <p:nvPr/>
        </p:nvSpPr>
        <p:spPr>
          <a:xfrm>
            <a:off x="3272815" y="16267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111"/>
          <p:cNvSpPr/>
          <p:nvPr/>
        </p:nvSpPr>
        <p:spPr>
          <a:xfrm>
            <a:off x="3272815" y="2209041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111"/>
          <p:cNvSpPr/>
          <p:nvPr/>
        </p:nvSpPr>
        <p:spPr>
          <a:xfrm>
            <a:off x="3272794" y="2800544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ransparent-green-checkmark-hi.png" id="2490" name="Google Shape;2490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4668" y="2913197"/>
            <a:ext cx="1830213" cy="1907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4" name="Shape 2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5" name="Google Shape;2495;p1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Q2: Is this a possible configuration?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496" name="Google Shape;2496;p112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7" name="Google Shape;2497;p112"/>
          <p:cNvSpPr/>
          <p:nvPr/>
        </p:nvSpPr>
        <p:spPr>
          <a:xfrm>
            <a:off x="19765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p112"/>
          <p:cNvSpPr/>
          <p:nvPr/>
        </p:nvSpPr>
        <p:spPr>
          <a:xfrm>
            <a:off x="2549224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9" name="Google Shape;2499;p112"/>
          <p:cNvSpPr/>
          <p:nvPr/>
        </p:nvSpPr>
        <p:spPr>
          <a:xfrm>
            <a:off x="3121815" y="16267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0" name="Google Shape;2500;p112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1" name="Google Shape;2501;p112"/>
          <p:cNvSpPr/>
          <p:nvPr/>
        </p:nvSpPr>
        <p:spPr>
          <a:xfrm>
            <a:off x="19765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112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3" name="Google Shape;2503;p112"/>
          <p:cNvSpPr/>
          <p:nvPr/>
        </p:nvSpPr>
        <p:spPr>
          <a:xfrm>
            <a:off x="19765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4" name="Google Shape;2504;p112"/>
          <p:cNvSpPr/>
          <p:nvPr/>
        </p:nvSpPr>
        <p:spPr>
          <a:xfrm>
            <a:off x="2549224" y="2209041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5" name="Google Shape;2505;p112"/>
          <p:cNvSpPr/>
          <p:nvPr/>
        </p:nvSpPr>
        <p:spPr>
          <a:xfrm>
            <a:off x="3121815" y="2209041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112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07" name="Google Shape;2507;p112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08" name="Google Shape;2508;p112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09" name="Google Shape;2509;p112"/>
          <p:cNvSpPr/>
          <p:nvPr/>
        </p:nvSpPr>
        <p:spPr>
          <a:xfrm>
            <a:off x="140400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112"/>
          <p:cNvSpPr/>
          <p:nvPr/>
        </p:nvSpPr>
        <p:spPr>
          <a:xfrm>
            <a:off x="197659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112"/>
          <p:cNvSpPr/>
          <p:nvPr/>
        </p:nvSpPr>
        <p:spPr>
          <a:xfrm>
            <a:off x="254921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112"/>
          <p:cNvSpPr/>
          <p:nvPr/>
        </p:nvSpPr>
        <p:spPr>
          <a:xfrm>
            <a:off x="3121800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112"/>
          <p:cNvSpPr/>
          <p:nvPr/>
        </p:nvSpPr>
        <p:spPr>
          <a:xfrm>
            <a:off x="369439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112"/>
          <p:cNvSpPr txBox="1"/>
          <p:nvPr>
            <p:ph type="title"/>
          </p:nvPr>
        </p:nvSpPr>
        <p:spPr>
          <a:xfrm>
            <a:off x="752550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15" name="Google Shape;2515;p112"/>
          <p:cNvSpPr txBox="1"/>
          <p:nvPr>
            <p:ph type="title"/>
          </p:nvPr>
        </p:nvSpPr>
        <p:spPr>
          <a:xfrm>
            <a:off x="752550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16" name="Google Shape;2516;p112"/>
          <p:cNvSpPr/>
          <p:nvPr/>
        </p:nvSpPr>
        <p:spPr>
          <a:xfrm>
            <a:off x="1404001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112"/>
          <p:cNvSpPr/>
          <p:nvPr/>
        </p:nvSpPr>
        <p:spPr>
          <a:xfrm>
            <a:off x="1976592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112"/>
          <p:cNvSpPr/>
          <p:nvPr/>
        </p:nvSpPr>
        <p:spPr>
          <a:xfrm>
            <a:off x="2549203" y="2800544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112"/>
          <p:cNvSpPr/>
          <p:nvPr/>
        </p:nvSpPr>
        <p:spPr>
          <a:xfrm>
            <a:off x="3121794" y="2800544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112"/>
          <p:cNvSpPr txBox="1"/>
          <p:nvPr/>
        </p:nvSpPr>
        <p:spPr>
          <a:xfrm>
            <a:off x="31217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112"/>
          <p:cNvSpPr txBox="1"/>
          <p:nvPr/>
        </p:nvSpPr>
        <p:spPr>
          <a:xfrm>
            <a:off x="3694365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112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112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112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112"/>
          <p:cNvSpPr/>
          <p:nvPr/>
        </p:nvSpPr>
        <p:spPr>
          <a:xfrm>
            <a:off x="2549194" y="3387444"/>
            <a:ext cx="486300" cy="486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6" name="Google Shape;2526;p112"/>
          <p:cNvSpPr txBox="1"/>
          <p:nvPr>
            <p:ph idx="1" type="body"/>
          </p:nvPr>
        </p:nvSpPr>
        <p:spPr>
          <a:xfrm>
            <a:off x="4612500" y="2791325"/>
            <a:ext cx="39093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S3 cannot become leader in term 4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(Who’s going to vote for him?)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27" name="Google Shape;2527;p112"/>
          <p:cNvSpPr txBox="1"/>
          <p:nvPr>
            <p:ph idx="1" type="body"/>
          </p:nvPr>
        </p:nvSpPr>
        <p:spPr>
          <a:xfrm>
            <a:off x="4612500" y="1927975"/>
            <a:ext cx="39093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000">
                <a:solidFill>
                  <a:srgbClr val="FF0000"/>
                </a:solidFill>
              </a:rPr>
              <a:t>NO!</a:t>
            </a:r>
            <a:endParaRPr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1" name="Shape 2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2" name="Google Shape;2532;p1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Q3: Is this a possible configuration?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33" name="Google Shape;2533;p113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113"/>
          <p:cNvSpPr/>
          <p:nvPr/>
        </p:nvSpPr>
        <p:spPr>
          <a:xfrm>
            <a:off x="19765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113"/>
          <p:cNvSpPr/>
          <p:nvPr/>
        </p:nvSpPr>
        <p:spPr>
          <a:xfrm>
            <a:off x="2549224" y="1626750"/>
            <a:ext cx="486300" cy="486300"/>
          </a:xfrm>
          <a:prstGeom prst="rect">
            <a:avLst/>
          </a:prstGeom>
          <a:solidFill>
            <a:srgbClr val="CAED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p113"/>
          <p:cNvSpPr/>
          <p:nvPr/>
        </p:nvSpPr>
        <p:spPr>
          <a:xfrm>
            <a:off x="3121815" y="1626750"/>
            <a:ext cx="486300" cy="4863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p113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113"/>
          <p:cNvSpPr/>
          <p:nvPr/>
        </p:nvSpPr>
        <p:spPr>
          <a:xfrm>
            <a:off x="19765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p113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p113"/>
          <p:cNvSpPr/>
          <p:nvPr/>
        </p:nvSpPr>
        <p:spPr>
          <a:xfrm>
            <a:off x="19765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p113"/>
          <p:cNvSpPr/>
          <p:nvPr/>
        </p:nvSpPr>
        <p:spPr>
          <a:xfrm>
            <a:off x="2549224" y="2209041"/>
            <a:ext cx="486300" cy="486300"/>
          </a:xfrm>
          <a:prstGeom prst="rect">
            <a:avLst/>
          </a:prstGeom>
          <a:solidFill>
            <a:srgbClr val="CAED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p113"/>
          <p:cNvSpPr/>
          <p:nvPr/>
        </p:nvSpPr>
        <p:spPr>
          <a:xfrm>
            <a:off x="3121815" y="2209041"/>
            <a:ext cx="486300" cy="4863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3" name="Google Shape;2543;p113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44" name="Google Shape;2544;p113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45" name="Google Shape;2545;p113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46" name="Google Shape;2546;p113"/>
          <p:cNvSpPr/>
          <p:nvPr/>
        </p:nvSpPr>
        <p:spPr>
          <a:xfrm>
            <a:off x="140400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113"/>
          <p:cNvSpPr/>
          <p:nvPr/>
        </p:nvSpPr>
        <p:spPr>
          <a:xfrm>
            <a:off x="1976592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113"/>
          <p:cNvSpPr/>
          <p:nvPr/>
        </p:nvSpPr>
        <p:spPr>
          <a:xfrm>
            <a:off x="2549217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113"/>
          <p:cNvSpPr/>
          <p:nvPr/>
        </p:nvSpPr>
        <p:spPr>
          <a:xfrm>
            <a:off x="3121800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113"/>
          <p:cNvSpPr/>
          <p:nvPr/>
        </p:nvSpPr>
        <p:spPr>
          <a:xfrm>
            <a:off x="3694391" y="3974338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113"/>
          <p:cNvSpPr txBox="1"/>
          <p:nvPr>
            <p:ph type="title"/>
          </p:nvPr>
        </p:nvSpPr>
        <p:spPr>
          <a:xfrm>
            <a:off x="752550" y="33736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52" name="Google Shape;2552;p113"/>
          <p:cNvSpPr txBox="1"/>
          <p:nvPr>
            <p:ph type="title"/>
          </p:nvPr>
        </p:nvSpPr>
        <p:spPr>
          <a:xfrm>
            <a:off x="752550" y="39559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53" name="Google Shape;2553;p113"/>
          <p:cNvSpPr/>
          <p:nvPr/>
        </p:nvSpPr>
        <p:spPr>
          <a:xfrm>
            <a:off x="1404001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113"/>
          <p:cNvSpPr/>
          <p:nvPr/>
        </p:nvSpPr>
        <p:spPr>
          <a:xfrm>
            <a:off x="1976592" y="3382835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113"/>
          <p:cNvSpPr/>
          <p:nvPr/>
        </p:nvSpPr>
        <p:spPr>
          <a:xfrm>
            <a:off x="2549203" y="2800544"/>
            <a:ext cx="486300" cy="486300"/>
          </a:xfrm>
          <a:prstGeom prst="rect">
            <a:avLst/>
          </a:prstGeom>
          <a:solidFill>
            <a:srgbClr val="CAED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113"/>
          <p:cNvSpPr/>
          <p:nvPr/>
        </p:nvSpPr>
        <p:spPr>
          <a:xfrm>
            <a:off x="3121794" y="2800544"/>
            <a:ext cx="486300" cy="4863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113"/>
          <p:cNvSpPr txBox="1"/>
          <p:nvPr/>
        </p:nvSpPr>
        <p:spPr>
          <a:xfrm>
            <a:off x="31217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113"/>
          <p:cNvSpPr txBox="1"/>
          <p:nvPr/>
        </p:nvSpPr>
        <p:spPr>
          <a:xfrm>
            <a:off x="3694365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113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113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113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113"/>
          <p:cNvSpPr/>
          <p:nvPr/>
        </p:nvSpPr>
        <p:spPr>
          <a:xfrm>
            <a:off x="2549194" y="3387444"/>
            <a:ext cx="486300" cy="486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113"/>
          <p:cNvSpPr txBox="1"/>
          <p:nvPr>
            <p:ph idx="1" type="body"/>
          </p:nvPr>
        </p:nvSpPr>
        <p:spPr>
          <a:xfrm>
            <a:off x="4612500" y="2190625"/>
            <a:ext cx="39093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What happened to terms 2 and 3?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64" name="Google Shape;2564;p113"/>
          <p:cNvSpPr txBox="1"/>
          <p:nvPr>
            <p:ph idx="1" type="body"/>
          </p:nvPr>
        </p:nvSpPr>
        <p:spPr>
          <a:xfrm>
            <a:off x="4612500" y="1290475"/>
            <a:ext cx="39093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000">
                <a:solidFill>
                  <a:srgbClr val="6AA84F"/>
                </a:solidFill>
              </a:rPr>
              <a:t>Yes</a:t>
            </a:r>
            <a:endParaRPr sz="4000">
              <a:solidFill>
                <a:srgbClr val="6AA84F"/>
              </a:solidFill>
            </a:endParaRPr>
          </a:p>
        </p:txBody>
      </p:sp>
      <p:sp>
        <p:nvSpPr>
          <p:cNvPr id="2565" name="Google Shape;2565;p113"/>
          <p:cNvSpPr txBox="1"/>
          <p:nvPr>
            <p:ph idx="1" type="body"/>
          </p:nvPr>
        </p:nvSpPr>
        <p:spPr>
          <a:xfrm>
            <a:off x="4612500" y="2647825"/>
            <a:ext cx="4219800" cy="10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Split vote: no one became leader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Partitions: no one became leader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Simply no requests in these terms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33"/>
          <p:cNvGrpSpPr/>
          <p:nvPr/>
        </p:nvGrpSpPr>
        <p:grpSpPr>
          <a:xfrm>
            <a:off x="3442425" y="681813"/>
            <a:ext cx="2259142" cy="1214445"/>
            <a:chOff x="3562050" y="826950"/>
            <a:chExt cx="2396713" cy="1101238"/>
          </a:xfrm>
        </p:grpSpPr>
        <p:sp>
          <p:nvSpPr>
            <p:cNvPr id="161" name="Google Shape;161;p33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3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3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" name="Google Shape;166;p33"/>
          <p:cNvGrpSpPr/>
          <p:nvPr/>
        </p:nvGrpSpPr>
        <p:grpSpPr>
          <a:xfrm>
            <a:off x="1767200" y="3133713"/>
            <a:ext cx="2259142" cy="1214445"/>
            <a:chOff x="3562050" y="826950"/>
            <a:chExt cx="2396713" cy="1101238"/>
          </a:xfrm>
        </p:grpSpPr>
        <p:sp>
          <p:nvSpPr>
            <p:cNvPr id="167" name="Google Shape;167;p33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3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3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2" name="Google Shape;172;p33"/>
          <p:cNvGrpSpPr/>
          <p:nvPr/>
        </p:nvGrpSpPr>
        <p:grpSpPr>
          <a:xfrm>
            <a:off x="5184850" y="3133713"/>
            <a:ext cx="2259142" cy="1214445"/>
            <a:chOff x="3562050" y="826950"/>
            <a:chExt cx="2396713" cy="1101238"/>
          </a:xfrm>
        </p:grpSpPr>
        <p:sp>
          <p:nvSpPr>
            <p:cNvPr id="173" name="Google Shape;173;p33"/>
            <p:cNvSpPr/>
            <p:nvPr/>
          </p:nvSpPr>
          <p:spPr>
            <a:xfrm>
              <a:off x="3562063" y="902496"/>
              <a:ext cx="2396700" cy="670800"/>
            </a:xfrm>
            <a:prstGeom prst="rect">
              <a:avLst/>
            </a:prstGeom>
            <a:solidFill>
              <a:srgbClr val="CAEDF3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3"/>
            <p:cNvSpPr txBox="1"/>
            <p:nvPr/>
          </p:nvSpPr>
          <p:spPr>
            <a:xfrm>
              <a:off x="3962604" y="930425"/>
              <a:ext cx="1242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currentTerm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votedFor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3562050" y="1573288"/>
              <a:ext cx="2396700" cy="354900"/>
            </a:xfrm>
            <a:prstGeom prst="rect">
              <a:avLst/>
            </a:prstGeom>
            <a:solidFill>
              <a:srgbClr val="EFEFEF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&lt;empty&gt;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33"/>
            <p:cNvSpPr txBox="1"/>
            <p:nvPr/>
          </p:nvSpPr>
          <p:spPr>
            <a:xfrm>
              <a:off x="3562057" y="826950"/>
              <a:ext cx="693000" cy="48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33"/>
            <p:cNvSpPr txBox="1"/>
            <p:nvPr/>
          </p:nvSpPr>
          <p:spPr>
            <a:xfrm>
              <a:off x="5119245" y="930425"/>
              <a:ext cx="747000" cy="54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" name="Google Shape;178;p33"/>
          <p:cNvSpPr txBox="1"/>
          <p:nvPr>
            <p:ph idx="1" type="body"/>
          </p:nvPr>
        </p:nvSpPr>
        <p:spPr>
          <a:xfrm>
            <a:off x="5757325" y="1026988"/>
            <a:ext cx="11142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0000"/>
                </a:solidFill>
              </a:rPr>
              <a:t>Timeout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9" name="Shape 2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" name="Google Shape;2570;p1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Q4: Is this a possible configuration?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71" name="Google Shape;2571;p114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114"/>
          <p:cNvSpPr/>
          <p:nvPr/>
        </p:nvSpPr>
        <p:spPr>
          <a:xfrm>
            <a:off x="19765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114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114"/>
          <p:cNvSpPr/>
          <p:nvPr/>
        </p:nvSpPr>
        <p:spPr>
          <a:xfrm>
            <a:off x="19765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114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114"/>
          <p:cNvSpPr/>
          <p:nvPr/>
        </p:nvSpPr>
        <p:spPr>
          <a:xfrm>
            <a:off x="19765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114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78" name="Google Shape;2578;p114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79" name="Google Shape;2579;p114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580" name="Google Shape;2580;p114"/>
          <p:cNvSpPr txBox="1"/>
          <p:nvPr/>
        </p:nvSpPr>
        <p:spPr>
          <a:xfrm>
            <a:off x="31217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114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114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114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114"/>
          <p:cNvSpPr/>
          <p:nvPr/>
        </p:nvSpPr>
        <p:spPr>
          <a:xfrm>
            <a:off x="2549190" y="2791325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114"/>
          <p:cNvSpPr/>
          <p:nvPr/>
        </p:nvSpPr>
        <p:spPr>
          <a:xfrm>
            <a:off x="3121790" y="22090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114"/>
          <p:cNvSpPr/>
          <p:nvPr/>
        </p:nvSpPr>
        <p:spPr>
          <a:xfrm>
            <a:off x="25491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114"/>
          <p:cNvSpPr txBox="1"/>
          <p:nvPr>
            <p:ph idx="1" type="body"/>
          </p:nvPr>
        </p:nvSpPr>
        <p:spPr>
          <a:xfrm>
            <a:off x="4612500" y="1927975"/>
            <a:ext cx="39093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000">
                <a:solidFill>
                  <a:srgbClr val="FF0000"/>
                </a:solidFill>
              </a:rPr>
              <a:t>NO!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2588" name="Google Shape;2588;p114"/>
          <p:cNvSpPr txBox="1"/>
          <p:nvPr>
            <p:ph idx="1" type="body"/>
          </p:nvPr>
        </p:nvSpPr>
        <p:spPr>
          <a:xfrm>
            <a:off x="4612500" y="2791325"/>
            <a:ext cx="39093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Let’s try tracing the steps...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2" name="Shape 2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3" name="Google Shape;2593;p1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Q4: Is this a possible configuration?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94" name="Google Shape;2594;p115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5" name="Google Shape;2595;p115"/>
          <p:cNvSpPr/>
          <p:nvPr/>
        </p:nvSpPr>
        <p:spPr>
          <a:xfrm>
            <a:off x="19765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6" name="Google Shape;2596;p115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7" name="Google Shape;2597;p115"/>
          <p:cNvSpPr/>
          <p:nvPr/>
        </p:nvSpPr>
        <p:spPr>
          <a:xfrm>
            <a:off x="19765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8" name="Google Shape;2598;p115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9" name="Google Shape;2599;p115"/>
          <p:cNvSpPr/>
          <p:nvPr/>
        </p:nvSpPr>
        <p:spPr>
          <a:xfrm>
            <a:off x="19765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0" name="Google Shape;2600;p115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01" name="Google Shape;2601;p115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02" name="Google Shape;2602;p115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03" name="Google Shape;2603;p115"/>
          <p:cNvSpPr txBox="1"/>
          <p:nvPr/>
        </p:nvSpPr>
        <p:spPr>
          <a:xfrm>
            <a:off x="31217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4" name="Google Shape;2604;p115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5" name="Google Shape;2605;p115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6" name="Google Shape;2606;p115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7" name="Google Shape;2607;p115"/>
          <p:cNvSpPr/>
          <p:nvPr/>
        </p:nvSpPr>
        <p:spPr>
          <a:xfrm>
            <a:off x="25491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8" name="Google Shape;2608;p115"/>
          <p:cNvSpPr/>
          <p:nvPr/>
        </p:nvSpPr>
        <p:spPr>
          <a:xfrm>
            <a:off x="53871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9" name="Google Shape;2609;p115"/>
          <p:cNvSpPr/>
          <p:nvPr/>
        </p:nvSpPr>
        <p:spPr>
          <a:xfrm>
            <a:off x="59596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0" name="Google Shape;2610;p115"/>
          <p:cNvSpPr/>
          <p:nvPr/>
        </p:nvSpPr>
        <p:spPr>
          <a:xfrm>
            <a:off x="53871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1" name="Google Shape;2611;p115"/>
          <p:cNvSpPr/>
          <p:nvPr/>
        </p:nvSpPr>
        <p:spPr>
          <a:xfrm>
            <a:off x="59596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2" name="Google Shape;2612;p115"/>
          <p:cNvSpPr/>
          <p:nvPr/>
        </p:nvSpPr>
        <p:spPr>
          <a:xfrm>
            <a:off x="53871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3" name="Google Shape;2613;p115"/>
          <p:cNvSpPr/>
          <p:nvPr/>
        </p:nvSpPr>
        <p:spPr>
          <a:xfrm>
            <a:off x="59596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4" name="Google Shape;2614;p115"/>
          <p:cNvSpPr txBox="1"/>
          <p:nvPr>
            <p:ph type="title"/>
          </p:nvPr>
        </p:nvSpPr>
        <p:spPr>
          <a:xfrm>
            <a:off x="47356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15" name="Google Shape;2615;p115"/>
          <p:cNvSpPr txBox="1"/>
          <p:nvPr>
            <p:ph type="title"/>
          </p:nvPr>
        </p:nvSpPr>
        <p:spPr>
          <a:xfrm>
            <a:off x="47356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16" name="Google Shape;2616;p115"/>
          <p:cNvSpPr txBox="1"/>
          <p:nvPr>
            <p:ph type="title"/>
          </p:nvPr>
        </p:nvSpPr>
        <p:spPr>
          <a:xfrm>
            <a:off x="47356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17" name="Google Shape;2617;p115"/>
          <p:cNvSpPr txBox="1"/>
          <p:nvPr/>
        </p:nvSpPr>
        <p:spPr>
          <a:xfrm>
            <a:off x="71048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8" name="Google Shape;2618;p115"/>
          <p:cNvSpPr txBox="1"/>
          <p:nvPr/>
        </p:nvSpPr>
        <p:spPr>
          <a:xfrm>
            <a:off x="59597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9" name="Google Shape;2619;p115"/>
          <p:cNvSpPr txBox="1"/>
          <p:nvPr/>
        </p:nvSpPr>
        <p:spPr>
          <a:xfrm>
            <a:off x="65322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0" name="Google Shape;2620;p115"/>
          <p:cNvSpPr txBox="1"/>
          <p:nvPr/>
        </p:nvSpPr>
        <p:spPr>
          <a:xfrm>
            <a:off x="53824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1" name="Google Shape;2621;p115"/>
          <p:cNvSpPr/>
          <p:nvPr/>
        </p:nvSpPr>
        <p:spPr>
          <a:xfrm>
            <a:off x="6532290" y="2791325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2" name="Google Shape;2622;p115"/>
          <p:cNvSpPr/>
          <p:nvPr/>
        </p:nvSpPr>
        <p:spPr>
          <a:xfrm>
            <a:off x="7104890" y="22090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3" name="Google Shape;2623;p115"/>
          <p:cNvSpPr/>
          <p:nvPr/>
        </p:nvSpPr>
        <p:spPr>
          <a:xfrm>
            <a:off x="65322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own.png" id="2624" name="Google Shape;2624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928636">
            <a:off x="552980" y="2129670"/>
            <a:ext cx="449132" cy="248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8" name="Shape 2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9" name="Google Shape;2629;p1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Q4: Is this a possible configuration?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630" name="Google Shape;2630;p116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1" name="Google Shape;2631;p116"/>
          <p:cNvSpPr/>
          <p:nvPr/>
        </p:nvSpPr>
        <p:spPr>
          <a:xfrm>
            <a:off x="19765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2" name="Google Shape;2632;p116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3" name="Google Shape;2633;p116"/>
          <p:cNvSpPr/>
          <p:nvPr/>
        </p:nvSpPr>
        <p:spPr>
          <a:xfrm>
            <a:off x="19765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4" name="Google Shape;2634;p116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5" name="Google Shape;2635;p116"/>
          <p:cNvSpPr/>
          <p:nvPr/>
        </p:nvSpPr>
        <p:spPr>
          <a:xfrm>
            <a:off x="19765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6" name="Google Shape;2636;p116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37" name="Google Shape;2637;p116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38" name="Google Shape;2638;p116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39" name="Google Shape;2639;p116"/>
          <p:cNvSpPr txBox="1"/>
          <p:nvPr/>
        </p:nvSpPr>
        <p:spPr>
          <a:xfrm>
            <a:off x="31217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116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1" name="Google Shape;2641;p116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2" name="Google Shape;2642;p116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3" name="Google Shape;2643;p116"/>
          <p:cNvSpPr/>
          <p:nvPr/>
        </p:nvSpPr>
        <p:spPr>
          <a:xfrm>
            <a:off x="25491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4" name="Google Shape;2644;p116"/>
          <p:cNvSpPr/>
          <p:nvPr/>
        </p:nvSpPr>
        <p:spPr>
          <a:xfrm>
            <a:off x="53871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5" name="Google Shape;2645;p116"/>
          <p:cNvSpPr/>
          <p:nvPr/>
        </p:nvSpPr>
        <p:spPr>
          <a:xfrm>
            <a:off x="59596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6" name="Google Shape;2646;p116"/>
          <p:cNvSpPr/>
          <p:nvPr/>
        </p:nvSpPr>
        <p:spPr>
          <a:xfrm>
            <a:off x="53871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7" name="Google Shape;2647;p116"/>
          <p:cNvSpPr/>
          <p:nvPr/>
        </p:nvSpPr>
        <p:spPr>
          <a:xfrm>
            <a:off x="59596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8" name="Google Shape;2648;p116"/>
          <p:cNvSpPr/>
          <p:nvPr/>
        </p:nvSpPr>
        <p:spPr>
          <a:xfrm>
            <a:off x="53871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9" name="Google Shape;2649;p116"/>
          <p:cNvSpPr/>
          <p:nvPr/>
        </p:nvSpPr>
        <p:spPr>
          <a:xfrm>
            <a:off x="59596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0" name="Google Shape;2650;p116"/>
          <p:cNvSpPr txBox="1"/>
          <p:nvPr>
            <p:ph type="title"/>
          </p:nvPr>
        </p:nvSpPr>
        <p:spPr>
          <a:xfrm>
            <a:off x="47356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51" name="Google Shape;2651;p116"/>
          <p:cNvSpPr txBox="1"/>
          <p:nvPr>
            <p:ph type="title"/>
          </p:nvPr>
        </p:nvSpPr>
        <p:spPr>
          <a:xfrm>
            <a:off x="47356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52" name="Google Shape;2652;p116"/>
          <p:cNvSpPr txBox="1"/>
          <p:nvPr>
            <p:ph type="title"/>
          </p:nvPr>
        </p:nvSpPr>
        <p:spPr>
          <a:xfrm>
            <a:off x="47356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53" name="Google Shape;2653;p116"/>
          <p:cNvSpPr txBox="1"/>
          <p:nvPr/>
        </p:nvSpPr>
        <p:spPr>
          <a:xfrm>
            <a:off x="71048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p116"/>
          <p:cNvSpPr txBox="1"/>
          <p:nvPr/>
        </p:nvSpPr>
        <p:spPr>
          <a:xfrm>
            <a:off x="59597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5" name="Google Shape;2655;p116"/>
          <p:cNvSpPr txBox="1"/>
          <p:nvPr/>
        </p:nvSpPr>
        <p:spPr>
          <a:xfrm>
            <a:off x="65322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6" name="Google Shape;2656;p116"/>
          <p:cNvSpPr txBox="1"/>
          <p:nvPr/>
        </p:nvSpPr>
        <p:spPr>
          <a:xfrm>
            <a:off x="53824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7" name="Google Shape;2657;p116"/>
          <p:cNvSpPr/>
          <p:nvPr/>
        </p:nvSpPr>
        <p:spPr>
          <a:xfrm>
            <a:off x="6532290" y="2791325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8" name="Google Shape;2658;p116"/>
          <p:cNvSpPr/>
          <p:nvPr/>
        </p:nvSpPr>
        <p:spPr>
          <a:xfrm>
            <a:off x="7104890" y="22090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9" name="Google Shape;2659;p116"/>
          <p:cNvSpPr/>
          <p:nvPr/>
        </p:nvSpPr>
        <p:spPr>
          <a:xfrm>
            <a:off x="65322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x-png-image-35402-272.png" id="2660" name="Google Shape;2660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550" y="2183461"/>
            <a:ext cx="486300" cy="500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-png-image-35402-272.png" id="2661" name="Google Shape;2661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550" y="1593986"/>
            <a:ext cx="486300" cy="500627"/>
          </a:xfrm>
          <a:prstGeom prst="rect">
            <a:avLst/>
          </a:prstGeom>
          <a:noFill/>
          <a:ln>
            <a:noFill/>
          </a:ln>
        </p:spPr>
      </p:pic>
      <p:sp>
        <p:nvSpPr>
          <p:cNvPr id="2662" name="Google Shape;2662;p116"/>
          <p:cNvSpPr txBox="1"/>
          <p:nvPr>
            <p:ph idx="1" type="body"/>
          </p:nvPr>
        </p:nvSpPr>
        <p:spPr>
          <a:xfrm>
            <a:off x="752550" y="3937525"/>
            <a:ext cx="39093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No one becomes leader in term 2...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6" name="Shape 2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7" name="Google Shape;2667;p1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Q4: Is this a possible configuration?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668" name="Google Shape;2668;p117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9" name="Google Shape;2669;p117"/>
          <p:cNvSpPr/>
          <p:nvPr/>
        </p:nvSpPr>
        <p:spPr>
          <a:xfrm>
            <a:off x="19765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117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1" name="Google Shape;2671;p117"/>
          <p:cNvSpPr/>
          <p:nvPr/>
        </p:nvSpPr>
        <p:spPr>
          <a:xfrm>
            <a:off x="19765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117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117"/>
          <p:cNvSpPr/>
          <p:nvPr/>
        </p:nvSpPr>
        <p:spPr>
          <a:xfrm>
            <a:off x="19765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117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75" name="Google Shape;2675;p117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76" name="Google Shape;2676;p117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77" name="Google Shape;2677;p117"/>
          <p:cNvSpPr txBox="1"/>
          <p:nvPr/>
        </p:nvSpPr>
        <p:spPr>
          <a:xfrm>
            <a:off x="31217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117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117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117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117"/>
          <p:cNvSpPr/>
          <p:nvPr/>
        </p:nvSpPr>
        <p:spPr>
          <a:xfrm>
            <a:off x="25491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2" name="Google Shape;2682;p117"/>
          <p:cNvSpPr/>
          <p:nvPr/>
        </p:nvSpPr>
        <p:spPr>
          <a:xfrm>
            <a:off x="53871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117"/>
          <p:cNvSpPr/>
          <p:nvPr/>
        </p:nvSpPr>
        <p:spPr>
          <a:xfrm>
            <a:off x="59596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4" name="Google Shape;2684;p117"/>
          <p:cNvSpPr/>
          <p:nvPr/>
        </p:nvSpPr>
        <p:spPr>
          <a:xfrm>
            <a:off x="53871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5" name="Google Shape;2685;p117"/>
          <p:cNvSpPr/>
          <p:nvPr/>
        </p:nvSpPr>
        <p:spPr>
          <a:xfrm>
            <a:off x="59596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117"/>
          <p:cNvSpPr/>
          <p:nvPr/>
        </p:nvSpPr>
        <p:spPr>
          <a:xfrm>
            <a:off x="53871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7" name="Google Shape;2687;p117"/>
          <p:cNvSpPr/>
          <p:nvPr/>
        </p:nvSpPr>
        <p:spPr>
          <a:xfrm>
            <a:off x="59596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8" name="Google Shape;2688;p117"/>
          <p:cNvSpPr txBox="1"/>
          <p:nvPr>
            <p:ph type="title"/>
          </p:nvPr>
        </p:nvSpPr>
        <p:spPr>
          <a:xfrm>
            <a:off x="47356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89" name="Google Shape;2689;p117"/>
          <p:cNvSpPr txBox="1"/>
          <p:nvPr>
            <p:ph type="title"/>
          </p:nvPr>
        </p:nvSpPr>
        <p:spPr>
          <a:xfrm>
            <a:off x="47356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90" name="Google Shape;2690;p117"/>
          <p:cNvSpPr txBox="1"/>
          <p:nvPr>
            <p:ph type="title"/>
          </p:nvPr>
        </p:nvSpPr>
        <p:spPr>
          <a:xfrm>
            <a:off x="47356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691" name="Google Shape;2691;p117"/>
          <p:cNvSpPr txBox="1"/>
          <p:nvPr/>
        </p:nvSpPr>
        <p:spPr>
          <a:xfrm>
            <a:off x="71048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117"/>
          <p:cNvSpPr txBox="1"/>
          <p:nvPr/>
        </p:nvSpPr>
        <p:spPr>
          <a:xfrm>
            <a:off x="59597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117"/>
          <p:cNvSpPr txBox="1"/>
          <p:nvPr/>
        </p:nvSpPr>
        <p:spPr>
          <a:xfrm>
            <a:off x="65322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117"/>
          <p:cNvSpPr txBox="1"/>
          <p:nvPr/>
        </p:nvSpPr>
        <p:spPr>
          <a:xfrm>
            <a:off x="53824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117"/>
          <p:cNvSpPr/>
          <p:nvPr/>
        </p:nvSpPr>
        <p:spPr>
          <a:xfrm>
            <a:off x="6532290" y="2791325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117"/>
          <p:cNvSpPr/>
          <p:nvPr/>
        </p:nvSpPr>
        <p:spPr>
          <a:xfrm>
            <a:off x="7104890" y="22090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117"/>
          <p:cNvSpPr/>
          <p:nvPr/>
        </p:nvSpPr>
        <p:spPr>
          <a:xfrm>
            <a:off x="65322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x-png-image-35402-272.png" id="2698" name="Google Shape;2698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550" y="2183461"/>
            <a:ext cx="486300" cy="500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own.png" id="2699" name="Google Shape;2699;p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928636">
            <a:off x="552980" y="2680220"/>
            <a:ext cx="449132" cy="24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700" name="Google Shape;2700;p117"/>
          <p:cNvSpPr/>
          <p:nvPr/>
        </p:nvSpPr>
        <p:spPr>
          <a:xfrm>
            <a:off x="2549190" y="2791325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4" name="Shape 2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5" name="Google Shape;2705;p1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Q4: Is this a possible configuration?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706" name="Google Shape;2706;p118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118"/>
          <p:cNvSpPr/>
          <p:nvPr/>
        </p:nvSpPr>
        <p:spPr>
          <a:xfrm>
            <a:off x="19765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118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118"/>
          <p:cNvSpPr/>
          <p:nvPr/>
        </p:nvSpPr>
        <p:spPr>
          <a:xfrm>
            <a:off x="19765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118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118"/>
          <p:cNvSpPr/>
          <p:nvPr/>
        </p:nvSpPr>
        <p:spPr>
          <a:xfrm>
            <a:off x="19765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118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13" name="Google Shape;2713;p118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14" name="Google Shape;2714;p118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15" name="Google Shape;2715;p118"/>
          <p:cNvSpPr txBox="1"/>
          <p:nvPr/>
        </p:nvSpPr>
        <p:spPr>
          <a:xfrm>
            <a:off x="31217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6" name="Google Shape;2716;p118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7" name="Google Shape;2717;p118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8" name="Google Shape;2718;p118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9" name="Google Shape;2719;p118"/>
          <p:cNvSpPr/>
          <p:nvPr/>
        </p:nvSpPr>
        <p:spPr>
          <a:xfrm>
            <a:off x="25491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0" name="Google Shape;2720;p118"/>
          <p:cNvSpPr/>
          <p:nvPr/>
        </p:nvSpPr>
        <p:spPr>
          <a:xfrm>
            <a:off x="53871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1" name="Google Shape;2721;p118"/>
          <p:cNvSpPr/>
          <p:nvPr/>
        </p:nvSpPr>
        <p:spPr>
          <a:xfrm>
            <a:off x="59596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2" name="Google Shape;2722;p118"/>
          <p:cNvSpPr/>
          <p:nvPr/>
        </p:nvSpPr>
        <p:spPr>
          <a:xfrm>
            <a:off x="53871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3" name="Google Shape;2723;p118"/>
          <p:cNvSpPr/>
          <p:nvPr/>
        </p:nvSpPr>
        <p:spPr>
          <a:xfrm>
            <a:off x="59596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4" name="Google Shape;2724;p118"/>
          <p:cNvSpPr/>
          <p:nvPr/>
        </p:nvSpPr>
        <p:spPr>
          <a:xfrm>
            <a:off x="53871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5" name="Google Shape;2725;p118"/>
          <p:cNvSpPr/>
          <p:nvPr/>
        </p:nvSpPr>
        <p:spPr>
          <a:xfrm>
            <a:off x="59596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6" name="Google Shape;2726;p118"/>
          <p:cNvSpPr txBox="1"/>
          <p:nvPr>
            <p:ph type="title"/>
          </p:nvPr>
        </p:nvSpPr>
        <p:spPr>
          <a:xfrm>
            <a:off x="47356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27" name="Google Shape;2727;p118"/>
          <p:cNvSpPr txBox="1"/>
          <p:nvPr>
            <p:ph type="title"/>
          </p:nvPr>
        </p:nvSpPr>
        <p:spPr>
          <a:xfrm>
            <a:off x="47356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28" name="Google Shape;2728;p118"/>
          <p:cNvSpPr txBox="1"/>
          <p:nvPr>
            <p:ph type="title"/>
          </p:nvPr>
        </p:nvSpPr>
        <p:spPr>
          <a:xfrm>
            <a:off x="47356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29" name="Google Shape;2729;p118"/>
          <p:cNvSpPr txBox="1"/>
          <p:nvPr/>
        </p:nvSpPr>
        <p:spPr>
          <a:xfrm>
            <a:off x="71048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0" name="Google Shape;2730;p118"/>
          <p:cNvSpPr txBox="1"/>
          <p:nvPr/>
        </p:nvSpPr>
        <p:spPr>
          <a:xfrm>
            <a:off x="59597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1" name="Google Shape;2731;p118"/>
          <p:cNvSpPr txBox="1"/>
          <p:nvPr/>
        </p:nvSpPr>
        <p:spPr>
          <a:xfrm>
            <a:off x="65322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2" name="Google Shape;2732;p118"/>
          <p:cNvSpPr txBox="1"/>
          <p:nvPr/>
        </p:nvSpPr>
        <p:spPr>
          <a:xfrm>
            <a:off x="53824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3" name="Google Shape;2733;p118"/>
          <p:cNvSpPr/>
          <p:nvPr/>
        </p:nvSpPr>
        <p:spPr>
          <a:xfrm>
            <a:off x="6532290" y="2791325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4" name="Google Shape;2734;p118"/>
          <p:cNvSpPr/>
          <p:nvPr/>
        </p:nvSpPr>
        <p:spPr>
          <a:xfrm>
            <a:off x="7104890" y="22090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5" name="Google Shape;2735;p118"/>
          <p:cNvSpPr/>
          <p:nvPr/>
        </p:nvSpPr>
        <p:spPr>
          <a:xfrm>
            <a:off x="65322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6" name="Google Shape;2736;p118"/>
          <p:cNvSpPr/>
          <p:nvPr/>
        </p:nvSpPr>
        <p:spPr>
          <a:xfrm>
            <a:off x="2549190" y="2791325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x-png-image-35402-272.png" id="2737" name="Google Shape;2737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550" y="2772936"/>
            <a:ext cx="486300" cy="500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-png-image-35402-272.png" id="2738" name="Google Shape;2738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550" y="2183461"/>
            <a:ext cx="486300" cy="500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2" name="Shape 2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3" name="Google Shape;2743;p1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Q4: Is this a possible configuration?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744" name="Google Shape;2744;p119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p119"/>
          <p:cNvSpPr/>
          <p:nvPr/>
        </p:nvSpPr>
        <p:spPr>
          <a:xfrm>
            <a:off x="19765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6" name="Google Shape;2746;p119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7" name="Google Shape;2747;p119"/>
          <p:cNvSpPr/>
          <p:nvPr/>
        </p:nvSpPr>
        <p:spPr>
          <a:xfrm>
            <a:off x="19765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8" name="Google Shape;2748;p119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9" name="Google Shape;2749;p119"/>
          <p:cNvSpPr/>
          <p:nvPr/>
        </p:nvSpPr>
        <p:spPr>
          <a:xfrm>
            <a:off x="19765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0" name="Google Shape;2750;p119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51" name="Google Shape;2751;p119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52" name="Google Shape;2752;p119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53" name="Google Shape;2753;p119"/>
          <p:cNvSpPr txBox="1"/>
          <p:nvPr/>
        </p:nvSpPr>
        <p:spPr>
          <a:xfrm>
            <a:off x="31217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4" name="Google Shape;2754;p119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5" name="Google Shape;2755;p119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119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7" name="Google Shape;2757;p119"/>
          <p:cNvSpPr/>
          <p:nvPr/>
        </p:nvSpPr>
        <p:spPr>
          <a:xfrm>
            <a:off x="25491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8" name="Google Shape;2758;p119"/>
          <p:cNvSpPr/>
          <p:nvPr/>
        </p:nvSpPr>
        <p:spPr>
          <a:xfrm>
            <a:off x="53871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9" name="Google Shape;2759;p119"/>
          <p:cNvSpPr/>
          <p:nvPr/>
        </p:nvSpPr>
        <p:spPr>
          <a:xfrm>
            <a:off x="59596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0" name="Google Shape;2760;p119"/>
          <p:cNvSpPr/>
          <p:nvPr/>
        </p:nvSpPr>
        <p:spPr>
          <a:xfrm>
            <a:off x="53871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1" name="Google Shape;2761;p119"/>
          <p:cNvSpPr/>
          <p:nvPr/>
        </p:nvSpPr>
        <p:spPr>
          <a:xfrm>
            <a:off x="59596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119"/>
          <p:cNvSpPr/>
          <p:nvPr/>
        </p:nvSpPr>
        <p:spPr>
          <a:xfrm>
            <a:off x="53871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119"/>
          <p:cNvSpPr/>
          <p:nvPr/>
        </p:nvSpPr>
        <p:spPr>
          <a:xfrm>
            <a:off x="59596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119"/>
          <p:cNvSpPr txBox="1"/>
          <p:nvPr>
            <p:ph type="title"/>
          </p:nvPr>
        </p:nvSpPr>
        <p:spPr>
          <a:xfrm>
            <a:off x="47356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65" name="Google Shape;2765;p119"/>
          <p:cNvSpPr txBox="1"/>
          <p:nvPr>
            <p:ph type="title"/>
          </p:nvPr>
        </p:nvSpPr>
        <p:spPr>
          <a:xfrm>
            <a:off x="47356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66" name="Google Shape;2766;p119"/>
          <p:cNvSpPr txBox="1"/>
          <p:nvPr>
            <p:ph type="title"/>
          </p:nvPr>
        </p:nvSpPr>
        <p:spPr>
          <a:xfrm>
            <a:off x="47356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67" name="Google Shape;2767;p119"/>
          <p:cNvSpPr txBox="1"/>
          <p:nvPr/>
        </p:nvSpPr>
        <p:spPr>
          <a:xfrm>
            <a:off x="71048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119"/>
          <p:cNvSpPr txBox="1"/>
          <p:nvPr/>
        </p:nvSpPr>
        <p:spPr>
          <a:xfrm>
            <a:off x="59597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119"/>
          <p:cNvSpPr txBox="1"/>
          <p:nvPr/>
        </p:nvSpPr>
        <p:spPr>
          <a:xfrm>
            <a:off x="65322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119"/>
          <p:cNvSpPr txBox="1"/>
          <p:nvPr/>
        </p:nvSpPr>
        <p:spPr>
          <a:xfrm>
            <a:off x="53824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119"/>
          <p:cNvSpPr/>
          <p:nvPr/>
        </p:nvSpPr>
        <p:spPr>
          <a:xfrm>
            <a:off x="6532290" y="2791325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119"/>
          <p:cNvSpPr/>
          <p:nvPr/>
        </p:nvSpPr>
        <p:spPr>
          <a:xfrm>
            <a:off x="7104890" y="22090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119"/>
          <p:cNvSpPr/>
          <p:nvPr/>
        </p:nvSpPr>
        <p:spPr>
          <a:xfrm>
            <a:off x="65322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119"/>
          <p:cNvSpPr/>
          <p:nvPr/>
        </p:nvSpPr>
        <p:spPr>
          <a:xfrm>
            <a:off x="2549190" y="2791325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x-png-image-35402-272.png" id="2775" name="Google Shape;2775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550" y="2772936"/>
            <a:ext cx="486300" cy="500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own.png" id="2776" name="Google Shape;2776;p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928636">
            <a:off x="552980" y="2093770"/>
            <a:ext cx="449132" cy="24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777" name="Google Shape;2777;p119"/>
          <p:cNvSpPr txBox="1"/>
          <p:nvPr>
            <p:ph idx="1" type="body"/>
          </p:nvPr>
        </p:nvSpPr>
        <p:spPr>
          <a:xfrm>
            <a:off x="521425" y="3743050"/>
            <a:ext cx="44574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>
                <a:solidFill>
                  <a:srgbClr val="FF0000"/>
                </a:solidFill>
              </a:rPr>
              <a:t>S0 previously voted for S2 in term 3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>
                <a:solidFill>
                  <a:srgbClr val="FF0000"/>
                </a:solidFill>
              </a:rPr>
              <a:t>S0 can only vote for S1 for term 4!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778" name="Google Shape;2778;p119"/>
          <p:cNvSpPr/>
          <p:nvPr/>
        </p:nvSpPr>
        <p:spPr>
          <a:xfrm>
            <a:off x="3121790" y="2209050"/>
            <a:ext cx="486300" cy="486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2" name="Shape 2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3" name="Google Shape;2783;p1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Q4: Is this a possible configuration?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784" name="Google Shape;2784;p120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120"/>
          <p:cNvSpPr/>
          <p:nvPr/>
        </p:nvSpPr>
        <p:spPr>
          <a:xfrm>
            <a:off x="1976592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120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120"/>
          <p:cNvSpPr/>
          <p:nvPr/>
        </p:nvSpPr>
        <p:spPr>
          <a:xfrm>
            <a:off x="1976592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120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120"/>
          <p:cNvSpPr/>
          <p:nvPr/>
        </p:nvSpPr>
        <p:spPr>
          <a:xfrm>
            <a:off x="19765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120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91" name="Google Shape;2791;p120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92" name="Google Shape;2792;p120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793" name="Google Shape;2793;p120"/>
          <p:cNvSpPr txBox="1"/>
          <p:nvPr/>
        </p:nvSpPr>
        <p:spPr>
          <a:xfrm>
            <a:off x="31217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120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120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120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120"/>
          <p:cNvSpPr/>
          <p:nvPr/>
        </p:nvSpPr>
        <p:spPr>
          <a:xfrm>
            <a:off x="2549190" y="2791325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120"/>
          <p:cNvSpPr/>
          <p:nvPr/>
        </p:nvSpPr>
        <p:spPr>
          <a:xfrm>
            <a:off x="3121790" y="22090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9" name="Google Shape;2799;p120"/>
          <p:cNvSpPr/>
          <p:nvPr/>
        </p:nvSpPr>
        <p:spPr>
          <a:xfrm>
            <a:off x="2549192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0" name="Google Shape;2800;p120"/>
          <p:cNvSpPr txBox="1"/>
          <p:nvPr>
            <p:ph idx="1" type="body"/>
          </p:nvPr>
        </p:nvSpPr>
        <p:spPr>
          <a:xfrm>
            <a:off x="4267000" y="1740125"/>
            <a:ext cx="3752100" cy="16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The two entries in term       are in different positions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S1 and S2 could not have written these entries without being leaders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801" name="Google Shape;2801;p120"/>
          <p:cNvSpPr/>
          <p:nvPr/>
        </p:nvSpPr>
        <p:spPr>
          <a:xfrm>
            <a:off x="6876724" y="1832550"/>
            <a:ext cx="280500" cy="2805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120"/>
          <p:cNvSpPr txBox="1"/>
          <p:nvPr>
            <p:ph idx="1" type="body"/>
          </p:nvPr>
        </p:nvSpPr>
        <p:spPr>
          <a:xfrm>
            <a:off x="4267000" y="3506225"/>
            <a:ext cx="3752100" cy="7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>
                <a:solidFill>
                  <a:srgbClr val="FF0000"/>
                </a:solidFill>
              </a:rPr>
              <a:t>But they can’t both be leaders in the same term!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6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p1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Q5: Is entry 2 (term 2) guaranteed to be committed?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808" name="Google Shape;2808;p121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9" name="Google Shape;2809;p121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0" name="Google Shape;2810;p121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1" name="Google Shape;2811;p121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12" name="Google Shape;2812;p121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13" name="Google Shape;2813;p121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14" name="Google Shape;2814;p121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5" name="Google Shape;2815;p121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6" name="Google Shape;2816;p121"/>
          <p:cNvSpPr/>
          <p:nvPr/>
        </p:nvSpPr>
        <p:spPr>
          <a:xfrm>
            <a:off x="1985849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7" name="Google Shape;2817;p121"/>
          <p:cNvSpPr/>
          <p:nvPr/>
        </p:nvSpPr>
        <p:spPr>
          <a:xfrm>
            <a:off x="1985849" y="22090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8" name="Google Shape;2818;p121"/>
          <p:cNvSpPr txBox="1"/>
          <p:nvPr>
            <p:ph type="title"/>
          </p:nvPr>
        </p:nvSpPr>
        <p:spPr>
          <a:xfrm>
            <a:off x="752550" y="33552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19" name="Google Shape;2819;p121"/>
          <p:cNvSpPr txBox="1"/>
          <p:nvPr>
            <p:ph type="title"/>
          </p:nvPr>
        </p:nvSpPr>
        <p:spPr>
          <a:xfrm>
            <a:off x="752550" y="39375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20" name="Google Shape;2820;p121"/>
          <p:cNvSpPr/>
          <p:nvPr/>
        </p:nvSpPr>
        <p:spPr>
          <a:xfrm>
            <a:off x="1404001" y="395588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1" name="Google Shape;2821;p121"/>
          <p:cNvSpPr/>
          <p:nvPr/>
        </p:nvSpPr>
        <p:spPr>
          <a:xfrm>
            <a:off x="1404001" y="337359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2" name="Google Shape;2822;p121"/>
          <p:cNvSpPr txBox="1"/>
          <p:nvPr>
            <p:ph idx="1" type="body"/>
          </p:nvPr>
        </p:nvSpPr>
        <p:spPr>
          <a:xfrm>
            <a:off x="3952250" y="2579225"/>
            <a:ext cx="4126500" cy="11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Entry 2 is on a majority of nodes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No one else has a more </a:t>
            </a:r>
            <a:r>
              <a:rPr i="1" lang="en">
                <a:solidFill>
                  <a:srgbClr val="000000"/>
                </a:solidFill>
              </a:rPr>
              <a:t>up-to-date </a:t>
            </a:r>
            <a:r>
              <a:rPr lang="en">
                <a:solidFill>
                  <a:srgbClr val="000000"/>
                </a:solidFill>
              </a:rPr>
              <a:t>log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823" name="Google Shape;2823;p121"/>
          <p:cNvSpPr txBox="1"/>
          <p:nvPr>
            <p:ph idx="1" type="body"/>
          </p:nvPr>
        </p:nvSpPr>
        <p:spPr>
          <a:xfrm>
            <a:off x="3952250" y="1715875"/>
            <a:ext cx="39093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000">
                <a:solidFill>
                  <a:srgbClr val="6AA84F"/>
                </a:solidFill>
              </a:rPr>
              <a:t>Yes!</a:t>
            </a:r>
            <a:endParaRPr sz="4000">
              <a:solidFill>
                <a:srgbClr val="6AA84F"/>
              </a:solidFill>
            </a:endParaRPr>
          </a:p>
        </p:txBody>
      </p:sp>
      <p:sp>
        <p:nvSpPr>
          <p:cNvPr id="2824" name="Google Shape;2824;p121"/>
          <p:cNvSpPr/>
          <p:nvPr/>
        </p:nvSpPr>
        <p:spPr>
          <a:xfrm>
            <a:off x="1985849" y="27913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8" name="Shape 2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9" name="Google Shape;2829;p1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Q6: Is entry 3 (term 2) guaranteed to be committed?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830" name="Google Shape;2830;p122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1" name="Google Shape;2831;p122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2" name="Google Shape;2832;p122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3" name="Google Shape;2833;p122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34" name="Google Shape;2834;p122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35" name="Google Shape;2835;p122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36" name="Google Shape;2836;p122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7" name="Google Shape;2837;p122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8" name="Google Shape;2838;p122"/>
          <p:cNvSpPr txBox="1"/>
          <p:nvPr>
            <p:ph type="title"/>
          </p:nvPr>
        </p:nvSpPr>
        <p:spPr>
          <a:xfrm>
            <a:off x="752550" y="33552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39" name="Google Shape;2839;p122"/>
          <p:cNvSpPr txBox="1"/>
          <p:nvPr>
            <p:ph type="title"/>
          </p:nvPr>
        </p:nvSpPr>
        <p:spPr>
          <a:xfrm>
            <a:off x="752550" y="39375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40" name="Google Shape;2840;p122"/>
          <p:cNvSpPr/>
          <p:nvPr/>
        </p:nvSpPr>
        <p:spPr>
          <a:xfrm>
            <a:off x="1404001" y="395588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1" name="Google Shape;2841;p122"/>
          <p:cNvSpPr/>
          <p:nvPr/>
        </p:nvSpPr>
        <p:spPr>
          <a:xfrm>
            <a:off x="1404001" y="337359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2" name="Google Shape;2842;p122"/>
          <p:cNvSpPr txBox="1"/>
          <p:nvPr>
            <p:ph idx="1" type="body"/>
          </p:nvPr>
        </p:nvSpPr>
        <p:spPr>
          <a:xfrm>
            <a:off x="3952250" y="2579225"/>
            <a:ext cx="41265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S3 could become leader if S0 crashes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Entry 3 is an entry from an old term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(See Figure 8 in Raft paper)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843" name="Google Shape;2843;p122"/>
          <p:cNvSpPr txBox="1"/>
          <p:nvPr>
            <p:ph idx="1" type="body"/>
          </p:nvPr>
        </p:nvSpPr>
        <p:spPr>
          <a:xfrm>
            <a:off x="3952250" y="1715875"/>
            <a:ext cx="39093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000">
                <a:solidFill>
                  <a:srgbClr val="FF0000"/>
                </a:solidFill>
              </a:rPr>
              <a:t>NO!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2844" name="Google Shape;2844;p122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5" name="Google Shape;2845;p122"/>
          <p:cNvSpPr/>
          <p:nvPr/>
        </p:nvSpPr>
        <p:spPr>
          <a:xfrm>
            <a:off x="2567699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6" name="Google Shape;2846;p122"/>
          <p:cNvSpPr/>
          <p:nvPr/>
        </p:nvSpPr>
        <p:spPr>
          <a:xfrm>
            <a:off x="2567699" y="22090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7" name="Google Shape;2847;p122"/>
          <p:cNvSpPr/>
          <p:nvPr/>
        </p:nvSpPr>
        <p:spPr>
          <a:xfrm>
            <a:off x="2567699" y="27913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8" name="Google Shape;2848;p122"/>
          <p:cNvSpPr/>
          <p:nvPr/>
        </p:nvSpPr>
        <p:spPr>
          <a:xfrm>
            <a:off x="1985840" y="33736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9" name="Google Shape;2849;p122"/>
          <p:cNvSpPr/>
          <p:nvPr/>
        </p:nvSpPr>
        <p:spPr>
          <a:xfrm>
            <a:off x="198585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0" name="Google Shape;2850;p122"/>
          <p:cNvSpPr/>
          <p:nvPr/>
        </p:nvSpPr>
        <p:spPr>
          <a:xfrm>
            <a:off x="198585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1" name="Google Shape;2851;p122"/>
          <p:cNvSpPr/>
          <p:nvPr/>
        </p:nvSpPr>
        <p:spPr>
          <a:xfrm>
            <a:off x="198585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5" name="Shape 2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" name="Google Shape;2856;p1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000000"/>
                </a:solidFill>
              </a:rPr>
              <a:t>Q7: Is entry 3 (term 2) guaranteed to be committed?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857" name="Google Shape;2857;p123"/>
          <p:cNvSpPr/>
          <p:nvPr/>
        </p:nvSpPr>
        <p:spPr>
          <a:xfrm>
            <a:off x="140400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8" name="Google Shape;2858;p123"/>
          <p:cNvSpPr/>
          <p:nvPr/>
        </p:nvSpPr>
        <p:spPr>
          <a:xfrm>
            <a:off x="140400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9" name="Google Shape;2859;p123"/>
          <p:cNvSpPr/>
          <p:nvPr/>
        </p:nvSpPr>
        <p:spPr>
          <a:xfrm>
            <a:off x="140400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0" name="Google Shape;2860;p123"/>
          <p:cNvSpPr txBox="1"/>
          <p:nvPr>
            <p:ph type="title"/>
          </p:nvPr>
        </p:nvSpPr>
        <p:spPr>
          <a:xfrm>
            <a:off x="752550" y="1608331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S0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61" name="Google Shape;2861;p123"/>
          <p:cNvSpPr txBox="1"/>
          <p:nvPr>
            <p:ph type="title"/>
          </p:nvPr>
        </p:nvSpPr>
        <p:spPr>
          <a:xfrm>
            <a:off x="752550" y="2190622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S1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62" name="Google Shape;2862;p123"/>
          <p:cNvSpPr txBox="1"/>
          <p:nvPr>
            <p:ph type="title"/>
          </p:nvPr>
        </p:nvSpPr>
        <p:spPr>
          <a:xfrm>
            <a:off x="752550" y="2772913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S2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63" name="Google Shape;2863;p123"/>
          <p:cNvSpPr txBox="1"/>
          <p:nvPr/>
        </p:nvSpPr>
        <p:spPr>
          <a:xfrm>
            <a:off x="1976603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4" name="Google Shape;2864;p123"/>
          <p:cNvSpPr txBox="1"/>
          <p:nvPr/>
        </p:nvSpPr>
        <p:spPr>
          <a:xfrm>
            <a:off x="1399346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5" name="Google Shape;2865;p123"/>
          <p:cNvSpPr txBox="1"/>
          <p:nvPr>
            <p:ph type="title"/>
          </p:nvPr>
        </p:nvSpPr>
        <p:spPr>
          <a:xfrm>
            <a:off x="752550" y="3355228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S3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66" name="Google Shape;2866;p123"/>
          <p:cNvSpPr txBox="1"/>
          <p:nvPr>
            <p:ph type="title"/>
          </p:nvPr>
        </p:nvSpPr>
        <p:spPr>
          <a:xfrm>
            <a:off x="752550" y="3937519"/>
            <a:ext cx="555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rgbClr val="000000"/>
                </a:solidFill>
              </a:rPr>
              <a:t>S4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2867" name="Google Shape;2867;p123"/>
          <p:cNvSpPr/>
          <p:nvPr/>
        </p:nvSpPr>
        <p:spPr>
          <a:xfrm>
            <a:off x="1404001" y="395588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8" name="Google Shape;2868;p123"/>
          <p:cNvSpPr/>
          <p:nvPr/>
        </p:nvSpPr>
        <p:spPr>
          <a:xfrm>
            <a:off x="1404001" y="337359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9" name="Google Shape;2869;p123"/>
          <p:cNvSpPr txBox="1"/>
          <p:nvPr>
            <p:ph idx="1" type="body"/>
          </p:nvPr>
        </p:nvSpPr>
        <p:spPr>
          <a:xfrm>
            <a:off x="3952250" y="2579225"/>
            <a:ext cx="44856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S3 could still become leader if S0 crashes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(votes from S2, S3 and S4)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870" name="Google Shape;2870;p123"/>
          <p:cNvSpPr txBox="1"/>
          <p:nvPr>
            <p:ph idx="1" type="body"/>
          </p:nvPr>
        </p:nvSpPr>
        <p:spPr>
          <a:xfrm>
            <a:off x="4240400" y="1715875"/>
            <a:ext cx="39093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4000">
                <a:solidFill>
                  <a:srgbClr val="FF0000"/>
                </a:solidFill>
              </a:rPr>
              <a:t>NO!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2871" name="Google Shape;2871;p123"/>
          <p:cNvSpPr txBox="1"/>
          <p:nvPr/>
        </p:nvSpPr>
        <p:spPr>
          <a:xfrm>
            <a:off x="2549190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2" name="Google Shape;2872;p123"/>
          <p:cNvSpPr/>
          <p:nvPr/>
        </p:nvSpPr>
        <p:spPr>
          <a:xfrm>
            <a:off x="2567699" y="16267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3" name="Google Shape;2873;p123"/>
          <p:cNvSpPr/>
          <p:nvPr/>
        </p:nvSpPr>
        <p:spPr>
          <a:xfrm>
            <a:off x="2567699" y="22090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4" name="Google Shape;2874;p123"/>
          <p:cNvSpPr/>
          <p:nvPr/>
        </p:nvSpPr>
        <p:spPr>
          <a:xfrm>
            <a:off x="2567699" y="2791350"/>
            <a:ext cx="486300" cy="486300"/>
          </a:xfrm>
          <a:prstGeom prst="rect">
            <a:avLst/>
          </a:prstGeom>
          <a:solidFill>
            <a:srgbClr val="F4CC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5" name="Google Shape;2875;p123"/>
          <p:cNvSpPr/>
          <p:nvPr/>
        </p:nvSpPr>
        <p:spPr>
          <a:xfrm>
            <a:off x="1985840" y="3373650"/>
            <a:ext cx="486300" cy="486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6" name="Google Shape;2876;p123"/>
          <p:cNvSpPr/>
          <p:nvPr/>
        </p:nvSpPr>
        <p:spPr>
          <a:xfrm>
            <a:off x="1985851" y="1626750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7" name="Google Shape;2877;p123"/>
          <p:cNvSpPr/>
          <p:nvPr/>
        </p:nvSpPr>
        <p:spPr>
          <a:xfrm>
            <a:off x="1985851" y="2791332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8" name="Google Shape;2878;p123"/>
          <p:cNvSpPr/>
          <p:nvPr/>
        </p:nvSpPr>
        <p:spPr>
          <a:xfrm>
            <a:off x="1985851" y="2209041"/>
            <a:ext cx="486300" cy="4863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9" name="Google Shape;2879;p123"/>
          <p:cNvSpPr/>
          <p:nvPr/>
        </p:nvSpPr>
        <p:spPr>
          <a:xfrm>
            <a:off x="3149549" y="1626750"/>
            <a:ext cx="486300" cy="486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0" name="Google Shape;2880;p123"/>
          <p:cNvSpPr txBox="1"/>
          <p:nvPr/>
        </p:nvSpPr>
        <p:spPr>
          <a:xfrm>
            <a:off x="3121777" y="1259874"/>
            <a:ext cx="4863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1" name="Google Shape;2881;p123"/>
          <p:cNvSpPr/>
          <p:nvPr/>
        </p:nvSpPr>
        <p:spPr>
          <a:xfrm>
            <a:off x="3149549" y="2209050"/>
            <a:ext cx="486300" cy="4863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8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