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381" autoAdjust="0"/>
  </p:normalViewPr>
  <p:slideViewPr>
    <p:cSldViewPr snapToGrid="0" snapToObjects="1">
      <p:cViewPr varScale="1">
        <p:scale>
          <a:sx n="144" d="100"/>
          <a:sy n="144" d="100"/>
        </p:scale>
        <p:origin x="-2240" y="-10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presProps" Target="presProps.xml"/><Relationship Id="rId51" Type="http://schemas.openxmlformats.org/officeDocument/2006/relationships/viewProps" Target="viewProps.xml"/><Relationship Id="rId52" Type="http://schemas.openxmlformats.org/officeDocument/2006/relationships/theme" Target="theme/theme1.xml"/><Relationship Id="rId53"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notesMaster" Target="notesMasters/notesMaster1.xml"/><Relationship Id="rId4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43857532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Today, we will be going through more </a:t>
            </a:r>
            <a:r>
              <a:rPr lang="en-US" dirty="0" err="1" smtClean="0"/>
              <a:t>golang</a:t>
            </a:r>
            <a:r>
              <a:rPr lang="en-US" dirty="0" smtClean="0"/>
              <a:t> pointers,</a:t>
            </a:r>
            <a:r>
              <a:rPr lang="en-US" baseline="0" dirty="0" smtClean="0"/>
              <a:t> specifically, concurrency in go.</a:t>
            </a: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25706c7ceb_0_1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25706c7ceb_0_1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RW </a:t>
            </a:r>
            <a:r>
              <a:rPr lang="en-US" dirty="0" err="1" smtClean="0"/>
              <a:t>vs</a:t>
            </a:r>
            <a:r>
              <a:rPr lang="en-US" dirty="0" smtClean="0"/>
              <a:t> RO from lecture.</a:t>
            </a:r>
          </a:p>
          <a:p>
            <a:pPr marL="0" lvl="0" indent="0" algn="l" rtl="0">
              <a:spcBef>
                <a:spcPts val="0"/>
              </a:spcBef>
              <a:spcAft>
                <a:spcPts val="0"/>
              </a:spcAft>
              <a:buNone/>
            </a:pPr>
            <a:endParaRPr lang="en-US" dirty="0" smtClean="0"/>
          </a:p>
          <a:p>
            <a:pPr marL="0" lvl="0" indent="0" algn="l" rtl="0">
              <a:spcBef>
                <a:spcPts val="0"/>
              </a:spcBef>
              <a:spcAft>
                <a:spcPts val="0"/>
              </a:spcAft>
              <a:buNone/>
            </a:pPr>
            <a:r>
              <a:rPr lang="en" dirty="0" smtClean="0"/>
              <a:t>From </a:t>
            </a:r>
            <a:r>
              <a:rPr lang="en" dirty="0"/>
              <a:t>godocs: “A RWMutex is a reader/writer mutual exclusion lock. The lock can be held by an arbitrary number of readers or a single writer. The zero value for a RWMutex is an unlocked mutex.”</a:t>
            </a:r>
            <a:endParaRPr dirty="0"/>
          </a:p>
          <a:p>
            <a:pPr marL="0" lvl="0" indent="0" algn="l" rtl="0">
              <a:spcBef>
                <a:spcPts val="0"/>
              </a:spcBef>
              <a:spcAft>
                <a:spcPts val="0"/>
              </a:spcAft>
              <a:buNone/>
            </a:pPr>
            <a:r>
              <a:rPr lang="en" dirty="0"/>
              <a:t>From gobyexample.com: “Defer is used to ensure that a function call is performed later in a program’s execution, usually for purposes of cleanup.”</a:t>
            </a: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60c03aaa58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60c03aaa58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Take 60</a:t>
            </a:r>
            <a:r>
              <a:rPr lang="en-US" baseline="0" dirty="0" smtClean="0"/>
              <a:t> seconds to look at this.</a:t>
            </a:r>
          </a:p>
          <a:p>
            <a:pPr marL="0" lvl="0" indent="0" algn="l" rtl="0">
              <a:spcBef>
                <a:spcPts val="0"/>
              </a:spcBef>
              <a:spcAft>
                <a:spcPts val="0"/>
              </a:spcAft>
              <a:buNone/>
            </a:pPr>
            <a:endParaRPr lang="en-US" baseline="0" dirty="0" smtClean="0"/>
          </a:p>
          <a:p>
            <a:pPr marL="0" lvl="0" indent="0" algn="l" rtl="0">
              <a:spcBef>
                <a:spcPts val="0"/>
              </a:spcBef>
              <a:spcAft>
                <a:spcPts val="0"/>
              </a:spcAft>
              <a:buNone/>
            </a:pPr>
            <a:r>
              <a:rPr lang="en-US" baseline="0" dirty="0" smtClean="0"/>
              <a:t>Why are these equivalent?</a:t>
            </a:r>
          </a:p>
          <a:p>
            <a:pPr marL="0" lvl="0" indent="0" algn="l" rtl="0">
              <a:spcBef>
                <a:spcPts val="0"/>
              </a:spcBef>
              <a:spcAft>
                <a:spcPts val="0"/>
              </a:spcAft>
              <a:buNone/>
            </a:pPr>
            <a:endParaRPr lang="en-US" baseline="0" dirty="0" smtClean="0"/>
          </a:p>
          <a:p>
            <a:pPr marL="0" lvl="0" indent="0" algn="l" rtl="0">
              <a:spcBef>
                <a:spcPts val="0"/>
              </a:spcBef>
              <a:spcAft>
                <a:spcPts val="0"/>
              </a:spcAft>
              <a:buNone/>
            </a:pPr>
            <a:r>
              <a:rPr lang="en-US" baseline="0" dirty="0" smtClean="0"/>
              <a:t>How many people don’t need me to draw this out on the board?</a:t>
            </a:r>
          </a:p>
          <a:p>
            <a:pPr marL="0" lvl="0" indent="0" algn="l" rtl="0">
              <a:spcBef>
                <a:spcPts val="0"/>
              </a:spcBef>
              <a:spcAft>
                <a:spcPts val="0"/>
              </a:spcAft>
              <a:buNone/>
            </a:pPr>
            <a:r>
              <a:rPr lang="en-US" baseline="0" dirty="0" smtClean="0"/>
              <a:t>(Draw on the board)</a:t>
            </a: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25706c7ceb_0_20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25706c7ceb_0_2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A common pattern in Go is to create a bunch of worker goroutines, and then by the time they finish you want to somehow gather the results back to the main goroutine. This already looks like a mini distributed system where the master is the main goroutine. This is one reason why channels make distributed programming natural.</a:t>
            </a: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25706c7ceb_0_2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25706c7ceb_0_2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is almost identical to the previous example, except this time we’re the client and we’re trying to contact all the servers to get an answer to our query. Note that here we’re only concerned with the first answer, so we can just consume from the channel once.</a:t>
            </a:r>
            <a:endParaRPr/>
          </a:p>
          <a:p>
            <a:pPr marL="0" lvl="0" indent="0" algn="l" rtl="0">
              <a:spcBef>
                <a:spcPts val="0"/>
              </a:spcBef>
              <a:spcAft>
                <a:spcPts val="0"/>
              </a:spcAft>
              <a:buNone/>
            </a:pPr>
            <a:endParaRPr/>
          </a:p>
          <a:p>
            <a:pPr marL="0" lvl="0" indent="0" algn="l" rtl="0">
              <a:spcBef>
                <a:spcPts val="0"/>
              </a:spcBef>
              <a:spcAft>
                <a:spcPts val="0"/>
              </a:spcAft>
              <a:buNone/>
            </a:pPr>
            <a:r>
              <a:rPr lang="en"/>
              <a:t>Channels are a natural way to build distributed systems (using async RPCs)</a:t>
            </a:r>
            <a:endParaRPr/>
          </a:p>
          <a:p>
            <a:pPr marL="0" lvl="0" indent="0" algn="l" rtl="0">
              <a:spcBef>
                <a:spcPts val="0"/>
              </a:spcBef>
              <a:spcAft>
                <a:spcPts val="0"/>
              </a:spcAft>
              <a:buNone/>
            </a:pPr>
            <a:r>
              <a:rPr lang="en"/>
              <a:t>Locks and semaphores are more suited for controlling concurrent access to local state</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256f79b6d6_0_16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g256f79b6d6_0_1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256f79b6d6_0_16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256f79b6d6_0_1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g256f79b6d6_0_1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6" name="Google Shape;226;g256f79b6d6_0_1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25706c7ceb_0_2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25706c7ceb_0_2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g25706c7ceb_0_2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0" name="Google Shape;240;g25706c7ceb_0_2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Why does this work?</a:t>
            </a:r>
            <a:endParaRPr/>
          </a:p>
          <a:p>
            <a:pPr marL="0" lvl="0" indent="0" algn="l" rtl="0">
              <a:spcBef>
                <a:spcPts val="0"/>
              </a:spcBef>
              <a:spcAft>
                <a:spcPts val="0"/>
              </a:spcAft>
              <a:buNone/>
            </a:pPr>
            <a:r>
              <a:rPr lang="en"/>
              <a:t>The three functions on the right will block on the first read if the channel is empty. Only the person who reads from the channel can write (so same as a lock).</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25706c7ceb_0_2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 name="Google Shape;247;g25706c7ceb_0_2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Take 20</a:t>
            </a:r>
            <a:r>
              <a:rPr lang="en-US" baseline="0" dirty="0" smtClean="0"/>
              <a:t> seconds to absorb this slide before I start talking about it.</a:t>
            </a:r>
          </a:p>
          <a:p>
            <a:pPr marL="0" lvl="0" indent="0" algn="l" rtl="0">
              <a:spcBef>
                <a:spcPts val="0"/>
              </a:spcBef>
              <a:spcAft>
                <a:spcPts val="0"/>
              </a:spcAft>
              <a:buNone/>
            </a:pPr>
            <a:endParaRPr lang="en-US" baseline="0" dirty="0" smtClean="0"/>
          </a:p>
          <a:p>
            <a:pPr marL="0" lvl="0" indent="0" algn="l" rtl="0">
              <a:spcBef>
                <a:spcPts val="0"/>
              </a:spcBef>
              <a:spcAft>
                <a:spcPts val="0"/>
              </a:spcAft>
              <a:buNone/>
            </a:pPr>
            <a:r>
              <a:rPr lang="en-US" baseline="0" dirty="0" smtClean="0"/>
              <a:t>There’s syntax in go that lets a single line of execution to wait on multiple channels at the same time. You can ignore the infinite for loop for now and check out what’s in the select statement. You have one case where you’re waiting on a channel called dad to be filled with input, and you have a second case where you’re waiting on a channel called “mom” to fill with money. Whichever channel fills first, you’ll execute that case.</a:t>
            </a: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60becefc9a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60becefc9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I also wanted to briefly remind you guys</a:t>
            </a:r>
            <a:r>
              <a:rPr lang="en-US" baseline="0" dirty="0" smtClean="0"/>
              <a:t> that the </a:t>
            </a:r>
            <a:r>
              <a:rPr lang="en-US" baseline="0" dirty="0" err="1" smtClean="0"/>
              <a:t>golang</a:t>
            </a:r>
            <a:r>
              <a:rPr lang="en-US" baseline="0" dirty="0" smtClean="0"/>
              <a:t> tour is a good investment of time—particularly for the rest of the semester in this class. </a:t>
            </a:r>
            <a:r>
              <a:rPr lang="en-US" baseline="0" dirty="0" err="1" smtClean="0"/>
              <a:t>Tour.golang</a:t>
            </a:r>
            <a:r>
              <a:rPr lang="en-US" baseline="0" dirty="0" smtClean="0"/>
              <a:t> and </a:t>
            </a:r>
            <a:r>
              <a:rPr lang="en-US" baseline="0" dirty="0" err="1" smtClean="0"/>
              <a:t>play.golang</a:t>
            </a:r>
            <a:r>
              <a:rPr lang="en-US" baseline="0" dirty="0" smtClean="0"/>
              <a:t>—we saw last week, one’s the </a:t>
            </a:r>
            <a:r>
              <a:rPr lang="en-US" baseline="0" dirty="0" err="1" smtClean="0"/>
              <a:t>golang</a:t>
            </a:r>
            <a:r>
              <a:rPr lang="en-US" baseline="0" dirty="0" smtClean="0"/>
              <a:t> tour, the other is the playground you guys worked in.</a:t>
            </a:r>
          </a:p>
          <a:p>
            <a:pPr marL="0" lvl="0" indent="0" algn="l" rtl="0">
              <a:spcBef>
                <a:spcPts val="0"/>
              </a:spcBef>
              <a:spcAft>
                <a:spcPts val="0"/>
              </a:spcAft>
              <a:buNone/>
            </a:pPr>
            <a:endParaRPr lang="en-US" baseline="0" dirty="0" smtClean="0"/>
          </a:p>
          <a:p>
            <a:pPr marL="0" lvl="0" indent="0" algn="l" rtl="0">
              <a:spcBef>
                <a:spcPts val="0"/>
              </a:spcBef>
              <a:spcAft>
                <a:spcPts val="0"/>
              </a:spcAft>
              <a:buNone/>
            </a:pPr>
            <a:r>
              <a:rPr lang="en-US" baseline="0" dirty="0" smtClean="0"/>
              <a:t>The third link we haven’t seen yet. </a:t>
            </a:r>
            <a:r>
              <a:rPr lang="en-US" baseline="0" dirty="0" err="1" smtClean="0"/>
              <a:t>gobyexample</a:t>
            </a:r>
            <a:r>
              <a:rPr lang="en-US" baseline="0" dirty="0" smtClean="0"/>
              <a:t> is a really great help page—if you guys haven’t come across it yet when </a:t>
            </a:r>
            <a:r>
              <a:rPr lang="en-US" baseline="0" dirty="0" err="1" smtClean="0"/>
              <a:t>googling</a:t>
            </a:r>
            <a:r>
              <a:rPr lang="en-US" baseline="0" dirty="0" smtClean="0"/>
              <a:t> for syntax, you probably will soon. It shows examples on common things that people usually want to do in go—for example, read from a file, write to a channel, etc. and it explains it very, very explicitly.</a:t>
            </a: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25706c7ceb_0_2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3" name="Google Shape;253;g25706c7ceb_0_2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Why the sleep</a:t>
            </a:r>
            <a:r>
              <a:rPr lang="en" dirty="0" smtClean="0"/>
              <a:t>?</a:t>
            </a:r>
            <a:r>
              <a:rPr lang="en-US" dirty="0" smtClean="0"/>
              <a:t> Now you can think about the infinite for loop.</a:t>
            </a: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25706c7ceb_0_3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 name="Google Shape;259;g25706c7ceb_0_3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 askServer: you’re essentially making the two goroutines race each other. Whichever sends stuff into the respective channel first wins.</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g256f79b6d6_0_2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9" name="Google Shape;269;g256f79b6d6_0_2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 askServer: you’re essentially making the two goroutines race each other. Whichever sends stuff into the respective channel first wins.</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256f79b6d6_0_20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6" name="Google Shape;276;g256f79b6d6_0_2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If time</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25706c7ceb_0_29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3" name="Google Shape;283;g25706c7ceb_0_2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g60c03aaa58_0_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0" name="Google Shape;290;g60c03aaa58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err="1" smtClean="0"/>
              <a:t>MapReduce</a:t>
            </a:r>
            <a:r>
              <a:rPr lang="en-US" baseline="0" dirty="0" smtClean="0"/>
              <a:t> is probably my favorite topic. It’s special to me, b/c reading the </a:t>
            </a:r>
            <a:r>
              <a:rPr lang="en-US" baseline="0" dirty="0" err="1" smtClean="0"/>
              <a:t>MapReduce</a:t>
            </a:r>
            <a:r>
              <a:rPr lang="en-US" baseline="0" dirty="0" smtClean="0"/>
              <a:t> paper one day at my job was the first step in convincing myself to come back to grad school in distributed systems.</a:t>
            </a:r>
          </a:p>
          <a:p>
            <a:pPr marL="0" lvl="0" indent="0" algn="l" rtl="0">
              <a:spcBef>
                <a:spcPts val="0"/>
              </a:spcBef>
              <a:spcAft>
                <a:spcPts val="0"/>
              </a:spcAft>
              <a:buNone/>
            </a:pPr>
            <a:endParaRPr lang="en-US" baseline="0" dirty="0" smtClean="0"/>
          </a:p>
          <a:p>
            <a:pPr marL="0" lvl="0" indent="0" algn="l" rtl="0">
              <a:spcBef>
                <a:spcPts val="0"/>
              </a:spcBef>
              <a:spcAft>
                <a:spcPts val="0"/>
              </a:spcAft>
              <a:buNone/>
            </a:pPr>
            <a:r>
              <a:rPr lang="en-US" baseline="0" dirty="0" err="1" smtClean="0"/>
              <a:t>MapReduce</a:t>
            </a:r>
            <a:r>
              <a:rPr lang="en-US" baseline="0" dirty="0" smtClean="0"/>
              <a:t> is framework for </a:t>
            </a: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g256e603aae_0_4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6" name="Google Shape;296;g256e603aae_0_4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Using</a:t>
            </a:r>
            <a:r>
              <a:rPr lang="en-US" baseline="0" dirty="0" smtClean="0"/>
              <a:t> a </a:t>
            </a:r>
            <a:r>
              <a:rPr lang="en-US" baseline="0" dirty="0" err="1" smtClean="0"/>
              <a:t>hashmap</a:t>
            </a:r>
            <a:r>
              <a:rPr lang="en-US" baseline="0" dirty="0" smtClean="0"/>
              <a:t>, how would you implement </a:t>
            </a:r>
            <a:r>
              <a:rPr lang="en-US" baseline="0" dirty="0" err="1" smtClean="0"/>
              <a:t>wordcount</a:t>
            </a:r>
            <a:r>
              <a:rPr lang="en-US" baseline="0" dirty="0" smtClean="0"/>
              <a:t> in a single threaded program.</a:t>
            </a: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g256e603aae_0_43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4" name="Google Shape;304;g256e603aae_0_4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Now</a:t>
            </a:r>
            <a:r>
              <a:rPr lang="en-US" baseline="0" dirty="0" smtClean="0"/>
              <a:t> imagine instead of a single program,  you have two of them. Yes, one of them can sit idle while the other one does all the work, but a better use of resources would be to split the workload in half, have both programs run in parallel, and merge the results later on. </a:t>
            </a: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g256e603aae_0_40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1" name="Google Shape;311;g256e603aae_0_4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Now</a:t>
            </a:r>
            <a:r>
              <a:rPr lang="en-US" baseline="0" dirty="0" smtClean="0"/>
              <a:t> imagine you had more than two programs. Let’s say you have five. And let’s say each of those five programs run on a separate machine.</a:t>
            </a: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g256e603aae_0_45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2" name="Google Shape;322;g256e603aae_0_4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It’s possible to do the exact</a:t>
            </a:r>
            <a:r>
              <a:rPr lang="en-US" baseline="0" dirty="0" smtClean="0"/>
              <a:t> same thing.</a:t>
            </a: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56e603aae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56e603aae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We have two big concepts that</a:t>
            </a:r>
            <a:r>
              <a:rPr lang="en-US" baseline="0" dirty="0" smtClean="0"/>
              <a:t> we’ll cover in precept: synchronization, and </a:t>
            </a:r>
            <a:r>
              <a:rPr lang="en-US" baseline="0" dirty="0" err="1" smtClean="0"/>
              <a:t>mapreduce</a:t>
            </a:r>
            <a:r>
              <a:rPr lang="en-US" baseline="0" dirty="0" smtClean="0"/>
              <a:t>.</a:t>
            </a:r>
          </a:p>
          <a:p>
            <a:pPr marL="0" lvl="0" indent="0" algn="l" rtl="0">
              <a:spcBef>
                <a:spcPts val="0"/>
              </a:spcBef>
              <a:spcAft>
                <a:spcPts val="0"/>
              </a:spcAft>
              <a:buNone/>
            </a:pPr>
            <a:endParaRPr lang="en-US" dirty="0" smtClean="0"/>
          </a:p>
          <a:p>
            <a:pPr marL="0" lvl="0" indent="0" algn="l" rtl="0">
              <a:spcBef>
                <a:spcPts val="0"/>
              </a:spcBef>
              <a:spcAft>
                <a:spcPts val="0"/>
              </a:spcAft>
              <a:buNone/>
            </a:pPr>
            <a:r>
              <a:rPr lang="en-US" dirty="0" smtClean="0"/>
              <a:t>Synchronization</a:t>
            </a:r>
            <a:r>
              <a:rPr lang="en-US" baseline="0" dirty="0" smtClean="0"/>
              <a:t>, in this context, refers to &lt;read definition&gt;</a:t>
            </a:r>
          </a:p>
          <a:p>
            <a:pPr marL="0" lvl="0" indent="0" algn="l" rtl="0">
              <a:spcBef>
                <a:spcPts val="0"/>
              </a:spcBef>
              <a:spcAft>
                <a:spcPts val="0"/>
              </a:spcAft>
              <a:buNone/>
            </a:pPr>
            <a:endParaRPr lang="en-US" baseline="0" dirty="0" smtClean="0"/>
          </a:p>
          <a:p>
            <a:pPr marL="0" lvl="0" indent="0" algn="l" rtl="0">
              <a:spcBef>
                <a:spcPts val="0"/>
              </a:spcBef>
              <a:spcAft>
                <a:spcPts val="0"/>
              </a:spcAft>
              <a:buNone/>
            </a:pPr>
            <a:r>
              <a:rPr lang="en-US" baseline="0" dirty="0" smtClean="0"/>
              <a:t>For example, when a program spins off multiple go routines, it must be aware that it can’t exit before the go routines finish, and the communication that happens for that purpose is referred to as synchronization. Synchronization is necessary when you have multiple concurrent threads or processes running independently, but they depend on each other. Every now and then, they “sync-up” hence—synchronization.</a:t>
            </a:r>
          </a:p>
          <a:p>
            <a:pPr marL="0" lvl="0" indent="0" algn="l" rtl="0">
              <a:spcBef>
                <a:spcPts val="0"/>
              </a:spcBef>
              <a:spcAft>
                <a:spcPts val="0"/>
              </a:spcAft>
              <a:buNone/>
            </a:pPr>
            <a:endParaRPr lang="en-US" baseline="0" dirty="0" smtClean="0"/>
          </a:p>
          <a:p>
            <a:pPr marL="0" lvl="0" indent="0" algn="l" rtl="0">
              <a:spcBef>
                <a:spcPts val="0"/>
              </a:spcBef>
              <a:spcAft>
                <a:spcPts val="0"/>
              </a:spcAft>
              <a:buNone/>
            </a:pPr>
            <a:r>
              <a:rPr lang="en-US" baseline="0" dirty="0" err="1" smtClean="0"/>
              <a:t>Golang</a:t>
            </a:r>
            <a:r>
              <a:rPr lang="en-US" baseline="0" dirty="0" smtClean="0"/>
              <a:t> has two methods of synchronization: one is locks, the other is channels.</a:t>
            </a:r>
          </a:p>
          <a:p>
            <a:pPr marL="0" lvl="0" indent="0" algn="l" rtl="0">
              <a:spcBef>
                <a:spcPts val="0"/>
              </a:spcBef>
              <a:spcAft>
                <a:spcPts val="0"/>
              </a:spcAft>
              <a:buNone/>
            </a:pPr>
            <a:endParaRPr lang="en-US" baseline="0" dirty="0" smtClean="0"/>
          </a:p>
          <a:p>
            <a:pPr marL="0" lvl="0" indent="0" algn="l" rtl="0">
              <a:spcBef>
                <a:spcPts val="0"/>
              </a:spcBef>
              <a:spcAft>
                <a:spcPts val="0"/>
              </a:spcAft>
              <a:buNone/>
            </a:pPr>
            <a:r>
              <a:rPr lang="en-US" baseline="0" dirty="0" smtClean="0"/>
              <a:t>The second is a framework called </a:t>
            </a:r>
            <a:r>
              <a:rPr lang="en-US" baseline="0" dirty="0" err="1" smtClean="0"/>
              <a:t>MapReduce</a:t>
            </a:r>
            <a:r>
              <a:rPr lang="en-US" baseline="0" dirty="0" smtClean="0"/>
              <a:t> from Google. That’s a really fun one.</a:t>
            </a: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g256e603aae_0_47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4" name="Google Shape;334;g256e603aae_0_4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You can shard your input into five separate sections,</a:t>
            </a:r>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256e603aae_0_44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256e603aae_0_4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Google Shape;364;g256e603aae_0_5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5" name="Google Shape;365;g256e603aae_0_5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Google Shape;380;g256e603aae_0_7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1" name="Google Shape;381;g256e603aae_0_7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6"/>
        <p:cNvGrpSpPr/>
        <p:nvPr/>
      </p:nvGrpSpPr>
      <p:grpSpPr>
        <a:xfrm>
          <a:off x="0" y="0"/>
          <a:ext cx="0" cy="0"/>
          <a:chOff x="0" y="0"/>
          <a:chExt cx="0" cy="0"/>
        </a:xfrm>
      </p:grpSpPr>
      <p:sp>
        <p:nvSpPr>
          <p:cNvPr id="397" name="Google Shape;397;g256e603aae_0_57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8" name="Google Shape;398;g256e603aae_0_5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g256e603aae_0_60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9" name="Google Shape;409;g256e603aae_0_6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2"/>
        <p:cNvGrpSpPr/>
        <p:nvPr/>
      </p:nvGrpSpPr>
      <p:grpSpPr>
        <a:xfrm>
          <a:off x="0" y="0"/>
          <a:ext cx="0" cy="0"/>
          <a:chOff x="0" y="0"/>
          <a:chExt cx="0" cy="0"/>
        </a:xfrm>
      </p:grpSpPr>
      <p:sp>
        <p:nvSpPr>
          <p:cNvPr id="423" name="Google Shape;423;g256e603aae_0_6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4" name="Google Shape;424;g256e603aae_0_6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9"/>
        <p:cNvGrpSpPr/>
        <p:nvPr/>
      </p:nvGrpSpPr>
      <p:grpSpPr>
        <a:xfrm>
          <a:off x="0" y="0"/>
          <a:ext cx="0" cy="0"/>
          <a:chOff x="0" y="0"/>
          <a:chExt cx="0" cy="0"/>
        </a:xfrm>
      </p:grpSpPr>
      <p:sp>
        <p:nvSpPr>
          <p:cNvPr id="440" name="Google Shape;440;g256e603aae_0_6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1" name="Google Shape;441;g256e603aae_0_6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2"/>
        <p:cNvGrpSpPr/>
        <p:nvPr/>
      </p:nvGrpSpPr>
      <p:grpSpPr>
        <a:xfrm>
          <a:off x="0" y="0"/>
          <a:ext cx="0" cy="0"/>
          <a:chOff x="0" y="0"/>
          <a:chExt cx="0" cy="0"/>
        </a:xfrm>
      </p:grpSpPr>
      <p:sp>
        <p:nvSpPr>
          <p:cNvPr id="463" name="Google Shape;463;g256e603aae_0_65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4" name="Google Shape;464;g256e603aae_0_6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0"/>
        <p:cNvGrpSpPr/>
        <p:nvPr/>
      </p:nvGrpSpPr>
      <p:grpSpPr>
        <a:xfrm>
          <a:off x="0" y="0"/>
          <a:ext cx="0" cy="0"/>
          <a:chOff x="0" y="0"/>
          <a:chExt cx="0" cy="0"/>
        </a:xfrm>
      </p:grpSpPr>
      <p:sp>
        <p:nvSpPr>
          <p:cNvPr id="481" name="Google Shape;481;g256e603aae_0_74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2" name="Google Shape;482;g256e603aae_0_7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56e603aae_0_86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56e603aae_0_8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We first have locks. Locks are one of</a:t>
            </a:r>
            <a:r>
              <a:rPr lang="en-US" baseline="0" dirty="0" smtClean="0"/>
              <a:t> the oldest, most traditional forms of synchronization, and outside of go (any language outside of go, actually), they’re one of the most common and easiest to understand.</a:t>
            </a:r>
          </a:p>
          <a:p>
            <a:pPr marL="0" lvl="0" indent="0" algn="l" rtl="0">
              <a:spcBef>
                <a:spcPts val="0"/>
              </a:spcBef>
              <a:spcAft>
                <a:spcPts val="0"/>
              </a:spcAft>
              <a:buNone/>
            </a:pPr>
            <a:r>
              <a:rPr lang="en-US" baseline="0" dirty="0" smtClean="0"/>
              <a:t>Locks</a:t>
            </a:r>
            <a:endParaRPr lang="en-US" dirty="0" smtClean="0"/>
          </a:p>
          <a:p>
            <a:pPr marL="0" lvl="0" indent="0" algn="l" rtl="0">
              <a:spcBef>
                <a:spcPts val="0"/>
              </a:spcBef>
              <a:spcAft>
                <a:spcPts val="0"/>
              </a:spcAft>
              <a:buNone/>
            </a:pPr>
            <a:endParaRPr lang="en-US" dirty="0" smtClean="0"/>
          </a:p>
          <a:p>
            <a:pPr marL="0" lvl="0" indent="0" algn="l" rtl="0">
              <a:spcBef>
                <a:spcPts val="0"/>
              </a:spcBef>
              <a:spcAft>
                <a:spcPts val="0"/>
              </a:spcAft>
              <a:buNone/>
            </a:pPr>
            <a:r>
              <a:rPr lang="en-US" dirty="0" smtClean="0"/>
              <a:t>When we program in go</a:t>
            </a:r>
            <a:r>
              <a:rPr lang="en-US" baseline="0" dirty="0" smtClean="0"/>
              <a:t> though, channels are the preferred method of synchronization. You guys have probably already seen it in assignment 1-1.</a:t>
            </a:r>
          </a:p>
          <a:p>
            <a:pPr marL="0" lvl="0" indent="0" algn="l" rtl="0">
              <a:spcBef>
                <a:spcPts val="0"/>
              </a:spcBef>
              <a:spcAft>
                <a:spcPts val="0"/>
              </a:spcAft>
              <a:buNone/>
            </a:pPr>
            <a:endParaRPr lang="en-US" baseline="0" dirty="0" smtClean="0"/>
          </a:p>
          <a:p>
            <a:pPr marL="0" lvl="0" indent="0" algn="l" rtl="0">
              <a:spcBef>
                <a:spcPts val="0"/>
              </a:spcBef>
              <a:spcAft>
                <a:spcPts val="0"/>
              </a:spcAft>
              <a:buNone/>
            </a:pPr>
            <a:endParaRPr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6"/>
        <p:cNvGrpSpPr/>
        <p:nvPr/>
      </p:nvGrpSpPr>
      <p:grpSpPr>
        <a:xfrm>
          <a:off x="0" y="0"/>
          <a:ext cx="0" cy="0"/>
          <a:chOff x="0" y="0"/>
          <a:chExt cx="0" cy="0"/>
        </a:xfrm>
      </p:grpSpPr>
      <p:sp>
        <p:nvSpPr>
          <p:cNvPr id="497" name="Google Shape;497;g256e603aae_0_5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8" name="Google Shape;498;g256e603aae_0_5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2"/>
        <p:cNvGrpSpPr/>
        <p:nvPr/>
      </p:nvGrpSpPr>
      <p:grpSpPr>
        <a:xfrm>
          <a:off x="0" y="0"/>
          <a:ext cx="0" cy="0"/>
          <a:chOff x="0" y="0"/>
          <a:chExt cx="0" cy="0"/>
        </a:xfrm>
      </p:grpSpPr>
      <p:sp>
        <p:nvSpPr>
          <p:cNvPr id="503" name="Google Shape;503;g256e603aae_0_75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4" name="Google Shape;504;g256e603aae_0_7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8"/>
        <p:cNvGrpSpPr/>
        <p:nvPr/>
      </p:nvGrpSpPr>
      <p:grpSpPr>
        <a:xfrm>
          <a:off x="0" y="0"/>
          <a:ext cx="0" cy="0"/>
          <a:chOff x="0" y="0"/>
          <a:chExt cx="0" cy="0"/>
        </a:xfrm>
      </p:grpSpPr>
      <p:sp>
        <p:nvSpPr>
          <p:cNvPr id="509" name="Google Shape;509;g256e603aae_0_7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0" name="Google Shape;510;g256e603aae_0_7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4"/>
        <p:cNvGrpSpPr/>
        <p:nvPr/>
      </p:nvGrpSpPr>
      <p:grpSpPr>
        <a:xfrm>
          <a:off x="0" y="0"/>
          <a:ext cx="0" cy="0"/>
          <a:chOff x="0" y="0"/>
          <a:chExt cx="0" cy="0"/>
        </a:xfrm>
      </p:grpSpPr>
      <p:sp>
        <p:nvSpPr>
          <p:cNvPr id="515" name="Google Shape;515;g256e603aae_0_7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6" name="Google Shape;516;g256e603aae_0_7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I just skipped</a:t>
            </a:r>
            <a:r>
              <a:rPr lang="en-US" baseline="0" dirty="0" smtClean="0"/>
              <a:t> two slides, b/c I wanted to explain pictorially and intuitively first what’s going on with </a:t>
            </a:r>
            <a:r>
              <a:rPr lang="en-US" baseline="0" dirty="0" err="1" smtClean="0"/>
              <a:t>MapReduce</a:t>
            </a:r>
            <a:r>
              <a:rPr lang="en-US" baseline="0" dirty="0" smtClean="0"/>
              <a:t> before getting all formal with the definitions. You’ll probably need to know them for the midterm, but I think once you guys see what’s going on here, it’s a lot easier to map it back to the definitions, the pun was totally intended.</a:t>
            </a:r>
          </a:p>
          <a:p>
            <a:pPr marL="0" lvl="0" indent="0" algn="l" rtl="0">
              <a:spcBef>
                <a:spcPts val="0"/>
              </a:spcBef>
              <a:spcAft>
                <a:spcPts val="0"/>
              </a:spcAft>
              <a:buNone/>
            </a:pPr>
            <a:endParaRPr lang="en-US" baseline="0" dirty="0" smtClean="0"/>
          </a:p>
          <a:p>
            <a:pPr marL="0" lvl="0" indent="0" algn="l" rtl="0">
              <a:spcBef>
                <a:spcPts val="0"/>
              </a:spcBef>
              <a:spcAft>
                <a:spcPts val="0"/>
              </a:spcAft>
              <a:buNone/>
            </a:pPr>
            <a:r>
              <a:rPr lang="en-US" dirty="0" smtClean="0"/>
              <a:t>There’s 3, sometimes 4</a:t>
            </a:r>
            <a:r>
              <a:rPr lang="en-US" baseline="0" dirty="0" smtClean="0"/>
              <a:t> phases of </a:t>
            </a:r>
            <a:r>
              <a:rPr lang="en-US" baseline="0" dirty="0" err="1" smtClean="0"/>
              <a:t>mapreduce</a:t>
            </a:r>
            <a:r>
              <a:rPr lang="en-US" baseline="0" dirty="0" smtClean="0"/>
              <a:t>—and again, I highly encourage that you guys read section 3 of the the </a:t>
            </a:r>
            <a:r>
              <a:rPr lang="en-US" baseline="0" dirty="0" err="1" smtClean="0"/>
              <a:t>mapreduce</a:t>
            </a:r>
            <a:r>
              <a:rPr lang="en-US" baseline="0" dirty="0" smtClean="0"/>
              <a:t> paper (it’s posted in the 518 section of the course). It’s one of the easiest papers I’ve ever read, no surprises. This task is trying to count the frequency of distinct words in a text.</a:t>
            </a:r>
          </a:p>
          <a:p>
            <a:pPr marL="0" lvl="0" indent="0" algn="l" rtl="0">
              <a:spcBef>
                <a:spcPts val="0"/>
              </a:spcBef>
              <a:spcAft>
                <a:spcPts val="0"/>
              </a:spcAft>
              <a:buNone/>
            </a:pPr>
            <a:endParaRPr lang="en-US" baseline="0" dirty="0" smtClean="0"/>
          </a:p>
          <a:p>
            <a:pPr marL="0" lvl="0" indent="0" algn="l" rtl="0">
              <a:spcBef>
                <a:spcPts val="0"/>
              </a:spcBef>
              <a:spcAft>
                <a:spcPts val="0"/>
              </a:spcAft>
              <a:buNone/>
            </a:pPr>
            <a:r>
              <a:rPr lang="en-US" baseline="0" dirty="0" smtClean="0"/>
              <a:t>Focusing first on the left side, you have a piece of text that’s already been split in two. The first shard is the </a:t>
            </a:r>
            <a:r>
              <a:rPr lang="en-US" baseline="0" dirty="0" err="1" smtClean="0"/>
              <a:t>quesiton</a:t>
            </a:r>
            <a:r>
              <a:rPr lang="en-US" baseline="0" dirty="0" smtClean="0"/>
              <a:t>, the second is the answer. Questions?</a:t>
            </a:r>
            <a:endParaRPr lang="en-US" baseline="0" dirty="0"/>
          </a:p>
          <a:p>
            <a:pPr marL="0" lvl="0" indent="0" algn="l" rtl="0">
              <a:spcBef>
                <a:spcPts val="0"/>
              </a:spcBef>
              <a:spcAft>
                <a:spcPts val="0"/>
              </a:spcAft>
              <a:buNone/>
            </a:pPr>
            <a:endParaRPr lang="en-US" baseline="0" dirty="0"/>
          </a:p>
          <a:p>
            <a:pPr marL="0" lvl="0" indent="0" algn="l" rtl="0">
              <a:spcBef>
                <a:spcPts val="0"/>
              </a:spcBef>
              <a:spcAft>
                <a:spcPts val="0"/>
              </a:spcAft>
              <a:buNone/>
            </a:pPr>
            <a:r>
              <a:rPr lang="en-US" baseline="0" dirty="0" smtClean="0"/>
              <a:t>The first phase of </a:t>
            </a:r>
            <a:r>
              <a:rPr lang="en-US" baseline="0" dirty="0" err="1" smtClean="0"/>
              <a:t>mapreduce</a:t>
            </a:r>
            <a:r>
              <a:rPr lang="en-US" baseline="0" dirty="0" smtClean="0"/>
              <a:t> is the map. You’re taking your input (which in this case, are English words) and mapping them to numbers. In this case, every word is mapped to the number 1. The resulting map is used in the next phase, and we call the map “intermediate output.”</a:t>
            </a:r>
          </a:p>
          <a:p>
            <a:pPr marL="0" lvl="0" indent="0" algn="l" rtl="0">
              <a:spcBef>
                <a:spcPts val="0"/>
              </a:spcBef>
              <a:spcAft>
                <a:spcPts val="0"/>
              </a:spcAft>
              <a:buNone/>
            </a:pPr>
            <a:endParaRPr lang="en-US" baseline="0" dirty="0" smtClean="0"/>
          </a:p>
          <a:p>
            <a:pPr marL="0" lvl="0" indent="0" algn="l" rtl="0">
              <a:spcBef>
                <a:spcPts val="0"/>
              </a:spcBef>
              <a:spcAft>
                <a:spcPts val="0"/>
              </a:spcAft>
              <a:buNone/>
            </a:pPr>
            <a:r>
              <a:rPr lang="en-US" baseline="0" dirty="0" smtClean="0"/>
              <a:t>The 1.5 phase (optional) is combine. It’s job is to clean up the map phase a little bit. Notice for example that there’s three occurrences of a, so you would have the pair (a, 1) three times—the combiner kind of “cleans up” the map phase. </a:t>
            </a:r>
          </a:p>
          <a:p>
            <a:pPr marL="0" lvl="0" indent="0" algn="l" rtl="0">
              <a:spcBef>
                <a:spcPts val="0"/>
              </a:spcBef>
              <a:spcAft>
                <a:spcPts val="0"/>
              </a:spcAft>
              <a:buNone/>
            </a:pPr>
            <a:endParaRPr lang="en-US" baseline="0" dirty="0" smtClean="0"/>
          </a:p>
          <a:p>
            <a:pPr marL="0" lvl="0" indent="0" algn="l" rtl="0">
              <a:spcBef>
                <a:spcPts val="0"/>
              </a:spcBef>
              <a:spcAft>
                <a:spcPts val="0"/>
              </a:spcAft>
              <a:buNone/>
            </a:pPr>
            <a:r>
              <a:rPr lang="en-US" baseline="0" dirty="0" smtClean="0"/>
              <a:t>The second phase is shuffle. It’s “shuffling” data from the map phase to the reduce phase, and that usually means that the threads running the reduce tasks are reading intermediate output from the map phase. Each reduce task is assigned a specific </a:t>
            </a:r>
            <a:r>
              <a:rPr lang="en-US" baseline="0" dirty="0" err="1" smtClean="0"/>
              <a:t>keyspace</a:t>
            </a:r>
            <a:r>
              <a:rPr lang="en-US" baseline="0" dirty="0" smtClean="0"/>
              <a:t>—for example…</a:t>
            </a:r>
          </a:p>
          <a:p>
            <a:pPr marL="0" lvl="0" indent="0" algn="l" rtl="0">
              <a:spcBef>
                <a:spcPts val="0"/>
              </a:spcBef>
              <a:spcAft>
                <a:spcPts val="0"/>
              </a:spcAft>
              <a:buNone/>
            </a:pPr>
            <a:endParaRPr lang="en-US" baseline="0" dirty="0" smtClean="0"/>
          </a:p>
          <a:p>
            <a:pPr marL="0" lvl="0" indent="0" algn="l" rtl="0">
              <a:spcBef>
                <a:spcPts val="0"/>
              </a:spcBef>
              <a:spcAft>
                <a:spcPts val="0"/>
              </a:spcAft>
              <a:buNone/>
            </a:pPr>
            <a:r>
              <a:rPr lang="en-US" baseline="0" dirty="0" smtClean="0"/>
              <a:t>The third and last phase: reduce. It merges all the results from the map phase. For example, chunk</a:t>
            </a:r>
          </a:p>
          <a:p>
            <a:pPr marL="0" lvl="0" indent="0" algn="l" rtl="0">
              <a:spcBef>
                <a:spcPts val="0"/>
              </a:spcBef>
              <a:spcAft>
                <a:spcPts val="0"/>
              </a:spcAft>
              <a:buNone/>
            </a:pPr>
            <a:endParaRPr lang="en-US" baseline="0" dirty="0" smtClean="0"/>
          </a:p>
          <a:p>
            <a:pPr marL="0" lvl="0" indent="0" algn="l" rtl="0">
              <a:spcBef>
                <a:spcPts val="0"/>
              </a:spcBef>
              <a:spcAft>
                <a:spcPts val="0"/>
              </a:spcAft>
              <a:buNone/>
            </a:pPr>
            <a:r>
              <a:rPr lang="en-US" baseline="0" dirty="0" smtClean="0"/>
              <a:t>That’s it! Now you have the distinct counts for each word.</a:t>
            </a:r>
          </a:p>
          <a:p>
            <a:pPr marL="0" lvl="0" indent="0" algn="l" rtl="0">
              <a:spcBef>
                <a:spcPts val="0"/>
              </a:spcBef>
              <a:spcAft>
                <a:spcPts val="0"/>
              </a:spcAft>
              <a:buNone/>
            </a:pPr>
            <a:endParaRPr lang="en-US" baseline="0" dirty="0" smtClean="0"/>
          </a:p>
          <a:p>
            <a:pPr marL="0" lvl="0" indent="0" algn="l" rtl="0">
              <a:spcBef>
                <a:spcPts val="0"/>
              </a:spcBef>
              <a:spcAft>
                <a:spcPts val="0"/>
              </a:spcAft>
              <a:buNone/>
            </a:pPr>
            <a:r>
              <a:rPr lang="en-US" baseline="0" dirty="0" smtClean="0"/>
              <a:t>Well I could’ve written a program for that using just one thread of </a:t>
            </a:r>
            <a:r>
              <a:rPr lang="en-US" baseline="0" dirty="0" err="1" smtClean="0"/>
              <a:t>execugtion</a:t>
            </a:r>
            <a:r>
              <a:rPr lang="en-US" baseline="0" dirty="0" smtClean="0"/>
              <a:t>—that’s fine with a few lines of data—few million lines. It’s not fine with, say a few TB of data. </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9"/>
        <p:cNvGrpSpPr/>
        <p:nvPr/>
      </p:nvGrpSpPr>
      <p:grpSpPr>
        <a:xfrm>
          <a:off x="0" y="0"/>
          <a:ext cx="0" cy="0"/>
          <a:chOff x="0" y="0"/>
          <a:chExt cx="0" cy="0"/>
        </a:xfrm>
      </p:grpSpPr>
      <p:sp>
        <p:nvSpPr>
          <p:cNvPr id="530" name="Google Shape;530;g256e603aae_0_80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1" name="Google Shape;531;g256e603aae_0_8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Data skew: distribution of letters at start of words in English is not uniform, so even partition of letters across reduce nodes will be unbalanced</a:t>
            </a:r>
            <a:endParaRPr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5"/>
        <p:cNvGrpSpPr/>
        <p:nvPr/>
      </p:nvGrpSpPr>
      <p:grpSpPr>
        <a:xfrm>
          <a:off x="0" y="0"/>
          <a:ext cx="0" cy="0"/>
          <a:chOff x="0" y="0"/>
          <a:chExt cx="0" cy="0"/>
        </a:xfrm>
      </p:grpSpPr>
      <p:sp>
        <p:nvSpPr>
          <p:cNvPr id="536" name="Google Shape;536;g256e603aae_0_8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7" name="Google Shape;537;g256e603aae_0_8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I.e., after mapreduce came a bunch of cluster computing frameworks that hid parallelism and fault tolerance---the difficult problems in cluster computing---from the application programmer </a:t>
            </a:r>
            <a:endParaRPr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1"/>
        <p:cNvGrpSpPr/>
        <p:nvPr/>
      </p:nvGrpSpPr>
      <p:grpSpPr>
        <a:xfrm>
          <a:off x="0" y="0"/>
          <a:ext cx="0" cy="0"/>
          <a:chOff x="0" y="0"/>
          <a:chExt cx="0" cy="0"/>
        </a:xfrm>
      </p:grpSpPr>
      <p:sp>
        <p:nvSpPr>
          <p:cNvPr id="572" name="Google Shape;572;g25706c7ceb_0_2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3" name="Google Shape;573;g25706c7ceb_0_2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5706c7ceb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5706c7ceb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We prepared an example to illustrate why synchronization is necessary, and what happens with</a:t>
            </a:r>
            <a:r>
              <a:rPr lang="en-US" baseline="0" dirty="0" smtClean="0"/>
              <a:t> concurrent processes when you don’t have a mechanism to sync all the go-routines.</a:t>
            </a:r>
          </a:p>
          <a:p>
            <a:pPr marL="0" lvl="0" indent="0" algn="l" rtl="0">
              <a:spcBef>
                <a:spcPts val="0"/>
              </a:spcBef>
              <a:spcAft>
                <a:spcPts val="0"/>
              </a:spcAft>
              <a:buNone/>
            </a:pPr>
            <a:endParaRPr lang="en-US" baseline="0" dirty="0" smtClean="0"/>
          </a:p>
          <a:p>
            <a:pPr marL="0" lvl="0" indent="0" algn="l" rtl="0">
              <a:spcBef>
                <a:spcPts val="0"/>
              </a:spcBef>
              <a:spcAft>
                <a:spcPts val="0"/>
              </a:spcAft>
              <a:buNone/>
            </a:pPr>
            <a:r>
              <a:rPr lang="en-US" baseline="0" dirty="0" smtClean="0"/>
              <a:t>Let’s say we have a shared bank account b/w Bob and Alice. They both want to add $10. If they start with $100, then after they’re both done with their transaction, the account should have $120.</a:t>
            </a: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25706c7ceb_0_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25706c7ceb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Take 20 seconds</a:t>
            </a:r>
            <a:r>
              <a:rPr lang="en-US" baseline="0" dirty="0" smtClean="0"/>
              <a:t> to look over the slide, and think about what went wrong.</a:t>
            </a: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25706c7ceb_0_5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25706c7ceb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There’s a critical section of code that should be executed atomically. Read</a:t>
            </a:r>
            <a:r>
              <a:rPr lang="en-US" baseline="0" dirty="0" smtClean="0"/>
              <a:t> </a:t>
            </a:r>
            <a:r>
              <a:rPr lang="en-US" baseline="0" dirty="0" err="1" smtClean="0"/>
              <a:t>def</a:t>
            </a:r>
            <a:r>
              <a:rPr lang="en-US" baseline="0" dirty="0" smtClean="0"/>
              <a:t> of critical section and atomicity</a:t>
            </a:r>
          </a:p>
          <a:p>
            <a:pPr marL="0" lvl="0" indent="0" algn="l" rtl="0">
              <a:spcBef>
                <a:spcPts val="0"/>
              </a:spcBef>
              <a:spcAft>
                <a:spcPts val="0"/>
              </a:spcAft>
              <a:buNone/>
            </a:pPr>
            <a:endParaRPr lang="en-US" baseline="0" dirty="0" smtClean="0"/>
          </a:p>
          <a:p>
            <a:pPr marL="0" lvl="0" indent="0" algn="l" rtl="0">
              <a:spcBef>
                <a:spcPts val="0"/>
              </a:spcBef>
              <a:spcAft>
                <a:spcPts val="0"/>
              </a:spcAft>
              <a:buNone/>
            </a:pPr>
            <a:r>
              <a:rPr lang="en-US" baseline="0" dirty="0" smtClean="0"/>
              <a:t>What does that look like in the bank account case? It means that the reading of the bank account balance, the calculating of the new balance and the writing of that new balance—all those three things happen together—with no interruptions or interleaving of other threads. They have to happen together, or they don</a:t>
            </a:r>
            <a:r>
              <a:rPr lang="fr-FR" baseline="0" dirty="0" smtClean="0"/>
              <a:t>’</a:t>
            </a:r>
            <a:r>
              <a:rPr lang="en-US" baseline="0" dirty="0" smtClean="0"/>
              <a:t>t happen at all. “Atom”—the smallest unit that you can divide up until. </a:t>
            </a:r>
          </a:p>
          <a:p>
            <a:pPr marL="0" lvl="0" indent="0" algn="l" rtl="0">
              <a:spcBef>
                <a:spcPts val="0"/>
              </a:spcBef>
              <a:spcAft>
                <a:spcPts val="0"/>
              </a:spcAft>
              <a:buNone/>
            </a:pPr>
            <a:endParaRPr lang="en-US" baseline="0" dirty="0" smtClean="0"/>
          </a:p>
          <a:p>
            <a:pPr marL="0" lvl="0" indent="0" algn="l" rtl="0">
              <a:spcBef>
                <a:spcPts val="0"/>
              </a:spcBef>
              <a:spcAft>
                <a:spcPts val="0"/>
              </a:spcAft>
              <a:buNone/>
            </a:pPr>
            <a:r>
              <a:rPr lang="en-US" baseline="0" dirty="0" smtClean="0"/>
              <a:t>We force a critical section to be atomic by “locking it.” They typical example used to explain locks is a bathroom key. You can’t enter the bathroom without the bathroom key, so if multiple people need to use a restaurant, then they all have to pass the key from one another…</a:t>
            </a:r>
          </a:p>
          <a:p>
            <a:pPr marL="0" lvl="0" indent="0" algn="l" rtl="0">
              <a:spcBef>
                <a:spcPts val="0"/>
              </a:spcBef>
              <a:spcAft>
                <a:spcPts val="0"/>
              </a:spcAft>
              <a:buNone/>
            </a:pPr>
            <a:endParaRPr lang="en-US" baseline="0" dirty="0" smtClean="0"/>
          </a:p>
          <a:p>
            <a:pPr marL="0" lvl="0" indent="0" algn="l" rtl="0">
              <a:spcBef>
                <a:spcPts val="0"/>
              </a:spcBef>
              <a:spcAft>
                <a:spcPts val="0"/>
              </a:spcAft>
              <a:buNone/>
            </a:pPr>
            <a:r>
              <a:rPr lang="en-US" baseline="0" dirty="0" smtClean="0"/>
              <a:t>That’s the same thing with critical sections and execution. If multiple routines are trying to execute the same section of code, they have to wait until they acquire the lock. The lock is implemented such that only one routine can lock, and once that happens, no other routine can lock until the current routine calls unlock. The other routines simply block. This enforces mutual exclusion of access. (fun fact: locks are also called </a:t>
            </a:r>
            <a:r>
              <a:rPr lang="en-US" baseline="0" dirty="0" err="1" smtClean="0"/>
              <a:t>mutexes</a:t>
            </a:r>
            <a:r>
              <a:rPr lang="en-US" baseline="0" dirty="0" smtClean="0"/>
              <a:t> for mutual exclusion).</a:t>
            </a:r>
          </a:p>
          <a:p>
            <a:pPr marL="0" lvl="0" indent="0" algn="l" rtl="0">
              <a:spcBef>
                <a:spcPts val="0"/>
              </a:spcBef>
              <a:spcAft>
                <a:spcPts val="0"/>
              </a:spcAft>
              <a:buNone/>
            </a:pPr>
            <a:endParaRPr lang="en-US" baseline="0" dirty="0" smtClean="0"/>
          </a:p>
          <a:p>
            <a:pPr marL="0" lvl="0" indent="0" algn="l" rtl="0">
              <a:spcBef>
                <a:spcPts val="0"/>
              </a:spcBef>
              <a:spcAft>
                <a:spcPts val="0"/>
              </a:spcAft>
              <a:buNone/>
            </a:pPr>
            <a:endParaRPr lang="en-US" dirty="0" smtClean="0"/>
          </a:p>
          <a:p>
            <a:pPr marL="0" lvl="0" indent="0" algn="l" rtl="0">
              <a:spcBef>
                <a:spcPts val="0"/>
              </a:spcBef>
              <a:spcAft>
                <a:spcPts val="0"/>
              </a:spcAft>
              <a:buNone/>
            </a:pPr>
            <a:endParaRPr lang="en-US" dirty="0" smtClean="0"/>
          </a:p>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256f79b6d6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256f79b6d6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Library Study rooms act as a semaphore.</a:t>
            </a:r>
            <a:endParaRPr/>
          </a:p>
          <a:p>
            <a:pPr marL="0" lvl="0" indent="0" algn="l" rtl="0">
              <a:spcBef>
                <a:spcPts val="0"/>
              </a:spcBef>
              <a:spcAft>
                <a:spcPts val="0"/>
              </a:spcAft>
              <a:buNone/>
            </a:pPr>
            <a:r>
              <a:rPr lang="en"/>
              <a:t>Each room is only suited for a single student.</a:t>
            </a:r>
            <a:endParaRPr/>
          </a:p>
          <a:p>
            <a:pPr marL="0" lvl="0" indent="0" algn="l" rtl="0">
              <a:spcBef>
                <a:spcPts val="0"/>
              </a:spcBef>
              <a:spcAft>
                <a:spcPts val="0"/>
              </a:spcAft>
              <a:buNone/>
            </a:pPr>
            <a:endParaRPr/>
          </a:p>
          <a:p>
            <a:pPr marL="0" lvl="0" indent="0" algn="l" rtl="0">
              <a:spcBef>
                <a:spcPts val="0"/>
              </a:spcBef>
              <a:spcAft>
                <a:spcPts val="0"/>
              </a:spcAft>
              <a:buNone/>
            </a:pPr>
            <a:r>
              <a:rPr lang="en"/>
              <a:t>Each student comes up to the front desk and asks if a room is available.</a:t>
            </a:r>
            <a:endParaRPr/>
          </a:p>
          <a:p>
            <a:pPr marL="0" lvl="0" indent="0" algn="l" rtl="0">
              <a:spcBef>
                <a:spcPts val="0"/>
              </a:spcBef>
              <a:spcAft>
                <a:spcPts val="0"/>
              </a:spcAft>
              <a:buNone/>
            </a:pPr>
            <a:r>
              <a:rPr lang="en"/>
              <a:t>If a room is available the student will just go and acquire the open room.</a:t>
            </a:r>
            <a:endParaRPr/>
          </a:p>
          <a:p>
            <a:pPr marL="0" lvl="0" indent="0" algn="l" rtl="0">
              <a:spcBef>
                <a:spcPts val="0"/>
              </a:spcBef>
              <a:spcAft>
                <a:spcPts val="0"/>
              </a:spcAft>
              <a:buNone/>
            </a:pPr>
            <a:r>
              <a:rPr lang="en"/>
              <a:t>If all rooms are full, then the librarian will make the student wait until one becomes free.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256f79b6d6_0_10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256f79b6d6_0_1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Take 60</a:t>
            </a:r>
            <a:r>
              <a:rPr lang="en-US" baseline="0" dirty="0" smtClean="0"/>
              <a:t> seconds and look through the slides, and when we come back, we can talk about what “defer” means.</a:t>
            </a:r>
          </a:p>
          <a:p>
            <a:pPr marL="0" lvl="0" indent="0" algn="l" rtl="0">
              <a:spcBef>
                <a:spcPts val="0"/>
              </a:spcBef>
              <a:spcAft>
                <a:spcPts val="0"/>
              </a:spcAft>
              <a:buNone/>
            </a:pPr>
            <a:endParaRPr lang="en-US" baseline="0" dirty="0" smtClean="0"/>
          </a:p>
          <a:p>
            <a:pPr marL="0" lvl="0" indent="0" algn="l" rtl="0">
              <a:spcBef>
                <a:spcPts val="0"/>
              </a:spcBef>
              <a:spcAft>
                <a:spcPts val="0"/>
              </a:spcAft>
              <a:buNone/>
            </a:pPr>
            <a:r>
              <a:rPr lang="en-US" baseline="0" dirty="0" smtClean="0"/>
              <a:t>** lock and unlock are atomic!! </a:t>
            </a:r>
            <a:r>
              <a:rPr lang="en-US" baseline="0" dirty="0" err="1" smtClean="0"/>
              <a:t>Heheh</a:t>
            </a:r>
            <a:r>
              <a:rPr lang="en-US" baseline="0" dirty="0" smtClean="0"/>
              <a:t>…</a:t>
            </a:r>
          </a:p>
          <a:p>
            <a:pPr marL="0" lvl="0" indent="0" algn="l" rtl="0">
              <a:spcBef>
                <a:spcPts val="0"/>
              </a:spcBef>
              <a:spcAft>
                <a:spcPts val="0"/>
              </a:spcAft>
              <a:buNone/>
            </a:pPr>
            <a:endParaRPr lang="en-US" dirty="0" smtClean="0"/>
          </a:p>
          <a:p>
            <a:pPr marL="0" lvl="0" indent="0" algn="l" rtl="0">
              <a:spcBef>
                <a:spcPts val="0"/>
              </a:spcBef>
              <a:spcAft>
                <a:spcPts val="0"/>
              </a:spcAft>
              <a:buNone/>
            </a:pPr>
            <a:r>
              <a:rPr lang="en" dirty="0" smtClean="0"/>
              <a:t>Need </a:t>
            </a:r>
            <a:r>
              <a:rPr lang="en" dirty="0"/>
              <a:t>“sync” library</a:t>
            </a:r>
            <a:endParaRPr dirty="0"/>
          </a:p>
          <a:p>
            <a:pPr marL="0" lvl="0" indent="0" algn="l" rtl="0">
              <a:spcBef>
                <a:spcPts val="0"/>
              </a:spcBef>
              <a:spcAft>
                <a:spcPts val="0"/>
              </a:spcAft>
              <a:buNone/>
            </a:pPr>
            <a:r>
              <a:rPr lang="en" dirty="0"/>
              <a:t>Lock has type “mutex” --- “mutually exclusive” access. </a:t>
            </a:r>
            <a:endParaRPr dirty="0"/>
          </a:p>
          <a:p>
            <a:pPr marL="0" lvl="0" indent="0" algn="l" rtl="0">
              <a:spcBef>
                <a:spcPts val="0"/>
              </a:spcBef>
              <a:spcAft>
                <a:spcPts val="0"/>
              </a:spcAft>
              <a:buNone/>
            </a:pPr>
            <a:r>
              <a:rPr lang="en" dirty="0"/>
              <a:t>Why a special data type? Why not just use ints? → testing and setting the variable must be atomic! Lock, Unlock are atomic operations.</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hyperlink" Target="https://tour.golang.org/list" TargetMode="External"/><Relationship Id="rId4" Type="http://schemas.openxmlformats.org/officeDocument/2006/relationships/hyperlink" Target="https://play.golang.org" TargetMode="External"/><Relationship Id="rId5" Type="http://schemas.openxmlformats.org/officeDocument/2006/relationships/hyperlink" Target="https://gobyexample.com/" TargetMode="External"/><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image" Target="../media/image4.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 Id="rId3" Type="http://schemas.openxmlformats.org/officeDocument/2006/relationships/image" Target="../media/image4.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 Id="rId3" Type="http://schemas.openxmlformats.org/officeDocument/2006/relationships/image" Target="../media/image4.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 Id="rId3" Type="http://schemas.openxmlformats.org/officeDocument/2006/relationships/image" Target="../media/image4.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 Id="rId3" Type="http://schemas.openxmlformats.org/officeDocument/2006/relationships/image" Target="../media/image4.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 Id="rId3" Type="http://schemas.openxmlformats.org/officeDocument/2006/relationships/image" Target="../media/image4.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 Id="rId3" Type="http://schemas.openxmlformats.org/officeDocument/2006/relationships/image" Target="../media/image4.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 Id="rId3" Type="http://schemas.openxmlformats.org/officeDocument/2006/relationships/image" Target="../media/image4.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 Id="rId3" Type="http://schemas.openxmlformats.org/officeDocument/2006/relationships/image" Target="../media/image4.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 Id="rId3" Type="http://schemas.openxmlformats.org/officeDocument/2006/relationships/image" Target="../media/image5.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image" Target="../media/image9.png"/><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solidFill>
                  <a:srgbClr val="FFFFFF"/>
                </a:solidFill>
              </a:rPr>
              <a:t>Concurrency in Go</a:t>
            </a:r>
            <a:endParaRPr>
              <a:solidFill>
                <a:srgbClr val="FFFFFF"/>
              </a:solidFill>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solidFill>
                  <a:srgbClr val="FFFFFF"/>
                </a:solidFill>
              </a:rPr>
              <a:t>9/21/18</a:t>
            </a:r>
            <a:endParaRPr>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54"/>
        <p:cNvGrpSpPr/>
        <p:nvPr/>
      </p:nvGrpSpPr>
      <p:grpSpPr>
        <a:xfrm>
          <a:off x="0" y="0"/>
          <a:ext cx="0" cy="0"/>
          <a:chOff x="0" y="0"/>
          <a:chExt cx="0" cy="0"/>
        </a:xfrm>
      </p:grpSpPr>
      <p:sp>
        <p:nvSpPr>
          <p:cNvPr id="155" name="Google Shape;155;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Read Write Locks in Go</a:t>
            </a:r>
            <a:endParaRPr>
              <a:solidFill>
                <a:srgbClr val="FFFFFF"/>
              </a:solidFill>
            </a:endParaRPr>
          </a:p>
        </p:txBody>
      </p:sp>
      <p:sp>
        <p:nvSpPr>
          <p:cNvPr id="156" name="Google Shape;156;p22"/>
          <p:cNvSpPr txBox="1"/>
          <p:nvPr/>
        </p:nvSpPr>
        <p:spPr>
          <a:xfrm>
            <a:off x="279400" y="1255750"/>
            <a:ext cx="4123500" cy="1896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b="1">
                <a:solidFill>
                  <a:srgbClr val="00CBFF"/>
                </a:solidFill>
                <a:latin typeface="Consolas"/>
                <a:ea typeface="Consolas"/>
                <a:cs typeface="Consolas"/>
                <a:sym typeface="Consolas"/>
              </a:rPr>
              <a:t>package</a:t>
            </a:r>
            <a:r>
              <a:rPr lang="en" b="1">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rgbClr val="00CBFF"/>
                </a:solidFill>
                <a:latin typeface="Consolas"/>
                <a:ea typeface="Consolas"/>
                <a:cs typeface="Consolas"/>
                <a:sym typeface="Consolas"/>
              </a:rPr>
              <a:t>import</a:t>
            </a:r>
            <a:r>
              <a:rPr lang="en" b="1">
                <a:solidFill>
                  <a:srgbClr val="EFEFEF"/>
                </a:solidFill>
                <a:latin typeface="Consolas"/>
                <a:ea typeface="Consolas"/>
                <a:cs typeface="Consolas"/>
                <a:sym typeface="Consolas"/>
              </a:rPr>
              <a:t> </a:t>
            </a:r>
            <a:r>
              <a:rPr lang="en" b="1">
                <a:solidFill>
                  <a:srgbClr val="E69138"/>
                </a:solidFill>
                <a:latin typeface="Consolas"/>
                <a:ea typeface="Consolas"/>
                <a:cs typeface="Consolas"/>
                <a:sym typeface="Consolas"/>
              </a:rPr>
              <a:t>"sync"</a:t>
            </a: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rgbClr val="00CBFF"/>
                </a:solidFill>
                <a:latin typeface="Consolas"/>
                <a:ea typeface="Consolas"/>
                <a:cs typeface="Consolas"/>
                <a:sym typeface="Consolas"/>
              </a:rPr>
              <a:t>type</a:t>
            </a:r>
            <a:r>
              <a:rPr lang="en" b="1">
                <a:solidFill>
                  <a:srgbClr val="EFEFEF"/>
                </a:solidFill>
                <a:latin typeface="Consolas"/>
                <a:ea typeface="Consolas"/>
                <a:cs typeface="Consolas"/>
                <a:sym typeface="Consolas"/>
              </a:rPr>
              <a:t>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a:t>
            </a:r>
            <a:r>
              <a:rPr lang="en" b="1">
                <a:solidFill>
                  <a:srgbClr val="00CBFF"/>
                </a:solidFill>
                <a:latin typeface="Consolas"/>
                <a:ea typeface="Consolas"/>
                <a:cs typeface="Consolas"/>
                <a:sym typeface="Consolas"/>
              </a:rPr>
              <a:t>struct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Clr>
                <a:schemeClr val="dk1"/>
              </a:buClr>
              <a:buSzPts val="1100"/>
              <a:buFont typeface="Arial"/>
              <a:buNone/>
            </a:pPr>
            <a:r>
              <a:rPr lang="en" b="1">
                <a:solidFill>
                  <a:srgbClr val="FFFFFF"/>
                </a:solidFill>
                <a:latin typeface="Consolas"/>
                <a:ea typeface="Consolas"/>
                <a:cs typeface="Consolas"/>
                <a:sym typeface="Consolas"/>
              </a:rPr>
              <a:t>balance </a:t>
            </a:r>
            <a:r>
              <a:rPr lang="en" b="1">
                <a:solidFill>
                  <a:srgbClr val="AF79FF"/>
                </a:solidFill>
                <a:latin typeface="Consolas"/>
                <a:ea typeface="Consolas"/>
                <a:cs typeface="Consolas"/>
                <a:sym typeface="Consolas"/>
              </a:rPr>
              <a:t>int</a:t>
            </a:r>
            <a:endParaRPr b="1">
              <a:solidFill>
                <a:srgbClr val="AF79F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rgbClr val="FFFFFF"/>
                </a:solidFill>
                <a:latin typeface="Consolas"/>
                <a:ea typeface="Consolas"/>
                <a:cs typeface="Consolas"/>
                <a:sym typeface="Consolas"/>
              </a:rPr>
              <a:t>	lock sync.</a:t>
            </a:r>
            <a:r>
              <a:rPr lang="en" b="1">
                <a:solidFill>
                  <a:srgbClr val="6AA84F"/>
                </a:solidFill>
                <a:latin typeface="Consolas"/>
                <a:ea typeface="Consolas"/>
                <a:cs typeface="Consolas"/>
                <a:sym typeface="Consolas"/>
              </a:rPr>
              <a:t>RWMutex</a:t>
            </a:r>
            <a:endParaRPr b="1">
              <a:solidFill>
                <a:srgbClr val="6AA84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p:txBody>
      </p:sp>
      <p:sp>
        <p:nvSpPr>
          <p:cNvPr id="157" name="Google Shape;157;p22"/>
          <p:cNvSpPr txBox="1"/>
          <p:nvPr/>
        </p:nvSpPr>
        <p:spPr>
          <a:xfrm>
            <a:off x="4402900" y="3323825"/>
            <a:ext cx="4123500" cy="1438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CBFF"/>
                </a:solidFill>
                <a:latin typeface="Consolas"/>
                <a:ea typeface="Consolas"/>
                <a:cs typeface="Consolas"/>
                <a:sym typeface="Consolas"/>
              </a:rPr>
              <a:t>func </a:t>
            </a:r>
            <a:r>
              <a:rPr lang="en" b="1">
                <a:solidFill>
                  <a:srgbClr val="EFEFEF"/>
                </a:solidFill>
                <a:latin typeface="Consolas"/>
                <a:ea typeface="Consolas"/>
                <a:cs typeface="Consolas"/>
                <a:sym typeface="Consolas"/>
              </a:rPr>
              <a:t>(a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Deposit(v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a.lock.Lock()</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00CBFF"/>
                </a:solidFill>
                <a:latin typeface="Consolas"/>
                <a:ea typeface="Consolas"/>
                <a:cs typeface="Consolas"/>
                <a:sym typeface="Consolas"/>
              </a:rPr>
              <a:t>defer</a:t>
            </a:r>
            <a:r>
              <a:rPr lang="en" b="1">
                <a:solidFill>
                  <a:srgbClr val="EFEFEF"/>
                </a:solidFill>
                <a:latin typeface="Consolas"/>
                <a:ea typeface="Consolas"/>
                <a:cs typeface="Consolas"/>
                <a:sym typeface="Consolas"/>
              </a:rPr>
              <a:t> a.lock.Unlock()</a:t>
            </a:r>
            <a:endParaRPr b="1">
              <a:solidFill>
                <a:srgbClr val="EFEFEF"/>
              </a:solidFill>
              <a:latin typeface="Consolas"/>
              <a:ea typeface="Consolas"/>
              <a:cs typeface="Consolas"/>
              <a:sym typeface="Consolas"/>
            </a:endParaRPr>
          </a:p>
          <a:p>
            <a:pPr marL="0" lvl="0" indent="45720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0000FF"/>
              </a:solidFill>
              <a:latin typeface="Consolas"/>
              <a:ea typeface="Consolas"/>
              <a:cs typeface="Consolas"/>
              <a:sym typeface="Consolas"/>
            </a:endParaRPr>
          </a:p>
        </p:txBody>
      </p:sp>
      <p:sp>
        <p:nvSpPr>
          <p:cNvPr id="158" name="Google Shape;158;p22"/>
          <p:cNvSpPr txBox="1"/>
          <p:nvPr/>
        </p:nvSpPr>
        <p:spPr>
          <a:xfrm>
            <a:off x="311700" y="3152350"/>
            <a:ext cx="3852900" cy="1085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NewAccount(init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r>
              <a:rPr lang="en" b="1">
                <a:solidFill>
                  <a:srgbClr val="6AA84F"/>
                </a:solidFill>
                <a:latin typeface="Consolas"/>
                <a:ea typeface="Consolas"/>
                <a:cs typeface="Consolas"/>
                <a:sym typeface="Consolas"/>
              </a:rPr>
              <a:t>Account</a:t>
            </a:r>
            <a:r>
              <a:rPr lang="en" b="1">
                <a:solidFill>
                  <a:srgbClr val="FFFFFF"/>
                </a:solidFill>
                <a:latin typeface="Consolas"/>
                <a:ea typeface="Consolas"/>
                <a:cs typeface="Consolas"/>
                <a:sym typeface="Consolas"/>
              </a:rPr>
              <a:t> {</a:t>
            </a:r>
            <a:endParaRPr b="1">
              <a:solidFill>
                <a:srgbClr val="FFFFFF"/>
              </a:solidFill>
              <a:latin typeface="Consolas"/>
              <a:ea typeface="Consolas"/>
              <a:cs typeface="Consolas"/>
              <a:sym typeface="Consolas"/>
            </a:endParaRPr>
          </a:p>
          <a:p>
            <a:pPr marL="0" lvl="0" indent="0" algn="l" rtl="0">
              <a:spcBef>
                <a:spcPts val="0"/>
              </a:spcBef>
              <a:spcAft>
                <a:spcPts val="0"/>
              </a:spcAft>
              <a:buNone/>
            </a:pPr>
            <a:r>
              <a:rPr lang="en" b="1">
                <a:solidFill>
                  <a:srgbClr val="FFFFFF"/>
                </a:solidFill>
                <a:latin typeface="Consolas"/>
                <a:ea typeface="Consolas"/>
                <a:cs typeface="Consolas"/>
                <a:sym typeface="Consolas"/>
              </a:rPr>
              <a:t>	</a:t>
            </a:r>
            <a:r>
              <a:rPr lang="en" b="1">
                <a:solidFill>
                  <a:srgbClr val="00CBFF"/>
                </a:solidFill>
                <a:latin typeface="Consolas"/>
                <a:ea typeface="Consolas"/>
                <a:cs typeface="Consolas"/>
                <a:sym typeface="Consolas"/>
              </a:rPr>
              <a:t>return</a:t>
            </a:r>
            <a:r>
              <a:rPr lang="en" b="1">
                <a:solidFill>
                  <a:srgbClr val="FFFFFF"/>
                </a:solidFill>
                <a:latin typeface="Consolas"/>
                <a:ea typeface="Consolas"/>
                <a:cs typeface="Consolas"/>
                <a:sym typeface="Consolas"/>
              </a:rPr>
              <a:t> </a:t>
            </a:r>
            <a:r>
              <a:rPr lang="en" b="1">
                <a:solidFill>
                  <a:srgbClr val="6AA84F"/>
                </a:solidFill>
                <a:latin typeface="Consolas"/>
                <a:ea typeface="Consolas"/>
                <a:cs typeface="Consolas"/>
                <a:sym typeface="Consolas"/>
              </a:rPr>
              <a:t>Account</a:t>
            </a:r>
            <a:r>
              <a:rPr lang="en" b="1">
                <a:solidFill>
                  <a:srgbClr val="FFFFFF"/>
                </a:solidFill>
                <a:latin typeface="Consolas"/>
                <a:ea typeface="Consolas"/>
                <a:cs typeface="Consolas"/>
                <a:sym typeface="Consolas"/>
              </a:rPr>
              <a:t>{balance: init}</a:t>
            </a:r>
            <a:endParaRPr b="1">
              <a:solidFill>
                <a:srgbClr val="FFFFFF"/>
              </a:solidFill>
              <a:latin typeface="Consolas"/>
              <a:ea typeface="Consolas"/>
              <a:cs typeface="Consolas"/>
              <a:sym typeface="Consolas"/>
            </a:endParaRPr>
          </a:p>
          <a:p>
            <a:pPr marL="0" lvl="0" indent="0" algn="l" rtl="0">
              <a:spcBef>
                <a:spcPts val="0"/>
              </a:spcBef>
              <a:spcAft>
                <a:spcPts val="0"/>
              </a:spcAft>
              <a:buNone/>
            </a:pPr>
            <a:r>
              <a:rPr lang="en" b="1">
                <a:solidFill>
                  <a:srgbClr val="FFFFFF"/>
                </a:solidFill>
                <a:latin typeface="Consolas"/>
                <a:ea typeface="Consolas"/>
                <a:cs typeface="Consolas"/>
                <a:sym typeface="Consolas"/>
              </a:rPr>
              <a:t>}</a:t>
            </a:r>
            <a:endParaRPr/>
          </a:p>
        </p:txBody>
      </p:sp>
      <p:sp>
        <p:nvSpPr>
          <p:cNvPr id="159" name="Google Shape;159;p22"/>
          <p:cNvSpPr txBox="1"/>
          <p:nvPr/>
        </p:nvSpPr>
        <p:spPr>
          <a:xfrm>
            <a:off x="4402900" y="445025"/>
            <a:ext cx="4123500" cy="1295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(a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CheckBalance() </a:t>
            </a:r>
            <a:r>
              <a:rPr lang="en" b="1">
                <a:solidFill>
                  <a:srgbClr val="AF79FF"/>
                </a:solidFill>
                <a:latin typeface="Consolas"/>
                <a:ea typeface="Consolas"/>
                <a:cs typeface="Consolas"/>
                <a:sym typeface="Consolas"/>
              </a:rPr>
              <a:t>int </a:t>
            </a: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EFEFEF"/>
                </a:solidFill>
                <a:latin typeface="Consolas"/>
                <a:ea typeface="Consolas"/>
                <a:cs typeface="Consolas"/>
                <a:sym typeface="Consolas"/>
              </a:rPr>
              <a:t>a.lock.RLock()</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00CBFF"/>
                </a:solidFill>
                <a:latin typeface="Consolas"/>
                <a:ea typeface="Consolas"/>
                <a:cs typeface="Consolas"/>
                <a:sym typeface="Consolas"/>
              </a:rPr>
              <a:t>defer</a:t>
            </a:r>
            <a:r>
              <a:rPr lang="en" b="1">
                <a:solidFill>
                  <a:srgbClr val="EFEFEF"/>
                </a:solidFill>
                <a:latin typeface="Consolas"/>
                <a:ea typeface="Consolas"/>
                <a:cs typeface="Consolas"/>
                <a:sym typeface="Consolas"/>
              </a:rPr>
              <a:t> a.lock.RUnlock()</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00CBFF"/>
                </a:solidFill>
                <a:latin typeface="Consolas"/>
                <a:ea typeface="Consolas"/>
                <a:cs typeface="Consolas"/>
                <a:sym typeface="Consolas"/>
              </a:rPr>
              <a:t>return</a:t>
            </a:r>
            <a:r>
              <a:rPr lang="en" b="1">
                <a:solidFill>
                  <a:srgbClr val="EFEFEF"/>
                </a:solidFill>
                <a:latin typeface="Consolas"/>
                <a:ea typeface="Consolas"/>
                <a:cs typeface="Consolas"/>
                <a:sym typeface="Consolas"/>
              </a:rPr>
              <a:t> a.balance</a:t>
            </a: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0000FF"/>
              </a:solidFill>
              <a:latin typeface="Consolas"/>
              <a:ea typeface="Consolas"/>
              <a:cs typeface="Consolas"/>
              <a:sym typeface="Consolas"/>
            </a:endParaRPr>
          </a:p>
        </p:txBody>
      </p:sp>
      <p:sp>
        <p:nvSpPr>
          <p:cNvPr id="160" name="Google Shape;160;p22"/>
          <p:cNvSpPr txBox="1"/>
          <p:nvPr/>
        </p:nvSpPr>
        <p:spPr>
          <a:xfrm>
            <a:off x="4402900" y="1852350"/>
            <a:ext cx="4123500" cy="1438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(a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Withdraw(v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a.lock.Lock()</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00CBFF"/>
                </a:solidFill>
                <a:latin typeface="Consolas"/>
                <a:ea typeface="Consolas"/>
                <a:cs typeface="Consolas"/>
                <a:sym typeface="Consolas"/>
              </a:rPr>
              <a:t>defer</a:t>
            </a:r>
            <a:r>
              <a:rPr lang="en" b="1">
                <a:solidFill>
                  <a:srgbClr val="EFEFEF"/>
                </a:solidFill>
                <a:latin typeface="Consolas"/>
                <a:ea typeface="Consolas"/>
                <a:cs typeface="Consolas"/>
                <a:sym typeface="Consolas"/>
              </a:rPr>
              <a:t> a.lock.Unlock()</a:t>
            </a:r>
            <a:endParaRPr b="1">
              <a:solidFill>
                <a:srgbClr val="EFEFEF"/>
              </a:solidFill>
              <a:latin typeface="Consolas"/>
              <a:ea typeface="Consolas"/>
              <a:cs typeface="Consolas"/>
              <a:sym typeface="Consolas"/>
            </a:endParaRPr>
          </a:p>
          <a:p>
            <a:pPr marL="0" lvl="0" indent="45720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0000FF"/>
              </a:solidFill>
              <a:latin typeface="Consolas"/>
              <a:ea typeface="Consolas"/>
              <a:cs typeface="Consolas"/>
              <a:sym typeface="Consolas"/>
            </a:endParaRPr>
          </a:p>
        </p:txBody>
      </p:sp>
      <p:sp>
        <p:nvSpPr>
          <p:cNvPr id="161" name="Google Shape;161;p22"/>
          <p:cNvSpPr/>
          <p:nvPr/>
        </p:nvSpPr>
        <p:spPr>
          <a:xfrm>
            <a:off x="288175" y="1208538"/>
            <a:ext cx="4032600" cy="1398900"/>
          </a:xfrm>
          <a:prstGeom prst="rect">
            <a:avLst/>
          </a:prstGeom>
          <a:solidFill>
            <a:srgbClr val="000000">
              <a:alpha val="70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22"/>
          <p:cNvSpPr/>
          <p:nvPr/>
        </p:nvSpPr>
        <p:spPr>
          <a:xfrm>
            <a:off x="288175" y="2838850"/>
            <a:ext cx="4032600" cy="1398900"/>
          </a:xfrm>
          <a:prstGeom prst="rect">
            <a:avLst/>
          </a:prstGeom>
          <a:solidFill>
            <a:srgbClr val="000000">
              <a:alpha val="70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22"/>
          <p:cNvSpPr/>
          <p:nvPr/>
        </p:nvSpPr>
        <p:spPr>
          <a:xfrm>
            <a:off x="4448350" y="172400"/>
            <a:ext cx="4032600" cy="572700"/>
          </a:xfrm>
          <a:prstGeom prst="rect">
            <a:avLst/>
          </a:prstGeom>
          <a:solidFill>
            <a:srgbClr val="000000">
              <a:alpha val="70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22"/>
          <p:cNvSpPr/>
          <p:nvPr/>
        </p:nvSpPr>
        <p:spPr>
          <a:xfrm>
            <a:off x="4448350" y="1208550"/>
            <a:ext cx="4032600" cy="3450300"/>
          </a:xfrm>
          <a:prstGeom prst="rect">
            <a:avLst/>
          </a:prstGeom>
          <a:solidFill>
            <a:srgbClr val="000000">
              <a:alpha val="70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68"/>
        <p:cNvGrpSpPr/>
        <p:nvPr/>
      </p:nvGrpSpPr>
      <p:grpSpPr>
        <a:xfrm>
          <a:off x="0" y="0"/>
          <a:ext cx="0" cy="0"/>
          <a:chOff x="0" y="0"/>
          <a:chExt cx="0" cy="0"/>
        </a:xfrm>
      </p:grpSpPr>
      <p:sp>
        <p:nvSpPr>
          <p:cNvPr id="169" name="Google Shape;169;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Two Solutions to the Same Problem</a:t>
            </a:r>
            <a:endParaRPr>
              <a:solidFill>
                <a:srgbClr val="FFFFFF"/>
              </a:solidFill>
            </a:endParaRPr>
          </a:p>
        </p:txBody>
      </p:sp>
      <p:sp>
        <p:nvSpPr>
          <p:cNvPr id="170" name="Google Shape;170;p23"/>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a:solidFill>
                  <a:srgbClr val="FFFFFF"/>
                </a:solidFill>
              </a:rPr>
              <a:t>Locks:</a:t>
            </a:r>
            <a:endParaRPr sz="1800">
              <a:solidFill>
                <a:srgbClr val="FFFFFF"/>
              </a:solidFill>
            </a:endParaRPr>
          </a:p>
          <a:p>
            <a:pPr marL="0" lvl="0" indent="0" algn="l" rtl="0">
              <a:spcBef>
                <a:spcPts val="1600"/>
              </a:spcBef>
              <a:spcAft>
                <a:spcPts val="0"/>
              </a:spcAft>
              <a:buNone/>
            </a:pPr>
            <a:r>
              <a:rPr lang="en" sz="1800">
                <a:solidFill>
                  <a:srgbClr val="FFFFFF"/>
                </a:solidFill>
              </a:rPr>
              <a:t>Multiple threads can reference same memory location</a:t>
            </a:r>
            <a:endParaRPr sz="1800">
              <a:solidFill>
                <a:srgbClr val="FFFFFF"/>
              </a:solidFill>
            </a:endParaRPr>
          </a:p>
          <a:p>
            <a:pPr marL="0" lvl="0" indent="0" algn="l" rtl="0">
              <a:spcBef>
                <a:spcPts val="1600"/>
              </a:spcBef>
              <a:spcAft>
                <a:spcPts val="1600"/>
              </a:spcAft>
              <a:buNone/>
            </a:pPr>
            <a:r>
              <a:rPr lang="en" sz="1800">
                <a:solidFill>
                  <a:srgbClr val="FFFFFF"/>
                </a:solidFill>
              </a:rPr>
              <a:t>Use lock to ensure only one thread is updating it at any given time</a:t>
            </a:r>
            <a:endParaRPr sz="1800">
              <a:solidFill>
                <a:srgbClr val="FFFFFF"/>
              </a:solidFill>
            </a:endParaRPr>
          </a:p>
        </p:txBody>
      </p:sp>
      <p:sp>
        <p:nvSpPr>
          <p:cNvPr id="171" name="Google Shape;171;p23"/>
          <p:cNvSpPr txBox="1">
            <a:spLocks noGrp="1"/>
          </p:cNvSpPr>
          <p:nvPr>
            <p:ph type="body" idx="2"/>
          </p:nvPr>
        </p:nvSpPr>
        <p:spPr>
          <a:xfrm>
            <a:off x="4832400" y="1152650"/>
            <a:ext cx="3999900" cy="2125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a:solidFill>
                  <a:schemeClr val="lt1"/>
                </a:solidFill>
              </a:rPr>
              <a:t>Channels:</a:t>
            </a:r>
            <a:endParaRPr sz="1800">
              <a:solidFill>
                <a:schemeClr val="lt1"/>
              </a:solidFill>
            </a:endParaRPr>
          </a:p>
          <a:p>
            <a:pPr marL="0" lvl="0" indent="0" algn="l" rtl="0">
              <a:spcBef>
                <a:spcPts val="1600"/>
              </a:spcBef>
              <a:spcAft>
                <a:spcPts val="0"/>
              </a:spcAft>
              <a:buNone/>
            </a:pPr>
            <a:r>
              <a:rPr lang="en" sz="1800">
                <a:solidFill>
                  <a:schemeClr val="lt1"/>
                </a:solidFill>
              </a:rPr>
              <a:t>Data item initially stored in channel</a:t>
            </a:r>
            <a:endParaRPr sz="1800">
              <a:solidFill>
                <a:schemeClr val="lt1"/>
              </a:solidFill>
            </a:endParaRPr>
          </a:p>
          <a:p>
            <a:pPr marL="0" lvl="0" indent="0" algn="l" rtl="0">
              <a:spcBef>
                <a:spcPts val="1600"/>
              </a:spcBef>
              <a:spcAft>
                <a:spcPts val="1600"/>
              </a:spcAft>
              <a:buNone/>
            </a:pPr>
            <a:r>
              <a:rPr lang="en" sz="1800">
                <a:solidFill>
                  <a:schemeClr val="lt1"/>
                </a:solidFill>
              </a:rPr>
              <a:t>Threads must request item from channel, make updates, and return item to channel</a:t>
            </a:r>
            <a:endParaRPr sz="1800">
              <a:solidFill>
                <a:schemeClr val="lt1"/>
              </a:solidFill>
            </a:endParaRPr>
          </a:p>
        </p:txBody>
      </p:sp>
      <p:sp>
        <p:nvSpPr>
          <p:cNvPr id="172" name="Google Shape;172;p23"/>
          <p:cNvSpPr/>
          <p:nvPr/>
        </p:nvSpPr>
        <p:spPr>
          <a:xfrm>
            <a:off x="1341150" y="3218175"/>
            <a:ext cx="457200" cy="457200"/>
          </a:xfrm>
          <a:prstGeom prst="roundRect">
            <a:avLst>
              <a:gd name="adj" fmla="val 16667"/>
            </a:avLst>
          </a:prstGeom>
          <a:solidFill>
            <a:srgbClr val="B6D7A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b="1"/>
              <a:t>T1</a:t>
            </a:r>
            <a:endParaRPr b="1"/>
          </a:p>
        </p:txBody>
      </p:sp>
      <p:sp>
        <p:nvSpPr>
          <p:cNvPr id="173" name="Google Shape;173;p23"/>
          <p:cNvSpPr/>
          <p:nvPr/>
        </p:nvSpPr>
        <p:spPr>
          <a:xfrm>
            <a:off x="2082975" y="3218175"/>
            <a:ext cx="457200" cy="457200"/>
          </a:xfrm>
          <a:prstGeom prst="roundRect">
            <a:avLst>
              <a:gd name="adj" fmla="val 16667"/>
            </a:avLst>
          </a:prstGeom>
          <a:solidFill>
            <a:srgbClr val="B6D7A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b="1"/>
              <a:t>T2</a:t>
            </a:r>
            <a:endParaRPr b="1"/>
          </a:p>
        </p:txBody>
      </p:sp>
      <p:sp>
        <p:nvSpPr>
          <p:cNvPr id="174" name="Google Shape;174;p23"/>
          <p:cNvSpPr/>
          <p:nvPr/>
        </p:nvSpPr>
        <p:spPr>
          <a:xfrm>
            <a:off x="2824800" y="3218175"/>
            <a:ext cx="457200" cy="457200"/>
          </a:xfrm>
          <a:prstGeom prst="roundRect">
            <a:avLst>
              <a:gd name="adj" fmla="val 16667"/>
            </a:avLst>
          </a:prstGeom>
          <a:solidFill>
            <a:srgbClr val="B6D7A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b="1"/>
              <a:t>T3</a:t>
            </a:r>
            <a:endParaRPr b="1"/>
          </a:p>
        </p:txBody>
      </p:sp>
      <p:sp>
        <p:nvSpPr>
          <p:cNvPr id="175" name="Google Shape;175;p23"/>
          <p:cNvSpPr/>
          <p:nvPr/>
        </p:nvSpPr>
        <p:spPr>
          <a:xfrm>
            <a:off x="1341150" y="4748200"/>
            <a:ext cx="1941000" cy="348000"/>
          </a:xfrm>
          <a:prstGeom prst="rect">
            <a:avLst/>
          </a:prstGeom>
          <a:solidFill>
            <a:srgbClr val="EA9999"/>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b="1"/>
              <a:t>0x1000:	100</a:t>
            </a:r>
            <a:endParaRPr b="1"/>
          </a:p>
        </p:txBody>
      </p:sp>
      <p:cxnSp>
        <p:nvCxnSpPr>
          <p:cNvPr id="176" name="Google Shape;176;p23"/>
          <p:cNvCxnSpPr>
            <a:stCxn id="172" idx="2"/>
            <a:endCxn id="175" idx="0"/>
          </p:cNvCxnSpPr>
          <p:nvPr/>
        </p:nvCxnSpPr>
        <p:spPr>
          <a:xfrm>
            <a:off x="1569750" y="3675375"/>
            <a:ext cx="741900" cy="1072800"/>
          </a:xfrm>
          <a:prstGeom prst="straightConnector1">
            <a:avLst/>
          </a:prstGeom>
          <a:noFill/>
          <a:ln w="28575" cap="flat" cmpd="sng">
            <a:solidFill>
              <a:schemeClr val="lt2"/>
            </a:solidFill>
            <a:prstDash val="solid"/>
            <a:round/>
            <a:headEnd type="none" w="med" len="med"/>
            <a:tailEnd type="stealth" w="med" len="med"/>
          </a:ln>
        </p:spPr>
      </p:cxnSp>
      <p:cxnSp>
        <p:nvCxnSpPr>
          <p:cNvPr id="177" name="Google Shape;177;p23"/>
          <p:cNvCxnSpPr>
            <a:stCxn id="173" idx="2"/>
            <a:endCxn id="175" idx="0"/>
          </p:cNvCxnSpPr>
          <p:nvPr/>
        </p:nvCxnSpPr>
        <p:spPr>
          <a:xfrm>
            <a:off x="2311575" y="3675375"/>
            <a:ext cx="0" cy="1072800"/>
          </a:xfrm>
          <a:prstGeom prst="straightConnector1">
            <a:avLst/>
          </a:prstGeom>
          <a:noFill/>
          <a:ln w="28575" cap="flat" cmpd="sng">
            <a:solidFill>
              <a:schemeClr val="lt2"/>
            </a:solidFill>
            <a:prstDash val="solid"/>
            <a:round/>
            <a:headEnd type="none" w="med" len="med"/>
            <a:tailEnd type="stealth" w="med" len="med"/>
          </a:ln>
        </p:spPr>
      </p:cxnSp>
      <p:cxnSp>
        <p:nvCxnSpPr>
          <p:cNvPr id="178" name="Google Shape;178;p23"/>
          <p:cNvCxnSpPr>
            <a:stCxn id="174" idx="2"/>
            <a:endCxn id="175" idx="0"/>
          </p:cNvCxnSpPr>
          <p:nvPr/>
        </p:nvCxnSpPr>
        <p:spPr>
          <a:xfrm flipH="1">
            <a:off x="2311500" y="3675375"/>
            <a:ext cx="741900" cy="1072800"/>
          </a:xfrm>
          <a:prstGeom prst="straightConnector1">
            <a:avLst/>
          </a:prstGeom>
          <a:noFill/>
          <a:ln w="28575" cap="flat" cmpd="sng">
            <a:solidFill>
              <a:schemeClr val="lt2"/>
            </a:solidFill>
            <a:prstDash val="solid"/>
            <a:round/>
            <a:headEnd type="none" w="med" len="med"/>
            <a:tailEnd type="stealth" w="med" len="med"/>
          </a:ln>
        </p:spPr>
      </p:cxnSp>
      <p:pic>
        <p:nvPicPr>
          <p:cNvPr id="179" name="Google Shape;179;p23"/>
          <p:cNvPicPr preferRelativeResize="0"/>
          <p:nvPr/>
        </p:nvPicPr>
        <p:blipFill>
          <a:blip r:embed="rId3">
            <a:alphaModFix/>
          </a:blip>
          <a:stretch>
            <a:fillRect/>
          </a:stretch>
        </p:blipFill>
        <p:spPr>
          <a:xfrm>
            <a:off x="2082975" y="4187876"/>
            <a:ext cx="457201" cy="457201"/>
          </a:xfrm>
          <a:prstGeom prst="rect">
            <a:avLst/>
          </a:prstGeom>
          <a:noFill/>
          <a:ln>
            <a:noFill/>
          </a:ln>
        </p:spPr>
      </p:pic>
      <p:sp>
        <p:nvSpPr>
          <p:cNvPr id="180" name="Google Shape;180;p23"/>
          <p:cNvSpPr/>
          <p:nvPr/>
        </p:nvSpPr>
        <p:spPr>
          <a:xfrm>
            <a:off x="5861850" y="3196563"/>
            <a:ext cx="457200" cy="457200"/>
          </a:xfrm>
          <a:prstGeom prst="roundRect">
            <a:avLst>
              <a:gd name="adj" fmla="val 16667"/>
            </a:avLst>
          </a:prstGeom>
          <a:solidFill>
            <a:srgbClr val="B6D7A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b="1"/>
              <a:t>T1</a:t>
            </a:r>
            <a:endParaRPr b="1"/>
          </a:p>
        </p:txBody>
      </p:sp>
      <p:sp>
        <p:nvSpPr>
          <p:cNvPr id="181" name="Google Shape;181;p23"/>
          <p:cNvSpPr/>
          <p:nvPr/>
        </p:nvSpPr>
        <p:spPr>
          <a:xfrm>
            <a:off x="6603675" y="3196563"/>
            <a:ext cx="457200" cy="457200"/>
          </a:xfrm>
          <a:prstGeom prst="roundRect">
            <a:avLst>
              <a:gd name="adj" fmla="val 16667"/>
            </a:avLst>
          </a:prstGeom>
          <a:solidFill>
            <a:srgbClr val="B6D7A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b="1"/>
              <a:t>T2</a:t>
            </a:r>
            <a:endParaRPr b="1"/>
          </a:p>
        </p:txBody>
      </p:sp>
      <p:sp>
        <p:nvSpPr>
          <p:cNvPr id="182" name="Google Shape;182;p23"/>
          <p:cNvSpPr/>
          <p:nvPr/>
        </p:nvSpPr>
        <p:spPr>
          <a:xfrm>
            <a:off x="7345500" y="3196563"/>
            <a:ext cx="457200" cy="457200"/>
          </a:xfrm>
          <a:prstGeom prst="roundRect">
            <a:avLst>
              <a:gd name="adj" fmla="val 16667"/>
            </a:avLst>
          </a:prstGeom>
          <a:solidFill>
            <a:srgbClr val="B6D7A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b="1"/>
              <a:t>T3</a:t>
            </a:r>
            <a:endParaRPr b="1"/>
          </a:p>
        </p:txBody>
      </p:sp>
      <p:sp>
        <p:nvSpPr>
          <p:cNvPr id="183" name="Google Shape;183;p23"/>
          <p:cNvSpPr/>
          <p:nvPr/>
        </p:nvSpPr>
        <p:spPr>
          <a:xfrm>
            <a:off x="6557550" y="4748200"/>
            <a:ext cx="549600" cy="348000"/>
          </a:xfrm>
          <a:prstGeom prst="rect">
            <a:avLst/>
          </a:prstGeom>
          <a:solidFill>
            <a:srgbClr val="EA9999"/>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b="1"/>
              <a:t>100</a:t>
            </a:r>
            <a:endParaRPr b="1"/>
          </a:p>
        </p:txBody>
      </p:sp>
      <p:cxnSp>
        <p:nvCxnSpPr>
          <p:cNvPr id="184" name="Google Shape;184;p23"/>
          <p:cNvCxnSpPr>
            <a:stCxn id="180" idx="2"/>
            <a:endCxn id="185" idx="0"/>
          </p:cNvCxnSpPr>
          <p:nvPr/>
        </p:nvCxnSpPr>
        <p:spPr>
          <a:xfrm>
            <a:off x="6090450" y="3653763"/>
            <a:ext cx="741900" cy="828900"/>
          </a:xfrm>
          <a:prstGeom prst="straightConnector1">
            <a:avLst/>
          </a:prstGeom>
          <a:noFill/>
          <a:ln w="28575" cap="flat" cmpd="sng">
            <a:solidFill>
              <a:schemeClr val="lt2"/>
            </a:solidFill>
            <a:prstDash val="solid"/>
            <a:round/>
            <a:headEnd type="none" w="med" len="med"/>
            <a:tailEnd type="stealth" w="med" len="med"/>
          </a:ln>
        </p:spPr>
      </p:cxnSp>
      <p:cxnSp>
        <p:nvCxnSpPr>
          <p:cNvPr id="186" name="Google Shape;186;p23"/>
          <p:cNvCxnSpPr>
            <a:stCxn id="181" idx="2"/>
            <a:endCxn id="185" idx="0"/>
          </p:cNvCxnSpPr>
          <p:nvPr/>
        </p:nvCxnSpPr>
        <p:spPr>
          <a:xfrm>
            <a:off x="6832275" y="3653763"/>
            <a:ext cx="0" cy="828900"/>
          </a:xfrm>
          <a:prstGeom prst="straightConnector1">
            <a:avLst/>
          </a:prstGeom>
          <a:noFill/>
          <a:ln w="28575" cap="flat" cmpd="sng">
            <a:solidFill>
              <a:schemeClr val="lt2"/>
            </a:solidFill>
            <a:prstDash val="solid"/>
            <a:round/>
            <a:headEnd type="none" w="med" len="med"/>
            <a:tailEnd type="stealth" w="med" len="med"/>
          </a:ln>
        </p:spPr>
      </p:cxnSp>
      <p:cxnSp>
        <p:nvCxnSpPr>
          <p:cNvPr id="187" name="Google Shape;187;p23"/>
          <p:cNvCxnSpPr>
            <a:stCxn id="182" idx="2"/>
            <a:endCxn id="185" idx="0"/>
          </p:cNvCxnSpPr>
          <p:nvPr/>
        </p:nvCxnSpPr>
        <p:spPr>
          <a:xfrm flipH="1">
            <a:off x="6832200" y="3653763"/>
            <a:ext cx="741900" cy="828900"/>
          </a:xfrm>
          <a:prstGeom prst="straightConnector1">
            <a:avLst/>
          </a:prstGeom>
          <a:noFill/>
          <a:ln w="28575" cap="flat" cmpd="sng">
            <a:solidFill>
              <a:schemeClr val="lt2"/>
            </a:solidFill>
            <a:prstDash val="solid"/>
            <a:round/>
            <a:headEnd type="none" w="med" len="med"/>
            <a:tailEnd type="stealth" w="med" len="med"/>
          </a:ln>
        </p:spPr>
      </p:cxnSp>
      <p:sp>
        <p:nvSpPr>
          <p:cNvPr id="185" name="Google Shape;185;p23"/>
          <p:cNvSpPr/>
          <p:nvPr/>
        </p:nvSpPr>
        <p:spPr>
          <a:xfrm>
            <a:off x="6557550" y="4482600"/>
            <a:ext cx="549600" cy="265500"/>
          </a:xfrm>
          <a:prstGeom prst="rect">
            <a:avLst/>
          </a:prstGeom>
          <a:solidFill>
            <a:srgbClr val="6666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b="1">
                <a:solidFill>
                  <a:srgbClr val="FFFFFF"/>
                </a:solidFill>
              </a:rPr>
              <a:t>C</a:t>
            </a:r>
            <a:endParaRPr b="1">
              <a:solidFill>
                <a:srgbClr val="FFFFFF"/>
              </a:solidFill>
            </a:endParaRPr>
          </a:p>
        </p:txBody>
      </p:sp>
      <p:cxnSp>
        <p:nvCxnSpPr>
          <p:cNvPr id="188" name="Google Shape;188;p23"/>
          <p:cNvCxnSpPr>
            <a:stCxn id="185" idx="0"/>
            <a:endCxn id="180" idx="2"/>
          </p:cNvCxnSpPr>
          <p:nvPr/>
        </p:nvCxnSpPr>
        <p:spPr>
          <a:xfrm rot="10800000">
            <a:off x="6090450" y="3653700"/>
            <a:ext cx="741900" cy="828900"/>
          </a:xfrm>
          <a:prstGeom prst="straightConnector1">
            <a:avLst/>
          </a:prstGeom>
          <a:noFill/>
          <a:ln w="28575" cap="flat" cmpd="sng">
            <a:solidFill>
              <a:schemeClr val="lt2"/>
            </a:solidFill>
            <a:prstDash val="solid"/>
            <a:round/>
            <a:headEnd type="none" w="med" len="med"/>
            <a:tailEnd type="stealth" w="med" len="med"/>
          </a:ln>
        </p:spPr>
      </p:cxnSp>
      <p:cxnSp>
        <p:nvCxnSpPr>
          <p:cNvPr id="189" name="Google Shape;189;p23"/>
          <p:cNvCxnSpPr>
            <a:stCxn id="180" idx="2"/>
            <a:endCxn id="185" idx="0"/>
          </p:cNvCxnSpPr>
          <p:nvPr/>
        </p:nvCxnSpPr>
        <p:spPr>
          <a:xfrm>
            <a:off x="6090450" y="3653763"/>
            <a:ext cx="741900" cy="828900"/>
          </a:xfrm>
          <a:prstGeom prst="straightConnector1">
            <a:avLst/>
          </a:prstGeom>
          <a:noFill/>
          <a:ln w="28575" cap="flat" cmpd="sng">
            <a:solidFill>
              <a:schemeClr val="lt2"/>
            </a:solidFill>
            <a:prstDash val="solid"/>
            <a:round/>
            <a:headEnd type="none" w="med" len="med"/>
            <a:tailEnd type="stealth" w="med" len="med"/>
          </a:ln>
        </p:spPr>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8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8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8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84"/>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87"/>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8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nodeType="clickEffect">
                                  <p:stCondLst>
                                    <p:cond delay="0"/>
                                  </p:stCondLst>
                                  <p:childTnLst>
                                    <p:set>
                                      <p:cBhvr>
                                        <p:cTn id="52" dur="1" fill="hold">
                                          <p:stCondLst>
                                            <p:cond delay="0"/>
                                          </p:stCondLst>
                                        </p:cTn>
                                        <p:tgtEl>
                                          <p:spTgt spid="184"/>
                                        </p:tgtEl>
                                        <p:attrNameLst>
                                          <p:attrName>style.visibility</p:attrName>
                                        </p:attrNameLst>
                                      </p:cBhvr>
                                      <p:to>
                                        <p:strVal val="hidden"/>
                                      </p:to>
                                    </p:set>
                                  </p:childTnLst>
                                </p:cTn>
                              </p:par>
                              <p:par>
                                <p:cTn id="53" presetID="1" presetClass="exit" presetSubtype="0" fill="hold" nodeType="withEffect">
                                  <p:stCondLst>
                                    <p:cond delay="0"/>
                                  </p:stCondLst>
                                  <p:childTnLst>
                                    <p:set>
                                      <p:cBhvr>
                                        <p:cTn id="54" dur="1" fill="hold">
                                          <p:stCondLst>
                                            <p:cond delay="0"/>
                                          </p:stCondLst>
                                        </p:cTn>
                                        <p:tgtEl>
                                          <p:spTgt spid="186"/>
                                        </p:tgtEl>
                                        <p:attrNameLst>
                                          <p:attrName>style.visibility</p:attrName>
                                        </p:attrNameLst>
                                      </p:cBhvr>
                                      <p:to>
                                        <p:strVal val="hidden"/>
                                      </p:to>
                                    </p:set>
                                  </p:childTnLst>
                                </p:cTn>
                              </p:par>
                              <p:par>
                                <p:cTn id="55" presetID="1" presetClass="exit" presetSubtype="0" fill="hold" nodeType="withEffect">
                                  <p:stCondLst>
                                    <p:cond delay="0"/>
                                  </p:stCondLst>
                                  <p:childTnLst>
                                    <p:set>
                                      <p:cBhvr>
                                        <p:cTn id="56" dur="1" fill="hold">
                                          <p:stCondLst>
                                            <p:cond delay="0"/>
                                          </p:stCondLst>
                                        </p:cTn>
                                        <p:tgtEl>
                                          <p:spTgt spid="187"/>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18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xit" presetSubtype="0" fill="hold" nodeType="clickEffect">
                                  <p:stCondLst>
                                    <p:cond delay="0"/>
                                  </p:stCondLst>
                                  <p:childTnLst>
                                    <p:set>
                                      <p:cBhvr>
                                        <p:cTn id="64" dur="1" fill="hold">
                                          <p:stCondLst>
                                            <p:cond delay="0"/>
                                          </p:stCondLst>
                                        </p:cTn>
                                        <p:tgtEl>
                                          <p:spTgt spid="188"/>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89"/>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nodeType="clickEffect">
                                  <p:stCondLst>
                                    <p:cond delay="0"/>
                                  </p:stCondLst>
                                  <p:childTnLst>
                                    <p:set>
                                      <p:cBhvr>
                                        <p:cTn id="72" dur="1" fill="hold">
                                          <p:stCondLst>
                                            <p:cond delay="0"/>
                                          </p:stCondLst>
                                        </p:cTn>
                                        <p:tgtEl>
                                          <p:spTgt spid="18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93"/>
        <p:cNvGrpSpPr/>
        <p:nvPr/>
      </p:nvGrpSpPr>
      <p:grpSpPr>
        <a:xfrm>
          <a:off x="0" y="0"/>
          <a:ext cx="0" cy="0"/>
          <a:chOff x="0" y="0"/>
          <a:chExt cx="0" cy="0"/>
        </a:xfrm>
      </p:grpSpPr>
      <p:sp>
        <p:nvSpPr>
          <p:cNvPr id="194" name="Google Shape;194;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Go channels</a:t>
            </a:r>
            <a:endParaRPr>
              <a:solidFill>
                <a:srgbClr val="FFFFFF"/>
              </a:solidFill>
            </a:endParaRPr>
          </a:p>
        </p:txBody>
      </p:sp>
      <p:sp>
        <p:nvSpPr>
          <p:cNvPr id="195" name="Google Shape;195;p24"/>
          <p:cNvSpPr txBox="1">
            <a:spLocks noGrp="1"/>
          </p:cNvSpPr>
          <p:nvPr>
            <p:ph type="body" idx="1"/>
          </p:nvPr>
        </p:nvSpPr>
        <p:spPr>
          <a:xfrm>
            <a:off x="311700" y="1395800"/>
            <a:ext cx="2607900" cy="31749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solidFill>
                  <a:srgbClr val="FFFFFF"/>
                </a:solidFill>
              </a:rPr>
              <a:t>In Go, </a:t>
            </a:r>
            <a:r>
              <a:rPr lang="en" b="1" i="1">
                <a:solidFill>
                  <a:srgbClr val="FFFFFF"/>
                </a:solidFill>
              </a:rPr>
              <a:t>channels</a:t>
            </a:r>
            <a:r>
              <a:rPr lang="en">
                <a:solidFill>
                  <a:srgbClr val="FFFFFF"/>
                </a:solidFill>
              </a:rPr>
              <a:t> and </a:t>
            </a:r>
            <a:r>
              <a:rPr lang="en" b="1" i="1">
                <a:solidFill>
                  <a:srgbClr val="FFFFFF"/>
                </a:solidFill>
              </a:rPr>
              <a:t>goroutines</a:t>
            </a:r>
            <a:r>
              <a:rPr lang="en">
                <a:solidFill>
                  <a:srgbClr val="FFFFFF"/>
                </a:solidFill>
              </a:rPr>
              <a:t> are more idiomatic than locks</a:t>
            </a:r>
            <a:endParaRPr>
              <a:solidFill>
                <a:srgbClr val="FFFFFF"/>
              </a:solidFill>
            </a:endParaRPr>
          </a:p>
        </p:txBody>
      </p:sp>
      <p:sp>
        <p:nvSpPr>
          <p:cNvPr id="196" name="Google Shape;196;p24"/>
          <p:cNvSpPr txBox="1">
            <a:spLocks noGrp="1"/>
          </p:cNvSpPr>
          <p:nvPr>
            <p:ph type="body" idx="1"/>
          </p:nvPr>
        </p:nvSpPr>
        <p:spPr>
          <a:xfrm>
            <a:off x="3239225" y="1111925"/>
            <a:ext cx="5393100" cy="2030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600">
                <a:solidFill>
                  <a:srgbClr val="666666"/>
                </a:solidFill>
                <a:latin typeface="Consolas"/>
                <a:ea typeface="Consolas"/>
                <a:cs typeface="Consolas"/>
                <a:sym typeface="Consolas"/>
              </a:rPr>
              <a:t>// Launch workers</a:t>
            </a:r>
            <a:endParaRPr sz="1600">
              <a:solidFill>
                <a:srgbClr val="FFFFFF"/>
              </a:solidFill>
              <a:latin typeface="Consolas"/>
              <a:ea typeface="Consolas"/>
              <a:cs typeface="Consolas"/>
              <a:sym typeface="Consolas"/>
            </a:endParaRPr>
          </a:p>
          <a:p>
            <a:pPr marL="0" lvl="0" indent="0" algn="l" rtl="0">
              <a:spcBef>
                <a:spcPts val="0"/>
              </a:spcBef>
              <a:spcAft>
                <a:spcPts val="0"/>
              </a:spcAft>
              <a:buNone/>
            </a:pPr>
            <a:r>
              <a:rPr lang="en" sz="1600">
                <a:solidFill>
                  <a:srgbClr val="00CBFF"/>
                </a:solidFill>
                <a:latin typeface="Consolas"/>
                <a:ea typeface="Consolas"/>
                <a:cs typeface="Consolas"/>
                <a:sym typeface="Consolas"/>
              </a:rPr>
              <a:t>for</a:t>
            </a:r>
            <a:r>
              <a:rPr lang="en" sz="1600">
                <a:solidFill>
                  <a:srgbClr val="FFFFFF"/>
                </a:solidFill>
                <a:latin typeface="Consolas"/>
                <a:ea typeface="Consolas"/>
                <a:cs typeface="Consolas"/>
                <a:sym typeface="Consolas"/>
              </a:rPr>
              <a:t> i := </a:t>
            </a:r>
            <a:r>
              <a:rPr lang="en" sz="1600">
                <a:solidFill>
                  <a:srgbClr val="FF9900"/>
                </a:solidFill>
                <a:latin typeface="Consolas"/>
                <a:ea typeface="Consolas"/>
                <a:cs typeface="Consolas"/>
                <a:sym typeface="Consolas"/>
              </a:rPr>
              <a:t>0</a:t>
            </a:r>
            <a:r>
              <a:rPr lang="en" sz="1600">
                <a:solidFill>
                  <a:srgbClr val="FFFFFF"/>
                </a:solidFill>
                <a:latin typeface="Consolas"/>
                <a:ea typeface="Consolas"/>
                <a:cs typeface="Consolas"/>
                <a:sym typeface="Consolas"/>
              </a:rPr>
              <a:t>; i &lt; numWorkers; i++ {</a:t>
            </a:r>
            <a:endParaRPr sz="1600">
              <a:solidFill>
                <a:srgbClr val="FFFFFF"/>
              </a:solidFill>
              <a:latin typeface="Consolas"/>
              <a:ea typeface="Consolas"/>
              <a:cs typeface="Consolas"/>
              <a:sym typeface="Consolas"/>
            </a:endParaRPr>
          </a:p>
          <a:p>
            <a:pPr marL="0" lvl="0" indent="0" algn="l" rtl="0">
              <a:spcBef>
                <a:spcPts val="0"/>
              </a:spcBef>
              <a:spcAft>
                <a:spcPts val="0"/>
              </a:spcAft>
              <a:buNone/>
            </a:pPr>
            <a:r>
              <a:rPr lang="en" sz="1600">
                <a:solidFill>
                  <a:srgbClr val="FFFFFF"/>
                </a:solidFill>
                <a:latin typeface="Consolas"/>
                <a:ea typeface="Consolas"/>
                <a:cs typeface="Consolas"/>
                <a:sym typeface="Consolas"/>
              </a:rPr>
              <a:t>	</a:t>
            </a:r>
            <a:r>
              <a:rPr lang="en" sz="1600">
                <a:solidFill>
                  <a:srgbClr val="00CBFF"/>
                </a:solidFill>
                <a:latin typeface="Consolas"/>
                <a:ea typeface="Consolas"/>
                <a:cs typeface="Consolas"/>
                <a:sym typeface="Consolas"/>
              </a:rPr>
              <a:t>go func</a:t>
            </a:r>
            <a:r>
              <a:rPr lang="en" sz="1600">
                <a:solidFill>
                  <a:srgbClr val="FFFFFF"/>
                </a:solidFill>
                <a:latin typeface="Consolas"/>
                <a:ea typeface="Consolas"/>
                <a:cs typeface="Consolas"/>
                <a:sym typeface="Consolas"/>
              </a:rPr>
              <a:t>() {</a:t>
            </a:r>
            <a:endParaRPr sz="1600">
              <a:solidFill>
                <a:srgbClr val="FFFFFF"/>
              </a:solidFill>
              <a:latin typeface="Consolas"/>
              <a:ea typeface="Consolas"/>
              <a:cs typeface="Consolas"/>
              <a:sym typeface="Consolas"/>
            </a:endParaRPr>
          </a:p>
          <a:p>
            <a:pPr marL="0" lvl="0" indent="0" algn="l" rtl="0">
              <a:spcBef>
                <a:spcPts val="0"/>
              </a:spcBef>
              <a:spcAft>
                <a:spcPts val="0"/>
              </a:spcAft>
              <a:buNone/>
            </a:pPr>
            <a:r>
              <a:rPr lang="en" sz="1600">
                <a:solidFill>
                  <a:srgbClr val="666666"/>
                </a:solidFill>
                <a:latin typeface="Consolas"/>
                <a:ea typeface="Consolas"/>
                <a:cs typeface="Consolas"/>
                <a:sym typeface="Consolas"/>
              </a:rPr>
              <a:t>		// ... do some work</a:t>
            </a:r>
            <a:endParaRPr sz="1600">
              <a:solidFill>
                <a:srgbClr val="666666"/>
              </a:solidFill>
              <a:latin typeface="Consolas"/>
              <a:ea typeface="Consolas"/>
              <a:cs typeface="Consolas"/>
              <a:sym typeface="Consolas"/>
            </a:endParaRPr>
          </a:p>
          <a:p>
            <a:pPr marL="0" lvl="0" indent="0" algn="l" rtl="0">
              <a:spcBef>
                <a:spcPts val="0"/>
              </a:spcBef>
              <a:spcAft>
                <a:spcPts val="0"/>
              </a:spcAft>
              <a:buNone/>
            </a:pPr>
            <a:endParaRPr sz="1600">
              <a:solidFill>
                <a:srgbClr val="FF9900"/>
              </a:solidFill>
              <a:latin typeface="Consolas"/>
              <a:ea typeface="Consolas"/>
              <a:cs typeface="Consolas"/>
              <a:sym typeface="Consolas"/>
            </a:endParaRPr>
          </a:p>
          <a:p>
            <a:pPr marL="0" lvl="0" indent="457200" algn="l" rtl="0">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a:p>
            <a:pPr marL="0" lvl="0" indent="0" algn="l" rtl="0">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p:txBody>
      </p:sp>
      <p:sp>
        <p:nvSpPr>
          <p:cNvPr id="197" name="Google Shape;197;p24"/>
          <p:cNvSpPr txBox="1">
            <a:spLocks noGrp="1"/>
          </p:cNvSpPr>
          <p:nvPr>
            <p:ph type="body" idx="1"/>
          </p:nvPr>
        </p:nvSpPr>
        <p:spPr>
          <a:xfrm>
            <a:off x="3239225" y="709825"/>
            <a:ext cx="5393100" cy="478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rgbClr val="000000"/>
              </a:buClr>
              <a:buSzPts val="1100"/>
              <a:buFont typeface="Arial"/>
              <a:buNone/>
            </a:pPr>
            <a:r>
              <a:rPr lang="en" sz="1600">
                <a:solidFill>
                  <a:srgbClr val="FFFFFF"/>
                </a:solidFill>
                <a:latin typeface="Consolas"/>
                <a:ea typeface="Consolas"/>
                <a:cs typeface="Consolas"/>
                <a:sym typeface="Consolas"/>
              </a:rPr>
              <a:t>result := </a:t>
            </a:r>
            <a:r>
              <a:rPr lang="en" sz="1600">
                <a:solidFill>
                  <a:srgbClr val="00CBFF"/>
                </a:solidFill>
                <a:latin typeface="Consolas"/>
                <a:ea typeface="Consolas"/>
                <a:cs typeface="Consolas"/>
                <a:sym typeface="Consolas"/>
              </a:rPr>
              <a:t>make</a:t>
            </a:r>
            <a:r>
              <a:rPr lang="en" sz="1600">
                <a:solidFill>
                  <a:srgbClr val="FFFFFF"/>
                </a:solidFill>
                <a:latin typeface="Consolas"/>
                <a:ea typeface="Consolas"/>
                <a:cs typeface="Consolas"/>
                <a:sym typeface="Consolas"/>
              </a:rPr>
              <a:t>(</a:t>
            </a:r>
            <a:r>
              <a:rPr lang="en" sz="1600">
                <a:solidFill>
                  <a:srgbClr val="AF79FF"/>
                </a:solidFill>
                <a:latin typeface="Consolas"/>
                <a:ea typeface="Consolas"/>
                <a:cs typeface="Consolas"/>
                <a:sym typeface="Consolas"/>
              </a:rPr>
              <a:t>chan int</a:t>
            </a:r>
            <a:r>
              <a:rPr lang="en" sz="1600">
                <a:solidFill>
                  <a:srgbClr val="FFFFFF"/>
                </a:solidFill>
                <a:latin typeface="Consolas"/>
                <a:ea typeface="Consolas"/>
                <a:cs typeface="Consolas"/>
                <a:sym typeface="Consolas"/>
              </a:rPr>
              <a:t>, numWorkers)</a:t>
            </a:r>
            <a:endParaRPr sz="1600">
              <a:solidFill>
                <a:srgbClr val="FFFFFF"/>
              </a:solidFill>
              <a:latin typeface="Consolas"/>
              <a:ea typeface="Consolas"/>
              <a:cs typeface="Consolas"/>
              <a:sym typeface="Consolas"/>
            </a:endParaRPr>
          </a:p>
          <a:p>
            <a:pPr marL="0" lvl="0" indent="0" algn="l" rtl="0">
              <a:spcBef>
                <a:spcPts val="0"/>
              </a:spcBef>
              <a:spcAft>
                <a:spcPts val="0"/>
              </a:spcAft>
              <a:buNone/>
            </a:pPr>
            <a:endParaRPr sz="1600">
              <a:solidFill>
                <a:srgbClr val="FFFFFF"/>
              </a:solidFill>
              <a:latin typeface="Consolas"/>
              <a:ea typeface="Consolas"/>
              <a:cs typeface="Consolas"/>
              <a:sym typeface="Consolas"/>
            </a:endParaRPr>
          </a:p>
        </p:txBody>
      </p:sp>
      <p:sp>
        <p:nvSpPr>
          <p:cNvPr id="198" name="Google Shape;198;p24"/>
          <p:cNvSpPr txBox="1">
            <a:spLocks noGrp="1"/>
          </p:cNvSpPr>
          <p:nvPr>
            <p:ph type="body" idx="1"/>
          </p:nvPr>
        </p:nvSpPr>
        <p:spPr>
          <a:xfrm>
            <a:off x="3239225" y="3168075"/>
            <a:ext cx="5393100" cy="1478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a:solidFill>
                  <a:srgbClr val="666666"/>
                </a:solidFill>
                <a:latin typeface="Consolas"/>
                <a:ea typeface="Consolas"/>
                <a:cs typeface="Consolas"/>
                <a:sym typeface="Consolas"/>
              </a:rPr>
              <a:t>// Wait until all worker threads have finished</a:t>
            </a:r>
            <a:endParaRPr sz="1600">
              <a:solidFill>
                <a:srgbClr val="666666"/>
              </a:solidFill>
              <a:latin typeface="Consolas"/>
              <a:ea typeface="Consolas"/>
              <a:cs typeface="Consolas"/>
              <a:sym typeface="Consolas"/>
            </a:endParaRPr>
          </a:p>
          <a:p>
            <a:pPr marL="0" lvl="0" indent="0" algn="l" rtl="0">
              <a:spcBef>
                <a:spcPts val="0"/>
              </a:spcBef>
              <a:spcAft>
                <a:spcPts val="0"/>
              </a:spcAft>
              <a:buNone/>
            </a:pPr>
            <a:r>
              <a:rPr lang="en" sz="1600">
                <a:solidFill>
                  <a:srgbClr val="00CBFF"/>
                </a:solidFill>
                <a:latin typeface="Consolas"/>
                <a:ea typeface="Consolas"/>
                <a:cs typeface="Consolas"/>
                <a:sym typeface="Consolas"/>
              </a:rPr>
              <a:t>for</a:t>
            </a:r>
            <a:r>
              <a:rPr lang="en" sz="1600">
                <a:solidFill>
                  <a:srgbClr val="FFFFFF"/>
                </a:solidFill>
                <a:latin typeface="Consolas"/>
                <a:ea typeface="Consolas"/>
                <a:cs typeface="Consolas"/>
                <a:sym typeface="Consolas"/>
              </a:rPr>
              <a:t> i := </a:t>
            </a:r>
            <a:r>
              <a:rPr lang="en" sz="1600">
                <a:solidFill>
                  <a:srgbClr val="FF9900"/>
                </a:solidFill>
                <a:latin typeface="Consolas"/>
                <a:ea typeface="Consolas"/>
                <a:cs typeface="Consolas"/>
                <a:sym typeface="Consolas"/>
              </a:rPr>
              <a:t>0</a:t>
            </a:r>
            <a:r>
              <a:rPr lang="en" sz="1600">
                <a:solidFill>
                  <a:srgbClr val="FFFFFF"/>
                </a:solidFill>
                <a:latin typeface="Consolas"/>
                <a:ea typeface="Consolas"/>
                <a:cs typeface="Consolas"/>
                <a:sym typeface="Consolas"/>
              </a:rPr>
              <a:t>; i &lt; numWorkers; i++ {</a:t>
            </a:r>
            <a:endParaRPr sz="1600">
              <a:solidFill>
                <a:srgbClr val="FFFFFF"/>
              </a:solidFill>
              <a:latin typeface="Consolas"/>
              <a:ea typeface="Consolas"/>
              <a:cs typeface="Consolas"/>
              <a:sym typeface="Consolas"/>
            </a:endParaRPr>
          </a:p>
          <a:p>
            <a:pPr marL="0" lvl="0" indent="0" algn="l" rtl="0">
              <a:spcBef>
                <a:spcPts val="0"/>
              </a:spcBef>
              <a:spcAft>
                <a:spcPts val="0"/>
              </a:spcAft>
              <a:buNone/>
            </a:pPr>
            <a:r>
              <a:rPr lang="en" sz="1600">
                <a:solidFill>
                  <a:srgbClr val="FFFFFF"/>
                </a:solidFill>
                <a:latin typeface="Consolas"/>
                <a:ea typeface="Consolas"/>
                <a:cs typeface="Consolas"/>
                <a:sym typeface="Consolas"/>
              </a:rPr>
              <a:t>	</a:t>
            </a:r>
            <a:r>
              <a:rPr lang="en" sz="1600">
                <a:solidFill>
                  <a:schemeClr val="lt1"/>
                </a:solidFill>
                <a:latin typeface="Consolas"/>
                <a:ea typeface="Consolas"/>
                <a:cs typeface="Consolas"/>
                <a:sym typeface="Consolas"/>
              </a:rPr>
              <a:t>handleResult(</a:t>
            </a:r>
            <a:r>
              <a:rPr lang="en" sz="1600">
                <a:solidFill>
                  <a:srgbClr val="FFFFFF"/>
                </a:solidFill>
                <a:latin typeface="Consolas"/>
                <a:ea typeface="Consolas"/>
                <a:cs typeface="Consolas"/>
                <a:sym typeface="Consolas"/>
              </a:rPr>
              <a:t>&lt;-result)</a:t>
            </a:r>
            <a:endParaRPr sz="1600">
              <a:solidFill>
                <a:srgbClr val="FFFFFF"/>
              </a:solidFill>
              <a:latin typeface="Consolas"/>
              <a:ea typeface="Consolas"/>
              <a:cs typeface="Consolas"/>
              <a:sym typeface="Consolas"/>
            </a:endParaRPr>
          </a:p>
          <a:p>
            <a:pPr marL="0" lvl="0" indent="0" algn="l" rtl="0">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a:p>
            <a:pPr marL="0" lvl="0" indent="0" algn="l" rtl="0">
              <a:spcBef>
                <a:spcPts val="0"/>
              </a:spcBef>
              <a:spcAft>
                <a:spcPts val="0"/>
              </a:spcAft>
              <a:buNone/>
            </a:pPr>
            <a:r>
              <a:rPr lang="en" sz="1600">
                <a:solidFill>
                  <a:srgbClr val="FFFFFF"/>
                </a:solidFill>
                <a:latin typeface="Consolas"/>
                <a:ea typeface="Consolas"/>
                <a:cs typeface="Consolas"/>
                <a:sym typeface="Consolas"/>
              </a:rPr>
              <a:t>fmt.Println(</a:t>
            </a:r>
            <a:r>
              <a:rPr lang="en" sz="1600" b="1">
                <a:solidFill>
                  <a:srgbClr val="E69138"/>
                </a:solidFill>
                <a:latin typeface="Consolas"/>
                <a:ea typeface="Consolas"/>
                <a:cs typeface="Consolas"/>
                <a:sym typeface="Consolas"/>
              </a:rPr>
              <a:t>"</a:t>
            </a:r>
            <a:r>
              <a:rPr lang="en" sz="1600">
                <a:solidFill>
                  <a:srgbClr val="FF9900"/>
                </a:solidFill>
                <a:latin typeface="Consolas"/>
                <a:ea typeface="Consolas"/>
                <a:cs typeface="Consolas"/>
                <a:sym typeface="Consolas"/>
              </a:rPr>
              <a:t>Done!</a:t>
            </a:r>
            <a:r>
              <a:rPr lang="en" sz="1600" b="1">
                <a:solidFill>
                  <a:srgbClr val="E69138"/>
                </a:solidFill>
                <a:latin typeface="Consolas"/>
                <a:ea typeface="Consolas"/>
                <a:cs typeface="Consolas"/>
                <a:sym typeface="Consolas"/>
              </a:rPr>
              <a:t>"</a:t>
            </a: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p:txBody>
      </p:sp>
      <p:sp>
        <p:nvSpPr>
          <p:cNvPr id="199" name="Google Shape;199;p24"/>
          <p:cNvSpPr txBox="1">
            <a:spLocks noGrp="1"/>
          </p:cNvSpPr>
          <p:nvPr>
            <p:ph type="body" idx="1"/>
          </p:nvPr>
        </p:nvSpPr>
        <p:spPr>
          <a:xfrm>
            <a:off x="3239225" y="2233825"/>
            <a:ext cx="5393100" cy="478200"/>
          </a:xfrm>
          <a:prstGeom prst="rect">
            <a:avLst/>
          </a:prstGeom>
        </p:spPr>
        <p:txBody>
          <a:bodyPr spcFirstLastPara="1" wrap="square" lIns="91425" tIns="91425" rIns="91425" bIns="91425" anchor="t" anchorCtr="0">
            <a:noAutofit/>
          </a:bodyPr>
          <a:lstStyle/>
          <a:p>
            <a:pPr marL="457200" lvl="0" indent="457200" algn="l" rtl="0">
              <a:spcBef>
                <a:spcPts val="0"/>
              </a:spcBef>
              <a:spcAft>
                <a:spcPts val="0"/>
              </a:spcAft>
              <a:buClr>
                <a:schemeClr val="dk1"/>
              </a:buClr>
              <a:buSzPts val="1100"/>
              <a:buFont typeface="Arial"/>
              <a:buNone/>
            </a:pPr>
            <a:r>
              <a:rPr lang="en" sz="1600">
                <a:solidFill>
                  <a:schemeClr val="lt1"/>
                </a:solidFill>
                <a:latin typeface="Consolas"/>
                <a:ea typeface="Consolas"/>
                <a:cs typeface="Consolas"/>
                <a:sym typeface="Consolas"/>
              </a:rPr>
              <a:t>result &lt;- </a:t>
            </a:r>
            <a:r>
              <a:rPr lang="en" sz="1600">
                <a:solidFill>
                  <a:srgbClr val="FFFFFF"/>
                </a:solidFill>
                <a:latin typeface="Consolas"/>
                <a:ea typeface="Consolas"/>
                <a:cs typeface="Consolas"/>
                <a:sym typeface="Consolas"/>
              </a:rPr>
              <a:t>i</a:t>
            </a:r>
            <a:endParaRPr sz="1600">
              <a:solidFill>
                <a:srgbClr val="FFFFFF"/>
              </a:solidFill>
              <a:latin typeface="Consolas"/>
              <a:ea typeface="Consolas"/>
              <a:cs typeface="Consolas"/>
              <a:sym typeface="Consolas"/>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0">
  <p:cSld>
    <p:bg>
      <p:bgPr>
        <a:solidFill>
          <a:srgbClr val="000000"/>
        </a:solidFill>
        <a:effectLst/>
      </p:bgPr>
    </p:bg>
    <p:spTree>
      <p:nvGrpSpPr>
        <p:cNvPr id="1" name="Shape 203"/>
        <p:cNvGrpSpPr/>
        <p:nvPr/>
      </p:nvGrpSpPr>
      <p:grpSpPr>
        <a:xfrm>
          <a:off x="0" y="0"/>
          <a:ext cx="0" cy="0"/>
          <a:chOff x="0" y="0"/>
          <a:chExt cx="0" cy="0"/>
        </a:xfrm>
      </p:grpSpPr>
      <p:sp>
        <p:nvSpPr>
          <p:cNvPr id="204" name="Google Shape;204;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Go channels</a:t>
            </a:r>
            <a:endParaRPr>
              <a:solidFill>
                <a:srgbClr val="FFFFFF"/>
              </a:solidFill>
            </a:endParaRPr>
          </a:p>
        </p:txBody>
      </p:sp>
      <p:sp>
        <p:nvSpPr>
          <p:cNvPr id="205" name="Google Shape;205;p25"/>
          <p:cNvSpPr txBox="1">
            <a:spLocks noGrp="1"/>
          </p:cNvSpPr>
          <p:nvPr>
            <p:ph type="body" idx="1"/>
          </p:nvPr>
        </p:nvSpPr>
        <p:spPr>
          <a:xfrm>
            <a:off x="311700" y="1395800"/>
            <a:ext cx="2607900" cy="3174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Easy to express asynchronous RPC</a:t>
            </a:r>
            <a:endParaRPr>
              <a:solidFill>
                <a:srgbClr val="FFFFFF"/>
              </a:solidFill>
            </a:endParaRPr>
          </a:p>
          <a:p>
            <a:pPr marL="0" lvl="0" indent="0" algn="l" rtl="0">
              <a:spcBef>
                <a:spcPts val="1600"/>
              </a:spcBef>
              <a:spcAft>
                <a:spcPts val="1600"/>
              </a:spcAft>
              <a:buNone/>
            </a:pPr>
            <a:r>
              <a:rPr lang="en">
                <a:solidFill>
                  <a:srgbClr val="FFFFFF"/>
                </a:solidFill>
              </a:rPr>
              <a:t>Awkward to express this using locks</a:t>
            </a:r>
            <a:endParaRPr>
              <a:solidFill>
                <a:srgbClr val="FFFFFF"/>
              </a:solidFill>
            </a:endParaRPr>
          </a:p>
        </p:txBody>
      </p:sp>
      <p:sp>
        <p:nvSpPr>
          <p:cNvPr id="206" name="Google Shape;206;p25"/>
          <p:cNvSpPr txBox="1">
            <a:spLocks noGrp="1"/>
          </p:cNvSpPr>
          <p:nvPr>
            <p:ph type="body" idx="1"/>
          </p:nvPr>
        </p:nvSpPr>
        <p:spPr>
          <a:xfrm>
            <a:off x="3239225" y="1111925"/>
            <a:ext cx="5393100" cy="2030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a:solidFill>
                  <a:srgbClr val="666666"/>
                </a:solidFill>
                <a:latin typeface="Consolas"/>
                <a:ea typeface="Consolas"/>
                <a:cs typeface="Consolas"/>
                <a:sym typeface="Consolas"/>
              </a:rPr>
              <a:t>// Send query to all servers</a:t>
            </a:r>
            <a:endParaRPr sz="1600">
              <a:solidFill>
                <a:srgbClr val="FFFFFF"/>
              </a:solidFill>
              <a:latin typeface="Consolas"/>
              <a:ea typeface="Consolas"/>
              <a:cs typeface="Consolas"/>
              <a:sym typeface="Consolas"/>
            </a:endParaRPr>
          </a:p>
          <a:p>
            <a:pPr marL="0" lvl="0" indent="0" algn="l" rtl="0">
              <a:spcBef>
                <a:spcPts val="0"/>
              </a:spcBef>
              <a:spcAft>
                <a:spcPts val="0"/>
              </a:spcAft>
              <a:buNone/>
            </a:pPr>
            <a:r>
              <a:rPr lang="en" sz="1600">
                <a:solidFill>
                  <a:srgbClr val="00CBFF"/>
                </a:solidFill>
                <a:latin typeface="Consolas"/>
                <a:ea typeface="Consolas"/>
                <a:cs typeface="Consolas"/>
                <a:sym typeface="Consolas"/>
              </a:rPr>
              <a:t>for</a:t>
            </a:r>
            <a:r>
              <a:rPr lang="en" sz="1600">
                <a:solidFill>
                  <a:srgbClr val="FFFFFF"/>
                </a:solidFill>
                <a:latin typeface="Consolas"/>
                <a:ea typeface="Consolas"/>
                <a:cs typeface="Consolas"/>
                <a:sym typeface="Consolas"/>
              </a:rPr>
              <a:t> i := </a:t>
            </a:r>
            <a:r>
              <a:rPr lang="en" sz="1600">
                <a:solidFill>
                  <a:srgbClr val="FF9900"/>
                </a:solidFill>
                <a:latin typeface="Consolas"/>
                <a:ea typeface="Consolas"/>
                <a:cs typeface="Consolas"/>
                <a:sym typeface="Consolas"/>
              </a:rPr>
              <a:t>0</a:t>
            </a:r>
            <a:r>
              <a:rPr lang="en" sz="1600">
                <a:solidFill>
                  <a:srgbClr val="FFFFFF"/>
                </a:solidFill>
                <a:latin typeface="Consolas"/>
                <a:ea typeface="Consolas"/>
                <a:cs typeface="Consolas"/>
                <a:sym typeface="Consolas"/>
              </a:rPr>
              <a:t>; i &lt; numServers; i++ {</a:t>
            </a:r>
            <a:endParaRPr sz="1600">
              <a:solidFill>
                <a:srgbClr val="FFFFFF"/>
              </a:solidFill>
              <a:latin typeface="Consolas"/>
              <a:ea typeface="Consolas"/>
              <a:cs typeface="Consolas"/>
              <a:sym typeface="Consolas"/>
            </a:endParaRPr>
          </a:p>
          <a:p>
            <a:pPr marL="0" lvl="0" indent="0" algn="l" rtl="0">
              <a:spcBef>
                <a:spcPts val="0"/>
              </a:spcBef>
              <a:spcAft>
                <a:spcPts val="0"/>
              </a:spcAft>
              <a:buNone/>
            </a:pPr>
            <a:r>
              <a:rPr lang="en" sz="1600">
                <a:solidFill>
                  <a:srgbClr val="FFFFFF"/>
                </a:solidFill>
                <a:latin typeface="Consolas"/>
                <a:ea typeface="Consolas"/>
                <a:cs typeface="Consolas"/>
                <a:sym typeface="Consolas"/>
              </a:rPr>
              <a:t>	</a:t>
            </a:r>
            <a:r>
              <a:rPr lang="en" sz="1600">
                <a:solidFill>
                  <a:srgbClr val="00CBFF"/>
                </a:solidFill>
                <a:latin typeface="Consolas"/>
                <a:ea typeface="Consolas"/>
                <a:cs typeface="Consolas"/>
                <a:sym typeface="Consolas"/>
              </a:rPr>
              <a:t>go func</a:t>
            </a:r>
            <a:r>
              <a:rPr lang="en" sz="1600">
                <a:solidFill>
                  <a:srgbClr val="FFFFFF"/>
                </a:solidFill>
                <a:latin typeface="Consolas"/>
                <a:ea typeface="Consolas"/>
                <a:cs typeface="Consolas"/>
                <a:sym typeface="Consolas"/>
              </a:rPr>
              <a:t>() {</a:t>
            </a:r>
            <a:endParaRPr sz="1600">
              <a:solidFill>
                <a:srgbClr val="FFFFFF"/>
              </a:solidFill>
              <a:latin typeface="Consolas"/>
              <a:ea typeface="Consolas"/>
              <a:cs typeface="Consolas"/>
              <a:sym typeface="Consolas"/>
            </a:endParaRPr>
          </a:p>
          <a:p>
            <a:pPr marL="0" lvl="0" indent="0" algn="l" rtl="0">
              <a:spcBef>
                <a:spcPts val="0"/>
              </a:spcBef>
              <a:spcAft>
                <a:spcPts val="0"/>
              </a:spcAft>
              <a:buNone/>
            </a:pPr>
            <a:r>
              <a:rPr lang="en" sz="1600">
                <a:solidFill>
                  <a:srgbClr val="666666"/>
                </a:solidFill>
                <a:latin typeface="Consolas"/>
                <a:ea typeface="Consolas"/>
                <a:cs typeface="Consolas"/>
                <a:sym typeface="Consolas"/>
              </a:rPr>
              <a:t>		</a:t>
            </a:r>
            <a:r>
              <a:rPr lang="en" sz="1600">
                <a:solidFill>
                  <a:schemeClr val="lt1"/>
                </a:solidFill>
                <a:latin typeface="Consolas"/>
                <a:ea typeface="Consolas"/>
                <a:cs typeface="Consolas"/>
                <a:sym typeface="Consolas"/>
              </a:rPr>
              <a:t>resp := </a:t>
            </a:r>
            <a:r>
              <a:rPr lang="en" sz="1600">
                <a:solidFill>
                  <a:srgbClr val="666666"/>
                </a:solidFill>
                <a:latin typeface="Consolas"/>
                <a:ea typeface="Consolas"/>
                <a:cs typeface="Consolas"/>
                <a:sym typeface="Consolas"/>
              </a:rPr>
              <a:t>// ... send RPC to server</a:t>
            </a:r>
            <a:endParaRPr sz="1600">
              <a:solidFill>
                <a:srgbClr val="666666"/>
              </a:solidFill>
              <a:latin typeface="Consolas"/>
              <a:ea typeface="Consolas"/>
              <a:cs typeface="Consolas"/>
              <a:sym typeface="Consolas"/>
            </a:endParaRPr>
          </a:p>
          <a:p>
            <a:pPr marL="0" lvl="0" indent="0" algn="l" rtl="0">
              <a:spcBef>
                <a:spcPts val="0"/>
              </a:spcBef>
              <a:spcAft>
                <a:spcPts val="0"/>
              </a:spcAft>
              <a:buNone/>
            </a:pPr>
            <a:endParaRPr sz="1600">
              <a:solidFill>
                <a:srgbClr val="FF9900"/>
              </a:solidFill>
              <a:latin typeface="Consolas"/>
              <a:ea typeface="Consolas"/>
              <a:cs typeface="Consolas"/>
              <a:sym typeface="Consolas"/>
            </a:endParaRPr>
          </a:p>
          <a:p>
            <a:pPr marL="0" lvl="0" indent="457200" algn="l" rtl="0">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a:p>
            <a:pPr marL="0" lvl="0" indent="0" algn="l" rtl="0">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p:txBody>
      </p:sp>
      <p:sp>
        <p:nvSpPr>
          <p:cNvPr id="207" name="Google Shape;207;p25"/>
          <p:cNvSpPr txBox="1">
            <a:spLocks noGrp="1"/>
          </p:cNvSpPr>
          <p:nvPr>
            <p:ph type="body" idx="1"/>
          </p:nvPr>
        </p:nvSpPr>
        <p:spPr>
          <a:xfrm>
            <a:off x="3239225" y="709825"/>
            <a:ext cx="5393100" cy="478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a:solidFill>
                  <a:srgbClr val="FFFFFF"/>
                </a:solidFill>
                <a:latin typeface="Consolas"/>
                <a:ea typeface="Consolas"/>
                <a:cs typeface="Consolas"/>
                <a:sym typeface="Consolas"/>
              </a:rPr>
              <a:t>result := </a:t>
            </a:r>
            <a:r>
              <a:rPr lang="en" sz="1600">
                <a:solidFill>
                  <a:srgbClr val="00CBFF"/>
                </a:solidFill>
                <a:latin typeface="Consolas"/>
                <a:ea typeface="Consolas"/>
                <a:cs typeface="Consolas"/>
                <a:sym typeface="Consolas"/>
              </a:rPr>
              <a:t>make</a:t>
            </a:r>
            <a:r>
              <a:rPr lang="en" sz="1600">
                <a:solidFill>
                  <a:srgbClr val="FFFFFF"/>
                </a:solidFill>
                <a:latin typeface="Consolas"/>
                <a:ea typeface="Consolas"/>
                <a:cs typeface="Consolas"/>
                <a:sym typeface="Consolas"/>
              </a:rPr>
              <a:t>(</a:t>
            </a:r>
            <a:r>
              <a:rPr lang="en" sz="1600">
                <a:solidFill>
                  <a:srgbClr val="AF79FF"/>
                </a:solidFill>
                <a:latin typeface="Consolas"/>
                <a:ea typeface="Consolas"/>
                <a:cs typeface="Consolas"/>
                <a:sym typeface="Consolas"/>
              </a:rPr>
              <a:t>chan int</a:t>
            </a:r>
            <a:r>
              <a:rPr lang="en" sz="1600">
                <a:solidFill>
                  <a:srgbClr val="FFFFFF"/>
                </a:solidFill>
                <a:latin typeface="Consolas"/>
                <a:ea typeface="Consolas"/>
                <a:cs typeface="Consolas"/>
                <a:sym typeface="Consolas"/>
              </a:rPr>
              <a:t>, numServers)</a:t>
            </a:r>
            <a:endParaRPr sz="1600">
              <a:solidFill>
                <a:srgbClr val="FFFFFF"/>
              </a:solidFill>
              <a:latin typeface="Consolas"/>
              <a:ea typeface="Consolas"/>
              <a:cs typeface="Consolas"/>
              <a:sym typeface="Consolas"/>
            </a:endParaRPr>
          </a:p>
          <a:p>
            <a:pPr marL="0" lvl="0" indent="0" algn="l" rtl="0">
              <a:spcBef>
                <a:spcPts val="0"/>
              </a:spcBef>
              <a:spcAft>
                <a:spcPts val="0"/>
              </a:spcAft>
              <a:buNone/>
            </a:pPr>
            <a:endParaRPr sz="1600">
              <a:solidFill>
                <a:srgbClr val="FFFFFF"/>
              </a:solidFill>
              <a:latin typeface="Consolas"/>
              <a:ea typeface="Consolas"/>
              <a:cs typeface="Consolas"/>
              <a:sym typeface="Consolas"/>
            </a:endParaRPr>
          </a:p>
        </p:txBody>
      </p:sp>
      <p:sp>
        <p:nvSpPr>
          <p:cNvPr id="208" name="Google Shape;208;p25"/>
          <p:cNvSpPr txBox="1">
            <a:spLocks noGrp="1"/>
          </p:cNvSpPr>
          <p:nvPr>
            <p:ph type="body" idx="1"/>
          </p:nvPr>
        </p:nvSpPr>
        <p:spPr>
          <a:xfrm>
            <a:off x="3239225" y="3168075"/>
            <a:ext cx="5393100" cy="74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a:solidFill>
                  <a:srgbClr val="666666"/>
                </a:solidFill>
                <a:latin typeface="Consolas"/>
                <a:ea typeface="Consolas"/>
                <a:cs typeface="Consolas"/>
                <a:sym typeface="Consolas"/>
              </a:rPr>
              <a:t>// Return as soon as the first server responds</a:t>
            </a:r>
            <a:endParaRPr sz="1600">
              <a:solidFill>
                <a:srgbClr val="666666"/>
              </a:solidFill>
              <a:latin typeface="Consolas"/>
              <a:ea typeface="Consolas"/>
              <a:cs typeface="Consolas"/>
              <a:sym typeface="Consolas"/>
            </a:endParaRPr>
          </a:p>
          <a:p>
            <a:pPr marL="0" lvl="0" indent="0" algn="l" rtl="0">
              <a:spcBef>
                <a:spcPts val="0"/>
              </a:spcBef>
              <a:spcAft>
                <a:spcPts val="0"/>
              </a:spcAft>
              <a:buNone/>
            </a:pPr>
            <a:r>
              <a:rPr lang="en" sz="1600">
                <a:solidFill>
                  <a:srgbClr val="FFFFFF"/>
                </a:solidFill>
                <a:latin typeface="Consolas"/>
                <a:ea typeface="Consolas"/>
                <a:cs typeface="Consolas"/>
                <a:sym typeface="Consolas"/>
              </a:rPr>
              <a:t>handleResponse(</a:t>
            </a:r>
            <a:r>
              <a:rPr lang="en" sz="1600">
                <a:solidFill>
                  <a:schemeClr val="lt1"/>
                </a:solidFill>
                <a:latin typeface="Consolas"/>
                <a:ea typeface="Consolas"/>
                <a:cs typeface="Consolas"/>
                <a:sym typeface="Consolas"/>
              </a:rPr>
              <a:t>&lt;-result</a:t>
            </a: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p:txBody>
      </p:sp>
      <p:sp>
        <p:nvSpPr>
          <p:cNvPr id="209" name="Google Shape;209;p25"/>
          <p:cNvSpPr txBox="1">
            <a:spLocks noGrp="1"/>
          </p:cNvSpPr>
          <p:nvPr>
            <p:ph type="body" idx="1"/>
          </p:nvPr>
        </p:nvSpPr>
        <p:spPr>
          <a:xfrm>
            <a:off x="3239225" y="2233825"/>
            <a:ext cx="5393100" cy="478200"/>
          </a:xfrm>
          <a:prstGeom prst="rect">
            <a:avLst/>
          </a:prstGeom>
        </p:spPr>
        <p:txBody>
          <a:bodyPr spcFirstLastPara="1" wrap="square" lIns="91425" tIns="91425" rIns="91425" bIns="91425" anchor="t" anchorCtr="0">
            <a:noAutofit/>
          </a:bodyPr>
          <a:lstStyle/>
          <a:p>
            <a:pPr marL="457200" lvl="0" indent="457200" algn="l" rtl="0">
              <a:spcBef>
                <a:spcPts val="0"/>
              </a:spcBef>
              <a:spcAft>
                <a:spcPts val="0"/>
              </a:spcAft>
              <a:buNone/>
            </a:pPr>
            <a:r>
              <a:rPr lang="en" sz="1600">
                <a:solidFill>
                  <a:schemeClr val="lt1"/>
                </a:solidFill>
                <a:latin typeface="Consolas"/>
                <a:ea typeface="Consolas"/>
                <a:cs typeface="Consolas"/>
                <a:sym typeface="Consolas"/>
              </a:rPr>
              <a:t>result &lt;- </a:t>
            </a:r>
            <a:r>
              <a:rPr lang="en" sz="1600">
                <a:solidFill>
                  <a:srgbClr val="FFFFFF"/>
                </a:solidFill>
                <a:latin typeface="Consolas"/>
                <a:ea typeface="Consolas"/>
                <a:cs typeface="Consolas"/>
                <a:sym typeface="Consolas"/>
              </a:rPr>
              <a:t>resp</a:t>
            </a:r>
            <a:endParaRPr sz="1600">
              <a:solidFill>
                <a:srgbClr val="FFFFFF"/>
              </a:solidFill>
              <a:latin typeface="Consolas"/>
              <a:ea typeface="Consolas"/>
              <a:cs typeface="Consolas"/>
              <a:sym typeface="Consolas"/>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05">
                                            <p:txEl>
                                              <p:pRg st="0" end="0"/>
                                            </p:txEl>
                                          </p:spTgt>
                                        </p:tgtEl>
                                        <p:attrNameLst>
                                          <p:attrName>style.visibility</p:attrName>
                                        </p:attrNameLst>
                                      </p:cBhvr>
                                      <p:to>
                                        <p:strVal val="visible"/>
                                      </p:to>
                                    </p:set>
                                    <p:animEffect transition="in" filter="fade">
                                      <p:cBhvr>
                                        <p:cTn id="15" dur="1"/>
                                        <p:tgtEl>
                                          <p:spTgt spid="20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05">
                                            <p:txEl>
                                              <p:pRg st="1" end="1"/>
                                            </p:txEl>
                                          </p:spTgt>
                                        </p:tgtEl>
                                        <p:attrNameLst>
                                          <p:attrName>style.visibility</p:attrName>
                                        </p:attrNameLst>
                                      </p:cBhvr>
                                      <p:to>
                                        <p:strVal val="visible"/>
                                      </p:to>
                                    </p:set>
                                    <p:animEffect transition="in" filter="fade">
                                      <p:cBhvr>
                                        <p:cTn id="20" dur="1"/>
                                        <p:tgtEl>
                                          <p:spTgt spid="20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13"/>
        <p:cNvGrpSpPr/>
        <p:nvPr/>
      </p:nvGrpSpPr>
      <p:grpSpPr>
        <a:xfrm>
          <a:off x="0" y="0"/>
          <a:ext cx="0" cy="0"/>
          <a:chOff x="0" y="0"/>
          <a:chExt cx="0" cy="0"/>
        </a:xfrm>
      </p:grpSpPr>
      <p:sp>
        <p:nvSpPr>
          <p:cNvPr id="214" name="Google Shape;214;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lt1"/>
                </a:solidFill>
              </a:rPr>
              <a:t>Bank Account Code (using channels)</a:t>
            </a:r>
            <a:endParaRPr>
              <a:solidFill>
                <a:schemeClr val="lt1"/>
              </a:solidFill>
            </a:endParaRPr>
          </a:p>
          <a:p>
            <a:pPr marL="0" lvl="0" indent="0" algn="l" rtl="0">
              <a:spcBef>
                <a:spcPts val="0"/>
              </a:spcBef>
              <a:spcAft>
                <a:spcPts val="0"/>
              </a:spcAft>
              <a:buNone/>
            </a:pPr>
            <a:endParaRPr>
              <a:solidFill>
                <a:srgbClr val="FFFFFF"/>
              </a:solidFill>
            </a:endParaRPr>
          </a:p>
        </p:txBody>
      </p:sp>
      <p:sp>
        <p:nvSpPr>
          <p:cNvPr id="215" name="Google Shape;215;p26"/>
          <p:cNvSpPr txBox="1"/>
          <p:nvPr/>
        </p:nvSpPr>
        <p:spPr>
          <a:xfrm>
            <a:off x="508000" y="1408150"/>
            <a:ext cx="3787800" cy="334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b="1">
                <a:solidFill>
                  <a:srgbClr val="00CBFF"/>
                </a:solidFill>
                <a:latin typeface="Consolas"/>
                <a:ea typeface="Consolas"/>
                <a:cs typeface="Consolas"/>
                <a:sym typeface="Consolas"/>
              </a:rPr>
              <a:t>package</a:t>
            </a:r>
            <a:r>
              <a:rPr lang="en" b="1">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type</a:t>
            </a:r>
            <a:r>
              <a:rPr lang="en" b="1">
                <a:solidFill>
                  <a:srgbClr val="EFEFEF"/>
                </a:solidFill>
                <a:latin typeface="Consolas"/>
                <a:ea typeface="Consolas"/>
                <a:cs typeface="Consolas"/>
                <a:sym typeface="Consolas"/>
              </a:rPr>
              <a:t>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a:t>
            </a:r>
            <a:r>
              <a:rPr lang="en" b="1">
                <a:solidFill>
                  <a:srgbClr val="00CBFF"/>
                </a:solidFill>
                <a:latin typeface="Consolas"/>
                <a:ea typeface="Consolas"/>
                <a:cs typeface="Consolas"/>
                <a:sym typeface="Consolas"/>
              </a:rPr>
              <a:t>struct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rgbClr val="666666"/>
                </a:solidFill>
                <a:latin typeface="Consolas"/>
                <a:ea typeface="Consolas"/>
                <a:cs typeface="Consolas"/>
                <a:sym typeface="Consolas"/>
              </a:rPr>
              <a:t>	// Fill in Here</a:t>
            </a:r>
            <a:endParaRPr b="1">
              <a:solidFill>
                <a:srgbClr val="666666"/>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NewAccount(init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r>
              <a:rPr lang="en" b="1">
                <a:solidFill>
                  <a:srgbClr val="6AA84F"/>
                </a:solidFill>
                <a:latin typeface="Consolas"/>
                <a:ea typeface="Consolas"/>
                <a:cs typeface="Consolas"/>
                <a:sym typeface="Consolas"/>
              </a:rPr>
              <a:t>Account</a:t>
            </a:r>
            <a:r>
              <a:rPr lang="en" b="1">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marL="0" lvl="0" indent="457200" algn="l" rtl="0">
              <a:spcBef>
                <a:spcPts val="0"/>
              </a:spcBef>
              <a:spcAft>
                <a:spcPts val="0"/>
              </a:spcAft>
              <a:buClr>
                <a:schemeClr val="dk1"/>
              </a:buClr>
              <a:buSzPts val="1100"/>
              <a:buFont typeface="Arial"/>
              <a:buNone/>
            </a:pPr>
            <a:r>
              <a:rPr lang="en" b="1">
                <a:solidFill>
                  <a:srgbClr val="666666"/>
                </a:solidFill>
                <a:latin typeface="Consolas"/>
                <a:ea typeface="Consolas"/>
                <a:cs typeface="Consolas"/>
                <a:sym typeface="Consolas"/>
              </a:rPr>
              <a:t>// Fill in Here</a:t>
            </a:r>
            <a:endParaRPr b="1">
              <a:solidFill>
                <a:srgbClr val="666666"/>
              </a:solidFill>
              <a:latin typeface="Consolas"/>
              <a:ea typeface="Consolas"/>
              <a:cs typeface="Consolas"/>
              <a:sym typeface="Consolas"/>
            </a:endParaRPr>
          </a:p>
          <a:p>
            <a:pPr marL="0" lvl="0" indent="0" algn="l" rtl="0">
              <a:spcBef>
                <a:spcPts val="0"/>
              </a:spcBef>
              <a:spcAft>
                <a:spcPts val="0"/>
              </a:spcAft>
              <a:buNone/>
            </a:pPr>
            <a:r>
              <a:rPr lang="en" b="1">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
        <p:nvSpPr>
          <p:cNvPr id="216" name="Google Shape;216;p26"/>
          <p:cNvSpPr txBox="1"/>
          <p:nvPr/>
        </p:nvSpPr>
        <p:spPr>
          <a:xfrm>
            <a:off x="4465925" y="1408150"/>
            <a:ext cx="3933600" cy="2917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(a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CheckBalance()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666666"/>
                </a:solidFill>
                <a:latin typeface="Consolas"/>
                <a:ea typeface="Consolas"/>
                <a:cs typeface="Consolas"/>
                <a:sym typeface="Consolas"/>
              </a:rPr>
              <a:t>// What goes Here?</a:t>
            </a:r>
            <a:endParaRPr b="1">
              <a:solidFill>
                <a:srgbClr val="666666"/>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(a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Withdraw(v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(a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Deposit(v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20"/>
        <p:cNvGrpSpPr/>
        <p:nvPr/>
      </p:nvGrpSpPr>
      <p:grpSpPr>
        <a:xfrm>
          <a:off x="0" y="0"/>
          <a:ext cx="0" cy="0"/>
          <a:chOff x="0" y="0"/>
          <a:chExt cx="0" cy="0"/>
        </a:xfrm>
      </p:grpSpPr>
      <p:sp>
        <p:nvSpPr>
          <p:cNvPr id="221" name="Google Shape;221;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lt1"/>
                </a:solidFill>
              </a:rPr>
              <a:t>Bank Account Code (using channels)</a:t>
            </a:r>
            <a:endParaRPr>
              <a:solidFill>
                <a:schemeClr val="lt1"/>
              </a:solidFill>
            </a:endParaRPr>
          </a:p>
          <a:p>
            <a:pPr marL="0" lvl="0" indent="0" algn="l" rtl="0">
              <a:spcBef>
                <a:spcPts val="0"/>
              </a:spcBef>
              <a:spcAft>
                <a:spcPts val="0"/>
              </a:spcAft>
              <a:buNone/>
            </a:pPr>
            <a:endParaRPr>
              <a:solidFill>
                <a:schemeClr val="lt1"/>
              </a:solidFill>
            </a:endParaRPr>
          </a:p>
        </p:txBody>
      </p:sp>
      <p:sp>
        <p:nvSpPr>
          <p:cNvPr id="222" name="Google Shape;222;p27"/>
          <p:cNvSpPr txBox="1"/>
          <p:nvPr/>
        </p:nvSpPr>
        <p:spPr>
          <a:xfrm>
            <a:off x="508000" y="1408150"/>
            <a:ext cx="3787800" cy="334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CBFF"/>
                </a:solidFill>
                <a:latin typeface="Consolas"/>
                <a:ea typeface="Consolas"/>
                <a:cs typeface="Consolas"/>
                <a:sym typeface="Consolas"/>
              </a:rPr>
              <a:t>package</a:t>
            </a:r>
            <a:r>
              <a:rPr lang="en" b="1">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type</a:t>
            </a:r>
            <a:r>
              <a:rPr lang="en" b="1">
                <a:solidFill>
                  <a:srgbClr val="EFEFEF"/>
                </a:solidFill>
                <a:latin typeface="Consolas"/>
                <a:ea typeface="Consolas"/>
                <a:cs typeface="Consolas"/>
                <a:sym typeface="Consolas"/>
              </a:rPr>
              <a:t>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a:t>
            </a:r>
            <a:r>
              <a:rPr lang="en" b="1">
                <a:solidFill>
                  <a:srgbClr val="00CBFF"/>
                </a:solidFill>
                <a:latin typeface="Consolas"/>
                <a:ea typeface="Consolas"/>
                <a:cs typeface="Consolas"/>
                <a:sym typeface="Consolas"/>
              </a:rPr>
              <a:t>struct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chemeClr val="lt1"/>
                </a:solidFill>
                <a:latin typeface="Consolas"/>
                <a:ea typeface="Consolas"/>
                <a:cs typeface="Consolas"/>
                <a:sym typeface="Consolas"/>
              </a:rPr>
              <a:t>balance </a:t>
            </a:r>
            <a:r>
              <a:rPr lang="en" b="1">
                <a:solidFill>
                  <a:srgbClr val="AF79FF"/>
                </a:solidFill>
                <a:latin typeface="Consolas"/>
                <a:ea typeface="Consolas"/>
                <a:cs typeface="Consolas"/>
                <a:sym typeface="Consolas"/>
              </a:rPr>
              <a:t>chan int</a:t>
            </a:r>
            <a:endParaRPr b="1">
              <a:solidFill>
                <a:srgbClr val="6AA84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NewAccount(init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r>
              <a:rPr lang="en" b="1">
                <a:solidFill>
                  <a:srgbClr val="6AA84F"/>
                </a:solidFill>
                <a:latin typeface="Consolas"/>
                <a:ea typeface="Consolas"/>
                <a:cs typeface="Consolas"/>
                <a:sym typeface="Consolas"/>
              </a:rPr>
              <a:t>Account</a:t>
            </a:r>
            <a:r>
              <a:rPr lang="en" b="1">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marL="0" lvl="0" indent="457200" algn="l" rtl="0">
              <a:spcBef>
                <a:spcPts val="0"/>
              </a:spcBef>
              <a:spcAft>
                <a:spcPts val="0"/>
              </a:spcAft>
              <a:buNone/>
            </a:pPr>
            <a:r>
              <a:rPr lang="en" b="1">
                <a:solidFill>
                  <a:schemeClr val="lt1"/>
                </a:solidFill>
                <a:latin typeface="Consolas"/>
                <a:ea typeface="Consolas"/>
                <a:cs typeface="Consolas"/>
                <a:sym typeface="Consolas"/>
              </a:rPr>
              <a:t>a := </a:t>
            </a:r>
            <a:r>
              <a:rPr lang="en" b="1">
                <a:solidFill>
                  <a:srgbClr val="6AA84F"/>
                </a:solidFill>
                <a:latin typeface="Consolas"/>
                <a:ea typeface="Consolas"/>
                <a:cs typeface="Consolas"/>
                <a:sym typeface="Consolas"/>
              </a:rPr>
              <a:t>Account</a:t>
            </a:r>
            <a:r>
              <a:rPr lang="en" b="1">
                <a:solidFill>
                  <a:schemeClr val="lt1"/>
                </a:solidFill>
                <a:latin typeface="Consolas"/>
                <a:ea typeface="Consolas"/>
                <a:cs typeface="Consolas"/>
                <a:sym typeface="Consolas"/>
              </a:rPr>
              <a:t>{make(</a:t>
            </a:r>
            <a:r>
              <a:rPr lang="en" b="1">
                <a:solidFill>
                  <a:srgbClr val="AF79FF"/>
                </a:solidFill>
                <a:latin typeface="Consolas"/>
                <a:ea typeface="Consolas"/>
                <a:cs typeface="Consolas"/>
                <a:sym typeface="Consolas"/>
              </a:rPr>
              <a:t>chan int</a:t>
            </a:r>
            <a:r>
              <a:rPr lang="en" b="1">
                <a:solidFill>
                  <a:srgbClr val="FFFFFF"/>
                </a:solidFill>
                <a:latin typeface="Consolas"/>
                <a:ea typeface="Consolas"/>
                <a:cs typeface="Consolas"/>
                <a:sym typeface="Consolas"/>
              </a:rPr>
              <a:t>, 1</a:t>
            </a:r>
            <a:r>
              <a:rPr lang="en" b="1">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marL="0" lvl="0" indent="457200" algn="l" rtl="0">
              <a:spcBef>
                <a:spcPts val="0"/>
              </a:spcBef>
              <a:spcAft>
                <a:spcPts val="0"/>
              </a:spcAft>
              <a:buNone/>
            </a:pPr>
            <a:r>
              <a:rPr lang="en" b="1">
                <a:solidFill>
                  <a:schemeClr val="lt1"/>
                </a:solidFill>
                <a:latin typeface="Consolas"/>
                <a:ea typeface="Consolas"/>
                <a:cs typeface="Consolas"/>
                <a:sym typeface="Consolas"/>
              </a:rPr>
              <a:t>a.balance &lt;- init</a:t>
            </a:r>
            <a:endParaRPr b="1">
              <a:solidFill>
                <a:schemeClr val="lt1"/>
              </a:solidFill>
              <a:latin typeface="Consolas"/>
              <a:ea typeface="Consolas"/>
              <a:cs typeface="Consolas"/>
              <a:sym typeface="Consolas"/>
            </a:endParaRPr>
          </a:p>
          <a:p>
            <a:pPr marL="0" lvl="0" indent="457200" algn="l" rtl="0">
              <a:spcBef>
                <a:spcPts val="0"/>
              </a:spcBef>
              <a:spcAft>
                <a:spcPts val="0"/>
              </a:spcAft>
              <a:buNone/>
            </a:pPr>
            <a:r>
              <a:rPr lang="en" b="1">
                <a:solidFill>
                  <a:srgbClr val="00CBFF"/>
                </a:solidFill>
                <a:latin typeface="Consolas"/>
                <a:ea typeface="Consolas"/>
                <a:cs typeface="Consolas"/>
                <a:sym typeface="Consolas"/>
              </a:rPr>
              <a:t>return</a:t>
            </a:r>
            <a:r>
              <a:rPr lang="en" b="1">
                <a:solidFill>
                  <a:schemeClr val="lt1"/>
                </a:solidFill>
                <a:latin typeface="Consolas"/>
                <a:ea typeface="Consolas"/>
                <a:cs typeface="Consolas"/>
                <a:sym typeface="Consolas"/>
              </a:rPr>
              <a:t> a</a:t>
            </a:r>
            <a:endParaRPr b="1">
              <a:solidFill>
                <a:schemeClr val="lt1"/>
              </a:solidFill>
              <a:latin typeface="Consolas"/>
              <a:ea typeface="Consolas"/>
              <a:cs typeface="Consolas"/>
              <a:sym typeface="Consolas"/>
            </a:endParaRPr>
          </a:p>
          <a:p>
            <a:pPr marL="0" lvl="0" indent="0" algn="l" rtl="0">
              <a:spcBef>
                <a:spcPts val="0"/>
              </a:spcBef>
              <a:spcAft>
                <a:spcPts val="0"/>
              </a:spcAft>
              <a:buNone/>
            </a:pPr>
            <a:r>
              <a:rPr lang="en" b="1">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marL="0" lvl="0" indent="0" algn="l" rtl="0">
              <a:spcBef>
                <a:spcPts val="0"/>
              </a:spcBef>
              <a:spcAft>
                <a:spcPts val="0"/>
              </a:spcAft>
              <a:buNone/>
            </a:pPr>
            <a:endParaRPr sz="1200">
              <a:solidFill>
                <a:srgbClr val="0000FF"/>
              </a:solidFill>
              <a:latin typeface="Courier New"/>
              <a:ea typeface="Courier New"/>
              <a:cs typeface="Courier New"/>
              <a:sym typeface="Courier New"/>
            </a:endParaRPr>
          </a:p>
        </p:txBody>
      </p:sp>
      <p:sp>
        <p:nvSpPr>
          <p:cNvPr id="223" name="Google Shape;223;p27"/>
          <p:cNvSpPr txBox="1"/>
          <p:nvPr/>
        </p:nvSpPr>
        <p:spPr>
          <a:xfrm>
            <a:off x="4465925" y="1408150"/>
            <a:ext cx="3933600" cy="2917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(a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CheckBalance()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666666"/>
                </a:solidFill>
                <a:latin typeface="Consolas"/>
                <a:ea typeface="Consolas"/>
                <a:cs typeface="Consolas"/>
                <a:sym typeface="Consolas"/>
              </a:rPr>
              <a:t>// What goes Here?</a:t>
            </a:r>
            <a:endParaRPr b="1">
              <a:solidFill>
                <a:srgbClr val="666666"/>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(a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Withdraw(v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(a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Deposit(v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27"/>
        <p:cNvGrpSpPr/>
        <p:nvPr/>
      </p:nvGrpSpPr>
      <p:grpSpPr>
        <a:xfrm>
          <a:off x="0" y="0"/>
          <a:ext cx="0" cy="0"/>
          <a:chOff x="0" y="0"/>
          <a:chExt cx="0" cy="0"/>
        </a:xfrm>
      </p:grpSpPr>
      <p:sp>
        <p:nvSpPr>
          <p:cNvPr id="228" name="Google Shape;228;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lt1"/>
                </a:solidFill>
              </a:rPr>
              <a:t>Bank Account Code (using channels)</a:t>
            </a:r>
            <a:endParaRPr>
              <a:solidFill>
                <a:schemeClr val="lt1"/>
              </a:solidFill>
            </a:endParaRPr>
          </a:p>
          <a:p>
            <a:pPr marL="0" lvl="0" indent="0" algn="l" rtl="0">
              <a:spcBef>
                <a:spcPts val="0"/>
              </a:spcBef>
              <a:spcAft>
                <a:spcPts val="0"/>
              </a:spcAft>
              <a:buNone/>
            </a:pPr>
            <a:endParaRPr>
              <a:solidFill>
                <a:schemeClr val="lt1"/>
              </a:solidFill>
            </a:endParaRPr>
          </a:p>
        </p:txBody>
      </p:sp>
      <p:sp>
        <p:nvSpPr>
          <p:cNvPr id="229" name="Google Shape;229;p28"/>
          <p:cNvSpPr txBox="1"/>
          <p:nvPr/>
        </p:nvSpPr>
        <p:spPr>
          <a:xfrm>
            <a:off x="4465925" y="1408150"/>
            <a:ext cx="4086600" cy="334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(a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CheckBalance()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EFEFEF"/>
                </a:solidFill>
                <a:latin typeface="Consolas"/>
                <a:ea typeface="Consolas"/>
                <a:cs typeface="Consolas"/>
                <a:sym typeface="Consolas"/>
              </a:rPr>
              <a:t>a.balance &lt;- bal</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00CBFF"/>
                </a:solidFill>
                <a:latin typeface="Consolas"/>
                <a:ea typeface="Consolas"/>
                <a:cs typeface="Consolas"/>
                <a:sym typeface="Consolas"/>
              </a:rPr>
              <a:t>return</a:t>
            </a:r>
            <a:r>
              <a:rPr lang="en" b="1">
                <a:solidFill>
                  <a:srgbClr val="EFEFEF"/>
                </a:solidFill>
                <a:latin typeface="Consolas"/>
                <a:ea typeface="Consolas"/>
                <a:cs typeface="Consolas"/>
                <a:sym typeface="Consolas"/>
              </a:rPr>
              <a:t> bal</a:t>
            </a: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(a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Withdraw(v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(a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Deposit(v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666666"/>
                </a:solidFill>
                <a:latin typeface="Consolas"/>
                <a:ea typeface="Consolas"/>
                <a:cs typeface="Consolas"/>
                <a:sym typeface="Consolas"/>
              </a:rPr>
              <a:t>//???</a:t>
            </a:r>
            <a:endParaRPr b="1">
              <a:solidFill>
                <a:srgbClr val="666666"/>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sz="1200">
              <a:solidFill>
                <a:srgbClr val="0000FF"/>
              </a:solidFill>
              <a:latin typeface="Courier New"/>
              <a:ea typeface="Courier New"/>
              <a:cs typeface="Courier New"/>
              <a:sym typeface="Courier New"/>
            </a:endParaRPr>
          </a:p>
          <a:p>
            <a:pPr marL="0" lvl="0" indent="0" algn="l" rtl="0">
              <a:spcBef>
                <a:spcPts val="0"/>
              </a:spcBef>
              <a:spcAft>
                <a:spcPts val="0"/>
              </a:spcAft>
              <a:buNone/>
            </a:pPr>
            <a:endParaRPr sz="1200">
              <a:solidFill>
                <a:srgbClr val="EFEFEF"/>
              </a:solidFill>
              <a:latin typeface="Courier New"/>
              <a:ea typeface="Courier New"/>
              <a:cs typeface="Courier New"/>
              <a:sym typeface="Courier New"/>
            </a:endParaRPr>
          </a:p>
        </p:txBody>
      </p:sp>
      <p:sp>
        <p:nvSpPr>
          <p:cNvPr id="230" name="Google Shape;230;p28"/>
          <p:cNvSpPr txBox="1"/>
          <p:nvPr/>
        </p:nvSpPr>
        <p:spPr>
          <a:xfrm>
            <a:off x="508000" y="1408150"/>
            <a:ext cx="3787800" cy="334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CBFF"/>
                </a:solidFill>
                <a:latin typeface="Consolas"/>
                <a:ea typeface="Consolas"/>
                <a:cs typeface="Consolas"/>
                <a:sym typeface="Consolas"/>
              </a:rPr>
              <a:t>package</a:t>
            </a:r>
            <a:r>
              <a:rPr lang="en" b="1">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type</a:t>
            </a:r>
            <a:r>
              <a:rPr lang="en" b="1">
                <a:solidFill>
                  <a:srgbClr val="EFEFEF"/>
                </a:solidFill>
                <a:latin typeface="Consolas"/>
                <a:ea typeface="Consolas"/>
                <a:cs typeface="Consolas"/>
                <a:sym typeface="Consolas"/>
              </a:rPr>
              <a:t>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a:t>
            </a:r>
            <a:r>
              <a:rPr lang="en" b="1">
                <a:solidFill>
                  <a:srgbClr val="00CBFF"/>
                </a:solidFill>
                <a:latin typeface="Consolas"/>
                <a:ea typeface="Consolas"/>
                <a:cs typeface="Consolas"/>
                <a:sym typeface="Consolas"/>
              </a:rPr>
              <a:t>struct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chemeClr val="lt1"/>
                </a:solidFill>
                <a:latin typeface="Consolas"/>
                <a:ea typeface="Consolas"/>
                <a:cs typeface="Consolas"/>
                <a:sym typeface="Consolas"/>
              </a:rPr>
              <a:t>balance </a:t>
            </a:r>
            <a:r>
              <a:rPr lang="en" b="1">
                <a:solidFill>
                  <a:srgbClr val="AF79FF"/>
                </a:solidFill>
                <a:latin typeface="Consolas"/>
                <a:ea typeface="Consolas"/>
                <a:cs typeface="Consolas"/>
                <a:sym typeface="Consolas"/>
              </a:rPr>
              <a:t>chan int</a:t>
            </a:r>
            <a:endParaRPr b="1">
              <a:solidFill>
                <a:srgbClr val="6AA84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NewAccount(init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r>
              <a:rPr lang="en" b="1">
                <a:solidFill>
                  <a:srgbClr val="6AA84F"/>
                </a:solidFill>
                <a:latin typeface="Consolas"/>
                <a:ea typeface="Consolas"/>
                <a:cs typeface="Consolas"/>
                <a:sym typeface="Consolas"/>
              </a:rPr>
              <a:t>Account</a:t>
            </a:r>
            <a:r>
              <a:rPr lang="en" b="1">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marL="0" lvl="0" indent="457200" algn="l" rtl="0">
              <a:spcBef>
                <a:spcPts val="0"/>
              </a:spcBef>
              <a:spcAft>
                <a:spcPts val="0"/>
              </a:spcAft>
              <a:buNone/>
            </a:pPr>
            <a:r>
              <a:rPr lang="en" b="1">
                <a:solidFill>
                  <a:schemeClr val="lt1"/>
                </a:solidFill>
                <a:latin typeface="Consolas"/>
                <a:ea typeface="Consolas"/>
                <a:cs typeface="Consolas"/>
                <a:sym typeface="Consolas"/>
              </a:rPr>
              <a:t>a := </a:t>
            </a:r>
            <a:r>
              <a:rPr lang="en" b="1">
                <a:solidFill>
                  <a:srgbClr val="6AA84F"/>
                </a:solidFill>
                <a:latin typeface="Consolas"/>
                <a:ea typeface="Consolas"/>
                <a:cs typeface="Consolas"/>
                <a:sym typeface="Consolas"/>
              </a:rPr>
              <a:t>Account</a:t>
            </a:r>
            <a:r>
              <a:rPr lang="en" b="1">
                <a:solidFill>
                  <a:schemeClr val="lt1"/>
                </a:solidFill>
                <a:latin typeface="Consolas"/>
                <a:ea typeface="Consolas"/>
                <a:cs typeface="Consolas"/>
                <a:sym typeface="Consolas"/>
              </a:rPr>
              <a:t>{make(</a:t>
            </a:r>
            <a:r>
              <a:rPr lang="en" b="1">
                <a:solidFill>
                  <a:srgbClr val="AF79FF"/>
                </a:solidFill>
                <a:latin typeface="Consolas"/>
                <a:ea typeface="Consolas"/>
                <a:cs typeface="Consolas"/>
                <a:sym typeface="Consolas"/>
              </a:rPr>
              <a:t>chan int</a:t>
            </a:r>
            <a:r>
              <a:rPr lang="en" b="1">
                <a:solidFill>
                  <a:srgbClr val="FFFFFF"/>
                </a:solidFill>
                <a:latin typeface="Consolas"/>
                <a:ea typeface="Consolas"/>
                <a:cs typeface="Consolas"/>
                <a:sym typeface="Consolas"/>
              </a:rPr>
              <a:t>, 1</a:t>
            </a:r>
            <a:r>
              <a:rPr lang="en" b="1">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marL="0" lvl="0" indent="457200" algn="l" rtl="0">
              <a:spcBef>
                <a:spcPts val="0"/>
              </a:spcBef>
              <a:spcAft>
                <a:spcPts val="0"/>
              </a:spcAft>
              <a:buNone/>
            </a:pPr>
            <a:r>
              <a:rPr lang="en" b="1">
                <a:solidFill>
                  <a:schemeClr val="lt1"/>
                </a:solidFill>
                <a:latin typeface="Consolas"/>
                <a:ea typeface="Consolas"/>
                <a:cs typeface="Consolas"/>
                <a:sym typeface="Consolas"/>
              </a:rPr>
              <a:t>a.balance &lt;- init</a:t>
            </a:r>
            <a:endParaRPr b="1">
              <a:solidFill>
                <a:schemeClr val="lt1"/>
              </a:solidFill>
              <a:latin typeface="Consolas"/>
              <a:ea typeface="Consolas"/>
              <a:cs typeface="Consolas"/>
              <a:sym typeface="Consolas"/>
            </a:endParaRPr>
          </a:p>
          <a:p>
            <a:pPr marL="0" lvl="0" indent="457200" algn="l" rtl="0">
              <a:spcBef>
                <a:spcPts val="0"/>
              </a:spcBef>
              <a:spcAft>
                <a:spcPts val="0"/>
              </a:spcAft>
              <a:buNone/>
            </a:pPr>
            <a:r>
              <a:rPr lang="en" b="1">
                <a:solidFill>
                  <a:srgbClr val="00CBFF"/>
                </a:solidFill>
                <a:latin typeface="Consolas"/>
                <a:ea typeface="Consolas"/>
                <a:cs typeface="Consolas"/>
                <a:sym typeface="Consolas"/>
              </a:rPr>
              <a:t>return</a:t>
            </a:r>
            <a:r>
              <a:rPr lang="en" b="1">
                <a:solidFill>
                  <a:schemeClr val="lt1"/>
                </a:solidFill>
                <a:latin typeface="Consolas"/>
                <a:ea typeface="Consolas"/>
                <a:cs typeface="Consolas"/>
                <a:sym typeface="Consolas"/>
              </a:rPr>
              <a:t> a</a:t>
            </a:r>
            <a:endParaRPr b="1">
              <a:solidFill>
                <a:schemeClr val="lt1"/>
              </a:solidFill>
              <a:latin typeface="Consolas"/>
              <a:ea typeface="Consolas"/>
              <a:cs typeface="Consolas"/>
              <a:sym typeface="Consolas"/>
            </a:endParaRPr>
          </a:p>
          <a:p>
            <a:pPr marL="0" lvl="0" indent="0" algn="l" rtl="0">
              <a:spcBef>
                <a:spcPts val="0"/>
              </a:spcBef>
              <a:spcAft>
                <a:spcPts val="0"/>
              </a:spcAft>
              <a:buNone/>
            </a:pPr>
            <a:r>
              <a:rPr lang="en" b="1">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marL="0" lvl="0" indent="0" algn="l" rtl="0">
              <a:spcBef>
                <a:spcPts val="0"/>
              </a:spcBef>
              <a:spcAft>
                <a:spcPts val="0"/>
              </a:spcAft>
              <a:buNone/>
            </a:pPr>
            <a:endParaRPr sz="1200">
              <a:solidFill>
                <a:srgbClr val="0000FF"/>
              </a:solidFill>
              <a:latin typeface="Courier New"/>
              <a:ea typeface="Courier New"/>
              <a:cs typeface="Courier New"/>
              <a:sym typeface="Courier New"/>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34"/>
        <p:cNvGrpSpPr/>
        <p:nvPr/>
      </p:nvGrpSpPr>
      <p:grpSpPr>
        <a:xfrm>
          <a:off x="0" y="0"/>
          <a:ext cx="0" cy="0"/>
          <a:chOff x="0" y="0"/>
          <a:chExt cx="0" cy="0"/>
        </a:xfrm>
      </p:grpSpPr>
      <p:sp>
        <p:nvSpPr>
          <p:cNvPr id="235" name="Google Shape;235;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lt1"/>
                </a:solidFill>
              </a:rPr>
              <a:t>Bank Account Code (using channels)</a:t>
            </a:r>
            <a:endParaRPr>
              <a:solidFill>
                <a:schemeClr val="lt1"/>
              </a:solidFill>
            </a:endParaRPr>
          </a:p>
          <a:p>
            <a:pPr marL="0" lvl="0" indent="0" algn="l" rtl="0">
              <a:spcBef>
                <a:spcPts val="0"/>
              </a:spcBef>
              <a:spcAft>
                <a:spcPts val="0"/>
              </a:spcAft>
              <a:buNone/>
            </a:pPr>
            <a:endParaRPr>
              <a:solidFill>
                <a:schemeClr val="lt1"/>
              </a:solidFill>
            </a:endParaRPr>
          </a:p>
        </p:txBody>
      </p:sp>
      <p:sp>
        <p:nvSpPr>
          <p:cNvPr id="236" name="Google Shape;236;p29"/>
          <p:cNvSpPr txBox="1"/>
          <p:nvPr/>
        </p:nvSpPr>
        <p:spPr>
          <a:xfrm>
            <a:off x="4465925" y="1408150"/>
            <a:ext cx="4086600" cy="334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(a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CheckBalance()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EFEFEF"/>
                </a:solidFill>
                <a:latin typeface="Consolas"/>
                <a:ea typeface="Consolas"/>
                <a:cs typeface="Consolas"/>
                <a:sym typeface="Consolas"/>
              </a:rPr>
              <a:t>a.balance &lt;- bal</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00CBFF"/>
                </a:solidFill>
                <a:latin typeface="Consolas"/>
                <a:ea typeface="Consolas"/>
                <a:cs typeface="Consolas"/>
                <a:sym typeface="Consolas"/>
              </a:rPr>
              <a:t>return</a:t>
            </a:r>
            <a:r>
              <a:rPr lang="en" b="1">
                <a:solidFill>
                  <a:srgbClr val="EFEFEF"/>
                </a:solidFill>
                <a:latin typeface="Consolas"/>
                <a:ea typeface="Consolas"/>
                <a:cs typeface="Consolas"/>
                <a:sym typeface="Consolas"/>
              </a:rPr>
              <a:t> bal</a:t>
            </a: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(a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Withdraw(v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EFEFEF"/>
                </a:solidFill>
                <a:latin typeface="Consolas"/>
                <a:ea typeface="Consolas"/>
                <a:cs typeface="Consolas"/>
                <a:sym typeface="Consolas"/>
              </a:rPr>
              <a:t>a.balance &lt;- (bal - v)</a:t>
            </a: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(a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Deposit(v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666666"/>
                </a:solidFill>
                <a:latin typeface="Consolas"/>
                <a:ea typeface="Consolas"/>
                <a:cs typeface="Consolas"/>
                <a:sym typeface="Consolas"/>
              </a:rPr>
              <a:t>//???</a:t>
            </a:r>
            <a:endParaRPr b="1">
              <a:solidFill>
                <a:srgbClr val="666666"/>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sz="1200">
              <a:solidFill>
                <a:srgbClr val="0000FF"/>
              </a:solidFill>
              <a:latin typeface="Courier New"/>
              <a:ea typeface="Courier New"/>
              <a:cs typeface="Courier New"/>
              <a:sym typeface="Courier New"/>
            </a:endParaRPr>
          </a:p>
          <a:p>
            <a:pPr marL="0" lvl="0" indent="0" algn="l" rtl="0">
              <a:spcBef>
                <a:spcPts val="0"/>
              </a:spcBef>
              <a:spcAft>
                <a:spcPts val="0"/>
              </a:spcAft>
              <a:buNone/>
            </a:pPr>
            <a:endParaRPr sz="1200">
              <a:solidFill>
                <a:srgbClr val="EFEFEF"/>
              </a:solidFill>
              <a:latin typeface="Courier New"/>
              <a:ea typeface="Courier New"/>
              <a:cs typeface="Courier New"/>
              <a:sym typeface="Courier New"/>
            </a:endParaRPr>
          </a:p>
        </p:txBody>
      </p:sp>
      <p:sp>
        <p:nvSpPr>
          <p:cNvPr id="237" name="Google Shape;237;p29"/>
          <p:cNvSpPr txBox="1"/>
          <p:nvPr/>
        </p:nvSpPr>
        <p:spPr>
          <a:xfrm>
            <a:off x="508000" y="1408150"/>
            <a:ext cx="3787800" cy="334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CBFF"/>
                </a:solidFill>
                <a:latin typeface="Consolas"/>
                <a:ea typeface="Consolas"/>
                <a:cs typeface="Consolas"/>
                <a:sym typeface="Consolas"/>
              </a:rPr>
              <a:t>package</a:t>
            </a:r>
            <a:r>
              <a:rPr lang="en" b="1">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type</a:t>
            </a:r>
            <a:r>
              <a:rPr lang="en" b="1">
                <a:solidFill>
                  <a:srgbClr val="EFEFEF"/>
                </a:solidFill>
                <a:latin typeface="Consolas"/>
                <a:ea typeface="Consolas"/>
                <a:cs typeface="Consolas"/>
                <a:sym typeface="Consolas"/>
              </a:rPr>
              <a:t>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a:t>
            </a:r>
            <a:r>
              <a:rPr lang="en" b="1">
                <a:solidFill>
                  <a:srgbClr val="00CBFF"/>
                </a:solidFill>
                <a:latin typeface="Consolas"/>
                <a:ea typeface="Consolas"/>
                <a:cs typeface="Consolas"/>
                <a:sym typeface="Consolas"/>
              </a:rPr>
              <a:t>struct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chemeClr val="lt1"/>
                </a:solidFill>
                <a:latin typeface="Consolas"/>
                <a:ea typeface="Consolas"/>
                <a:cs typeface="Consolas"/>
                <a:sym typeface="Consolas"/>
              </a:rPr>
              <a:t>balance </a:t>
            </a:r>
            <a:r>
              <a:rPr lang="en" b="1">
                <a:solidFill>
                  <a:srgbClr val="AF79FF"/>
                </a:solidFill>
                <a:latin typeface="Consolas"/>
                <a:ea typeface="Consolas"/>
                <a:cs typeface="Consolas"/>
                <a:sym typeface="Consolas"/>
              </a:rPr>
              <a:t>chan int</a:t>
            </a:r>
            <a:endParaRPr b="1">
              <a:solidFill>
                <a:srgbClr val="6AA84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NewAccount(init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r>
              <a:rPr lang="en" b="1">
                <a:solidFill>
                  <a:srgbClr val="6AA84F"/>
                </a:solidFill>
                <a:latin typeface="Consolas"/>
                <a:ea typeface="Consolas"/>
                <a:cs typeface="Consolas"/>
                <a:sym typeface="Consolas"/>
              </a:rPr>
              <a:t>Account</a:t>
            </a:r>
            <a:r>
              <a:rPr lang="en" b="1">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marL="0" lvl="0" indent="457200" algn="l" rtl="0">
              <a:spcBef>
                <a:spcPts val="0"/>
              </a:spcBef>
              <a:spcAft>
                <a:spcPts val="0"/>
              </a:spcAft>
              <a:buNone/>
            </a:pPr>
            <a:r>
              <a:rPr lang="en" b="1">
                <a:solidFill>
                  <a:schemeClr val="lt1"/>
                </a:solidFill>
                <a:latin typeface="Consolas"/>
                <a:ea typeface="Consolas"/>
                <a:cs typeface="Consolas"/>
                <a:sym typeface="Consolas"/>
              </a:rPr>
              <a:t>a := </a:t>
            </a:r>
            <a:r>
              <a:rPr lang="en" b="1">
                <a:solidFill>
                  <a:srgbClr val="6AA84F"/>
                </a:solidFill>
                <a:latin typeface="Consolas"/>
                <a:ea typeface="Consolas"/>
                <a:cs typeface="Consolas"/>
                <a:sym typeface="Consolas"/>
              </a:rPr>
              <a:t>Account</a:t>
            </a:r>
            <a:r>
              <a:rPr lang="en" b="1">
                <a:solidFill>
                  <a:schemeClr val="lt1"/>
                </a:solidFill>
                <a:latin typeface="Consolas"/>
                <a:ea typeface="Consolas"/>
                <a:cs typeface="Consolas"/>
                <a:sym typeface="Consolas"/>
              </a:rPr>
              <a:t>{make(</a:t>
            </a:r>
            <a:r>
              <a:rPr lang="en" b="1">
                <a:solidFill>
                  <a:srgbClr val="AF79FF"/>
                </a:solidFill>
                <a:latin typeface="Consolas"/>
                <a:ea typeface="Consolas"/>
                <a:cs typeface="Consolas"/>
                <a:sym typeface="Consolas"/>
              </a:rPr>
              <a:t>chan int</a:t>
            </a:r>
            <a:r>
              <a:rPr lang="en" b="1">
                <a:solidFill>
                  <a:srgbClr val="FFFFFF"/>
                </a:solidFill>
                <a:latin typeface="Consolas"/>
                <a:ea typeface="Consolas"/>
                <a:cs typeface="Consolas"/>
                <a:sym typeface="Consolas"/>
              </a:rPr>
              <a:t>, 1</a:t>
            </a:r>
            <a:r>
              <a:rPr lang="en" b="1">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marL="0" lvl="0" indent="457200" algn="l" rtl="0">
              <a:spcBef>
                <a:spcPts val="0"/>
              </a:spcBef>
              <a:spcAft>
                <a:spcPts val="0"/>
              </a:spcAft>
              <a:buNone/>
            </a:pPr>
            <a:r>
              <a:rPr lang="en" b="1">
                <a:solidFill>
                  <a:schemeClr val="lt1"/>
                </a:solidFill>
                <a:latin typeface="Consolas"/>
                <a:ea typeface="Consolas"/>
                <a:cs typeface="Consolas"/>
                <a:sym typeface="Consolas"/>
              </a:rPr>
              <a:t>a.balance &lt;- init</a:t>
            </a:r>
            <a:endParaRPr b="1">
              <a:solidFill>
                <a:schemeClr val="lt1"/>
              </a:solidFill>
              <a:latin typeface="Consolas"/>
              <a:ea typeface="Consolas"/>
              <a:cs typeface="Consolas"/>
              <a:sym typeface="Consolas"/>
            </a:endParaRPr>
          </a:p>
          <a:p>
            <a:pPr marL="0" lvl="0" indent="457200" algn="l" rtl="0">
              <a:spcBef>
                <a:spcPts val="0"/>
              </a:spcBef>
              <a:spcAft>
                <a:spcPts val="0"/>
              </a:spcAft>
              <a:buNone/>
            </a:pPr>
            <a:r>
              <a:rPr lang="en" b="1">
                <a:solidFill>
                  <a:srgbClr val="00CBFF"/>
                </a:solidFill>
                <a:latin typeface="Consolas"/>
                <a:ea typeface="Consolas"/>
                <a:cs typeface="Consolas"/>
                <a:sym typeface="Consolas"/>
              </a:rPr>
              <a:t>return</a:t>
            </a:r>
            <a:r>
              <a:rPr lang="en" b="1">
                <a:solidFill>
                  <a:schemeClr val="lt1"/>
                </a:solidFill>
                <a:latin typeface="Consolas"/>
                <a:ea typeface="Consolas"/>
                <a:cs typeface="Consolas"/>
                <a:sym typeface="Consolas"/>
              </a:rPr>
              <a:t> a</a:t>
            </a:r>
            <a:endParaRPr b="1">
              <a:solidFill>
                <a:schemeClr val="lt1"/>
              </a:solidFill>
              <a:latin typeface="Consolas"/>
              <a:ea typeface="Consolas"/>
              <a:cs typeface="Consolas"/>
              <a:sym typeface="Consolas"/>
            </a:endParaRPr>
          </a:p>
          <a:p>
            <a:pPr marL="0" lvl="0" indent="0" algn="l" rtl="0">
              <a:spcBef>
                <a:spcPts val="0"/>
              </a:spcBef>
              <a:spcAft>
                <a:spcPts val="0"/>
              </a:spcAft>
              <a:buNone/>
            </a:pPr>
            <a:r>
              <a:rPr lang="en" b="1">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marL="0" lvl="0" indent="0" algn="l" rtl="0">
              <a:spcBef>
                <a:spcPts val="0"/>
              </a:spcBef>
              <a:spcAft>
                <a:spcPts val="0"/>
              </a:spcAft>
              <a:buNone/>
            </a:pPr>
            <a:endParaRPr sz="1200">
              <a:solidFill>
                <a:srgbClr val="0000FF"/>
              </a:solidFill>
              <a:latin typeface="Courier New"/>
              <a:ea typeface="Courier New"/>
              <a:cs typeface="Courier New"/>
              <a:sym typeface="Courier New"/>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41"/>
        <p:cNvGrpSpPr/>
        <p:nvPr/>
      </p:nvGrpSpPr>
      <p:grpSpPr>
        <a:xfrm>
          <a:off x="0" y="0"/>
          <a:ext cx="0" cy="0"/>
          <a:chOff x="0" y="0"/>
          <a:chExt cx="0" cy="0"/>
        </a:xfrm>
      </p:grpSpPr>
      <p:sp>
        <p:nvSpPr>
          <p:cNvPr id="242" name="Google Shape;242;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lt1"/>
                </a:solidFill>
              </a:rPr>
              <a:t>Bank Account Code (using channels)</a:t>
            </a:r>
            <a:endParaRPr>
              <a:solidFill>
                <a:schemeClr val="lt1"/>
              </a:solidFill>
            </a:endParaRPr>
          </a:p>
          <a:p>
            <a:pPr marL="0" lvl="0" indent="0" algn="l" rtl="0">
              <a:spcBef>
                <a:spcPts val="0"/>
              </a:spcBef>
              <a:spcAft>
                <a:spcPts val="0"/>
              </a:spcAft>
              <a:buNone/>
            </a:pPr>
            <a:endParaRPr>
              <a:solidFill>
                <a:schemeClr val="lt1"/>
              </a:solidFill>
            </a:endParaRPr>
          </a:p>
        </p:txBody>
      </p:sp>
      <p:sp>
        <p:nvSpPr>
          <p:cNvPr id="243" name="Google Shape;243;p30"/>
          <p:cNvSpPr txBox="1"/>
          <p:nvPr/>
        </p:nvSpPr>
        <p:spPr>
          <a:xfrm>
            <a:off x="4465925" y="1408150"/>
            <a:ext cx="4086600" cy="334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(a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CheckBalance()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EFEFEF"/>
                </a:solidFill>
                <a:latin typeface="Consolas"/>
                <a:ea typeface="Consolas"/>
                <a:cs typeface="Consolas"/>
                <a:sym typeface="Consolas"/>
              </a:rPr>
              <a:t>a.balance &lt;- bal</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00CBFF"/>
                </a:solidFill>
                <a:latin typeface="Consolas"/>
                <a:ea typeface="Consolas"/>
                <a:cs typeface="Consolas"/>
                <a:sym typeface="Consolas"/>
              </a:rPr>
              <a:t>return</a:t>
            </a:r>
            <a:r>
              <a:rPr lang="en" b="1">
                <a:solidFill>
                  <a:srgbClr val="EFEFEF"/>
                </a:solidFill>
                <a:latin typeface="Consolas"/>
                <a:ea typeface="Consolas"/>
                <a:cs typeface="Consolas"/>
                <a:sym typeface="Consolas"/>
              </a:rPr>
              <a:t> bal</a:t>
            </a: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(a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Withdraw(v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EFEFEF"/>
                </a:solidFill>
                <a:latin typeface="Consolas"/>
                <a:ea typeface="Consolas"/>
                <a:cs typeface="Consolas"/>
                <a:sym typeface="Consolas"/>
              </a:rPr>
              <a:t>a.balance &lt;- (bal - v)</a:t>
            </a: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(a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Deposit(v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marL="0" lvl="0" indent="45720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a.balance &lt;- (bal + v)</a:t>
            </a:r>
            <a:endParaRPr b="1">
              <a:solidFill>
                <a:srgbClr val="666666"/>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sz="1200">
              <a:solidFill>
                <a:srgbClr val="0000FF"/>
              </a:solidFill>
              <a:latin typeface="Courier New"/>
              <a:ea typeface="Courier New"/>
              <a:cs typeface="Courier New"/>
              <a:sym typeface="Courier New"/>
            </a:endParaRPr>
          </a:p>
          <a:p>
            <a:pPr marL="0" lvl="0" indent="0" algn="l" rtl="0">
              <a:spcBef>
                <a:spcPts val="0"/>
              </a:spcBef>
              <a:spcAft>
                <a:spcPts val="0"/>
              </a:spcAft>
              <a:buNone/>
            </a:pPr>
            <a:endParaRPr sz="1200">
              <a:solidFill>
                <a:srgbClr val="EFEFEF"/>
              </a:solidFill>
              <a:latin typeface="Courier New"/>
              <a:ea typeface="Courier New"/>
              <a:cs typeface="Courier New"/>
              <a:sym typeface="Courier New"/>
            </a:endParaRPr>
          </a:p>
        </p:txBody>
      </p:sp>
      <p:sp>
        <p:nvSpPr>
          <p:cNvPr id="244" name="Google Shape;244;p30"/>
          <p:cNvSpPr txBox="1"/>
          <p:nvPr/>
        </p:nvSpPr>
        <p:spPr>
          <a:xfrm>
            <a:off x="508000" y="1408150"/>
            <a:ext cx="3787800" cy="334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CBFF"/>
                </a:solidFill>
                <a:latin typeface="Consolas"/>
                <a:ea typeface="Consolas"/>
                <a:cs typeface="Consolas"/>
                <a:sym typeface="Consolas"/>
              </a:rPr>
              <a:t>package</a:t>
            </a:r>
            <a:r>
              <a:rPr lang="en" b="1">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type</a:t>
            </a:r>
            <a:r>
              <a:rPr lang="en" b="1">
                <a:solidFill>
                  <a:srgbClr val="EFEFEF"/>
                </a:solidFill>
                <a:latin typeface="Consolas"/>
                <a:ea typeface="Consolas"/>
                <a:cs typeface="Consolas"/>
                <a:sym typeface="Consolas"/>
              </a:rPr>
              <a:t>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a:t>
            </a:r>
            <a:r>
              <a:rPr lang="en" b="1">
                <a:solidFill>
                  <a:srgbClr val="00CBFF"/>
                </a:solidFill>
                <a:latin typeface="Consolas"/>
                <a:ea typeface="Consolas"/>
                <a:cs typeface="Consolas"/>
                <a:sym typeface="Consolas"/>
              </a:rPr>
              <a:t>struct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chemeClr val="lt1"/>
                </a:solidFill>
                <a:latin typeface="Consolas"/>
                <a:ea typeface="Consolas"/>
                <a:cs typeface="Consolas"/>
                <a:sym typeface="Consolas"/>
              </a:rPr>
              <a:t>balance </a:t>
            </a:r>
            <a:r>
              <a:rPr lang="en" b="1">
                <a:solidFill>
                  <a:srgbClr val="AF79FF"/>
                </a:solidFill>
                <a:latin typeface="Consolas"/>
                <a:ea typeface="Consolas"/>
                <a:cs typeface="Consolas"/>
                <a:sym typeface="Consolas"/>
              </a:rPr>
              <a:t>chan int</a:t>
            </a:r>
            <a:endParaRPr b="1">
              <a:solidFill>
                <a:srgbClr val="6AA84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NewAccount(init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r>
              <a:rPr lang="en" b="1">
                <a:solidFill>
                  <a:srgbClr val="6AA84F"/>
                </a:solidFill>
                <a:latin typeface="Consolas"/>
                <a:ea typeface="Consolas"/>
                <a:cs typeface="Consolas"/>
                <a:sym typeface="Consolas"/>
              </a:rPr>
              <a:t>Account</a:t>
            </a:r>
            <a:r>
              <a:rPr lang="en" b="1">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marL="0" lvl="0" indent="457200" algn="l" rtl="0">
              <a:spcBef>
                <a:spcPts val="0"/>
              </a:spcBef>
              <a:spcAft>
                <a:spcPts val="0"/>
              </a:spcAft>
              <a:buNone/>
            </a:pPr>
            <a:r>
              <a:rPr lang="en" b="1">
                <a:solidFill>
                  <a:schemeClr val="lt1"/>
                </a:solidFill>
                <a:latin typeface="Consolas"/>
                <a:ea typeface="Consolas"/>
                <a:cs typeface="Consolas"/>
                <a:sym typeface="Consolas"/>
              </a:rPr>
              <a:t>a := </a:t>
            </a:r>
            <a:r>
              <a:rPr lang="en" b="1">
                <a:solidFill>
                  <a:srgbClr val="6AA84F"/>
                </a:solidFill>
                <a:latin typeface="Consolas"/>
                <a:ea typeface="Consolas"/>
                <a:cs typeface="Consolas"/>
                <a:sym typeface="Consolas"/>
              </a:rPr>
              <a:t>Account</a:t>
            </a:r>
            <a:r>
              <a:rPr lang="en" b="1">
                <a:solidFill>
                  <a:schemeClr val="lt1"/>
                </a:solidFill>
                <a:latin typeface="Consolas"/>
                <a:ea typeface="Consolas"/>
                <a:cs typeface="Consolas"/>
                <a:sym typeface="Consolas"/>
              </a:rPr>
              <a:t>{make(</a:t>
            </a:r>
            <a:r>
              <a:rPr lang="en" b="1">
                <a:solidFill>
                  <a:srgbClr val="AF79FF"/>
                </a:solidFill>
                <a:latin typeface="Consolas"/>
                <a:ea typeface="Consolas"/>
                <a:cs typeface="Consolas"/>
                <a:sym typeface="Consolas"/>
              </a:rPr>
              <a:t>chan int</a:t>
            </a:r>
            <a:r>
              <a:rPr lang="en" b="1">
                <a:solidFill>
                  <a:srgbClr val="FFFFFF"/>
                </a:solidFill>
                <a:latin typeface="Consolas"/>
                <a:ea typeface="Consolas"/>
                <a:cs typeface="Consolas"/>
                <a:sym typeface="Consolas"/>
              </a:rPr>
              <a:t>, 1</a:t>
            </a:r>
            <a:r>
              <a:rPr lang="en" b="1">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marL="0" lvl="0" indent="457200" algn="l" rtl="0">
              <a:spcBef>
                <a:spcPts val="0"/>
              </a:spcBef>
              <a:spcAft>
                <a:spcPts val="0"/>
              </a:spcAft>
              <a:buNone/>
            </a:pPr>
            <a:r>
              <a:rPr lang="en" b="1">
                <a:solidFill>
                  <a:schemeClr val="lt1"/>
                </a:solidFill>
                <a:latin typeface="Consolas"/>
                <a:ea typeface="Consolas"/>
                <a:cs typeface="Consolas"/>
                <a:sym typeface="Consolas"/>
              </a:rPr>
              <a:t>a.balance &lt;- init</a:t>
            </a:r>
            <a:endParaRPr b="1">
              <a:solidFill>
                <a:schemeClr val="lt1"/>
              </a:solidFill>
              <a:latin typeface="Consolas"/>
              <a:ea typeface="Consolas"/>
              <a:cs typeface="Consolas"/>
              <a:sym typeface="Consolas"/>
            </a:endParaRPr>
          </a:p>
          <a:p>
            <a:pPr marL="0" lvl="0" indent="457200" algn="l" rtl="0">
              <a:spcBef>
                <a:spcPts val="0"/>
              </a:spcBef>
              <a:spcAft>
                <a:spcPts val="0"/>
              </a:spcAft>
              <a:buNone/>
            </a:pPr>
            <a:r>
              <a:rPr lang="en" b="1">
                <a:solidFill>
                  <a:srgbClr val="00CBFF"/>
                </a:solidFill>
                <a:latin typeface="Consolas"/>
                <a:ea typeface="Consolas"/>
                <a:cs typeface="Consolas"/>
                <a:sym typeface="Consolas"/>
              </a:rPr>
              <a:t>return</a:t>
            </a:r>
            <a:r>
              <a:rPr lang="en" b="1">
                <a:solidFill>
                  <a:schemeClr val="lt1"/>
                </a:solidFill>
                <a:latin typeface="Consolas"/>
                <a:ea typeface="Consolas"/>
                <a:cs typeface="Consolas"/>
                <a:sym typeface="Consolas"/>
              </a:rPr>
              <a:t> a</a:t>
            </a:r>
            <a:endParaRPr b="1">
              <a:solidFill>
                <a:schemeClr val="lt1"/>
              </a:solidFill>
              <a:latin typeface="Consolas"/>
              <a:ea typeface="Consolas"/>
              <a:cs typeface="Consolas"/>
              <a:sym typeface="Consolas"/>
            </a:endParaRPr>
          </a:p>
          <a:p>
            <a:pPr marL="0" lvl="0" indent="0" algn="l" rtl="0">
              <a:spcBef>
                <a:spcPts val="0"/>
              </a:spcBef>
              <a:spcAft>
                <a:spcPts val="0"/>
              </a:spcAft>
              <a:buNone/>
            </a:pPr>
            <a:r>
              <a:rPr lang="en" b="1">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marL="0" lvl="0" indent="0" algn="l" rtl="0">
              <a:spcBef>
                <a:spcPts val="0"/>
              </a:spcBef>
              <a:spcAft>
                <a:spcPts val="0"/>
              </a:spcAft>
              <a:buNone/>
            </a:pPr>
            <a:endParaRPr sz="1200">
              <a:solidFill>
                <a:srgbClr val="0000FF"/>
              </a:solidFill>
              <a:latin typeface="Courier New"/>
              <a:ea typeface="Courier New"/>
              <a:cs typeface="Courier New"/>
              <a:sym typeface="Courier New"/>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48"/>
        <p:cNvGrpSpPr/>
        <p:nvPr/>
      </p:nvGrpSpPr>
      <p:grpSpPr>
        <a:xfrm>
          <a:off x="0" y="0"/>
          <a:ext cx="0" cy="0"/>
          <a:chOff x="0" y="0"/>
          <a:chExt cx="0" cy="0"/>
        </a:xfrm>
      </p:grpSpPr>
      <p:sp>
        <p:nvSpPr>
          <p:cNvPr id="249" name="Google Shape;249;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Select statement</a:t>
            </a:r>
            <a:endParaRPr>
              <a:solidFill>
                <a:srgbClr val="FFFFFF"/>
              </a:solidFill>
            </a:endParaRPr>
          </a:p>
        </p:txBody>
      </p:sp>
      <p:sp>
        <p:nvSpPr>
          <p:cNvPr id="250" name="Google Shape;250;p31"/>
          <p:cNvSpPr txBox="1"/>
          <p:nvPr/>
        </p:nvSpPr>
        <p:spPr>
          <a:xfrm>
            <a:off x="508000" y="1179550"/>
            <a:ext cx="7612500" cy="3172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800" b="1">
                <a:solidFill>
                  <a:srgbClr val="EFEFEF"/>
                </a:solidFill>
                <a:latin typeface="Consolas"/>
                <a:ea typeface="Consolas"/>
                <a:cs typeface="Consolas"/>
                <a:sym typeface="Consolas"/>
              </a:rPr>
              <a:t>select </a:t>
            </a:r>
            <a:r>
              <a:rPr lang="en" sz="1800">
                <a:solidFill>
                  <a:srgbClr val="EFEFEF"/>
                </a:solidFill>
              </a:rPr>
              <a:t>allows a goroutine to wait on multiple channels at once</a:t>
            </a:r>
            <a:endParaRPr sz="1800">
              <a:solidFill>
                <a:srgbClr val="EFEFEF"/>
              </a:solidFill>
            </a:endParaRPr>
          </a:p>
          <a:p>
            <a:pPr marL="0" lvl="0" indent="0" algn="l" rtl="0">
              <a:spcBef>
                <a:spcPts val="0"/>
              </a:spcBef>
              <a:spcAft>
                <a:spcPts val="0"/>
              </a:spcAft>
              <a:buClr>
                <a:schemeClr val="dk1"/>
              </a:buClr>
              <a:buSzPts val="1100"/>
              <a:buFont typeface="Arial"/>
              <a:buNone/>
            </a:pPr>
            <a:endParaRPr sz="1800">
              <a:solidFill>
                <a:srgbClr val="EFEFEF"/>
              </a:solidFill>
            </a:endParaRPr>
          </a:p>
          <a:p>
            <a:pPr marL="0" lvl="0" indent="0" algn="l" rtl="0">
              <a:spcBef>
                <a:spcPts val="0"/>
              </a:spcBef>
              <a:spcAft>
                <a:spcPts val="0"/>
              </a:spcAft>
              <a:buClr>
                <a:schemeClr val="dk1"/>
              </a:buClr>
              <a:buSzPts val="1100"/>
              <a:buFont typeface="Arial"/>
              <a:buNone/>
            </a:pPr>
            <a:r>
              <a:rPr lang="en" b="1">
                <a:solidFill>
                  <a:srgbClr val="00CBFF"/>
                </a:solidFill>
                <a:latin typeface="Consolas"/>
                <a:ea typeface="Consolas"/>
                <a:cs typeface="Consolas"/>
                <a:sym typeface="Consolas"/>
              </a:rPr>
              <a:t>for </a:t>
            </a:r>
            <a:r>
              <a:rPr lang="en" b="1">
                <a:solidFill>
                  <a:srgbClr val="EFEFEF"/>
                </a:solidFill>
                <a:latin typeface="Consolas"/>
                <a:ea typeface="Consolas"/>
                <a:cs typeface="Consolas"/>
                <a:sym typeface="Consolas"/>
              </a:rPr>
              <a:t>{</a:t>
            </a:r>
            <a:endParaRPr sz="1800">
              <a:solidFill>
                <a:srgbClr val="EFEFEF"/>
              </a:solidFill>
            </a:endParaRPr>
          </a:p>
          <a:p>
            <a:pPr marL="457200" lvl="0" indent="0" algn="l" rtl="0">
              <a:spcBef>
                <a:spcPts val="0"/>
              </a:spcBef>
              <a:spcAft>
                <a:spcPts val="0"/>
              </a:spcAft>
              <a:buClr>
                <a:schemeClr val="dk1"/>
              </a:buClr>
              <a:buSzPts val="1100"/>
              <a:buFont typeface="Arial"/>
              <a:buNone/>
            </a:pPr>
            <a:r>
              <a:rPr lang="en" b="1">
                <a:solidFill>
                  <a:srgbClr val="00CBFF"/>
                </a:solidFill>
                <a:latin typeface="Consolas"/>
                <a:ea typeface="Consolas"/>
                <a:cs typeface="Consolas"/>
                <a:sym typeface="Consolas"/>
              </a:rPr>
              <a:t>select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45720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	</a:t>
            </a:r>
            <a:r>
              <a:rPr lang="en" b="1">
                <a:solidFill>
                  <a:srgbClr val="00CBFF"/>
                </a:solidFill>
                <a:latin typeface="Consolas"/>
                <a:ea typeface="Consolas"/>
                <a:cs typeface="Consolas"/>
                <a:sym typeface="Consolas"/>
              </a:rPr>
              <a:t>case</a:t>
            </a:r>
            <a:r>
              <a:rPr lang="en" b="1">
                <a:solidFill>
                  <a:srgbClr val="EFEFEF"/>
                </a:solidFill>
                <a:latin typeface="Consolas"/>
                <a:ea typeface="Consolas"/>
                <a:cs typeface="Consolas"/>
                <a:sym typeface="Consolas"/>
              </a:rPr>
              <a:t> money := &lt;-dad:</a:t>
            </a:r>
            <a:endParaRPr b="1">
              <a:solidFill>
                <a:srgbClr val="EFEFEF"/>
              </a:solidFill>
              <a:latin typeface="Consolas"/>
              <a:ea typeface="Consolas"/>
              <a:cs typeface="Consolas"/>
              <a:sym typeface="Consolas"/>
            </a:endParaRPr>
          </a:p>
          <a:p>
            <a:pPr marL="45720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		buySnacks(money)</a:t>
            </a:r>
            <a:endParaRPr b="1">
              <a:solidFill>
                <a:srgbClr val="EFEFEF"/>
              </a:solidFill>
              <a:latin typeface="Consolas"/>
              <a:ea typeface="Consolas"/>
              <a:cs typeface="Consolas"/>
              <a:sym typeface="Consolas"/>
            </a:endParaRPr>
          </a:p>
          <a:p>
            <a:pPr marL="45720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	</a:t>
            </a:r>
            <a:r>
              <a:rPr lang="en" b="1">
                <a:solidFill>
                  <a:srgbClr val="00CBFF"/>
                </a:solidFill>
                <a:latin typeface="Consolas"/>
                <a:ea typeface="Consolas"/>
                <a:cs typeface="Consolas"/>
                <a:sym typeface="Consolas"/>
              </a:rPr>
              <a:t>case</a:t>
            </a:r>
            <a:r>
              <a:rPr lang="en" b="1">
                <a:solidFill>
                  <a:srgbClr val="EFEFEF"/>
                </a:solidFill>
                <a:latin typeface="Consolas"/>
                <a:ea typeface="Consolas"/>
                <a:cs typeface="Consolas"/>
                <a:sym typeface="Consolas"/>
              </a:rPr>
              <a:t> money := &lt;-mom:</a:t>
            </a:r>
            <a:endParaRPr b="1">
              <a:solidFill>
                <a:srgbClr val="EFEFEF"/>
              </a:solidFill>
              <a:latin typeface="Consolas"/>
              <a:ea typeface="Consolas"/>
              <a:cs typeface="Consolas"/>
              <a:sym typeface="Consolas"/>
            </a:endParaRPr>
          </a:p>
          <a:p>
            <a:pPr marL="45720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		buySnacks(money)</a:t>
            </a:r>
            <a:endParaRPr b="1">
              <a:solidFill>
                <a:srgbClr val="EFEFEF"/>
              </a:solidFill>
              <a:latin typeface="Consolas"/>
              <a:ea typeface="Consolas"/>
              <a:cs typeface="Consolas"/>
              <a:sym typeface="Consolas"/>
            </a:endParaRPr>
          </a:p>
          <a:p>
            <a:pPr marL="45720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a:t>
            </a:r>
            <a:endParaRPr sz="1800">
              <a:solidFill>
                <a:srgbClr val="EFEFEF"/>
              </a:solidFill>
            </a:endParaRPr>
          </a:p>
          <a:p>
            <a:pPr marL="0" lvl="0" indent="0" algn="l" rtl="0">
              <a:spcBef>
                <a:spcPts val="0"/>
              </a:spcBef>
              <a:spcAft>
                <a:spcPts val="0"/>
              </a:spcAft>
              <a:buClr>
                <a:schemeClr val="dk1"/>
              </a:buClr>
              <a:buSzPts val="1100"/>
              <a:buFont typeface="Arial"/>
              <a:buNone/>
            </a:pPr>
            <a:r>
              <a:rPr lang="en" sz="1800">
                <a:solidFill>
                  <a:srgbClr val="EFEFEF"/>
                </a:solidFill>
              </a:rPr>
              <a:t>}</a:t>
            </a:r>
            <a:endParaRPr sz="1800">
              <a:solidFill>
                <a:srgbClr val="EFEFEF"/>
              </a:solidFill>
            </a:endParaRPr>
          </a:p>
          <a:p>
            <a:pPr marL="0" lvl="0" indent="0" algn="l" rtl="0">
              <a:spcBef>
                <a:spcPts val="0"/>
              </a:spcBef>
              <a:spcAft>
                <a:spcPts val="0"/>
              </a:spcAft>
              <a:buClr>
                <a:schemeClr val="dk1"/>
              </a:buClr>
              <a:buSzPts val="1100"/>
              <a:buFont typeface="Arial"/>
              <a:buNone/>
            </a:pPr>
            <a:endParaRPr sz="1800">
              <a:solidFill>
                <a:srgbClr val="EFEFE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Go Resources</a:t>
            </a:r>
            <a:endParaRPr>
              <a:solidFill>
                <a:srgbClr val="FFFFFF"/>
              </a:solidFill>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4000" u="sng">
                <a:solidFill>
                  <a:schemeClr val="accent5"/>
                </a:solidFill>
                <a:hlinkClick r:id="rId3"/>
              </a:rPr>
              <a:t>https://tour.golang.org/list</a:t>
            </a:r>
            <a:endParaRPr/>
          </a:p>
          <a:p>
            <a:pPr marL="0" lvl="0" indent="0" algn="ctr" rtl="0">
              <a:spcBef>
                <a:spcPts val="1600"/>
              </a:spcBef>
              <a:spcAft>
                <a:spcPts val="0"/>
              </a:spcAft>
              <a:buNone/>
            </a:pPr>
            <a:r>
              <a:rPr lang="en" sz="4000" u="sng">
                <a:solidFill>
                  <a:schemeClr val="accent5"/>
                </a:solidFill>
                <a:hlinkClick r:id="rId4"/>
              </a:rPr>
              <a:t>https://play.golang.org</a:t>
            </a:r>
            <a:endParaRPr sz="4000">
              <a:solidFill>
                <a:schemeClr val="dk1"/>
              </a:solidFill>
            </a:endParaRPr>
          </a:p>
          <a:p>
            <a:pPr marL="0" lvl="0" indent="0" algn="ctr" rtl="0">
              <a:spcBef>
                <a:spcPts val="1600"/>
              </a:spcBef>
              <a:spcAft>
                <a:spcPts val="0"/>
              </a:spcAft>
              <a:buClr>
                <a:schemeClr val="dk1"/>
              </a:buClr>
              <a:buSzPts val="1100"/>
              <a:buFont typeface="Arial"/>
              <a:buNone/>
            </a:pPr>
            <a:r>
              <a:rPr lang="en" sz="4000" u="sng">
                <a:solidFill>
                  <a:schemeClr val="hlink"/>
                </a:solidFill>
                <a:hlinkClick r:id="rId5"/>
              </a:rPr>
              <a:t>https://gobyexample.com</a:t>
            </a:r>
            <a:endParaRPr sz="4000">
              <a:solidFill>
                <a:schemeClr val="dk1"/>
              </a:solidFill>
            </a:endParaRPr>
          </a:p>
          <a:p>
            <a:pPr marL="0" lvl="0" indent="0" algn="l" rtl="0">
              <a:spcBef>
                <a:spcPts val="1600"/>
              </a:spcBef>
              <a:spcAft>
                <a:spcPts val="1600"/>
              </a:spcAft>
              <a:buNone/>
            </a:pPr>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54"/>
        <p:cNvGrpSpPr/>
        <p:nvPr/>
      </p:nvGrpSpPr>
      <p:grpSpPr>
        <a:xfrm>
          <a:off x="0" y="0"/>
          <a:ext cx="0" cy="0"/>
          <a:chOff x="0" y="0"/>
          <a:chExt cx="0" cy="0"/>
        </a:xfrm>
      </p:grpSpPr>
      <p:sp>
        <p:nvSpPr>
          <p:cNvPr id="255" name="Google Shape;255;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Select statement</a:t>
            </a:r>
            <a:endParaRPr>
              <a:solidFill>
                <a:srgbClr val="FFFFFF"/>
              </a:solidFill>
            </a:endParaRPr>
          </a:p>
        </p:txBody>
      </p:sp>
      <p:sp>
        <p:nvSpPr>
          <p:cNvPr id="256" name="Google Shape;256;p32"/>
          <p:cNvSpPr txBox="1"/>
          <p:nvPr/>
        </p:nvSpPr>
        <p:spPr>
          <a:xfrm>
            <a:off x="508000" y="1179550"/>
            <a:ext cx="7612500" cy="3172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800" b="1">
                <a:solidFill>
                  <a:srgbClr val="EFEFEF"/>
                </a:solidFill>
                <a:latin typeface="Consolas"/>
                <a:ea typeface="Consolas"/>
                <a:cs typeface="Consolas"/>
                <a:sym typeface="Consolas"/>
              </a:rPr>
              <a:t>select </a:t>
            </a:r>
            <a:r>
              <a:rPr lang="en" sz="1800">
                <a:solidFill>
                  <a:srgbClr val="EFEFEF"/>
                </a:solidFill>
              </a:rPr>
              <a:t>allows a goroutine to wait on multiple channels at once</a:t>
            </a:r>
            <a:endParaRPr sz="1800">
              <a:solidFill>
                <a:srgbClr val="EFEFEF"/>
              </a:solidFill>
            </a:endParaRPr>
          </a:p>
          <a:p>
            <a:pPr marL="0" lvl="0" indent="0" algn="l" rtl="0">
              <a:spcBef>
                <a:spcPts val="0"/>
              </a:spcBef>
              <a:spcAft>
                <a:spcPts val="0"/>
              </a:spcAft>
              <a:buClr>
                <a:schemeClr val="dk1"/>
              </a:buClr>
              <a:buSzPts val="1100"/>
              <a:buFont typeface="Arial"/>
              <a:buNone/>
            </a:pPr>
            <a:endParaRPr sz="1800">
              <a:solidFill>
                <a:srgbClr val="EFEFEF"/>
              </a:solidFill>
            </a:endParaRPr>
          </a:p>
          <a:p>
            <a:pPr marL="0" lvl="0" indent="0" algn="l" rtl="0">
              <a:spcBef>
                <a:spcPts val="0"/>
              </a:spcBef>
              <a:spcAft>
                <a:spcPts val="0"/>
              </a:spcAft>
              <a:buClr>
                <a:schemeClr val="dk1"/>
              </a:buClr>
              <a:buSzPts val="1100"/>
              <a:buFont typeface="Arial"/>
              <a:buNone/>
            </a:pPr>
            <a:r>
              <a:rPr lang="en" b="1">
                <a:solidFill>
                  <a:srgbClr val="00CBFF"/>
                </a:solidFill>
                <a:latin typeface="Consolas"/>
                <a:ea typeface="Consolas"/>
                <a:cs typeface="Consolas"/>
                <a:sym typeface="Consolas"/>
              </a:rPr>
              <a:t>for </a:t>
            </a:r>
            <a:r>
              <a:rPr lang="en" b="1">
                <a:solidFill>
                  <a:srgbClr val="EFEFEF"/>
                </a:solidFill>
                <a:latin typeface="Consolas"/>
                <a:ea typeface="Consolas"/>
                <a:cs typeface="Consolas"/>
                <a:sym typeface="Consolas"/>
              </a:rPr>
              <a:t>{</a:t>
            </a:r>
            <a:endParaRPr sz="1800">
              <a:solidFill>
                <a:srgbClr val="EFEFEF"/>
              </a:solidFill>
            </a:endParaRPr>
          </a:p>
          <a:p>
            <a:pPr marL="457200" lvl="0" indent="0" algn="l" rtl="0">
              <a:spcBef>
                <a:spcPts val="0"/>
              </a:spcBef>
              <a:spcAft>
                <a:spcPts val="0"/>
              </a:spcAft>
              <a:buClr>
                <a:schemeClr val="dk1"/>
              </a:buClr>
              <a:buSzPts val="1100"/>
              <a:buFont typeface="Arial"/>
              <a:buNone/>
            </a:pPr>
            <a:r>
              <a:rPr lang="en" b="1">
                <a:solidFill>
                  <a:srgbClr val="00CBFF"/>
                </a:solidFill>
                <a:latin typeface="Consolas"/>
                <a:ea typeface="Consolas"/>
                <a:cs typeface="Consolas"/>
                <a:sym typeface="Consolas"/>
              </a:rPr>
              <a:t>select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45720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	</a:t>
            </a:r>
            <a:r>
              <a:rPr lang="en" b="1">
                <a:solidFill>
                  <a:srgbClr val="00CBFF"/>
                </a:solidFill>
                <a:latin typeface="Consolas"/>
                <a:ea typeface="Consolas"/>
                <a:cs typeface="Consolas"/>
                <a:sym typeface="Consolas"/>
              </a:rPr>
              <a:t>case</a:t>
            </a:r>
            <a:r>
              <a:rPr lang="en" b="1">
                <a:solidFill>
                  <a:srgbClr val="EFEFEF"/>
                </a:solidFill>
                <a:latin typeface="Consolas"/>
                <a:ea typeface="Consolas"/>
                <a:cs typeface="Consolas"/>
                <a:sym typeface="Consolas"/>
              </a:rPr>
              <a:t> money := &lt;-dad:</a:t>
            </a:r>
            <a:endParaRPr b="1">
              <a:solidFill>
                <a:srgbClr val="EFEFEF"/>
              </a:solidFill>
              <a:latin typeface="Consolas"/>
              <a:ea typeface="Consolas"/>
              <a:cs typeface="Consolas"/>
              <a:sym typeface="Consolas"/>
            </a:endParaRPr>
          </a:p>
          <a:p>
            <a:pPr marL="45720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		buySnacks(money)</a:t>
            </a:r>
            <a:endParaRPr b="1">
              <a:solidFill>
                <a:srgbClr val="EFEFEF"/>
              </a:solidFill>
              <a:latin typeface="Consolas"/>
              <a:ea typeface="Consolas"/>
              <a:cs typeface="Consolas"/>
              <a:sym typeface="Consolas"/>
            </a:endParaRPr>
          </a:p>
          <a:p>
            <a:pPr marL="45720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	</a:t>
            </a:r>
            <a:r>
              <a:rPr lang="en" b="1">
                <a:solidFill>
                  <a:srgbClr val="00CBFF"/>
                </a:solidFill>
                <a:latin typeface="Consolas"/>
                <a:ea typeface="Consolas"/>
                <a:cs typeface="Consolas"/>
                <a:sym typeface="Consolas"/>
              </a:rPr>
              <a:t>case</a:t>
            </a:r>
            <a:r>
              <a:rPr lang="en" b="1">
                <a:solidFill>
                  <a:srgbClr val="EFEFEF"/>
                </a:solidFill>
                <a:latin typeface="Consolas"/>
                <a:ea typeface="Consolas"/>
                <a:cs typeface="Consolas"/>
                <a:sym typeface="Consolas"/>
              </a:rPr>
              <a:t> money := &lt;-mom:</a:t>
            </a:r>
            <a:endParaRPr b="1">
              <a:solidFill>
                <a:srgbClr val="EFEFEF"/>
              </a:solidFill>
              <a:latin typeface="Consolas"/>
              <a:ea typeface="Consolas"/>
              <a:cs typeface="Consolas"/>
              <a:sym typeface="Consolas"/>
            </a:endParaRPr>
          </a:p>
          <a:p>
            <a:pPr marL="45720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		buySnacks(money)</a:t>
            </a:r>
            <a:endParaRPr b="1">
              <a:solidFill>
                <a:srgbClr val="EFEFEF"/>
              </a:solidFill>
              <a:latin typeface="Consolas"/>
              <a:ea typeface="Consolas"/>
              <a:cs typeface="Consolas"/>
              <a:sym typeface="Consolas"/>
            </a:endParaRPr>
          </a:p>
          <a:p>
            <a:pPr marL="45720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	</a:t>
            </a:r>
            <a:r>
              <a:rPr lang="en" b="1">
                <a:solidFill>
                  <a:srgbClr val="00CBFF"/>
                </a:solidFill>
                <a:latin typeface="Consolas"/>
                <a:ea typeface="Consolas"/>
                <a:cs typeface="Consolas"/>
                <a:sym typeface="Consolas"/>
              </a:rPr>
              <a:t>case</a:t>
            </a:r>
            <a:r>
              <a:rPr lang="en" b="1">
                <a:solidFill>
                  <a:srgbClr val="EFEFEF"/>
                </a:solidFill>
                <a:latin typeface="Consolas"/>
                <a:ea typeface="Consolas"/>
                <a:cs typeface="Consolas"/>
                <a:sym typeface="Consolas"/>
              </a:rPr>
              <a:t> </a:t>
            </a:r>
            <a:r>
              <a:rPr lang="en" b="1">
                <a:solidFill>
                  <a:srgbClr val="00CBFF"/>
                </a:solidFill>
                <a:latin typeface="Consolas"/>
                <a:ea typeface="Consolas"/>
                <a:cs typeface="Consolas"/>
                <a:sym typeface="Consolas"/>
              </a:rPr>
              <a:t>default</a:t>
            </a: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45720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		starve()</a:t>
            </a:r>
            <a:endParaRPr b="1">
              <a:solidFill>
                <a:srgbClr val="EFEFEF"/>
              </a:solidFill>
              <a:latin typeface="Consolas"/>
              <a:ea typeface="Consolas"/>
              <a:cs typeface="Consolas"/>
              <a:sym typeface="Consolas"/>
            </a:endParaRPr>
          </a:p>
          <a:p>
            <a:pPr marL="914400" lvl="0" indent="45720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time.Sleep(</a:t>
            </a:r>
            <a:r>
              <a:rPr lang="en" b="1">
                <a:solidFill>
                  <a:srgbClr val="FF9900"/>
                </a:solidFill>
                <a:latin typeface="Consolas"/>
                <a:ea typeface="Consolas"/>
                <a:cs typeface="Consolas"/>
                <a:sym typeface="Consolas"/>
              </a:rPr>
              <a:t>5</a:t>
            </a:r>
            <a:r>
              <a:rPr lang="en" b="1">
                <a:solidFill>
                  <a:srgbClr val="EFEFEF"/>
                </a:solidFill>
                <a:latin typeface="Consolas"/>
                <a:ea typeface="Consolas"/>
                <a:cs typeface="Consolas"/>
                <a:sym typeface="Consolas"/>
              </a:rPr>
              <a:t> * time.Second)		</a:t>
            </a:r>
            <a:endParaRPr b="1">
              <a:solidFill>
                <a:srgbClr val="EFEFEF"/>
              </a:solidFill>
              <a:latin typeface="Consolas"/>
              <a:ea typeface="Consolas"/>
              <a:cs typeface="Consolas"/>
              <a:sym typeface="Consolas"/>
            </a:endParaRPr>
          </a:p>
          <a:p>
            <a:pPr marL="45720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a:t>
            </a:r>
            <a:endParaRPr sz="1800">
              <a:solidFill>
                <a:srgbClr val="EFEFEF"/>
              </a:solidFill>
            </a:endParaRPr>
          </a:p>
          <a:p>
            <a:pPr marL="0" lvl="0" indent="0" algn="l" rtl="0">
              <a:spcBef>
                <a:spcPts val="0"/>
              </a:spcBef>
              <a:spcAft>
                <a:spcPts val="0"/>
              </a:spcAft>
              <a:buClr>
                <a:schemeClr val="dk1"/>
              </a:buClr>
              <a:buSzPts val="1100"/>
              <a:buFont typeface="Arial"/>
              <a:buNone/>
            </a:pPr>
            <a:r>
              <a:rPr lang="en" sz="1800">
                <a:solidFill>
                  <a:srgbClr val="EFEFEF"/>
                </a:solidFill>
              </a:rPr>
              <a:t>}</a:t>
            </a:r>
            <a:endParaRPr sz="1800">
              <a:solidFill>
                <a:srgbClr val="EFEFEF"/>
              </a:solidFill>
            </a:endParaRPr>
          </a:p>
          <a:p>
            <a:pPr marL="0" lvl="0" indent="0" algn="l" rtl="0">
              <a:spcBef>
                <a:spcPts val="0"/>
              </a:spcBef>
              <a:spcAft>
                <a:spcPts val="0"/>
              </a:spcAft>
              <a:buClr>
                <a:schemeClr val="dk1"/>
              </a:buClr>
              <a:buSzPts val="1100"/>
              <a:buFont typeface="Arial"/>
              <a:buNone/>
            </a:pPr>
            <a:endParaRPr sz="1800">
              <a:solidFill>
                <a:srgbClr val="EFEFE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60"/>
        <p:cNvGrpSpPr/>
        <p:nvPr/>
      </p:nvGrpSpPr>
      <p:grpSpPr>
        <a:xfrm>
          <a:off x="0" y="0"/>
          <a:ext cx="0" cy="0"/>
          <a:chOff x="0" y="0"/>
          <a:chExt cx="0" cy="0"/>
        </a:xfrm>
      </p:grpSpPr>
      <p:sp>
        <p:nvSpPr>
          <p:cNvPr id="261" name="Google Shape;261;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Handle timeouts using </a:t>
            </a:r>
            <a:r>
              <a:rPr lang="en">
                <a:solidFill>
                  <a:srgbClr val="FFFFFF"/>
                </a:solidFill>
                <a:latin typeface="Consolas"/>
                <a:ea typeface="Consolas"/>
                <a:cs typeface="Consolas"/>
                <a:sym typeface="Consolas"/>
              </a:rPr>
              <a:t>select</a:t>
            </a:r>
            <a:endParaRPr>
              <a:solidFill>
                <a:srgbClr val="FFFFFF"/>
              </a:solidFill>
              <a:latin typeface="Consolas"/>
              <a:ea typeface="Consolas"/>
              <a:cs typeface="Consolas"/>
              <a:sym typeface="Consolas"/>
            </a:endParaRPr>
          </a:p>
        </p:txBody>
      </p:sp>
      <p:sp>
        <p:nvSpPr>
          <p:cNvPr id="262" name="Google Shape;262;p33"/>
          <p:cNvSpPr txBox="1"/>
          <p:nvPr/>
        </p:nvSpPr>
        <p:spPr>
          <a:xfrm>
            <a:off x="508000" y="1179550"/>
            <a:ext cx="3861900" cy="3264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EFEFEF"/>
                </a:solidFill>
                <a:latin typeface="Consolas"/>
                <a:ea typeface="Consolas"/>
                <a:cs typeface="Consolas"/>
                <a:sym typeface="Consolas"/>
              </a:rPr>
              <a:t>result := </a:t>
            </a:r>
            <a:r>
              <a:rPr lang="en" b="1">
                <a:solidFill>
                  <a:srgbClr val="00CBFF"/>
                </a:solidFill>
                <a:latin typeface="Consolas"/>
                <a:ea typeface="Consolas"/>
                <a:cs typeface="Consolas"/>
                <a:sym typeface="Consolas"/>
              </a:rPr>
              <a:t>make</a:t>
            </a:r>
            <a:r>
              <a:rPr lang="en" b="1">
                <a:solidFill>
                  <a:srgbClr val="EFEFEF"/>
                </a:solidFill>
                <a:latin typeface="Consolas"/>
                <a:ea typeface="Consolas"/>
                <a:cs typeface="Consolas"/>
                <a:sym typeface="Consolas"/>
              </a:rPr>
              <a:t>(</a:t>
            </a:r>
            <a:r>
              <a:rPr lang="en" b="1">
                <a:solidFill>
                  <a:srgbClr val="AF79FF"/>
                </a:solidFill>
                <a:latin typeface="Consolas"/>
                <a:ea typeface="Consolas"/>
                <a:cs typeface="Consolas"/>
                <a:sym typeface="Consolas"/>
              </a:rPr>
              <a:t>chan int</a:t>
            </a: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timeout := </a:t>
            </a:r>
            <a:r>
              <a:rPr lang="en" b="1">
                <a:solidFill>
                  <a:srgbClr val="00CBFF"/>
                </a:solidFill>
                <a:latin typeface="Consolas"/>
                <a:ea typeface="Consolas"/>
                <a:cs typeface="Consolas"/>
                <a:sym typeface="Consolas"/>
              </a:rPr>
              <a:t>make</a:t>
            </a:r>
            <a:r>
              <a:rPr lang="en" b="1">
                <a:solidFill>
                  <a:srgbClr val="EFEFEF"/>
                </a:solidFill>
                <a:latin typeface="Consolas"/>
                <a:ea typeface="Consolas"/>
                <a:cs typeface="Consolas"/>
                <a:sym typeface="Consolas"/>
              </a:rPr>
              <a:t>(</a:t>
            </a:r>
            <a:r>
              <a:rPr lang="en" b="1">
                <a:solidFill>
                  <a:srgbClr val="AF79FF"/>
                </a:solidFill>
                <a:latin typeface="Consolas"/>
                <a:ea typeface="Consolas"/>
                <a:cs typeface="Consolas"/>
                <a:sym typeface="Consolas"/>
              </a:rPr>
              <a:t>chan bool</a:t>
            </a: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666666"/>
                </a:solidFill>
                <a:latin typeface="Consolas"/>
                <a:ea typeface="Consolas"/>
                <a:cs typeface="Consolas"/>
                <a:sym typeface="Consolas"/>
              </a:rPr>
              <a:t>// Asynchronously request an</a:t>
            </a:r>
            <a:endParaRPr b="1">
              <a:solidFill>
                <a:srgbClr val="666666"/>
              </a:solidFill>
              <a:latin typeface="Consolas"/>
              <a:ea typeface="Consolas"/>
              <a:cs typeface="Consolas"/>
              <a:sym typeface="Consolas"/>
            </a:endParaRPr>
          </a:p>
          <a:p>
            <a:pPr marL="0" lvl="0" indent="0" algn="l" rtl="0">
              <a:spcBef>
                <a:spcPts val="0"/>
              </a:spcBef>
              <a:spcAft>
                <a:spcPts val="0"/>
              </a:spcAft>
              <a:buNone/>
            </a:pPr>
            <a:r>
              <a:rPr lang="en" b="1">
                <a:solidFill>
                  <a:srgbClr val="666666"/>
                </a:solidFill>
                <a:latin typeface="Consolas"/>
                <a:ea typeface="Consolas"/>
                <a:cs typeface="Consolas"/>
                <a:sym typeface="Consolas"/>
              </a:rPr>
              <a:t>// answer from server, timing</a:t>
            </a:r>
            <a:endParaRPr b="1">
              <a:solidFill>
                <a:srgbClr val="666666"/>
              </a:solidFill>
              <a:latin typeface="Consolas"/>
              <a:ea typeface="Consolas"/>
              <a:cs typeface="Consolas"/>
              <a:sym typeface="Consolas"/>
            </a:endParaRPr>
          </a:p>
          <a:p>
            <a:pPr marL="0" lvl="0" indent="0" algn="l" rtl="0">
              <a:spcBef>
                <a:spcPts val="0"/>
              </a:spcBef>
              <a:spcAft>
                <a:spcPts val="0"/>
              </a:spcAft>
              <a:buNone/>
            </a:pPr>
            <a:r>
              <a:rPr lang="en" b="1">
                <a:solidFill>
                  <a:srgbClr val="666666"/>
                </a:solidFill>
                <a:latin typeface="Consolas"/>
                <a:ea typeface="Consolas"/>
                <a:cs typeface="Consolas"/>
                <a:sym typeface="Consolas"/>
              </a:rPr>
              <a:t>// out after X seconds</a:t>
            </a: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askServer(result, timeout)</a:t>
            </a:r>
            <a:endParaRPr b="1">
              <a:solidFill>
                <a:srgbClr val="666666"/>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666666"/>
                </a:solidFill>
                <a:latin typeface="Consolas"/>
                <a:ea typeface="Consolas"/>
                <a:cs typeface="Consolas"/>
                <a:sym typeface="Consolas"/>
              </a:rPr>
              <a:t>// Wait on both channels</a:t>
            </a: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select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	</a:t>
            </a:r>
            <a:r>
              <a:rPr lang="en" b="1">
                <a:solidFill>
                  <a:srgbClr val="00CBFF"/>
                </a:solidFill>
                <a:latin typeface="Consolas"/>
                <a:ea typeface="Consolas"/>
                <a:cs typeface="Consolas"/>
                <a:sym typeface="Consolas"/>
              </a:rPr>
              <a:t>case</a:t>
            </a:r>
            <a:r>
              <a:rPr lang="en" b="1">
                <a:solidFill>
                  <a:srgbClr val="EFEFEF"/>
                </a:solidFill>
                <a:latin typeface="Consolas"/>
                <a:ea typeface="Consolas"/>
                <a:cs typeface="Consolas"/>
                <a:sym typeface="Consolas"/>
              </a:rPr>
              <a:t> res := &lt;-result:</a:t>
            </a: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		handleResult(res)</a:t>
            </a: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	</a:t>
            </a:r>
            <a:r>
              <a:rPr lang="en" b="1">
                <a:solidFill>
                  <a:srgbClr val="00CBFF"/>
                </a:solidFill>
                <a:latin typeface="Consolas"/>
                <a:ea typeface="Consolas"/>
                <a:cs typeface="Consolas"/>
                <a:sym typeface="Consolas"/>
              </a:rPr>
              <a:t>case</a:t>
            </a:r>
            <a:r>
              <a:rPr lang="en" b="1">
                <a:solidFill>
                  <a:srgbClr val="EFEFEF"/>
                </a:solidFill>
                <a:latin typeface="Consolas"/>
                <a:ea typeface="Consolas"/>
                <a:cs typeface="Consolas"/>
                <a:sym typeface="Consolas"/>
              </a:rPr>
              <a:t> &lt;-timeout:</a:t>
            </a: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		fmt.Println(</a:t>
            </a:r>
            <a:r>
              <a:rPr lang="en" b="1">
                <a:solidFill>
                  <a:srgbClr val="E69138"/>
                </a:solidFill>
                <a:latin typeface="Consolas"/>
                <a:ea typeface="Consolas"/>
                <a:cs typeface="Consolas"/>
                <a:sym typeface="Consolas"/>
              </a:rPr>
              <a:t>"Timeout!"</a:t>
            </a: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endParaRPr b="1">
              <a:solidFill>
                <a:srgbClr val="EFEFEF"/>
              </a:solidFill>
              <a:latin typeface="Consolas"/>
              <a:ea typeface="Consolas"/>
              <a:cs typeface="Consolas"/>
              <a:sym typeface="Consolas"/>
            </a:endParaRPr>
          </a:p>
        </p:txBody>
      </p:sp>
      <p:sp>
        <p:nvSpPr>
          <p:cNvPr id="263" name="Google Shape;263;p33"/>
          <p:cNvSpPr txBox="1"/>
          <p:nvPr/>
        </p:nvSpPr>
        <p:spPr>
          <a:xfrm>
            <a:off x="4318000" y="1179550"/>
            <a:ext cx="3861900" cy="3264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CBFF"/>
                </a:solidFill>
                <a:latin typeface="Consolas"/>
                <a:ea typeface="Consolas"/>
                <a:cs typeface="Consolas"/>
                <a:sym typeface="Consolas"/>
              </a:rPr>
              <a:t>func </a:t>
            </a:r>
            <a:r>
              <a:rPr lang="en" b="1">
                <a:solidFill>
                  <a:srgbClr val="EFEFEF"/>
                </a:solidFill>
                <a:latin typeface="Consolas"/>
                <a:ea typeface="Consolas"/>
                <a:cs typeface="Consolas"/>
                <a:sym typeface="Consolas"/>
              </a:rPr>
              <a:t>askServer(</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EFEFEF"/>
                </a:solidFill>
                <a:latin typeface="Consolas"/>
                <a:ea typeface="Consolas"/>
                <a:cs typeface="Consolas"/>
                <a:sym typeface="Consolas"/>
              </a:rPr>
              <a:t>result </a:t>
            </a:r>
            <a:r>
              <a:rPr lang="en" b="1">
                <a:solidFill>
                  <a:srgbClr val="AF79FF"/>
                </a:solidFill>
                <a:latin typeface="Consolas"/>
                <a:ea typeface="Consolas"/>
                <a:cs typeface="Consolas"/>
                <a:sym typeface="Consolas"/>
              </a:rPr>
              <a:t>chan int</a:t>
            </a:r>
            <a:r>
              <a:rPr lang="en" b="1">
                <a:solidFill>
                  <a:srgbClr val="FFFFFF"/>
                </a:solidFill>
                <a:latin typeface="Consolas"/>
                <a:ea typeface="Consolas"/>
                <a:cs typeface="Consolas"/>
                <a:sym typeface="Consolas"/>
              </a:rPr>
              <a:t>,</a:t>
            </a:r>
            <a:endParaRPr b="1">
              <a:solidFill>
                <a:srgbClr val="FFFFFF"/>
              </a:solidFill>
              <a:latin typeface="Consolas"/>
              <a:ea typeface="Consolas"/>
              <a:cs typeface="Consolas"/>
              <a:sym typeface="Consolas"/>
            </a:endParaRPr>
          </a:p>
          <a:p>
            <a:pPr marL="457200" lvl="0" indent="0" algn="l" rtl="0">
              <a:spcBef>
                <a:spcPts val="0"/>
              </a:spcBef>
              <a:spcAft>
                <a:spcPts val="0"/>
              </a:spcAft>
              <a:buNone/>
            </a:pPr>
            <a:r>
              <a:rPr lang="en" b="1">
                <a:solidFill>
                  <a:srgbClr val="EFEFEF"/>
                </a:solidFill>
                <a:latin typeface="Consolas"/>
                <a:ea typeface="Consolas"/>
                <a:cs typeface="Consolas"/>
                <a:sym typeface="Consolas"/>
              </a:rPr>
              <a:t>timeout </a:t>
            </a:r>
            <a:r>
              <a:rPr lang="en" b="1">
                <a:solidFill>
                  <a:srgbClr val="AF79FF"/>
                </a:solidFill>
                <a:latin typeface="Consolas"/>
                <a:ea typeface="Consolas"/>
                <a:cs typeface="Consolas"/>
                <a:sym typeface="Consolas"/>
              </a:rPr>
              <a:t>chan bool</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457200" lvl="0" indent="0" algn="l" rtl="0">
              <a:spcBef>
                <a:spcPts val="0"/>
              </a:spcBef>
              <a:spcAft>
                <a:spcPts val="0"/>
              </a:spcAft>
              <a:buNone/>
            </a:pPr>
            <a:r>
              <a:rPr lang="en" b="1">
                <a:solidFill>
                  <a:srgbClr val="666666"/>
                </a:solidFill>
                <a:latin typeface="Consolas"/>
                <a:ea typeface="Consolas"/>
                <a:cs typeface="Consolas"/>
                <a:sym typeface="Consolas"/>
              </a:rPr>
              <a:t>// Start timer</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00CBFF"/>
                </a:solidFill>
                <a:latin typeface="Consolas"/>
                <a:ea typeface="Consolas"/>
                <a:cs typeface="Consolas"/>
                <a:sym typeface="Consolas"/>
              </a:rPr>
              <a:t>go</a:t>
            </a:r>
            <a:r>
              <a:rPr lang="en" b="1">
                <a:solidFill>
                  <a:srgbClr val="EFEFEF"/>
                </a:solidFill>
                <a:latin typeface="Consolas"/>
                <a:ea typeface="Consolas"/>
                <a:cs typeface="Consolas"/>
                <a:sym typeface="Consolas"/>
              </a:rPr>
              <a:t> </a:t>
            </a: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457200" lvl="0" indent="457200" algn="l" rtl="0">
              <a:spcBef>
                <a:spcPts val="0"/>
              </a:spcBef>
              <a:spcAft>
                <a:spcPts val="0"/>
              </a:spcAft>
              <a:buNone/>
            </a:pPr>
            <a:r>
              <a:rPr lang="en" b="1">
                <a:solidFill>
                  <a:srgbClr val="EFEFEF"/>
                </a:solidFill>
                <a:latin typeface="Consolas"/>
                <a:ea typeface="Consolas"/>
                <a:cs typeface="Consolas"/>
                <a:sym typeface="Consolas"/>
              </a:rPr>
              <a:t>time.Sleep(5 * time.Second)</a:t>
            </a:r>
            <a:endParaRPr b="1">
              <a:solidFill>
                <a:srgbClr val="EFEFEF"/>
              </a:solidFill>
              <a:latin typeface="Consolas"/>
              <a:ea typeface="Consolas"/>
              <a:cs typeface="Consolas"/>
              <a:sym typeface="Consolas"/>
            </a:endParaRPr>
          </a:p>
          <a:p>
            <a:pPr marL="457200" lvl="0" indent="457200" algn="l" rtl="0">
              <a:spcBef>
                <a:spcPts val="0"/>
              </a:spcBef>
              <a:spcAft>
                <a:spcPts val="0"/>
              </a:spcAft>
              <a:buNone/>
            </a:pPr>
            <a:r>
              <a:rPr lang="en" b="1">
                <a:solidFill>
                  <a:srgbClr val="EFEFEF"/>
                </a:solidFill>
                <a:latin typeface="Consolas"/>
                <a:ea typeface="Consolas"/>
                <a:cs typeface="Consolas"/>
                <a:sym typeface="Consolas"/>
              </a:rPr>
              <a:t>timeout &lt;- </a:t>
            </a:r>
            <a:r>
              <a:rPr lang="en" b="1">
                <a:solidFill>
                  <a:srgbClr val="FF9900"/>
                </a:solidFill>
                <a:latin typeface="Consolas"/>
                <a:ea typeface="Consolas"/>
                <a:cs typeface="Consolas"/>
                <a:sym typeface="Consolas"/>
              </a:rPr>
              <a:t>true</a:t>
            </a:r>
            <a:endParaRPr b="1">
              <a:solidFill>
                <a:srgbClr val="FF9900"/>
              </a:solidFill>
              <a:latin typeface="Consolas"/>
              <a:ea typeface="Consolas"/>
              <a:cs typeface="Consolas"/>
              <a:sym typeface="Consolas"/>
            </a:endParaRPr>
          </a:p>
          <a:p>
            <a:pPr marL="0" lvl="0" indent="45720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457200" lvl="0" indent="0" algn="l" rtl="0">
              <a:spcBef>
                <a:spcPts val="0"/>
              </a:spcBef>
              <a:spcAft>
                <a:spcPts val="0"/>
              </a:spcAft>
              <a:buNone/>
            </a:pPr>
            <a:r>
              <a:rPr lang="en" b="1">
                <a:solidFill>
                  <a:srgbClr val="666666"/>
                </a:solidFill>
                <a:latin typeface="Consolas"/>
                <a:ea typeface="Consolas"/>
                <a:cs typeface="Consolas"/>
                <a:sym typeface="Consolas"/>
              </a:rPr>
              <a:t>// Ask server</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00CBFF"/>
                </a:solidFill>
                <a:latin typeface="Consolas"/>
                <a:ea typeface="Consolas"/>
                <a:cs typeface="Consolas"/>
                <a:sym typeface="Consolas"/>
              </a:rPr>
              <a:t>go</a:t>
            </a:r>
            <a:r>
              <a:rPr lang="en" b="1">
                <a:solidFill>
                  <a:srgbClr val="EFEFEF"/>
                </a:solidFill>
                <a:latin typeface="Consolas"/>
                <a:ea typeface="Consolas"/>
                <a:cs typeface="Consolas"/>
                <a:sym typeface="Consolas"/>
              </a:rPr>
              <a:t> </a:t>
            </a: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457200" lvl="0" indent="457200" algn="l" rtl="0">
              <a:spcBef>
                <a:spcPts val="0"/>
              </a:spcBef>
              <a:spcAft>
                <a:spcPts val="0"/>
              </a:spcAft>
              <a:buNone/>
            </a:pPr>
            <a:r>
              <a:rPr lang="en" b="1">
                <a:solidFill>
                  <a:srgbClr val="EFEFEF"/>
                </a:solidFill>
                <a:latin typeface="Consolas"/>
                <a:ea typeface="Consolas"/>
                <a:cs typeface="Consolas"/>
                <a:sym typeface="Consolas"/>
              </a:rPr>
              <a:t>response := </a:t>
            </a:r>
            <a:r>
              <a:rPr lang="en" b="1">
                <a:solidFill>
                  <a:srgbClr val="666666"/>
                </a:solidFill>
                <a:latin typeface="Consolas"/>
                <a:ea typeface="Consolas"/>
                <a:cs typeface="Consolas"/>
                <a:sym typeface="Consolas"/>
              </a:rPr>
              <a:t>// ... send RPC</a:t>
            </a:r>
            <a:endParaRPr b="1">
              <a:solidFill>
                <a:srgbClr val="666666"/>
              </a:solidFill>
              <a:latin typeface="Consolas"/>
              <a:ea typeface="Consolas"/>
              <a:cs typeface="Consolas"/>
              <a:sym typeface="Consolas"/>
            </a:endParaRPr>
          </a:p>
          <a:p>
            <a:pPr marL="457200" lvl="0" indent="457200" algn="l" rtl="0">
              <a:spcBef>
                <a:spcPts val="0"/>
              </a:spcBef>
              <a:spcAft>
                <a:spcPts val="0"/>
              </a:spcAft>
              <a:buNone/>
            </a:pPr>
            <a:r>
              <a:rPr lang="en" b="1">
                <a:solidFill>
                  <a:srgbClr val="EFEFEF"/>
                </a:solidFill>
                <a:latin typeface="Consolas"/>
                <a:ea typeface="Consolas"/>
                <a:cs typeface="Consolas"/>
                <a:sym typeface="Consolas"/>
              </a:rPr>
              <a:t>result &lt;- </a:t>
            </a:r>
            <a:r>
              <a:rPr lang="en" b="1">
                <a:solidFill>
                  <a:srgbClr val="FFFFFF"/>
                </a:solidFill>
                <a:latin typeface="Consolas"/>
                <a:ea typeface="Consolas"/>
                <a:cs typeface="Consolas"/>
                <a:sym typeface="Consolas"/>
              </a:rPr>
              <a:t>response</a:t>
            </a:r>
            <a:endParaRPr b="1">
              <a:solidFill>
                <a:srgbClr val="FFFFFF"/>
              </a:solidFill>
              <a:latin typeface="Consolas"/>
              <a:ea typeface="Consolas"/>
              <a:cs typeface="Consolas"/>
              <a:sym typeface="Consolas"/>
            </a:endParaRPr>
          </a:p>
          <a:p>
            <a:pPr marL="0" lvl="0" indent="45720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p:txBody>
      </p:sp>
      <p:sp>
        <p:nvSpPr>
          <p:cNvPr id="264" name="Google Shape;264;p33"/>
          <p:cNvSpPr/>
          <p:nvPr/>
        </p:nvSpPr>
        <p:spPr>
          <a:xfrm>
            <a:off x="508000" y="1484565"/>
            <a:ext cx="2908200" cy="313800"/>
          </a:xfrm>
          <a:prstGeom prst="rect">
            <a:avLst/>
          </a:prstGeom>
          <a:solidFill>
            <a:srgbClr val="000000">
              <a:alpha val="90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33"/>
          <p:cNvSpPr/>
          <p:nvPr/>
        </p:nvSpPr>
        <p:spPr>
          <a:xfrm>
            <a:off x="4369900" y="2062578"/>
            <a:ext cx="3992100" cy="1219500"/>
          </a:xfrm>
          <a:prstGeom prst="rect">
            <a:avLst/>
          </a:prstGeom>
          <a:solidFill>
            <a:srgbClr val="000000">
              <a:alpha val="90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33"/>
          <p:cNvSpPr/>
          <p:nvPr/>
        </p:nvSpPr>
        <p:spPr>
          <a:xfrm>
            <a:off x="832925" y="3787830"/>
            <a:ext cx="3020400" cy="460500"/>
          </a:xfrm>
          <a:prstGeom prst="rect">
            <a:avLst/>
          </a:prstGeom>
          <a:solidFill>
            <a:srgbClr val="000000">
              <a:alpha val="90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70"/>
        <p:cNvGrpSpPr/>
        <p:nvPr/>
      </p:nvGrpSpPr>
      <p:grpSpPr>
        <a:xfrm>
          <a:off x="0" y="0"/>
          <a:ext cx="0" cy="0"/>
          <a:chOff x="0" y="0"/>
          <a:chExt cx="0" cy="0"/>
        </a:xfrm>
      </p:grpSpPr>
      <p:sp>
        <p:nvSpPr>
          <p:cNvPr id="271" name="Google Shape;271;p3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Handle timeouts using </a:t>
            </a:r>
            <a:r>
              <a:rPr lang="en">
                <a:solidFill>
                  <a:srgbClr val="FFFFFF"/>
                </a:solidFill>
                <a:latin typeface="Consolas"/>
                <a:ea typeface="Consolas"/>
                <a:cs typeface="Consolas"/>
                <a:sym typeface="Consolas"/>
              </a:rPr>
              <a:t>select</a:t>
            </a:r>
            <a:endParaRPr>
              <a:solidFill>
                <a:srgbClr val="FFFFFF"/>
              </a:solidFill>
              <a:latin typeface="Consolas"/>
              <a:ea typeface="Consolas"/>
              <a:cs typeface="Consolas"/>
              <a:sym typeface="Consolas"/>
            </a:endParaRPr>
          </a:p>
        </p:txBody>
      </p:sp>
      <p:sp>
        <p:nvSpPr>
          <p:cNvPr id="272" name="Google Shape;272;p34"/>
          <p:cNvSpPr txBox="1"/>
          <p:nvPr/>
        </p:nvSpPr>
        <p:spPr>
          <a:xfrm>
            <a:off x="508000" y="1179550"/>
            <a:ext cx="3861900" cy="3264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EFEFEF"/>
                </a:solidFill>
                <a:latin typeface="Consolas"/>
                <a:ea typeface="Consolas"/>
                <a:cs typeface="Consolas"/>
                <a:sym typeface="Consolas"/>
              </a:rPr>
              <a:t>result := </a:t>
            </a:r>
            <a:r>
              <a:rPr lang="en" b="1">
                <a:solidFill>
                  <a:srgbClr val="00CBFF"/>
                </a:solidFill>
                <a:latin typeface="Consolas"/>
                <a:ea typeface="Consolas"/>
                <a:cs typeface="Consolas"/>
                <a:sym typeface="Consolas"/>
              </a:rPr>
              <a:t>make</a:t>
            </a:r>
            <a:r>
              <a:rPr lang="en" b="1">
                <a:solidFill>
                  <a:srgbClr val="EFEFEF"/>
                </a:solidFill>
                <a:latin typeface="Consolas"/>
                <a:ea typeface="Consolas"/>
                <a:cs typeface="Consolas"/>
                <a:sym typeface="Consolas"/>
              </a:rPr>
              <a:t>(</a:t>
            </a:r>
            <a:r>
              <a:rPr lang="en" b="1">
                <a:solidFill>
                  <a:srgbClr val="AF79FF"/>
                </a:solidFill>
                <a:latin typeface="Consolas"/>
                <a:ea typeface="Consolas"/>
                <a:cs typeface="Consolas"/>
                <a:sym typeface="Consolas"/>
              </a:rPr>
              <a:t>chan int</a:t>
            </a: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timeout := </a:t>
            </a:r>
            <a:r>
              <a:rPr lang="en" b="1">
                <a:solidFill>
                  <a:srgbClr val="00CBFF"/>
                </a:solidFill>
                <a:latin typeface="Consolas"/>
                <a:ea typeface="Consolas"/>
                <a:cs typeface="Consolas"/>
                <a:sym typeface="Consolas"/>
              </a:rPr>
              <a:t>make</a:t>
            </a:r>
            <a:r>
              <a:rPr lang="en" b="1">
                <a:solidFill>
                  <a:srgbClr val="EFEFEF"/>
                </a:solidFill>
                <a:latin typeface="Consolas"/>
                <a:ea typeface="Consolas"/>
                <a:cs typeface="Consolas"/>
                <a:sym typeface="Consolas"/>
              </a:rPr>
              <a:t>(</a:t>
            </a:r>
            <a:r>
              <a:rPr lang="en" b="1">
                <a:solidFill>
                  <a:srgbClr val="AF79FF"/>
                </a:solidFill>
                <a:latin typeface="Consolas"/>
                <a:ea typeface="Consolas"/>
                <a:cs typeface="Consolas"/>
                <a:sym typeface="Consolas"/>
              </a:rPr>
              <a:t>chan bool</a:t>
            </a: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666666"/>
                </a:solidFill>
                <a:latin typeface="Consolas"/>
                <a:ea typeface="Consolas"/>
                <a:cs typeface="Consolas"/>
                <a:sym typeface="Consolas"/>
              </a:rPr>
              <a:t>// Asynchronously request an</a:t>
            </a:r>
            <a:endParaRPr b="1">
              <a:solidFill>
                <a:srgbClr val="666666"/>
              </a:solidFill>
              <a:latin typeface="Consolas"/>
              <a:ea typeface="Consolas"/>
              <a:cs typeface="Consolas"/>
              <a:sym typeface="Consolas"/>
            </a:endParaRPr>
          </a:p>
          <a:p>
            <a:pPr marL="0" lvl="0" indent="0" algn="l" rtl="0">
              <a:spcBef>
                <a:spcPts val="0"/>
              </a:spcBef>
              <a:spcAft>
                <a:spcPts val="0"/>
              </a:spcAft>
              <a:buNone/>
            </a:pPr>
            <a:r>
              <a:rPr lang="en" b="1">
                <a:solidFill>
                  <a:srgbClr val="666666"/>
                </a:solidFill>
                <a:latin typeface="Consolas"/>
                <a:ea typeface="Consolas"/>
                <a:cs typeface="Consolas"/>
                <a:sym typeface="Consolas"/>
              </a:rPr>
              <a:t>// answer from server, timing</a:t>
            </a:r>
            <a:endParaRPr b="1">
              <a:solidFill>
                <a:srgbClr val="666666"/>
              </a:solidFill>
              <a:latin typeface="Consolas"/>
              <a:ea typeface="Consolas"/>
              <a:cs typeface="Consolas"/>
              <a:sym typeface="Consolas"/>
            </a:endParaRPr>
          </a:p>
          <a:p>
            <a:pPr marL="0" lvl="0" indent="0" algn="l" rtl="0">
              <a:spcBef>
                <a:spcPts val="0"/>
              </a:spcBef>
              <a:spcAft>
                <a:spcPts val="0"/>
              </a:spcAft>
              <a:buNone/>
            </a:pPr>
            <a:r>
              <a:rPr lang="en" b="1">
                <a:solidFill>
                  <a:srgbClr val="666666"/>
                </a:solidFill>
                <a:latin typeface="Consolas"/>
                <a:ea typeface="Consolas"/>
                <a:cs typeface="Consolas"/>
                <a:sym typeface="Consolas"/>
              </a:rPr>
              <a:t>// out after X seconds</a:t>
            </a: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askServer(result, timeout)</a:t>
            </a:r>
            <a:endParaRPr b="1">
              <a:solidFill>
                <a:srgbClr val="666666"/>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rgbClr val="666666"/>
                </a:solidFill>
                <a:latin typeface="Consolas"/>
                <a:ea typeface="Consolas"/>
                <a:cs typeface="Consolas"/>
                <a:sym typeface="Consolas"/>
              </a:rPr>
              <a:t>// Wait on both channels</a:t>
            </a: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rgbClr val="00CBFF"/>
                </a:solidFill>
                <a:latin typeface="Consolas"/>
                <a:ea typeface="Consolas"/>
                <a:cs typeface="Consolas"/>
                <a:sym typeface="Consolas"/>
              </a:rPr>
              <a:t>select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	</a:t>
            </a:r>
            <a:r>
              <a:rPr lang="en" b="1">
                <a:solidFill>
                  <a:srgbClr val="00CBFF"/>
                </a:solidFill>
                <a:latin typeface="Consolas"/>
                <a:ea typeface="Consolas"/>
                <a:cs typeface="Consolas"/>
                <a:sym typeface="Consolas"/>
              </a:rPr>
              <a:t>case</a:t>
            </a:r>
            <a:r>
              <a:rPr lang="en" b="1">
                <a:solidFill>
                  <a:srgbClr val="EFEFEF"/>
                </a:solidFill>
                <a:latin typeface="Consolas"/>
                <a:ea typeface="Consolas"/>
                <a:cs typeface="Consolas"/>
                <a:sym typeface="Consolas"/>
              </a:rPr>
              <a:t> res := &lt;-result:</a:t>
            </a: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		handleResult(res)</a:t>
            </a: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	</a:t>
            </a:r>
            <a:r>
              <a:rPr lang="en" b="1">
                <a:solidFill>
                  <a:srgbClr val="00CBFF"/>
                </a:solidFill>
                <a:latin typeface="Consolas"/>
                <a:ea typeface="Consolas"/>
                <a:cs typeface="Consolas"/>
                <a:sym typeface="Consolas"/>
              </a:rPr>
              <a:t>case</a:t>
            </a:r>
            <a:r>
              <a:rPr lang="en" b="1">
                <a:solidFill>
                  <a:srgbClr val="EFEFEF"/>
                </a:solidFill>
                <a:latin typeface="Consolas"/>
                <a:ea typeface="Consolas"/>
                <a:cs typeface="Consolas"/>
                <a:sym typeface="Consolas"/>
              </a:rPr>
              <a:t> &lt;-timeout:</a:t>
            </a: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		fmt.Println(</a:t>
            </a:r>
            <a:r>
              <a:rPr lang="en" b="1">
                <a:solidFill>
                  <a:srgbClr val="E69138"/>
                </a:solidFill>
                <a:latin typeface="Consolas"/>
                <a:ea typeface="Consolas"/>
                <a:cs typeface="Consolas"/>
                <a:sym typeface="Consolas"/>
              </a:rPr>
              <a:t>"Timeout!"</a:t>
            </a: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endParaRPr b="1">
              <a:solidFill>
                <a:srgbClr val="EFEFEF"/>
              </a:solidFill>
              <a:latin typeface="Consolas"/>
              <a:ea typeface="Consolas"/>
              <a:cs typeface="Consolas"/>
              <a:sym typeface="Consolas"/>
            </a:endParaRPr>
          </a:p>
        </p:txBody>
      </p:sp>
      <p:sp>
        <p:nvSpPr>
          <p:cNvPr id="273" name="Google Shape;273;p34"/>
          <p:cNvSpPr txBox="1"/>
          <p:nvPr/>
        </p:nvSpPr>
        <p:spPr>
          <a:xfrm>
            <a:off x="4318000" y="1179550"/>
            <a:ext cx="3861900" cy="3264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CBFF"/>
                </a:solidFill>
                <a:latin typeface="Consolas"/>
                <a:ea typeface="Consolas"/>
                <a:cs typeface="Consolas"/>
                <a:sym typeface="Consolas"/>
              </a:rPr>
              <a:t>func </a:t>
            </a:r>
            <a:r>
              <a:rPr lang="en" b="1">
                <a:solidFill>
                  <a:srgbClr val="EFEFEF"/>
                </a:solidFill>
                <a:latin typeface="Consolas"/>
                <a:ea typeface="Consolas"/>
                <a:cs typeface="Consolas"/>
                <a:sym typeface="Consolas"/>
              </a:rPr>
              <a:t>askServer(</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EFEFEF"/>
                </a:solidFill>
                <a:latin typeface="Consolas"/>
                <a:ea typeface="Consolas"/>
                <a:cs typeface="Consolas"/>
                <a:sym typeface="Consolas"/>
              </a:rPr>
              <a:t>result </a:t>
            </a:r>
            <a:r>
              <a:rPr lang="en" b="1">
                <a:solidFill>
                  <a:srgbClr val="AF79FF"/>
                </a:solidFill>
                <a:latin typeface="Consolas"/>
                <a:ea typeface="Consolas"/>
                <a:cs typeface="Consolas"/>
                <a:sym typeface="Consolas"/>
              </a:rPr>
              <a:t>chan int</a:t>
            </a:r>
            <a:r>
              <a:rPr lang="en" b="1">
                <a:solidFill>
                  <a:srgbClr val="FFFFFF"/>
                </a:solidFill>
                <a:latin typeface="Consolas"/>
                <a:ea typeface="Consolas"/>
                <a:cs typeface="Consolas"/>
                <a:sym typeface="Consolas"/>
              </a:rPr>
              <a:t>,</a:t>
            </a:r>
            <a:endParaRPr b="1">
              <a:solidFill>
                <a:srgbClr val="FFFFFF"/>
              </a:solidFill>
              <a:latin typeface="Consolas"/>
              <a:ea typeface="Consolas"/>
              <a:cs typeface="Consolas"/>
              <a:sym typeface="Consolas"/>
            </a:endParaRPr>
          </a:p>
          <a:p>
            <a:pPr marL="457200" lvl="0" indent="0" algn="l" rtl="0">
              <a:spcBef>
                <a:spcPts val="0"/>
              </a:spcBef>
              <a:spcAft>
                <a:spcPts val="0"/>
              </a:spcAft>
              <a:buNone/>
            </a:pPr>
            <a:r>
              <a:rPr lang="en" b="1">
                <a:solidFill>
                  <a:srgbClr val="EFEFEF"/>
                </a:solidFill>
                <a:latin typeface="Consolas"/>
                <a:ea typeface="Consolas"/>
                <a:cs typeface="Consolas"/>
                <a:sym typeface="Consolas"/>
              </a:rPr>
              <a:t>timeout </a:t>
            </a:r>
            <a:r>
              <a:rPr lang="en" b="1">
                <a:solidFill>
                  <a:srgbClr val="AF79FF"/>
                </a:solidFill>
                <a:latin typeface="Consolas"/>
                <a:ea typeface="Consolas"/>
                <a:cs typeface="Consolas"/>
                <a:sym typeface="Consolas"/>
              </a:rPr>
              <a:t>chan bool</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457200" lvl="0" indent="0" algn="l" rtl="0">
              <a:spcBef>
                <a:spcPts val="0"/>
              </a:spcBef>
              <a:spcAft>
                <a:spcPts val="0"/>
              </a:spcAft>
              <a:buNone/>
            </a:pPr>
            <a:r>
              <a:rPr lang="en" b="1">
                <a:solidFill>
                  <a:srgbClr val="666666"/>
                </a:solidFill>
                <a:latin typeface="Consolas"/>
                <a:ea typeface="Consolas"/>
                <a:cs typeface="Consolas"/>
                <a:sym typeface="Consolas"/>
              </a:rPr>
              <a:t>// Start timer</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00CBFF"/>
                </a:solidFill>
                <a:latin typeface="Consolas"/>
                <a:ea typeface="Consolas"/>
                <a:cs typeface="Consolas"/>
                <a:sym typeface="Consolas"/>
              </a:rPr>
              <a:t>go</a:t>
            </a:r>
            <a:r>
              <a:rPr lang="en" b="1">
                <a:solidFill>
                  <a:srgbClr val="EFEFEF"/>
                </a:solidFill>
                <a:latin typeface="Consolas"/>
                <a:ea typeface="Consolas"/>
                <a:cs typeface="Consolas"/>
                <a:sym typeface="Consolas"/>
              </a:rPr>
              <a:t> </a:t>
            </a: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457200" lvl="0" indent="457200" algn="l" rtl="0">
              <a:spcBef>
                <a:spcPts val="0"/>
              </a:spcBef>
              <a:spcAft>
                <a:spcPts val="0"/>
              </a:spcAft>
              <a:buNone/>
            </a:pPr>
            <a:r>
              <a:rPr lang="en" b="1">
                <a:solidFill>
                  <a:srgbClr val="EFEFEF"/>
                </a:solidFill>
                <a:latin typeface="Consolas"/>
                <a:ea typeface="Consolas"/>
                <a:cs typeface="Consolas"/>
                <a:sym typeface="Consolas"/>
              </a:rPr>
              <a:t>time.Sleep(5 * time.Second)</a:t>
            </a:r>
            <a:endParaRPr b="1">
              <a:solidFill>
                <a:srgbClr val="EFEFEF"/>
              </a:solidFill>
              <a:latin typeface="Consolas"/>
              <a:ea typeface="Consolas"/>
              <a:cs typeface="Consolas"/>
              <a:sym typeface="Consolas"/>
            </a:endParaRPr>
          </a:p>
          <a:p>
            <a:pPr marL="457200" lvl="0" indent="457200" algn="l" rtl="0">
              <a:spcBef>
                <a:spcPts val="0"/>
              </a:spcBef>
              <a:spcAft>
                <a:spcPts val="0"/>
              </a:spcAft>
              <a:buNone/>
            </a:pPr>
            <a:r>
              <a:rPr lang="en" b="1">
                <a:solidFill>
                  <a:srgbClr val="EFEFEF"/>
                </a:solidFill>
                <a:latin typeface="Consolas"/>
                <a:ea typeface="Consolas"/>
                <a:cs typeface="Consolas"/>
                <a:sym typeface="Consolas"/>
              </a:rPr>
              <a:t>timeout &lt;- </a:t>
            </a:r>
            <a:r>
              <a:rPr lang="en" b="1">
                <a:solidFill>
                  <a:srgbClr val="FF9900"/>
                </a:solidFill>
                <a:latin typeface="Consolas"/>
                <a:ea typeface="Consolas"/>
                <a:cs typeface="Consolas"/>
                <a:sym typeface="Consolas"/>
              </a:rPr>
              <a:t>true</a:t>
            </a:r>
            <a:endParaRPr b="1">
              <a:solidFill>
                <a:srgbClr val="FF9900"/>
              </a:solidFill>
              <a:latin typeface="Consolas"/>
              <a:ea typeface="Consolas"/>
              <a:cs typeface="Consolas"/>
              <a:sym typeface="Consolas"/>
            </a:endParaRPr>
          </a:p>
          <a:p>
            <a:pPr marL="0" lvl="0" indent="45720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457200" lvl="0" indent="0" algn="l" rtl="0">
              <a:spcBef>
                <a:spcPts val="0"/>
              </a:spcBef>
              <a:spcAft>
                <a:spcPts val="0"/>
              </a:spcAft>
              <a:buNone/>
            </a:pPr>
            <a:r>
              <a:rPr lang="en" b="1">
                <a:solidFill>
                  <a:srgbClr val="666666"/>
                </a:solidFill>
                <a:latin typeface="Consolas"/>
                <a:ea typeface="Consolas"/>
                <a:cs typeface="Consolas"/>
                <a:sym typeface="Consolas"/>
              </a:rPr>
              <a:t>// Ask server</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00CBFF"/>
                </a:solidFill>
                <a:latin typeface="Consolas"/>
                <a:ea typeface="Consolas"/>
                <a:cs typeface="Consolas"/>
                <a:sym typeface="Consolas"/>
              </a:rPr>
              <a:t>go</a:t>
            </a:r>
            <a:r>
              <a:rPr lang="en" b="1">
                <a:solidFill>
                  <a:srgbClr val="EFEFEF"/>
                </a:solidFill>
                <a:latin typeface="Consolas"/>
                <a:ea typeface="Consolas"/>
                <a:cs typeface="Consolas"/>
                <a:sym typeface="Consolas"/>
              </a:rPr>
              <a:t> </a:t>
            </a: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457200" lvl="0" indent="457200" algn="l" rtl="0">
              <a:spcBef>
                <a:spcPts val="0"/>
              </a:spcBef>
              <a:spcAft>
                <a:spcPts val="0"/>
              </a:spcAft>
              <a:buNone/>
            </a:pPr>
            <a:r>
              <a:rPr lang="en" b="1">
                <a:solidFill>
                  <a:srgbClr val="EFEFEF"/>
                </a:solidFill>
                <a:latin typeface="Consolas"/>
                <a:ea typeface="Consolas"/>
                <a:cs typeface="Consolas"/>
                <a:sym typeface="Consolas"/>
              </a:rPr>
              <a:t>response := </a:t>
            </a:r>
            <a:r>
              <a:rPr lang="en" b="1">
                <a:solidFill>
                  <a:srgbClr val="666666"/>
                </a:solidFill>
                <a:latin typeface="Consolas"/>
                <a:ea typeface="Consolas"/>
                <a:cs typeface="Consolas"/>
                <a:sym typeface="Consolas"/>
              </a:rPr>
              <a:t>// ... send RPC</a:t>
            </a:r>
            <a:endParaRPr b="1">
              <a:solidFill>
                <a:srgbClr val="666666"/>
              </a:solidFill>
              <a:latin typeface="Consolas"/>
              <a:ea typeface="Consolas"/>
              <a:cs typeface="Consolas"/>
              <a:sym typeface="Consolas"/>
            </a:endParaRPr>
          </a:p>
          <a:p>
            <a:pPr marL="457200" lvl="0" indent="457200" algn="l" rtl="0">
              <a:spcBef>
                <a:spcPts val="0"/>
              </a:spcBef>
              <a:spcAft>
                <a:spcPts val="0"/>
              </a:spcAft>
              <a:buNone/>
            </a:pPr>
            <a:r>
              <a:rPr lang="en" b="1">
                <a:solidFill>
                  <a:srgbClr val="EFEFEF"/>
                </a:solidFill>
                <a:latin typeface="Consolas"/>
                <a:ea typeface="Consolas"/>
                <a:cs typeface="Consolas"/>
                <a:sym typeface="Consolas"/>
              </a:rPr>
              <a:t>result &lt;- </a:t>
            </a:r>
            <a:r>
              <a:rPr lang="en" b="1">
                <a:solidFill>
                  <a:srgbClr val="FFFFFF"/>
                </a:solidFill>
                <a:latin typeface="Consolas"/>
                <a:ea typeface="Consolas"/>
                <a:cs typeface="Consolas"/>
                <a:sym typeface="Consolas"/>
              </a:rPr>
              <a:t>response</a:t>
            </a:r>
            <a:endParaRPr b="1">
              <a:solidFill>
                <a:srgbClr val="FFFFFF"/>
              </a:solidFill>
              <a:latin typeface="Consolas"/>
              <a:ea typeface="Consolas"/>
              <a:cs typeface="Consolas"/>
              <a:sym typeface="Consolas"/>
            </a:endParaRPr>
          </a:p>
          <a:p>
            <a:pPr marL="0" lvl="0" indent="45720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77"/>
        <p:cNvGrpSpPr/>
        <p:nvPr/>
      </p:nvGrpSpPr>
      <p:grpSpPr>
        <a:xfrm>
          <a:off x="0" y="0"/>
          <a:ext cx="0" cy="0"/>
          <a:chOff x="0" y="0"/>
          <a:chExt cx="0" cy="0"/>
        </a:xfrm>
      </p:grpSpPr>
      <p:sp>
        <p:nvSpPr>
          <p:cNvPr id="278" name="Google Shape;278;p3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Exercise: Locks and semaphores using channels</a:t>
            </a:r>
            <a:endParaRPr>
              <a:solidFill>
                <a:srgbClr val="FFFFFF"/>
              </a:solidFill>
            </a:endParaRPr>
          </a:p>
        </p:txBody>
      </p:sp>
      <p:sp>
        <p:nvSpPr>
          <p:cNvPr id="279" name="Google Shape;279;p35"/>
          <p:cNvSpPr txBox="1"/>
          <p:nvPr/>
        </p:nvSpPr>
        <p:spPr>
          <a:xfrm>
            <a:off x="4465925" y="1408150"/>
            <a:ext cx="4086600" cy="334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b="1">
                <a:solidFill>
                  <a:srgbClr val="00CBFF"/>
                </a:solidFill>
                <a:latin typeface="Consolas"/>
                <a:ea typeface="Consolas"/>
                <a:cs typeface="Consolas"/>
                <a:sym typeface="Consolas"/>
              </a:rPr>
              <a:t>type</a:t>
            </a:r>
            <a:r>
              <a:rPr lang="en" b="1">
                <a:solidFill>
                  <a:srgbClr val="EFEFEF"/>
                </a:solidFill>
                <a:latin typeface="Consolas"/>
                <a:ea typeface="Consolas"/>
                <a:cs typeface="Consolas"/>
                <a:sym typeface="Consolas"/>
              </a:rPr>
              <a:t> </a:t>
            </a:r>
            <a:r>
              <a:rPr lang="en" b="1">
                <a:solidFill>
                  <a:srgbClr val="6AA84F"/>
                </a:solidFill>
                <a:latin typeface="Consolas"/>
                <a:ea typeface="Consolas"/>
                <a:cs typeface="Consolas"/>
                <a:sym typeface="Consolas"/>
              </a:rPr>
              <a:t>Semaphore </a:t>
            </a:r>
            <a:r>
              <a:rPr lang="en" b="1">
                <a:solidFill>
                  <a:srgbClr val="00CBFF"/>
                </a:solidFill>
                <a:latin typeface="Consolas"/>
                <a:ea typeface="Consolas"/>
                <a:cs typeface="Consolas"/>
                <a:sym typeface="Consolas"/>
              </a:rPr>
              <a:t>struct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Clr>
                <a:schemeClr val="dk1"/>
              </a:buClr>
              <a:buSzPts val="1100"/>
              <a:buFont typeface="Arial"/>
              <a:buNone/>
            </a:pPr>
            <a:r>
              <a:rPr lang="en" b="1">
                <a:solidFill>
                  <a:srgbClr val="666666"/>
                </a:solidFill>
                <a:latin typeface="Consolas"/>
                <a:ea typeface="Consolas"/>
                <a:cs typeface="Consolas"/>
                <a:sym typeface="Consolas"/>
              </a:rPr>
              <a:t>// ???</a:t>
            </a:r>
            <a:endParaRPr b="1">
              <a:solidFill>
                <a:srgbClr val="6AA84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NewSemaphore(n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r>
              <a:rPr lang="en" b="1">
                <a:solidFill>
                  <a:srgbClr val="6AA84F"/>
                </a:solidFill>
                <a:latin typeface="Consolas"/>
                <a:ea typeface="Consolas"/>
                <a:cs typeface="Consolas"/>
                <a:sym typeface="Consolas"/>
              </a:rPr>
              <a:t>Semaphore</a:t>
            </a:r>
            <a:r>
              <a:rPr lang="en" b="1">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chemeClr val="lt1"/>
                </a:solidFill>
                <a:latin typeface="Consolas"/>
                <a:ea typeface="Consolas"/>
                <a:cs typeface="Consolas"/>
                <a:sym typeface="Consolas"/>
              </a:rPr>
              <a:t>	</a:t>
            </a:r>
            <a:r>
              <a:rPr lang="en" b="1">
                <a:solidFill>
                  <a:srgbClr val="666666"/>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marL="0" lvl="0" indent="0" algn="l" rtl="0">
              <a:spcBef>
                <a:spcPts val="0"/>
              </a:spcBef>
              <a:spcAft>
                <a:spcPts val="0"/>
              </a:spcAft>
              <a:buNone/>
            </a:pPr>
            <a:r>
              <a:rPr lang="en" b="1">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marL="0" lvl="0" indent="0" algn="l" rtl="0">
              <a:spcBef>
                <a:spcPts val="0"/>
              </a:spcBef>
              <a:spcAft>
                <a:spcPts val="0"/>
              </a:spcAft>
              <a:buNone/>
            </a:pPr>
            <a:endParaRPr b="1">
              <a:solidFill>
                <a:schemeClr val="lt1"/>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(s *</a:t>
            </a:r>
            <a:r>
              <a:rPr lang="en" b="1">
                <a:solidFill>
                  <a:srgbClr val="6AA84F"/>
                </a:solidFill>
                <a:latin typeface="Consolas"/>
                <a:ea typeface="Consolas"/>
                <a:cs typeface="Consolas"/>
                <a:sym typeface="Consolas"/>
              </a:rPr>
              <a:t>Semaphore</a:t>
            </a:r>
            <a:r>
              <a:rPr lang="en" b="1">
                <a:solidFill>
                  <a:srgbClr val="EFEFEF"/>
                </a:solidFill>
                <a:latin typeface="Consolas"/>
                <a:ea typeface="Consolas"/>
                <a:cs typeface="Consolas"/>
                <a:sym typeface="Consolas"/>
              </a:rPr>
              <a:t>) Acquire() {</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(s *</a:t>
            </a:r>
            <a:r>
              <a:rPr lang="en" b="1">
                <a:solidFill>
                  <a:srgbClr val="6AA84F"/>
                </a:solidFill>
                <a:latin typeface="Consolas"/>
                <a:ea typeface="Consolas"/>
                <a:cs typeface="Consolas"/>
                <a:sym typeface="Consolas"/>
              </a:rPr>
              <a:t>Semaphore</a:t>
            </a:r>
            <a:r>
              <a:rPr lang="en" b="1">
                <a:solidFill>
                  <a:srgbClr val="EFEFEF"/>
                </a:solidFill>
                <a:latin typeface="Consolas"/>
                <a:ea typeface="Consolas"/>
                <a:cs typeface="Consolas"/>
                <a:sym typeface="Consolas"/>
              </a:rPr>
              <a:t>) Release() {</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a:t>
            </a:r>
            <a:endParaRPr b="1">
              <a:solidFill>
                <a:schemeClr val="lt1"/>
              </a:solidFill>
              <a:latin typeface="Consolas"/>
              <a:ea typeface="Consolas"/>
              <a:cs typeface="Consolas"/>
              <a:sym typeface="Consolas"/>
            </a:endParaRPr>
          </a:p>
          <a:p>
            <a:pPr marL="0" lvl="0" indent="0" algn="l" rtl="0">
              <a:spcBef>
                <a:spcPts val="0"/>
              </a:spcBef>
              <a:spcAft>
                <a:spcPts val="0"/>
              </a:spcAft>
              <a:buNone/>
            </a:pPr>
            <a:endParaRPr b="1">
              <a:solidFill>
                <a:srgbClr val="00CBFF"/>
              </a:solidFill>
              <a:latin typeface="Consolas"/>
              <a:ea typeface="Consolas"/>
              <a:cs typeface="Consolas"/>
              <a:sym typeface="Consolas"/>
            </a:endParaRPr>
          </a:p>
        </p:txBody>
      </p:sp>
      <p:sp>
        <p:nvSpPr>
          <p:cNvPr id="280" name="Google Shape;280;p35"/>
          <p:cNvSpPr txBox="1"/>
          <p:nvPr/>
        </p:nvSpPr>
        <p:spPr>
          <a:xfrm>
            <a:off x="749550" y="1408150"/>
            <a:ext cx="3787800" cy="334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CBFF"/>
                </a:solidFill>
                <a:latin typeface="Consolas"/>
                <a:ea typeface="Consolas"/>
                <a:cs typeface="Consolas"/>
                <a:sym typeface="Consolas"/>
              </a:rPr>
              <a:t>type</a:t>
            </a:r>
            <a:r>
              <a:rPr lang="en" b="1">
                <a:solidFill>
                  <a:srgbClr val="EFEFEF"/>
                </a:solidFill>
                <a:latin typeface="Consolas"/>
                <a:ea typeface="Consolas"/>
                <a:cs typeface="Consolas"/>
                <a:sym typeface="Consolas"/>
              </a:rPr>
              <a:t> </a:t>
            </a:r>
            <a:r>
              <a:rPr lang="en" b="1">
                <a:solidFill>
                  <a:srgbClr val="6AA84F"/>
                </a:solidFill>
                <a:latin typeface="Consolas"/>
                <a:ea typeface="Consolas"/>
                <a:cs typeface="Consolas"/>
                <a:sym typeface="Consolas"/>
              </a:rPr>
              <a:t>Lock </a:t>
            </a:r>
            <a:r>
              <a:rPr lang="en" b="1">
                <a:solidFill>
                  <a:srgbClr val="00CBFF"/>
                </a:solidFill>
                <a:latin typeface="Consolas"/>
                <a:ea typeface="Consolas"/>
                <a:cs typeface="Consolas"/>
                <a:sym typeface="Consolas"/>
              </a:rPr>
              <a:t>struct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Clr>
                <a:schemeClr val="dk1"/>
              </a:buClr>
              <a:buSzPts val="1100"/>
              <a:buFont typeface="Arial"/>
              <a:buNone/>
            </a:pPr>
            <a:r>
              <a:rPr lang="en" b="1">
                <a:solidFill>
                  <a:srgbClr val="666666"/>
                </a:solidFill>
                <a:latin typeface="Consolas"/>
                <a:ea typeface="Consolas"/>
                <a:cs typeface="Consolas"/>
                <a:sym typeface="Consolas"/>
              </a:rPr>
              <a:t>// ???</a:t>
            </a:r>
            <a:endParaRPr b="1">
              <a:solidFill>
                <a:srgbClr val="6AA84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NewLock() </a:t>
            </a:r>
            <a:r>
              <a:rPr lang="en" b="1">
                <a:solidFill>
                  <a:srgbClr val="6AA84F"/>
                </a:solidFill>
                <a:latin typeface="Consolas"/>
                <a:ea typeface="Consolas"/>
                <a:cs typeface="Consolas"/>
                <a:sym typeface="Consolas"/>
              </a:rPr>
              <a:t>Lock</a:t>
            </a:r>
            <a:r>
              <a:rPr lang="en" b="1">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marL="0" lvl="0" indent="0" algn="l" rtl="0">
              <a:spcBef>
                <a:spcPts val="0"/>
              </a:spcBef>
              <a:spcAft>
                <a:spcPts val="0"/>
              </a:spcAft>
              <a:buNone/>
            </a:pPr>
            <a:r>
              <a:rPr lang="en" b="1">
                <a:solidFill>
                  <a:schemeClr val="lt1"/>
                </a:solidFill>
                <a:latin typeface="Consolas"/>
                <a:ea typeface="Consolas"/>
                <a:cs typeface="Consolas"/>
                <a:sym typeface="Consolas"/>
              </a:rPr>
              <a:t>	</a:t>
            </a:r>
            <a:r>
              <a:rPr lang="en" b="1">
                <a:solidFill>
                  <a:srgbClr val="666666"/>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marL="0" lvl="0" indent="0" algn="l" rtl="0">
              <a:spcBef>
                <a:spcPts val="0"/>
              </a:spcBef>
              <a:spcAft>
                <a:spcPts val="0"/>
              </a:spcAft>
              <a:buNone/>
            </a:pPr>
            <a:r>
              <a:rPr lang="en" b="1">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marL="0" lvl="0" indent="0" algn="l" rtl="0">
              <a:spcBef>
                <a:spcPts val="0"/>
              </a:spcBef>
              <a:spcAft>
                <a:spcPts val="0"/>
              </a:spcAft>
              <a:buNone/>
            </a:pPr>
            <a:endParaRPr sz="1200">
              <a:solidFill>
                <a:srgbClr val="0000FF"/>
              </a:solidFill>
              <a:latin typeface="Courier New"/>
              <a:ea typeface="Courier New"/>
              <a:cs typeface="Courier New"/>
              <a:sym typeface="Courier New"/>
            </a:endParaRPr>
          </a:p>
          <a:p>
            <a:pPr marL="0" lvl="0" indent="0" algn="l" rtl="0">
              <a:spcBef>
                <a:spcPts val="0"/>
              </a:spcBef>
              <a:spcAft>
                <a:spcPts val="0"/>
              </a:spcAft>
              <a:buClr>
                <a:schemeClr val="dk1"/>
              </a:buClr>
              <a:buSzPts val="1100"/>
              <a:buFont typeface="Arial"/>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(l *</a:t>
            </a:r>
            <a:r>
              <a:rPr lang="en" b="1">
                <a:solidFill>
                  <a:srgbClr val="6AA84F"/>
                </a:solidFill>
                <a:latin typeface="Consolas"/>
                <a:ea typeface="Consolas"/>
                <a:cs typeface="Consolas"/>
                <a:sym typeface="Consolas"/>
              </a:rPr>
              <a:t>Lock</a:t>
            </a:r>
            <a:r>
              <a:rPr lang="en" b="1">
                <a:solidFill>
                  <a:srgbClr val="EFEFEF"/>
                </a:solidFill>
                <a:latin typeface="Consolas"/>
                <a:ea typeface="Consolas"/>
                <a:cs typeface="Consolas"/>
                <a:sym typeface="Consolas"/>
              </a:rPr>
              <a:t>) Lock() {</a:t>
            </a:r>
            <a:endParaRPr b="1">
              <a:solidFill>
                <a:srgbClr val="EFEFEF"/>
              </a:solidFill>
              <a:latin typeface="Consolas"/>
              <a:ea typeface="Consolas"/>
              <a:cs typeface="Consolas"/>
              <a:sym typeface="Consolas"/>
            </a:endParaRPr>
          </a:p>
          <a:p>
            <a:pPr marL="0" lvl="0" indent="457200" algn="l" rtl="0">
              <a:spcBef>
                <a:spcPts val="0"/>
              </a:spcBef>
              <a:spcAft>
                <a:spcPts val="0"/>
              </a:spcAft>
              <a:buClr>
                <a:schemeClr val="dk1"/>
              </a:buClr>
              <a:buSzPts val="1100"/>
              <a:buFont typeface="Arial"/>
              <a:buNone/>
            </a:pPr>
            <a:r>
              <a:rPr lang="en" b="1">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(l *</a:t>
            </a:r>
            <a:r>
              <a:rPr lang="en" b="1">
                <a:solidFill>
                  <a:srgbClr val="6AA84F"/>
                </a:solidFill>
                <a:latin typeface="Consolas"/>
                <a:ea typeface="Consolas"/>
                <a:cs typeface="Consolas"/>
                <a:sym typeface="Consolas"/>
              </a:rPr>
              <a:t>Lock</a:t>
            </a:r>
            <a:r>
              <a:rPr lang="en" b="1">
                <a:solidFill>
                  <a:srgbClr val="EFEFEF"/>
                </a:solidFill>
                <a:latin typeface="Consolas"/>
                <a:ea typeface="Consolas"/>
                <a:cs typeface="Consolas"/>
                <a:sym typeface="Consolas"/>
              </a:rPr>
              <a:t>) Unlock() {</a:t>
            </a:r>
            <a:endParaRPr b="1">
              <a:solidFill>
                <a:srgbClr val="EFEFEF"/>
              </a:solidFill>
              <a:latin typeface="Consolas"/>
              <a:ea typeface="Consolas"/>
              <a:cs typeface="Consolas"/>
              <a:sym typeface="Consolas"/>
            </a:endParaRPr>
          </a:p>
          <a:p>
            <a:pPr marL="0" lvl="0" indent="457200" algn="l" rtl="0">
              <a:spcBef>
                <a:spcPts val="0"/>
              </a:spcBef>
              <a:spcAft>
                <a:spcPts val="0"/>
              </a:spcAft>
              <a:buClr>
                <a:schemeClr val="dk1"/>
              </a:buClr>
              <a:buSzPts val="1100"/>
              <a:buFont typeface="Arial"/>
              <a:buNone/>
            </a:pPr>
            <a:r>
              <a:rPr lang="en" b="1">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84"/>
        <p:cNvGrpSpPr/>
        <p:nvPr/>
      </p:nvGrpSpPr>
      <p:grpSpPr>
        <a:xfrm>
          <a:off x="0" y="0"/>
          <a:ext cx="0" cy="0"/>
          <a:chOff x="0" y="0"/>
          <a:chExt cx="0" cy="0"/>
        </a:xfrm>
      </p:grpSpPr>
      <p:sp>
        <p:nvSpPr>
          <p:cNvPr id="285" name="Google Shape;285;p3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Exercise: Locks and semaphores (using channels)</a:t>
            </a:r>
            <a:endParaRPr>
              <a:solidFill>
                <a:srgbClr val="FFFFFF"/>
              </a:solidFill>
            </a:endParaRPr>
          </a:p>
        </p:txBody>
      </p:sp>
      <p:sp>
        <p:nvSpPr>
          <p:cNvPr id="286" name="Google Shape;286;p36"/>
          <p:cNvSpPr txBox="1"/>
          <p:nvPr/>
        </p:nvSpPr>
        <p:spPr>
          <a:xfrm>
            <a:off x="4465925" y="1103350"/>
            <a:ext cx="4086600" cy="3758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CBFF"/>
                </a:solidFill>
                <a:latin typeface="Consolas"/>
                <a:ea typeface="Consolas"/>
                <a:cs typeface="Consolas"/>
                <a:sym typeface="Consolas"/>
              </a:rPr>
              <a:t>type</a:t>
            </a:r>
            <a:r>
              <a:rPr lang="en" b="1">
                <a:solidFill>
                  <a:srgbClr val="EFEFEF"/>
                </a:solidFill>
                <a:latin typeface="Consolas"/>
                <a:ea typeface="Consolas"/>
                <a:cs typeface="Consolas"/>
                <a:sym typeface="Consolas"/>
              </a:rPr>
              <a:t> </a:t>
            </a:r>
            <a:r>
              <a:rPr lang="en" b="1">
                <a:solidFill>
                  <a:srgbClr val="6AA84F"/>
                </a:solidFill>
                <a:latin typeface="Consolas"/>
                <a:ea typeface="Consolas"/>
                <a:cs typeface="Consolas"/>
                <a:sym typeface="Consolas"/>
              </a:rPr>
              <a:t>Semaphore </a:t>
            </a:r>
            <a:r>
              <a:rPr lang="en" b="1">
                <a:solidFill>
                  <a:srgbClr val="00CBFF"/>
                </a:solidFill>
                <a:latin typeface="Consolas"/>
                <a:ea typeface="Consolas"/>
                <a:cs typeface="Consolas"/>
                <a:sym typeface="Consolas"/>
              </a:rPr>
              <a:t>struct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chemeClr val="lt1"/>
                </a:solidFill>
                <a:latin typeface="Consolas"/>
                <a:ea typeface="Consolas"/>
                <a:cs typeface="Consolas"/>
                <a:sym typeface="Consolas"/>
              </a:rPr>
              <a:t>ch </a:t>
            </a:r>
            <a:r>
              <a:rPr lang="en" b="1">
                <a:solidFill>
                  <a:srgbClr val="AF79FF"/>
                </a:solidFill>
                <a:latin typeface="Consolas"/>
                <a:ea typeface="Consolas"/>
                <a:cs typeface="Consolas"/>
                <a:sym typeface="Consolas"/>
              </a:rPr>
              <a:t>chan bool</a:t>
            </a:r>
            <a:endParaRPr b="1">
              <a:solidFill>
                <a:srgbClr val="6AA84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NewSemaphore(n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r>
              <a:rPr lang="en" b="1">
                <a:solidFill>
                  <a:srgbClr val="6AA84F"/>
                </a:solidFill>
                <a:latin typeface="Consolas"/>
                <a:ea typeface="Consolas"/>
                <a:cs typeface="Consolas"/>
                <a:sym typeface="Consolas"/>
              </a:rPr>
              <a:t>Semaphore</a:t>
            </a:r>
            <a:r>
              <a:rPr lang="en" b="1">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marL="0" lvl="0" indent="0" algn="l" rtl="0">
              <a:spcBef>
                <a:spcPts val="0"/>
              </a:spcBef>
              <a:spcAft>
                <a:spcPts val="0"/>
              </a:spcAft>
              <a:buNone/>
            </a:pPr>
            <a:r>
              <a:rPr lang="en" b="1">
                <a:solidFill>
                  <a:schemeClr val="lt1"/>
                </a:solidFill>
                <a:latin typeface="Consolas"/>
                <a:ea typeface="Consolas"/>
                <a:cs typeface="Consolas"/>
                <a:sym typeface="Consolas"/>
              </a:rPr>
              <a:t>	s := </a:t>
            </a:r>
            <a:r>
              <a:rPr lang="en" b="1">
                <a:solidFill>
                  <a:srgbClr val="6AA84F"/>
                </a:solidFill>
                <a:latin typeface="Consolas"/>
                <a:ea typeface="Consolas"/>
                <a:cs typeface="Consolas"/>
                <a:sym typeface="Consolas"/>
              </a:rPr>
              <a:t>Semaphore</a:t>
            </a:r>
            <a:r>
              <a:rPr lang="en" b="1">
                <a:solidFill>
                  <a:schemeClr val="lt1"/>
                </a:solidFill>
                <a:latin typeface="Consolas"/>
                <a:ea typeface="Consolas"/>
                <a:cs typeface="Consolas"/>
                <a:sym typeface="Consolas"/>
              </a:rPr>
              <a:t>{make(</a:t>
            </a:r>
            <a:r>
              <a:rPr lang="en" b="1">
                <a:solidFill>
                  <a:srgbClr val="AF79FF"/>
                </a:solidFill>
                <a:latin typeface="Consolas"/>
                <a:ea typeface="Consolas"/>
                <a:cs typeface="Consolas"/>
                <a:sym typeface="Consolas"/>
              </a:rPr>
              <a:t>chan bool</a:t>
            </a:r>
            <a:r>
              <a:rPr lang="en" b="1">
                <a:solidFill>
                  <a:srgbClr val="FFFFFF"/>
                </a:solidFill>
                <a:latin typeface="Consolas"/>
                <a:ea typeface="Consolas"/>
                <a:cs typeface="Consolas"/>
                <a:sym typeface="Consolas"/>
              </a:rPr>
              <a:t>, n</a:t>
            </a:r>
            <a:r>
              <a:rPr lang="en" b="1">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marL="0" lvl="0" indent="0" algn="l" rtl="0">
              <a:spcBef>
                <a:spcPts val="0"/>
              </a:spcBef>
              <a:spcAft>
                <a:spcPts val="0"/>
              </a:spcAft>
              <a:buNone/>
            </a:pPr>
            <a:r>
              <a:rPr lang="en" b="1">
                <a:solidFill>
                  <a:schemeClr val="lt1"/>
                </a:solidFill>
                <a:latin typeface="Consolas"/>
                <a:ea typeface="Consolas"/>
                <a:cs typeface="Consolas"/>
                <a:sym typeface="Consolas"/>
              </a:rPr>
              <a:t>	for i := 0; i &lt; n; i++ {</a:t>
            </a:r>
            <a:endParaRPr b="1">
              <a:solidFill>
                <a:schemeClr val="lt1"/>
              </a:solidFill>
              <a:latin typeface="Consolas"/>
              <a:ea typeface="Consolas"/>
              <a:cs typeface="Consolas"/>
              <a:sym typeface="Consolas"/>
            </a:endParaRPr>
          </a:p>
          <a:p>
            <a:pPr marL="0" lvl="0" indent="0" algn="l" rtl="0">
              <a:spcBef>
                <a:spcPts val="0"/>
              </a:spcBef>
              <a:spcAft>
                <a:spcPts val="0"/>
              </a:spcAft>
              <a:buNone/>
            </a:pPr>
            <a:r>
              <a:rPr lang="en" b="1">
                <a:solidFill>
                  <a:schemeClr val="lt1"/>
                </a:solidFill>
                <a:latin typeface="Consolas"/>
                <a:ea typeface="Consolas"/>
                <a:cs typeface="Consolas"/>
                <a:sym typeface="Consolas"/>
              </a:rPr>
              <a:t>		s.ch &lt;- </a:t>
            </a:r>
            <a:r>
              <a:rPr lang="en" b="1">
                <a:solidFill>
                  <a:srgbClr val="FF9900"/>
                </a:solidFill>
                <a:latin typeface="Consolas"/>
                <a:ea typeface="Consolas"/>
                <a:cs typeface="Consolas"/>
                <a:sym typeface="Consolas"/>
              </a:rPr>
              <a:t>true</a:t>
            </a:r>
            <a:endParaRPr b="1">
              <a:solidFill>
                <a:srgbClr val="FF9900"/>
              </a:solidFill>
              <a:latin typeface="Consolas"/>
              <a:ea typeface="Consolas"/>
              <a:cs typeface="Consolas"/>
              <a:sym typeface="Consolas"/>
            </a:endParaRPr>
          </a:p>
          <a:p>
            <a:pPr marL="0" lvl="0" indent="457200" algn="l" rtl="0">
              <a:spcBef>
                <a:spcPts val="0"/>
              </a:spcBef>
              <a:spcAft>
                <a:spcPts val="0"/>
              </a:spcAft>
              <a:buNone/>
            </a:pPr>
            <a:r>
              <a:rPr lang="en" b="1">
                <a:solidFill>
                  <a:schemeClr val="lt1"/>
                </a:solidFill>
                <a:latin typeface="Consolas"/>
                <a:ea typeface="Consolas"/>
                <a:cs typeface="Consolas"/>
                <a:sym typeface="Consolas"/>
              </a:rPr>
              <a:t>}</a:t>
            </a:r>
            <a:r>
              <a:rPr lang="en" b="1">
                <a:solidFill>
                  <a:srgbClr val="FF9900"/>
                </a:solidFill>
                <a:latin typeface="Consolas"/>
                <a:ea typeface="Consolas"/>
                <a:cs typeface="Consolas"/>
                <a:sym typeface="Consolas"/>
              </a:rPr>
              <a:t> </a:t>
            </a:r>
            <a:r>
              <a:rPr lang="en" b="1">
                <a:solidFill>
                  <a:srgbClr val="00CBFF"/>
                </a:solidFill>
                <a:latin typeface="Consolas"/>
                <a:ea typeface="Consolas"/>
                <a:cs typeface="Consolas"/>
                <a:sym typeface="Consolas"/>
              </a:rPr>
              <a:t>return</a:t>
            </a:r>
            <a:r>
              <a:rPr lang="en" b="1">
                <a:solidFill>
                  <a:schemeClr val="lt1"/>
                </a:solidFill>
                <a:latin typeface="Consolas"/>
                <a:ea typeface="Consolas"/>
                <a:cs typeface="Consolas"/>
                <a:sym typeface="Consolas"/>
              </a:rPr>
              <a:t> s</a:t>
            </a:r>
            <a:endParaRPr b="1">
              <a:solidFill>
                <a:schemeClr val="lt1"/>
              </a:solidFill>
              <a:latin typeface="Consolas"/>
              <a:ea typeface="Consolas"/>
              <a:cs typeface="Consolas"/>
              <a:sym typeface="Consolas"/>
            </a:endParaRPr>
          </a:p>
          <a:p>
            <a:pPr marL="0" lvl="0" indent="0" algn="l" rtl="0">
              <a:spcBef>
                <a:spcPts val="0"/>
              </a:spcBef>
              <a:spcAft>
                <a:spcPts val="0"/>
              </a:spcAft>
              <a:buNone/>
            </a:pPr>
            <a:r>
              <a:rPr lang="en" b="1">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marL="0" lvl="0" indent="0" algn="l" rtl="0">
              <a:spcBef>
                <a:spcPts val="0"/>
              </a:spcBef>
              <a:spcAft>
                <a:spcPts val="0"/>
              </a:spcAft>
              <a:buNone/>
            </a:pPr>
            <a:endParaRPr b="1">
              <a:solidFill>
                <a:schemeClr val="lt1"/>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(s *</a:t>
            </a:r>
            <a:r>
              <a:rPr lang="en" b="1">
                <a:solidFill>
                  <a:srgbClr val="6AA84F"/>
                </a:solidFill>
                <a:latin typeface="Consolas"/>
                <a:ea typeface="Consolas"/>
                <a:cs typeface="Consolas"/>
                <a:sym typeface="Consolas"/>
              </a:rPr>
              <a:t>Semaphore</a:t>
            </a:r>
            <a:r>
              <a:rPr lang="en" b="1">
                <a:solidFill>
                  <a:srgbClr val="EFEFEF"/>
                </a:solidFill>
                <a:latin typeface="Consolas"/>
                <a:ea typeface="Consolas"/>
                <a:cs typeface="Consolas"/>
                <a:sym typeface="Consolas"/>
              </a:rPr>
              <a:t>) Acquire() {</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chemeClr val="lt1"/>
                </a:solidFill>
                <a:latin typeface="Consolas"/>
                <a:ea typeface="Consolas"/>
                <a:cs typeface="Consolas"/>
                <a:sym typeface="Consolas"/>
              </a:rPr>
              <a:t>&lt;-s.ch</a:t>
            </a:r>
            <a:endParaRPr b="1">
              <a:solidFill>
                <a:srgbClr val="666666"/>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(s *</a:t>
            </a:r>
            <a:r>
              <a:rPr lang="en" b="1">
                <a:solidFill>
                  <a:srgbClr val="6AA84F"/>
                </a:solidFill>
                <a:latin typeface="Consolas"/>
                <a:ea typeface="Consolas"/>
                <a:cs typeface="Consolas"/>
                <a:sym typeface="Consolas"/>
              </a:rPr>
              <a:t>Semaphore</a:t>
            </a:r>
            <a:r>
              <a:rPr lang="en" b="1">
                <a:solidFill>
                  <a:srgbClr val="EFEFEF"/>
                </a:solidFill>
                <a:latin typeface="Consolas"/>
                <a:ea typeface="Consolas"/>
                <a:cs typeface="Consolas"/>
                <a:sym typeface="Consolas"/>
              </a:rPr>
              <a:t>) Release() {</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chemeClr val="lt1"/>
                </a:solidFill>
                <a:latin typeface="Consolas"/>
                <a:ea typeface="Consolas"/>
                <a:cs typeface="Consolas"/>
                <a:sym typeface="Consolas"/>
              </a:rPr>
              <a:t>s.ch &lt;- </a:t>
            </a:r>
            <a:r>
              <a:rPr lang="en" b="1">
                <a:solidFill>
                  <a:srgbClr val="FF9900"/>
                </a:solidFill>
                <a:latin typeface="Consolas"/>
                <a:ea typeface="Consolas"/>
                <a:cs typeface="Consolas"/>
                <a:sym typeface="Consolas"/>
              </a:rPr>
              <a:t>true</a:t>
            </a:r>
            <a:endParaRPr b="1">
              <a:solidFill>
                <a:srgbClr val="666666"/>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chemeClr val="lt1"/>
              </a:solidFill>
              <a:latin typeface="Consolas"/>
              <a:ea typeface="Consolas"/>
              <a:cs typeface="Consolas"/>
              <a:sym typeface="Consolas"/>
            </a:endParaRPr>
          </a:p>
          <a:p>
            <a:pPr marL="0" lvl="0" indent="0" algn="l" rtl="0">
              <a:spcBef>
                <a:spcPts val="0"/>
              </a:spcBef>
              <a:spcAft>
                <a:spcPts val="0"/>
              </a:spcAft>
              <a:buNone/>
            </a:pPr>
            <a:endParaRPr b="1">
              <a:solidFill>
                <a:srgbClr val="00CBFF"/>
              </a:solidFill>
              <a:latin typeface="Consolas"/>
              <a:ea typeface="Consolas"/>
              <a:cs typeface="Consolas"/>
              <a:sym typeface="Consolas"/>
            </a:endParaRPr>
          </a:p>
        </p:txBody>
      </p:sp>
      <p:sp>
        <p:nvSpPr>
          <p:cNvPr id="287" name="Google Shape;287;p36"/>
          <p:cNvSpPr txBox="1"/>
          <p:nvPr/>
        </p:nvSpPr>
        <p:spPr>
          <a:xfrm>
            <a:off x="749550" y="1103350"/>
            <a:ext cx="3787800" cy="3840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CBFF"/>
                </a:solidFill>
                <a:latin typeface="Consolas"/>
                <a:ea typeface="Consolas"/>
                <a:cs typeface="Consolas"/>
                <a:sym typeface="Consolas"/>
              </a:rPr>
              <a:t>type</a:t>
            </a:r>
            <a:r>
              <a:rPr lang="en" b="1">
                <a:solidFill>
                  <a:srgbClr val="EFEFEF"/>
                </a:solidFill>
                <a:latin typeface="Consolas"/>
                <a:ea typeface="Consolas"/>
                <a:cs typeface="Consolas"/>
                <a:sym typeface="Consolas"/>
              </a:rPr>
              <a:t> </a:t>
            </a:r>
            <a:r>
              <a:rPr lang="en" b="1">
                <a:solidFill>
                  <a:srgbClr val="6AA84F"/>
                </a:solidFill>
                <a:latin typeface="Consolas"/>
                <a:ea typeface="Consolas"/>
                <a:cs typeface="Consolas"/>
                <a:sym typeface="Consolas"/>
              </a:rPr>
              <a:t>Lock </a:t>
            </a:r>
            <a:r>
              <a:rPr lang="en" b="1">
                <a:solidFill>
                  <a:srgbClr val="00CBFF"/>
                </a:solidFill>
                <a:latin typeface="Consolas"/>
                <a:ea typeface="Consolas"/>
                <a:cs typeface="Consolas"/>
                <a:sym typeface="Consolas"/>
              </a:rPr>
              <a:t>struct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Clr>
                <a:schemeClr val="dk1"/>
              </a:buClr>
              <a:buSzPts val="1100"/>
              <a:buFont typeface="Arial"/>
              <a:buNone/>
            </a:pPr>
            <a:r>
              <a:rPr lang="en" b="1">
                <a:solidFill>
                  <a:schemeClr val="lt1"/>
                </a:solidFill>
                <a:latin typeface="Consolas"/>
                <a:ea typeface="Consolas"/>
                <a:cs typeface="Consolas"/>
                <a:sym typeface="Consolas"/>
              </a:rPr>
              <a:t>ch </a:t>
            </a:r>
            <a:r>
              <a:rPr lang="en" b="1">
                <a:solidFill>
                  <a:srgbClr val="AF79FF"/>
                </a:solidFill>
                <a:latin typeface="Consolas"/>
                <a:ea typeface="Consolas"/>
                <a:cs typeface="Consolas"/>
                <a:sym typeface="Consolas"/>
              </a:rPr>
              <a:t>chan bool</a:t>
            </a:r>
            <a:endParaRPr b="1">
              <a:solidFill>
                <a:srgbClr val="6AA84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NewLock() </a:t>
            </a:r>
            <a:r>
              <a:rPr lang="en" b="1">
                <a:solidFill>
                  <a:srgbClr val="6AA84F"/>
                </a:solidFill>
                <a:latin typeface="Consolas"/>
                <a:ea typeface="Consolas"/>
                <a:cs typeface="Consolas"/>
                <a:sym typeface="Consolas"/>
              </a:rPr>
              <a:t>Lock</a:t>
            </a:r>
            <a:r>
              <a:rPr lang="en" b="1">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marL="0" lvl="0" indent="0" algn="l" rtl="0">
              <a:spcBef>
                <a:spcPts val="0"/>
              </a:spcBef>
              <a:spcAft>
                <a:spcPts val="0"/>
              </a:spcAft>
              <a:buNone/>
            </a:pPr>
            <a:r>
              <a:rPr lang="en" b="1">
                <a:solidFill>
                  <a:schemeClr val="lt1"/>
                </a:solidFill>
                <a:latin typeface="Consolas"/>
                <a:ea typeface="Consolas"/>
                <a:cs typeface="Consolas"/>
                <a:sym typeface="Consolas"/>
              </a:rPr>
              <a:t>	l := </a:t>
            </a:r>
            <a:r>
              <a:rPr lang="en" b="1">
                <a:solidFill>
                  <a:srgbClr val="6AA84F"/>
                </a:solidFill>
                <a:latin typeface="Consolas"/>
                <a:ea typeface="Consolas"/>
                <a:cs typeface="Consolas"/>
                <a:sym typeface="Consolas"/>
              </a:rPr>
              <a:t>Lock</a:t>
            </a:r>
            <a:r>
              <a:rPr lang="en" b="1">
                <a:solidFill>
                  <a:schemeClr val="lt1"/>
                </a:solidFill>
                <a:latin typeface="Consolas"/>
                <a:ea typeface="Consolas"/>
                <a:cs typeface="Consolas"/>
                <a:sym typeface="Consolas"/>
              </a:rPr>
              <a:t>{make(</a:t>
            </a:r>
            <a:r>
              <a:rPr lang="en" b="1">
                <a:solidFill>
                  <a:srgbClr val="AF79FF"/>
                </a:solidFill>
                <a:latin typeface="Consolas"/>
                <a:ea typeface="Consolas"/>
                <a:cs typeface="Consolas"/>
                <a:sym typeface="Consolas"/>
              </a:rPr>
              <a:t>chan bool</a:t>
            </a:r>
            <a:r>
              <a:rPr lang="en" b="1">
                <a:solidFill>
                  <a:srgbClr val="FFFFFF"/>
                </a:solidFill>
                <a:latin typeface="Consolas"/>
                <a:ea typeface="Consolas"/>
                <a:cs typeface="Consolas"/>
                <a:sym typeface="Consolas"/>
              </a:rPr>
              <a:t>, 1</a:t>
            </a:r>
            <a:r>
              <a:rPr lang="en" b="1">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chemeClr val="lt1"/>
                </a:solidFill>
                <a:latin typeface="Consolas"/>
                <a:ea typeface="Consolas"/>
                <a:cs typeface="Consolas"/>
                <a:sym typeface="Consolas"/>
              </a:rPr>
              <a:t>	l.ch &lt;- </a:t>
            </a:r>
            <a:r>
              <a:rPr lang="en" b="1">
                <a:solidFill>
                  <a:srgbClr val="FF9900"/>
                </a:solidFill>
                <a:latin typeface="Consolas"/>
                <a:ea typeface="Consolas"/>
                <a:cs typeface="Consolas"/>
                <a:sym typeface="Consolas"/>
              </a:rPr>
              <a:t>true</a:t>
            </a:r>
            <a:endParaRPr b="1">
              <a:solidFill>
                <a:srgbClr val="FF9900"/>
              </a:solidFill>
              <a:latin typeface="Consolas"/>
              <a:ea typeface="Consolas"/>
              <a:cs typeface="Consolas"/>
              <a:sym typeface="Consolas"/>
            </a:endParaRPr>
          </a:p>
          <a:p>
            <a:pPr marL="0" lvl="0" indent="457200" algn="l" rtl="0">
              <a:spcBef>
                <a:spcPts val="0"/>
              </a:spcBef>
              <a:spcAft>
                <a:spcPts val="0"/>
              </a:spcAft>
              <a:buClr>
                <a:schemeClr val="dk1"/>
              </a:buClr>
              <a:buSzPts val="1100"/>
              <a:buFont typeface="Arial"/>
              <a:buNone/>
            </a:pPr>
            <a:r>
              <a:rPr lang="en" b="1">
                <a:solidFill>
                  <a:srgbClr val="00CBFF"/>
                </a:solidFill>
                <a:latin typeface="Consolas"/>
                <a:ea typeface="Consolas"/>
                <a:cs typeface="Consolas"/>
                <a:sym typeface="Consolas"/>
              </a:rPr>
              <a:t>return</a:t>
            </a:r>
            <a:r>
              <a:rPr lang="en" b="1">
                <a:solidFill>
                  <a:schemeClr val="lt1"/>
                </a:solidFill>
                <a:latin typeface="Consolas"/>
                <a:ea typeface="Consolas"/>
                <a:cs typeface="Consolas"/>
                <a:sym typeface="Consolas"/>
              </a:rPr>
              <a:t> l</a:t>
            </a:r>
            <a:endParaRPr b="1">
              <a:solidFill>
                <a:schemeClr val="lt1"/>
              </a:solidFill>
              <a:latin typeface="Consolas"/>
              <a:ea typeface="Consolas"/>
              <a:cs typeface="Consolas"/>
              <a:sym typeface="Consolas"/>
            </a:endParaRPr>
          </a:p>
          <a:p>
            <a:pPr marL="0" lvl="0" indent="0" algn="l" rtl="0">
              <a:spcBef>
                <a:spcPts val="0"/>
              </a:spcBef>
              <a:spcAft>
                <a:spcPts val="0"/>
              </a:spcAft>
              <a:buNone/>
            </a:pPr>
            <a:r>
              <a:rPr lang="en" b="1">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marL="0" lvl="0" indent="0" algn="l" rtl="0">
              <a:spcBef>
                <a:spcPts val="0"/>
              </a:spcBef>
              <a:spcAft>
                <a:spcPts val="0"/>
              </a:spcAft>
              <a:buNone/>
            </a:pPr>
            <a:endParaRPr sz="1200">
              <a:solidFill>
                <a:srgbClr val="0000FF"/>
              </a:solidFill>
              <a:latin typeface="Courier New"/>
              <a:ea typeface="Courier New"/>
              <a:cs typeface="Courier New"/>
              <a:sym typeface="Courier New"/>
            </a:endParaRPr>
          </a:p>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(l *</a:t>
            </a:r>
            <a:r>
              <a:rPr lang="en" b="1">
                <a:solidFill>
                  <a:srgbClr val="6AA84F"/>
                </a:solidFill>
                <a:latin typeface="Consolas"/>
                <a:ea typeface="Consolas"/>
                <a:cs typeface="Consolas"/>
                <a:sym typeface="Consolas"/>
              </a:rPr>
              <a:t>Lock</a:t>
            </a:r>
            <a:r>
              <a:rPr lang="en" b="1">
                <a:solidFill>
                  <a:srgbClr val="EFEFEF"/>
                </a:solidFill>
                <a:latin typeface="Consolas"/>
                <a:ea typeface="Consolas"/>
                <a:cs typeface="Consolas"/>
                <a:sym typeface="Consolas"/>
              </a:rPr>
              <a:t>) Lock() {</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chemeClr val="lt1"/>
                </a:solidFill>
                <a:latin typeface="Consolas"/>
                <a:ea typeface="Consolas"/>
                <a:cs typeface="Consolas"/>
                <a:sym typeface="Consolas"/>
              </a:rPr>
              <a:t>&lt;-l.ch</a:t>
            </a:r>
            <a:endParaRPr b="1">
              <a:solidFill>
                <a:srgbClr val="666666"/>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(l *</a:t>
            </a:r>
            <a:r>
              <a:rPr lang="en" b="1">
                <a:solidFill>
                  <a:srgbClr val="6AA84F"/>
                </a:solidFill>
                <a:latin typeface="Consolas"/>
                <a:ea typeface="Consolas"/>
                <a:cs typeface="Consolas"/>
                <a:sym typeface="Consolas"/>
              </a:rPr>
              <a:t>Lock</a:t>
            </a:r>
            <a:r>
              <a:rPr lang="en" b="1">
                <a:solidFill>
                  <a:srgbClr val="EFEFEF"/>
                </a:solidFill>
                <a:latin typeface="Consolas"/>
                <a:ea typeface="Consolas"/>
                <a:cs typeface="Consolas"/>
                <a:sym typeface="Consolas"/>
              </a:rPr>
              <a:t>) Unlock() {</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chemeClr val="lt1"/>
                </a:solidFill>
                <a:latin typeface="Consolas"/>
                <a:ea typeface="Consolas"/>
                <a:cs typeface="Consolas"/>
                <a:sym typeface="Consolas"/>
              </a:rPr>
              <a:t>l.ch &lt;- </a:t>
            </a:r>
            <a:r>
              <a:rPr lang="en" b="1">
                <a:solidFill>
                  <a:srgbClr val="FF9900"/>
                </a:solidFill>
                <a:latin typeface="Consolas"/>
                <a:ea typeface="Consolas"/>
                <a:cs typeface="Consolas"/>
                <a:sym typeface="Consolas"/>
              </a:rPr>
              <a:t>true</a:t>
            </a:r>
            <a:endParaRPr b="1">
              <a:solidFill>
                <a:srgbClr val="666666"/>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6"/>
                                        </p:tgtEl>
                                        <p:attrNameLst>
                                          <p:attrName>style.visibility</p:attrName>
                                        </p:attrNameLst>
                                      </p:cBhvr>
                                      <p:to>
                                        <p:strVal val="visible"/>
                                      </p:to>
                                    </p:set>
                                    <p:animEffect transition="in" filter="fade">
                                      <p:cBhvr>
                                        <p:cTn id="7" dur="1"/>
                                        <p:tgtEl>
                                          <p:spTgt spid="2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91"/>
        <p:cNvGrpSpPr/>
        <p:nvPr/>
      </p:nvGrpSpPr>
      <p:grpSpPr>
        <a:xfrm>
          <a:off x="0" y="0"/>
          <a:ext cx="0" cy="0"/>
          <a:chOff x="0" y="0"/>
          <a:chExt cx="0" cy="0"/>
        </a:xfrm>
      </p:grpSpPr>
      <p:sp>
        <p:nvSpPr>
          <p:cNvPr id="292" name="Google Shape;292;p3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Outline</a:t>
            </a:r>
            <a:endParaRPr>
              <a:solidFill>
                <a:srgbClr val="FFFFFF"/>
              </a:solidFill>
            </a:endParaRPr>
          </a:p>
        </p:txBody>
      </p:sp>
      <p:sp>
        <p:nvSpPr>
          <p:cNvPr id="293" name="Google Shape;293;p3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rgbClr val="CCCCCC"/>
                </a:solidFill>
              </a:rPr>
              <a:t>Two synchronization mechanisms</a:t>
            </a:r>
            <a:endParaRPr>
              <a:solidFill>
                <a:srgbClr val="CCCCCC"/>
              </a:solidFill>
            </a:endParaRPr>
          </a:p>
          <a:p>
            <a:pPr marL="0" lvl="0" indent="457200" algn="l" rtl="0">
              <a:spcBef>
                <a:spcPts val="1600"/>
              </a:spcBef>
              <a:spcAft>
                <a:spcPts val="0"/>
              </a:spcAft>
              <a:buClr>
                <a:schemeClr val="dk1"/>
              </a:buClr>
              <a:buSzPts val="1100"/>
              <a:buFont typeface="Arial"/>
              <a:buNone/>
            </a:pPr>
            <a:r>
              <a:rPr lang="en">
                <a:solidFill>
                  <a:srgbClr val="CCCCCC"/>
                </a:solidFill>
              </a:rPr>
              <a:t>Locks</a:t>
            </a:r>
            <a:endParaRPr>
              <a:solidFill>
                <a:srgbClr val="CCCCCC"/>
              </a:solidFill>
            </a:endParaRPr>
          </a:p>
          <a:p>
            <a:pPr marL="0" lvl="0" indent="457200" algn="l" rtl="0">
              <a:spcBef>
                <a:spcPts val="1600"/>
              </a:spcBef>
              <a:spcAft>
                <a:spcPts val="0"/>
              </a:spcAft>
              <a:buClr>
                <a:schemeClr val="dk1"/>
              </a:buClr>
              <a:buSzPts val="1100"/>
              <a:buFont typeface="Arial"/>
              <a:buNone/>
            </a:pPr>
            <a:r>
              <a:rPr lang="en">
                <a:solidFill>
                  <a:srgbClr val="CCCCCC"/>
                </a:solidFill>
              </a:rPr>
              <a:t>Channels</a:t>
            </a:r>
            <a:endParaRPr>
              <a:solidFill>
                <a:srgbClr val="CCCCCC"/>
              </a:solidFill>
            </a:endParaRPr>
          </a:p>
          <a:p>
            <a:pPr marL="0" lvl="0" indent="0" algn="l" rtl="0">
              <a:spcBef>
                <a:spcPts val="1600"/>
              </a:spcBef>
              <a:spcAft>
                <a:spcPts val="1600"/>
              </a:spcAft>
              <a:buNone/>
            </a:pPr>
            <a:r>
              <a:rPr lang="en" b="1">
                <a:solidFill>
                  <a:srgbClr val="FFFFFF"/>
                </a:solidFill>
              </a:rPr>
              <a:t>Mapreduce</a:t>
            </a:r>
            <a:endParaRPr>
              <a:solidFill>
                <a:srgbClr val="FFFFFF"/>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Google Shape;298;p3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Application: Word count</a:t>
            </a:r>
            <a:endParaRPr/>
          </a:p>
        </p:txBody>
      </p:sp>
      <p:sp>
        <p:nvSpPr>
          <p:cNvPr id="299" name="Google Shape;299;p38"/>
          <p:cNvSpPr txBox="1">
            <a:spLocks noGrp="1"/>
          </p:cNvSpPr>
          <p:nvPr>
            <p:ph type="body" idx="1"/>
          </p:nvPr>
        </p:nvSpPr>
        <p:spPr>
          <a:xfrm>
            <a:off x="1236750" y="1430013"/>
            <a:ext cx="6670500" cy="572700"/>
          </a:xfrm>
          <a:prstGeom prst="rect">
            <a:avLst/>
          </a:prstGeom>
        </p:spPr>
        <p:txBody>
          <a:bodyPr spcFirstLastPara="1" wrap="square" lIns="91425" tIns="91425" rIns="91425" bIns="91425" anchor="t" anchorCtr="0">
            <a:noAutofit/>
          </a:bodyPr>
          <a:lstStyle/>
          <a:p>
            <a:pPr marL="0" lvl="0" indent="0" algn="ctr" rtl="0">
              <a:lnSpc>
                <a:spcPct val="110000"/>
              </a:lnSpc>
              <a:spcBef>
                <a:spcPts val="0"/>
              </a:spcBef>
              <a:spcAft>
                <a:spcPts val="0"/>
              </a:spcAft>
              <a:buClr>
                <a:schemeClr val="dk1"/>
              </a:buClr>
              <a:buFont typeface="Arial"/>
              <a:buNone/>
            </a:pPr>
            <a:r>
              <a:rPr lang="en" sz="2800" i="1">
                <a:solidFill>
                  <a:schemeClr val="dk1"/>
                </a:solidFill>
                <a:latin typeface="Times New Roman"/>
                <a:ea typeface="Times New Roman"/>
                <a:cs typeface="Times New Roman"/>
                <a:sym typeface="Times New Roman"/>
              </a:rPr>
              <a:t>How much wood would a woodchuck chuck if a woodchuck could chuck wood?</a:t>
            </a:r>
            <a:endParaRPr sz="2800" i="1">
              <a:solidFill>
                <a:schemeClr val="dk1"/>
              </a:solidFill>
              <a:latin typeface="Times New Roman"/>
              <a:ea typeface="Times New Roman"/>
              <a:cs typeface="Times New Roman"/>
              <a:sym typeface="Times New Roman"/>
            </a:endParaRPr>
          </a:p>
        </p:txBody>
      </p:sp>
      <p:cxnSp>
        <p:nvCxnSpPr>
          <p:cNvPr id="300" name="Google Shape;300;p38"/>
          <p:cNvCxnSpPr/>
          <p:nvPr/>
        </p:nvCxnSpPr>
        <p:spPr>
          <a:xfrm flipH="1">
            <a:off x="4572050" y="2470600"/>
            <a:ext cx="4500" cy="685200"/>
          </a:xfrm>
          <a:prstGeom prst="straightConnector1">
            <a:avLst/>
          </a:prstGeom>
          <a:noFill/>
          <a:ln w="28575" cap="flat" cmpd="sng">
            <a:solidFill>
              <a:srgbClr val="000000"/>
            </a:solidFill>
            <a:prstDash val="solid"/>
            <a:round/>
            <a:headEnd type="none" w="med" len="med"/>
            <a:tailEnd type="triangle" w="med" len="med"/>
          </a:ln>
        </p:spPr>
      </p:cxnSp>
      <p:sp>
        <p:nvSpPr>
          <p:cNvPr id="301" name="Google Shape;301;p38"/>
          <p:cNvSpPr txBox="1">
            <a:spLocks noGrp="1"/>
          </p:cNvSpPr>
          <p:nvPr>
            <p:ph type="body" idx="1"/>
          </p:nvPr>
        </p:nvSpPr>
        <p:spPr>
          <a:xfrm>
            <a:off x="913200" y="3155700"/>
            <a:ext cx="7317600" cy="529800"/>
          </a:xfrm>
          <a:prstGeom prst="rect">
            <a:avLst/>
          </a:prstGeom>
        </p:spPr>
        <p:txBody>
          <a:bodyPr spcFirstLastPara="1" wrap="square" lIns="91425" tIns="91425" rIns="91425" bIns="91425" anchor="t" anchorCtr="0">
            <a:noAutofit/>
          </a:bodyPr>
          <a:lstStyle/>
          <a:p>
            <a:pPr marL="0" lvl="0" indent="0" algn="ctr" rtl="0">
              <a:lnSpc>
                <a:spcPct val="110000"/>
              </a:lnSpc>
              <a:spcBef>
                <a:spcPts val="0"/>
              </a:spcBef>
              <a:spcAft>
                <a:spcPts val="0"/>
              </a:spcAft>
              <a:buNone/>
            </a:pPr>
            <a:r>
              <a:rPr lang="en" i="1">
                <a:solidFill>
                  <a:schemeClr val="dk1"/>
                </a:solidFill>
                <a:latin typeface="Consolas"/>
                <a:ea typeface="Consolas"/>
                <a:cs typeface="Consolas"/>
                <a:sym typeface="Consolas"/>
              </a:rPr>
              <a:t>how: 1, much: 1, wood: 2, would: 1, a: 2, woodchuck: 2, chuck: 2, if: 1, could: 1</a:t>
            </a:r>
            <a:endParaRPr i="1">
              <a:solidFill>
                <a:schemeClr val="dk1"/>
              </a:solidFill>
              <a:latin typeface="Consolas"/>
              <a:ea typeface="Consolas"/>
              <a:cs typeface="Consolas"/>
              <a:sym typeface="Consola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Google Shape;306;p3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Application: Word count</a:t>
            </a:r>
            <a:endParaRPr/>
          </a:p>
        </p:txBody>
      </p:sp>
      <p:sp>
        <p:nvSpPr>
          <p:cNvPr id="307" name="Google Shape;307;p39"/>
          <p:cNvSpPr txBox="1">
            <a:spLocks noGrp="1"/>
          </p:cNvSpPr>
          <p:nvPr>
            <p:ph type="body" idx="1"/>
          </p:nvPr>
        </p:nvSpPr>
        <p:spPr>
          <a:xfrm>
            <a:off x="311700" y="11524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b="1">
                <a:solidFill>
                  <a:srgbClr val="000000"/>
                </a:solidFill>
              </a:rPr>
              <a:t>Locally</a:t>
            </a:r>
            <a:r>
              <a:rPr lang="en">
                <a:solidFill>
                  <a:srgbClr val="000000"/>
                </a:solidFill>
              </a:rPr>
              <a:t>: tokenize and put words in a hash map</a:t>
            </a:r>
            <a:endParaRPr>
              <a:solidFill>
                <a:srgbClr val="000000"/>
              </a:solidFill>
            </a:endParaRPr>
          </a:p>
        </p:txBody>
      </p:sp>
      <p:sp>
        <p:nvSpPr>
          <p:cNvPr id="308" name="Google Shape;308;p39"/>
          <p:cNvSpPr txBox="1">
            <a:spLocks noGrp="1"/>
          </p:cNvSpPr>
          <p:nvPr>
            <p:ph type="body" idx="1"/>
          </p:nvPr>
        </p:nvSpPr>
        <p:spPr>
          <a:xfrm>
            <a:off x="311700" y="2018650"/>
            <a:ext cx="8520600" cy="219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0000"/>
                </a:solidFill>
              </a:rPr>
              <a:t>How do you parallelize this?</a:t>
            </a:r>
            <a:endParaRPr b="1">
              <a:solidFill>
                <a:srgbClr val="000000"/>
              </a:solidFill>
            </a:endParaRPr>
          </a:p>
          <a:p>
            <a:pPr marL="0" lvl="0" indent="457200" algn="l" rtl="0">
              <a:spcBef>
                <a:spcPts val="1600"/>
              </a:spcBef>
              <a:spcAft>
                <a:spcPts val="0"/>
              </a:spcAft>
              <a:buNone/>
            </a:pPr>
            <a:r>
              <a:rPr lang="en">
                <a:solidFill>
                  <a:srgbClr val="000000"/>
                </a:solidFill>
              </a:rPr>
              <a:t>Split document by half</a:t>
            </a:r>
            <a:endParaRPr>
              <a:solidFill>
                <a:srgbClr val="000000"/>
              </a:solidFill>
            </a:endParaRPr>
          </a:p>
          <a:p>
            <a:pPr marL="0" lvl="0" indent="457200" algn="l" rtl="0">
              <a:spcBef>
                <a:spcPts val="1600"/>
              </a:spcBef>
              <a:spcAft>
                <a:spcPts val="0"/>
              </a:spcAft>
              <a:buNone/>
            </a:pPr>
            <a:r>
              <a:rPr lang="en">
                <a:solidFill>
                  <a:srgbClr val="000000"/>
                </a:solidFill>
              </a:rPr>
              <a:t>Build two hash maps, one for each half</a:t>
            </a:r>
            <a:endParaRPr>
              <a:solidFill>
                <a:srgbClr val="000000"/>
              </a:solidFill>
            </a:endParaRPr>
          </a:p>
          <a:p>
            <a:pPr marL="0" lvl="0" indent="457200" algn="l" rtl="0">
              <a:spcBef>
                <a:spcPts val="1600"/>
              </a:spcBef>
              <a:spcAft>
                <a:spcPts val="1600"/>
              </a:spcAft>
              <a:buNone/>
            </a:pPr>
            <a:r>
              <a:rPr lang="en">
                <a:solidFill>
                  <a:srgbClr val="000000"/>
                </a:solidFill>
              </a:rPr>
              <a:t>Merge the two hash maps (by key)</a:t>
            </a:r>
            <a:endParaRPr>
              <a:solidFill>
                <a:srgbClr val="00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8">
                                            <p:txEl>
                                              <p:pRg st="0" end="0"/>
                                            </p:txEl>
                                          </p:spTgt>
                                        </p:tgtEl>
                                        <p:attrNameLst>
                                          <p:attrName>style.visibility</p:attrName>
                                        </p:attrNameLst>
                                      </p:cBhvr>
                                      <p:to>
                                        <p:strVal val="visible"/>
                                      </p:to>
                                    </p:set>
                                    <p:animEffect transition="in" filter="fade">
                                      <p:cBhvr>
                                        <p:cTn id="7" dur="1"/>
                                        <p:tgtEl>
                                          <p:spTgt spid="30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8">
                                            <p:txEl>
                                              <p:pRg st="1" end="1"/>
                                            </p:txEl>
                                          </p:spTgt>
                                        </p:tgtEl>
                                        <p:attrNameLst>
                                          <p:attrName>style.visibility</p:attrName>
                                        </p:attrNameLst>
                                      </p:cBhvr>
                                      <p:to>
                                        <p:strVal val="visible"/>
                                      </p:to>
                                    </p:set>
                                    <p:animEffect transition="in" filter="fade">
                                      <p:cBhvr>
                                        <p:cTn id="12" dur="1"/>
                                        <p:tgtEl>
                                          <p:spTgt spid="30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8">
                                            <p:txEl>
                                              <p:pRg st="2" end="2"/>
                                            </p:txEl>
                                          </p:spTgt>
                                        </p:tgtEl>
                                        <p:attrNameLst>
                                          <p:attrName>style.visibility</p:attrName>
                                        </p:attrNameLst>
                                      </p:cBhvr>
                                      <p:to>
                                        <p:strVal val="visible"/>
                                      </p:to>
                                    </p:set>
                                    <p:animEffect transition="in" filter="fade">
                                      <p:cBhvr>
                                        <p:cTn id="17" dur="1"/>
                                        <p:tgtEl>
                                          <p:spTgt spid="30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8">
                                            <p:txEl>
                                              <p:pRg st="3" end="3"/>
                                            </p:txEl>
                                          </p:spTgt>
                                        </p:tgtEl>
                                        <p:attrNameLst>
                                          <p:attrName>style.visibility</p:attrName>
                                        </p:attrNameLst>
                                      </p:cBhvr>
                                      <p:to>
                                        <p:strVal val="visible"/>
                                      </p:to>
                                    </p:set>
                                    <p:animEffect transition="in" filter="fade">
                                      <p:cBhvr>
                                        <p:cTn id="22" dur="1"/>
                                        <p:tgtEl>
                                          <p:spTgt spid="30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p40"/>
          <p:cNvSpPr/>
          <p:nvPr/>
        </p:nvSpPr>
        <p:spPr>
          <a:xfrm>
            <a:off x="2451425" y="1576750"/>
            <a:ext cx="4241160" cy="2670516"/>
          </a:xfrm>
          <a:prstGeom prst="cloud">
            <a:avLst/>
          </a:prstGeom>
          <a:solidFill>
            <a:srgbClr val="C9DA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14" name="Google Shape;314;p40"/>
          <p:cNvPicPr preferRelativeResize="0"/>
          <p:nvPr/>
        </p:nvPicPr>
        <p:blipFill>
          <a:blip r:embed="rId3">
            <a:alphaModFix/>
          </a:blip>
          <a:stretch>
            <a:fillRect/>
          </a:stretch>
        </p:blipFill>
        <p:spPr>
          <a:xfrm>
            <a:off x="3157750" y="2229325"/>
            <a:ext cx="760025" cy="760025"/>
          </a:xfrm>
          <a:prstGeom prst="rect">
            <a:avLst/>
          </a:prstGeom>
          <a:noFill/>
          <a:ln>
            <a:noFill/>
          </a:ln>
        </p:spPr>
      </p:pic>
      <p:pic>
        <p:nvPicPr>
          <p:cNvPr id="315" name="Google Shape;315;p40"/>
          <p:cNvPicPr preferRelativeResize="0"/>
          <p:nvPr/>
        </p:nvPicPr>
        <p:blipFill>
          <a:blip r:embed="rId3">
            <a:alphaModFix/>
          </a:blip>
          <a:stretch>
            <a:fillRect/>
          </a:stretch>
        </p:blipFill>
        <p:spPr>
          <a:xfrm>
            <a:off x="4246325" y="1895950"/>
            <a:ext cx="760025" cy="760025"/>
          </a:xfrm>
          <a:prstGeom prst="rect">
            <a:avLst/>
          </a:prstGeom>
          <a:noFill/>
          <a:ln>
            <a:noFill/>
          </a:ln>
        </p:spPr>
      </p:pic>
      <p:pic>
        <p:nvPicPr>
          <p:cNvPr id="316" name="Google Shape;316;p40"/>
          <p:cNvPicPr preferRelativeResize="0"/>
          <p:nvPr/>
        </p:nvPicPr>
        <p:blipFill>
          <a:blip r:embed="rId3">
            <a:alphaModFix/>
          </a:blip>
          <a:stretch>
            <a:fillRect/>
          </a:stretch>
        </p:blipFill>
        <p:spPr>
          <a:xfrm>
            <a:off x="5233425" y="2065150"/>
            <a:ext cx="760025" cy="760025"/>
          </a:xfrm>
          <a:prstGeom prst="rect">
            <a:avLst/>
          </a:prstGeom>
          <a:noFill/>
          <a:ln>
            <a:noFill/>
          </a:ln>
        </p:spPr>
      </p:pic>
      <p:pic>
        <p:nvPicPr>
          <p:cNvPr id="317" name="Google Shape;317;p40"/>
          <p:cNvPicPr preferRelativeResize="0"/>
          <p:nvPr/>
        </p:nvPicPr>
        <p:blipFill>
          <a:blip r:embed="rId3">
            <a:alphaModFix/>
          </a:blip>
          <a:stretch>
            <a:fillRect/>
          </a:stretch>
        </p:blipFill>
        <p:spPr>
          <a:xfrm>
            <a:off x="3771125" y="2989350"/>
            <a:ext cx="760025" cy="760025"/>
          </a:xfrm>
          <a:prstGeom prst="rect">
            <a:avLst/>
          </a:prstGeom>
          <a:noFill/>
          <a:ln>
            <a:noFill/>
          </a:ln>
        </p:spPr>
      </p:pic>
      <p:pic>
        <p:nvPicPr>
          <p:cNvPr id="318" name="Google Shape;318;p40"/>
          <p:cNvPicPr preferRelativeResize="0"/>
          <p:nvPr/>
        </p:nvPicPr>
        <p:blipFill>
          <a:blip r:embed="rId3">
            <a:alphaModFix/>
          </a:blip>
          <a:stretch>
            <a:fillRect/>
          </a:stretch>
        </p:blipFill>
        <p:spPr>
          <a:xfrm>
            <a:off x="4760913" y="2989350"/>
            <a:ext cx="760025" cy="760025"/>
          </a:xfrm>
          <a:prstGeom prst="rect">
            <a:avLst/>
          </a:prstGeom>
          <a:noFill/>
          <a:ln>
            <a:noFill/>
          </a:ln>
        </p:spPr>
      </p:pic>
      <p:sp>
        <p:nvSpPr>
          <p:cNvPr id="319" name="Google Shape;319;p40"/>
          <p:cNvSpPr txBox="1">
            <a:spLocks noGrp="1"/>
          </p:cNvSpPr>
          <p:nvPr>
            <p:ph type="body" idx="1"/>
          </p:nvPr>
        </p:nvSpPr>
        <p:spPr>
          <a:xfrm>
            <a:off x="311700" y="56587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400" b="1" i="1">
                <a:solidFill>
                  <a:srgbClr val="000000"/>
                </a:solidFill>
              </a:rPr>
              <a:t>How do you do this in a distributed environment?</a:t>
            </a:r>
            <a:endParaRPr sz="2400" b="1" i="1">
              <a:solidFill>
                <a:srgbClr val="0000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p41"/>
          <p:cNvSpPr txBox="1">
            <a:spLocks noGrp="1"/>
          </p:cNvSpPr>
          <p:nvPr>
            <p:ph type="body" idx="1"/>
          </p:nvPr>
        </p:nvSpPr>
        <p:spPr>
          <a:xfrm>
            <a:off x="594375" y="1312688"/>
            <a:ext cx="3389700" cy="2410500"/>
          </a:xfrm>
          <a:prstGeom prst="rect">
            <a:avLst/>
          </a:prstGeom>
        </p:spPr>
        <p:txBody>
          <a:bodyPr spcFirstLastPara="1" wrap="square" lIns="91425" tIns="91425" rIns="91425" bIns="91425" anchor="t" anchorCtr="0">
            <a:noAutofit/>
          </a:bodyPr>
          <a:lstStyle/>
          <a:p>
            <a:pPr marL="88900" marR="88900" lvl="0" indent="0" algn="l" rtl="0">
              <a:lnSpc>
                <a:spcPct val="142857"/>
              </a:lnSpc>
              <a:spcBef>
                <a:spcPts val="0"/>
              </a:spcBef>
              <a:spcAft>
                <a:spcPts val="800"/>
              </a:spcAft>
              <a:buNone/>
            </a:pPr>
            <a:r>
              <a:rPr lang="en" sz="1000">
                <a:solidFill>
                  <a:srgbClr val="666666"/>
                </a:solidFill>
                <a:latin typeface="Consolas"/>
                <a:ea typeface="Consolas"/>
                <a:cs typeface="Consolas"/>
                <a:sym typeface="Consolas"/>
              </a:rPr>
              <a:t>When in the Course of human events, it becomes necessary for one people to dissolve the political bands which have connected them with another, and to assume, among the Powers of the earth, the separate and equal station to which the Laws of Nature and of Nature's God entitle them, a decent respect to the opinions of mankind requires that they should declare the causes which impel them to the separation.</a:t>
            </a:r>
            <a:endParaRPr sz="1000">
              <a:solidFill>
                <a:srgbClr val="666666"/>
              </a:solidFill>
              <a:latin typeface="Consolas"/>
              <a:ea typeface="Consolas"/>
              <a:cs typeface="Consolas"/>
              <a:sym typeface="Consolas"/>
            </a:endParaRPr>
          </a:p>
        </p:txBody>
      </p:sp>
      <p:sp>
        <p:nvSpPr>
          <p:cNvPr id="325" name="Google Shape;325;p41"/>
          <p:cNvSpPr/>
          <p:nvPr/>
        </p:nvSpPr>
        <p:spPr>
          <a:xfrm>
            <a:off x="4273300" y="1236488"/>
            <a:ext cx="4241160" cy="2670516"/>
          </a:xfrm>
          <a:prstGeom prst="cloud">
            <a:avLst/>
          </a:prstGeom>
          <a:solidFill>
            <a:srgbClr val="C9DA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26" name="Google Shape;326;p41"/>
          <p:cNvPicPr preferRelativeResize="0"/>
          <p:nvPr/>
        </p:nvPicPr>
        <p:blipFill>
          <a:blip r:embed="rId3">
            <a:alphaModFix/>
          </a:blip>
          <a:stretch>
            <a:fillRect/>
          </a:stretch>
        </p:blipFill>
        <p:spPr>
          <a:xfrm>
            <a:off x="4979625" y="1889063"/>
            <a:ext cx="760025" cy="760025"/>
          </a:xfrm>
          <a:prstGeom prst="rect">
            <a:avLst/>
          </a:prstGeom>
          <a:noFill/>
          <a:ln>
            <a:noFill/>
          </a:ln>
        </p:spPr>
      </p:pic>
      <p:pic>
        <p:nvPicPr>
          <p:cNvPr id="327" name="Google Shape;327;p41"/>
          <p:cNvPicPr preferRelativeResize="0"/>
          <p:nvPr/>
        </p:nvPicPr>
        <p:blipFill>
          <a:blip r:embed="rId3">
            <a:alphaModFix/>
          </a:blip>
          <a:stretch>
            <a:fillRect/>
          </a:stretch>
        </p:blipFill>
        <p:spPr>
          <a:xfrm>
            <a:off x="6068200" y="1555688"/>
            <a:ext cx="760025" cy="760025"/>
          </a:xfrm>
          <a:prstGeom prst="rect">
            <a:avLst/>
          </a:prstGeom>
          <a:noFill/>
          <a:ln>
            <a:noFill/>
          </a:ln>
        </p:spPr>
      </p:pic>
      <p:pic>
        <p:nvPicPr>
          <p:cNvPr id="328" name="Google Shape;328;p41"/>
          <p:cNvPicPr preferRelativeResize="0"/>
          <p:nvPr/>
        </p:nvPicPr>
        <p:blipFill>
          <a:blip r:embed="rId3">
            <a:alphaModFix/>
          </a:blip>
          <a:stretch>
            <a:fillRect/>
          </a:stretch>
        </p:blipFill>
        <p:spPr>
          <a:xfrm>
            <a:off x="7131500" y="1724888"/>
            <a:ext cx="760025" cy="760025"/>
          </a:xfrm>
          <a:prstGeom prst="rect">
            <a:avLst/>
          </a:prstGeom>
          <a:noFill/>
          <a:ln>
            <a:noFill/>
          </a:ln>
        </p:spPr>
      </p:pic>
      <p:pic>
        <p:nvPicPr>
          <p:cNvPr id="329" name="Google Shape;329;p41"/>
          <p:cNvPicPr preferRelativeResize="0"/>
          <p:nvPr/>
        </p:nvPicPr>
        <p:blipFill>
          <a:blip r:embed="rId3">
            <a:alphaModFix/>
          </a:blip>
          <a:stretch>
            <a:fillRect/>
          </a:stretch>
        </p:blipFill>
        <p:spPr>
          <a:xfrm>
            <a:off x="5593000" y="2649088"/>
            <a:ext cx="760025" cy="760025"/>
          </a:xfrm>
          <a:prstGeom prst="rect">
            <a:avLst/>
          </a:prstGeom>
          <a:noFill/>
          <a:ln>
            <a:noFill/>
          </a:ln>
        </p:spPr>
      </p:pic>
      <p:pic>
        <p:nvPicPr>
          <p:cNvPr id="330" name="Google Shape;330;p41"/>
          <p:cNvPicPr preferRelativeResize="0"/>
          <p:nvPr/>
        </p:nvPicPr>
        <p:blipFill>
          <a:blip r:embed="rId3">
            <a:alphaModFix/>
          </a:blip>
          <a:stretch>
            <a:fillRect/>
          </a:stretch>
        </p:blipFill>
        <p:spPr>
          <a:xfrm>
            <a:off x="6582788" y="2649088"/>
            <a:ext cx="760025" cy="760025"/>
          </a:xfrm>
          <a:prstGeom prst="rect">
            <a:avLst/>
          </a:prstGeom>
          <a:noFill/>
          <a:ln>
            <a:noFill/>
          </a:ln>
        </p:spPr>
      </p:pic>
      <p:sp>
        <p:nvSpPr>
          <p:cNvPr id="331" name="Google Shape;331;p41"/>
          <p:cNvSpPr txBox="1">
            <a:spLocks noGrp="1"/>
          </p:cNvSpPr>
          <p:nvPr>
            <p:ph type="body" idx="1"/>
          </p:nvPr>
        </p:nvSpPr>
        <p:spPr>
          <a:xfrm>
            <a:off x="1225450" y="3723200"/>
            <a:ext cx="1979100" cy="4377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b="1">
                <a:solidFill>
                  <a:srgbClr val="000000"/>
                </a:solidFill>
              </a:rPr>
              <a:t>Input document</a:t>
            </a:r>
            <a:endParaRPr b="1">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Outline</a:t>
            </a:r>
            <a:endParaRPr>
              <a:solidFill>
                <a:srgbClr val="FFFFFF"/>
              </a:solidFill>
            </a:endParaRPr>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dirty="0">
                <a:solidFill>
                  <a:schemeClr val="lt1"/>
                </a:solidFill>
              </a:rPr>
              <a:t>Two synchronization mechanisms</a:t>
            </a:r>
            <a:endParaRPr dirty="0">
              <a:solidFill>
                <a:schemeClr val="lt1"/>
              </a:solidFill>
            </a:endParaRPr>
          </a:p>
          <a:p>
            <a:pPr marL="0" lvl="0" indent="457200" algn="l" rtl="0">
              <a:spcBef>
                <a:spcPts val="1600"/>
              </a:spcBef>
              <a:spcAft>
                <a:spcPts val="0"/>
              </a:spcAft>
              <a:buClr>
                <a:schemeClr val="dk1"/>
              </a:buClr>
              <a:buSzPts val="1100"/>
              <a:buFont typeface="Arial"/>
              <a:buNone/>
            </a:pPr>
            <a:r>
              <a:rPr lang="en" dirty="0">
                <a:solidFill>
                  <a:schemeClr val="lt1"/>
                </a:solidFill>
              </a:rPr>
              <a:t>Locks</a:t>
            </a:r>
            <a:endParaRPr dirty="0">
              <a:solidFill>
                <a:schemeClr val="lt1"/>
              </a:solidFill>
            </a:endParaRPr>
          </a:p>
          <a:p>
            <a:pPr marL="0" lvl="0" indent="457200" algn="l" rtl="0">
              <a:spcBef>
                <a:spcPts val="1600"/>
              </a:spcBef>
              <a:spcAft>
                <a:spcPts val="0"/>
              </a:spcAft>
              <a:buClr>
                <a:schemeClr val="dk1"/>
              </a:buClr>
              <a:buSzPts val="1100"/>
              <a:buFont typeface="Arial"/>
              <a:buNone/>
            </a:pPr>
            <a:r>
              <a:rPr lang="en" dirty="0">
                <a:solidFill>
                  <a:schemeClr val="lt1"/>
                </a:solidFill>
              </a:rPr>
              <a:t>Channels</a:t>
            </a:r>
            <a:endParaRPr dirty="0">
              <a:solidFill>
                <a:srgbClr val="FFFFFF"/>
              </a:solidFill>
            </a:endParaRPr>
          </a:p>
          <a:p>
            <a:pPr marL="0" lvl="0" indent="0" algn="l" rtl="0">
              <a:spcBef>
                <a:spcPts val="1600"/>
              </a:spcBef>
              <a:spcAft>
                <a:spcPts val="1600"/>
              </a:spcAft>
              <a:buNone/>
            </a:pPr>
            <a:r>
              <a:rPr lang="en" dirty="0">
                <a:solidFill>
                  <a:srgbClr val="FFFFFF"/>
                </a:solidFill>
              </a:rPr>
              <a:t>Mapreduce</a:t>
            </a:r>
            <a:endParaRPr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42"/>
          <p:cNvSpPr txBox="1">
            <a:spLocks noGrp="1"/>
          </p:cNvSpPr>
          <p:nvPr>
            <p:ph type="body" idx="1"/>
          </p:nvPr>
        </p:nvSpPr>
        <p:spPr>
          <a:xfrm>
            <a:off x="670575" y="1198350"/>
            <a:ext cx="3428700" cy="2746800"/>
          </a:xfrm>
          <a:prstGeom prst="rect">
            <a:avLst/>
          </a:prstGeom>
        </p:spPr>
        <p:txBody>
          <a:bodyPr spcFirstLastPara="1" wrap="square" lIns="91425" tIns="91425" rIns="91425" bIns="91425" anchor="t" anchorCtr="0">
            <a:noAutofit/>
          </a:bodyPr>
          <a:lstStyle/>
          <a:p>
            <a:pPr marL="88900" marR="88900" lvl="0" indent="0" algn="l" rtl="0">
              <a:lnSpc>
                <a:spcPct val="142857"/>
              </a:lnSpc>
              <a:spcBef>
                <a:spcPts val="0"/>
              </a:spcBef>
              <a:spcAft>
                <a:spcPts val="0"/>
              </a:spcAft>
              <a:buNone/>
            </a:pPr>
            <a:r>
              <a:rPr lang="en" sz="1000">
                <a:solidFill>
                  <a:srgbClr val="666666"/>
                </a:solidFill>
                <a:latin typeface="Consolas"/>
                <a:ea typeface="Consolas"/>
                <a:cs typeface="Consolas"/>
                <a:sym typeface="Consolas"/>
              </a:rPr>
              <a:t>When in the Course of human events, it becomes necessary for one people to </a:t>
            </a:r>
            <a:endParaRPr sz="1000">
              <a:solidFill>
                <a:srgbClr val="666666"/>
              </a:solidFill>
              <a:latin typeface="Consolas"/>
              <a:ea typeface="Consolas"/>
              <a:cs typeface="Consolas"/>
              <a:sym typeface="Consolas"/>
            </a:endParaRPr>
          </a:p>
          <a:p>
            <a:pPr marL="88900" marR="88900" lvl="0" indent="0" algn="l" rtl="0">
              <a:lnSpc>
                <a:spcPct val="142857"/>
              </a:lnSpc>
              <a:spcBef>
                <a:spcPts val="800"/>
              </a:spcBef>
              <a:spcAft>
                <a:spcPts val="0"/>
              </a:spcAft>
              <a:buNone/>
            </a:pPr>
            <a:r>
              <a:rPr lang="en" sz="1000">
                <a:solidFill>
                  <a:srgbClr val="666666"/>
                </a:solidFill>
                <a:latin typeface="Consolas"/>
                <a:ea typeface="Consolas"/>
                <a:cs typeface="Consolas"/>
                <a:sym typeface="Consolas"/>
              </a:rPr>
              <a:t>dissolve the political bands which have connected them with another, and to assume,</a:t>
            </a:r>
            <a:endParaRPr sz="1000">
              <a:solidFill>
                <a:srgbClr val="666666"/>
              </a:solidFill>
              <a:latin typeface="Consolas"/>
              <a:ea typeface="Consolas"/>
              <a:cs typeface="Consolas"/>
              <a:sym typeface="Consolas"/>
            </a:endParaRPr>
          </a:p>
          <a:p>
            <a:pPr marL="88900" marR="88900" lvl="0" indent="0" algn="l" rtl="0">
              <a:lnSpc>
                <a:spcPct val="142857"/>
              </a:lnSpc>
              <a:spcBef>
                <a:spcPts val="800"/>
              </a:spcBef>
              <a:spcAft>
                <a:spcPts val="0"/>
              </a:spcAft>
              <a:buNone/>
            </a:pPr>
            <a:r>
              <a:rPr lang="en" sz="1000">
                <a:solidFill>
                  <a:srgbClr val="666666"/>
                </a:solidFill>
                <a:latin typeface="Consolas"/>
                <a:ea typeface="Consolas"/>
                <a:cs typeface="Consolas"/>
                <a:sym typeface="Consolas"/>
              </a:rPr>
              <a:t>among the Powers of the earth, the separate and equal station to which the Laws of</a:t>
            </a:r>
            <a:endParaRPr sz="1000">
              <a:solidFill>
                <a:srgbClr val="666666"/>
              </a:solidFill>
              <a:latin typeface="Consolas"/>
              <a:ea typeface="Consolas"/>
              <a:cs typeface="Consolas"/>
              <a:sym typeface="Consolas"/>
            </a:endParaRPr>
          </a:p>
          <a:p>
            <a:pPr marL="88900" marR="88900" lvl="0" indent="0" algn="l" rtl="0">
              <a:lnSpc>
                <a:spcPct val="142857"/>
              </a:lnSpc>
              <a:spcBef>
                <a:spcPts val="800"/>
              </a:spcBef>
              <a:spcAft>
                <a:spcPts val="0"/>
              </a:spcAft>
              <a:buNone/>
            </a:pPr>
            <a:r>
              <a:rPr lang="en" sz="1000">
                <a:solidFill>
                  <a:srgbClr val="666666"/>
                </a:solidFill>
                <a:latin typeface="Consolas"/>
                <a:ea typeface="Consolas"/>
                <a:cs typeface="Consolas"/>
                <a:sym typeface="Consolas"/>
              </a:rPr>
              <a:t>Nature and of Nature's God entitle them, a decent respect to the opinions of mankind</a:t>
            </a:r>
            <a:endParaRPr sz="1000">
              <a:solidFill>
                <a:srgbClr val="666666"/>
              </a:solidFill>
              <a:latin typeface="Consolas"/>
              <a:ea typeface="Consolas"/>
              <a:cs typeface="Consolas"/>
              <a:sym typeface="Consolas"/>
            </a:endParaRPr>
          </a:p>
          <a:p>
            <a:pPr marL="88900" marR="88900" lvl="0" indent="0" algn="l" rtl="0">
              <a:lnSpc>
                <a:spcPct val="142857"/>
              </a:lnSpc>
              <a:spcBef>
                <a:spcPts val="800"/>
              </a:spcBef>
              <a:spcAft>
                <a:spcPts val="800"/>
              </a:spcAft>
              <a:buNone/>
            </a:pPr>
            <a:r>
              <a:rPr lang="en" sz="1000">
                <a:solidFill>
                  <a:srgbClr val="666666"/>
                </a:solidFill>
                <a:latin typeface="Consolas"/>
                <a:ea typeface="Consolas"/>
                <a:cs typeface="Consolas"/>
                <a:sym typeface="Consolas"/>
              </a:rPr>
              <a:t>requires that they should declare the causes which impel them to the separation.</a:t>
            </a:r>
            <a:endParaRPr sz="1000">
              <a:solidFill>
                <a:srgbClr val="666666"/>
              </a:solidFill>
              <a:latin typeface="Consolas"/>
              <a:ea typeface="Consolas"/>
              <a:cs typeface="Consolas"/>
              <a:sym typeface="Consolas"/>
            </a:endParaRPr>
          </a:p>
        </p:txBody>
      </p:sp>
      <p:cxnSp>
        <p:nvCxnSpPr>
          <p:cNvPr id="337" name="Google Shape;337;p42"/>
          <p:cNvCxnSpPr/>
          <p:nvPr/>
        </p:nvCxnSpPr>
        <p:spPr>
          <a:xfrm>
            <a:off x="670575" y="1761000"/>
            <a:ext cx="3285300" cy="0"/>
          </a:xfrm>
          <a:prstGeom prst="straightConnector1">
            <a:avLst/>
          </a:prstGeom>
          <a:noFill/>
          <a:ln w="28575" cap="flat" cmpd="sng">
            <a:solidFill>
              <a:srgbClr val="FF0000"/>
            </a:solidFill>
            <a:prstDash val="solid"/>
            <a:round/>
            <a:headEnd type="none" w="med" len="med"/>
            <a:tailEnd type="none" w="med" len="med"/>
          </a:ln>
        </p:spPr>
      </p:cxnSp>
      <p:cxnSp>
        <p:nvCxnSpPr>
          <p:cNvPr id="338" name="Google Shape;338;p42"/>
          <p:cNvCxnSpPr/>
          <p:nvPr/>
        </p:nvCxnSpPr>
        <p:spPr>
          <a:xfrm>
            <a:off x="670575" y="2294400"/>
            <a:ext cx="3285300" cy="0"/>
          </a:xfrm>
          <a:prstGeom prst="straightConnector1">
            <a:avLst/>
          </a:prstGeom>
          <a:noFill/>
          <a:ln w="28575" cap="flat" cmpd="sng">
            <a:solidFill>
              <a:srgbClr val="FF0000"/>
            </a:solidFill>
            <a:prstDash val="solid"/>
            <a:round/>
            <a:headEnd type="none" w="med" len="med"/>
            <a:tailEnd type="none" w="med" len="med"/>
          </a:ln>
        </p:spPr>
      </p:cxnSp>
      <p:cxnSp>
        <p:nvCxnSpPr>
          <p:cNvPr id="339" name="Google Shape;339;p42"/>
          <p:cNvCxnSpPr/>
          <p:nvPr/>
        </p:nvCxnSpPr>
        <p:spPr>
          <a:xfrm>
            <a:off x="670575" y="2827800"/>
            <a:ext cx="3285300" cy="0"/>
          </a:xfrm>
          <a:prstGeom prst="straightConnector1">
            <a:avLst/>
          </a:prstGeom>
          <a:noFill/>
          <a:ln w="28575" cap="flat" cmpd="sng">
            <a:solidFill>
              <a:srgbClr val="FF0000"/>
            </a:solidFill>
            <a:prstDash val="solid"/>
            <a:round/>
            <a:headEnd type="none" w="med" len="med"/>
            <a:tailEnd type="none" w="med" len="med"/>
          </a:ln>
        </p:spPr>
      </p:cxnSp>
      <p:cxnSp>
        <p:nvCxnSpPr>
          <p:cNvPr id="340" name="Google Shape;340;p42"/>
          <p:cNvCxnSpPr/>
          <p:nvPr/>
        </p:nvCxnSpPr>
        <p:spPr>
          <a:xfrm>
            <a:off x="670575" y="3361200"/>
            <a:ext cx="3285300" cy="0"/>
          </a:xfrm>
          <a:prstGeom prst="straightConnector1">
            <a:avLst/>
          </a:prstGeom>
          <a:noFill/>
          <a:ln w="28575" cap="flat" cmpd="sng">
            <a:solidFill>
              <a:srgbClr val="FF0000"/>
            </a:solidFill>
            <a:prstDash val="solid"/>
            <a:round/>
            <a:headEnd type="none" w="med" len="med"/>
            <a:tailEnd type="none" w="med" len="med"/>
          </a:ln>
        </p:spPr>
      </p:cxnSp>
      <p:sp>
        <p:nvSpPr>
          <p:cNvPr id="341" name="Google Shape;341;p42"/>
          <p:cNvSpPr/>
          <p:nvPr/>
        </p:nvSpPr>
        <p:spPr>
          <a:xfrm>
            <a:off x="4273300" y="1236488"/>
            <a:ext cx="4241160" cy="2670516"/>
          </a:xfrm>
          <a:prstGeom prst="cloud">
            <a:avLst/>
          </a:prstGeom>
          <a:solidFill>
            <a:srgbClr val="C9DA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42" name="Google Shape;342;p42"/>
          <p:cNvPicPr preferRelativeResize="0"/>
          <p:nvPr/>
        </p:nvPicPr>
        <p:blipFill>
          <a:blip r:embed="rId3">
            <a:alphaModFix/>
          </a:blip>
          <a:stretch>
            <a:fillRect/>
          </a:stretch>
        </p:blipFill>
        <p:spPr>
          <a:xfrm>
            <a:off x="4979625" y="1889063"/>
            <a:ext cx="760025" cy="760025"/>
          </a:xfrm>
          <a:prstGeom prst="rect">
            <a:avLst/>
          </a:prstGeom>
          <a:noFill/>
          <a:ln>
            <a:noFill/>
          </a:ln>
        </p:spPr>
      </p:pic>
      <p:pic>
        <p:nvPicPr>
          <p:cNvPr id="343" name="Google Shape;343;p42"/>
          <p:cNvPicPr preferRelativeResize="0"/>
          <p:nvPr/>
        </p:nvPicPr>
        <p:blipFill>
          <a:blip r:embed="rId3">
            <a:alphaModFix/>
          </a:blip>
          <a:stretch>
            <a:fillRect/>
          </a:stretch>
        </p:blipFill>
        <p:spPr>
          <a:xfrm>
            <a:off x="6068200" y="1555688"/>
            <a:ext cx="760025" cy="760025"/>
          </a:xfrm>
          <a:prstGeom prst="rect">
            <a:avLst/>
          </a:prstGeom>
          <a:noFill/>
          <a:ln>
            <a:noFill/>
          </a:ln>
        </p:spPr>
      </p:pic>
      <p:pic>
        <p:nvPicPr>
          <p:cNvPr id="344" name="Google Shape;344;p42"/>
          <p:cNvPicPr preferRelativeResize="0"/>
          <p:nvPr/>
        </p:nvPicPr>
        <p:blipFill>
          <a:blip r:embed="rId3">
            <a:alphaModFix/>
          </a:blip>
          <a:stretch>
            <a:fillRect/>
          </a:stretch>
        </p:blipFill>
        <p:spPr>
          <a:xfrm>
            <a:off x="7131500" y="1724888"/>
            <a:ext cx="760025" cy="760025"/>
          </a:xfrm>
          <a:prstGeom prst="rect">
            <a:avLst/>
          </a:prstGeom>
          <a:noFill/>
          <a:ln>
            <a:noFill/>
          </a:ln>
        </p:spPr>
      </p:pic>
      <p:pic>
        <p:nvPicPr>
          <p:cNvPr id="345" name="Google Shape;345;p42"/>
          <p:cNvPicPr preferRelativeResize="0"/>
          <p:nvPr/>
        </p:nvPicPr>
        <p:blipFill>
          <a:blip r:embed="rId3">
            <a:alphaModFix/>
          </a:blip>
          <a:stretch>
            <a:fillRect/>
          </a:stretch>
        </p:blipFill>
        <p:spPr>
          <a:xfrm>
            <a:off x="5593000" y="2649088"/>
            <a:ext cx="760025" cy="760025"/>
          </a:xfrm>
          <a:prstGeom prst="rect">
            <a:avLst/>
          </a:prstGeom>
          <a:noFill/>
          <a:ln>
            <a:noFill/>
          </a:ln>
        </p:spPr>
      </p:pic>
      <p:pic>
        <p:nvPicPr>
          <p:cNvPr id="346" name="Google Shape;346;p42"/>
          <p:cNvPicPr preferRelativeResize="0"/>
          <p:nvPr/>
        </p:nvPicPr>
        <p:blipFill>
          <a:blip r:embed="rId3">
            <a:alphaModFix/>
          </a:blip>
          <a:stretch>
            <a:fillRect/>
          </a:stretch>
        </p:blipFill>
        <p:spPr>
          <a:xfrm>
            <a:off x="6582788" y="2649088"/>
            <a:ext cx="760025" cy="760025"/>
          </a:xfrm>
          <a:prstGeom prst="rect">
            <a:avLst/>
          </a:prstGeom>
          <a:noFill/>
          <a:ln>
            <a:noFill/>
          </a:ln>
        </p:spPr>
      </p:pic>
      <p:sp>
        <p:nvSpPr>
          <p:cNvPr id="347" name="Google Shape;347;p42"/>
          <p:cNvSpPr txBox="1">
            <a:spLocks noGrp="1"/>
          </p:cNvSpPr>
          <p:nvPr>
            <p:ph type="body" idx="1"/>
          </p:nvPr>
        </p:nvSpPr>
        <p:spPr>
          <a:xfrm>
            <a:off x="1225450" y="4028000"/>
            <a:ext cx="1979100" cy="4377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b="1">
                <a:solidFill>
                  <a:srgbClr val="FF0000"/>
                </a:solidFill>
              </a:rPr>
              <a:t>Partition</a:t>
            </a:r>
            <a:endParaRPr b="1">
              <a:solidFill>
                <a:srgbClr val="FF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43"/>
          <p:cNvSpPr/>
          <p:nvPr/>
        </p:nvSpPr>
        <p:spPr>
          <a:xfrm>
            <a:off x="2283688" y="1046538"/>
            <a:ext cx="4241160" cy="2670516"/>
          </a:xfrm>
          <a:prstGeom prst="cloud">
            <a:avLst/>
          </a:prstGeom>
          <a:solidFill>
            <a:srgbClr val="C9DA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53" name="Google Shape;353;p43"/>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354" name="Google Shape;354;p43"/>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355" name="Google Shape;355;p43"/>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356" name="Google Shape;356;p43"/>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357" name="Google Shape;357;p43"/>
          <p:cNvSpPr txBox="1"/>
          <p:nvPr/>
        </p:nvSpPr>
        <p:spPr>
          <a:xfrm>
            <a:off x="1342363" y="1203263"/>
            <a:ext cx="1745700" cy="922500"/>
          </a:xfrm>
          <a:prstGeom prst="rect">
            <a:avLst/>
          </a:prstGeom>
          <a:noFill/>
          <a:ln>
            <a:noFill/>
          </a:ln>
        </p:spPr>
        <p:txBody>
          <a:bodyPr spcFirstLastPara="1" wrap="square" lIns="91425" tIns="91425" rIns="91425" bIns="91425" anchor="ctr" anchorCtr="0">
            <a:noAutofit/>
          </a:bodyPr>
          <a:lstStyle/>
          <a:p>
            <a:pPr marL="88900" marR="88900" lvl="0" indent="0" algn="r" rtl="0">
              <a:lnSpc>
                <a:spcPct val="142857"/>
              </a:lnSpc>
              <a:spcBef>
                <a:spcPts val="0"/>
              </a:spcBef>
              <a:spcAft>
                <a:spcPts val="0"/>
              </a:spcAft>
              <a:buNone/>
            </a:pPr>
            <a:r>
              <a:rPr lang="en" sz="1000">
                <a:solidFill>
                  <a:srgbClr val="666666"/>
                </a:solidFill>
                <a:latin typeface="Consolas"/>
                <a:ea typeface="Consolas"/>
                <a:cs typeface="Consolas"/>
                <a:sym typeface="Consolas"/>
              </a:rPr>
              <a:t>When in the Course of human events, it becomes necessary for one people to</a:t>
            </a:r>
            <a:endParaRPr/>
          </a:p>
        </p:txBody>
      </p:sp>
      <p:sp>
        <p:nvSpPr>
          <p:cNvPr id="358" name="Google Shape;358;p43"/>
          <p:cNvSpPr txBox="1"/>
          <p:nvPr/>
        </p:nvSpPr>
        <p:spPr>
          <a:xfrm>
            <a:off x="1745400" y="2993788"/>
            <a:ext cx="1972500" cy="999000"/>
          </a:xfrm>
          <a:prstGeom prst="rect">
            <a:avLst/>
          </a:prstGeom>
          <a:noFill/>
          <a:ln>
            <a:noFill/>
          </a:ln>
        </p:spPr>
        <p:txBody>
          <a:bodyPr spcFirstLastPara="1" wrap="square" lIns="91425" tIns="91425" rIns="91425" bIns="91425" anchor="ctr" anchorCtr="0">
            <a:noAutofit/>
          </a:bodyPr>
          <a:lstStyle/>
          <a:p>
            <a:pPr marL="88900" marR="88900" lvl="0" indent="0" algn="r" rtl="0">
              <a:lnSpc>
                <a:spcPct val="142857"/>
              </a:lnSpc>
              <a:spcBef>
                <a:spcPts val="0"/>
              </a:spcBef>
              <a:spcAft>
                <a:spcPts val="800"/>
              </a:spcAft>
              <a:buNone/>
            </a:pPr>
            <a:r>
              <a:rPr lang="en" sz="1000">
                <a:solidFill>
                  <a:srgbClr val="666666"/>
                </a:solidFill>
                <a:latin typeface="Consolas"/>
                <a:ea typeface="Consolas"/>
                <a:cs typeface="Consolas"/>
                <a:sym typeface="Consolas"/>
              </a:rPr>
              <a:t>dissolve the political bands which have connected them with another, and to assume,</a:t>
            </a:r>
            <a:endParaRPr/>
          </a:p>
        </p:txBody>
      </p:sp>
      <p:pic>
        <p:nvPicPr>
          <p:cNvPr id="359" name="Google Shape;359;p43"/>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360" name="Google Shape;360;p43"/>
          <p:cNvSpPr txBox="1"/>
          <p:nvPr/>
        </p:nvSpPr>
        <p:spPr>
          <a:xfrm>
            <a:off x="5195713" y="2942388"/>
            <a:ext cx="1972500" cy="1053600"/>
          </a:xfrm>
          <a:prstGeom prst="rect">
            <a:avLst/>
          </a:prstGeom>
          <a:noFill/>
          <a:ln>
            <a:noFill/>
          </a:ln>
        </p:spPr>
        <p:txBody>
          <a:bodyPr spcFirstLastPara="1" wrap="square" lIns="91425" tIns="91425" rIns="91425" bIns="91425" anchor="ctr" anchorCtr="0">
            <a:noAutofit/>
          </a:bodyPr>
          <a:lstStyle/>
          <a:p>
            <a:pPr marL="88900" marR="88900" lvl="0" indent="0" algn="l" rtl="0">
              <a:lnSpc>
                <a:spcPct val="142857"/>
              </a:lnSpc>
              <a:spcBef>
                <a:spcPts val="0"/>
              </a:spcBef>
              <a:spcAft>
                <a:spcPts val="800"/>
              </a:spcAft>
              <a:buNone/>
            </a:pPr>
            <a:r>
              <a:rPr lang="en" sz="1000">
                <a:solidFill>
                  <a:srgbClr val="666666"/>
                </a:solidFill>
                <a:latin typeface="Consolas"/>
                <a:ea typeface="Consolas"/>
                <a:cs typeface="Consolas"/>
                <a:sym typeface="Consolas"/>
              </a:rPr>
              <a:t>among the Powers of the earth, the separate and equal station to which the Laws of</a:t>
            </a:r>
            <a:endParaRPr sz="1000">
              <a:solidFill>
                <a:srgbClr val="666666"/>
              </a:solidFill>
              <a:latin typeface="Consolas"/>
              <a:ea typeface="Consolas"/>
              <a:cs typeface="Consolas"/>
              <a:sym typeface="Consolas"/>
            </a:endParaRPr>
          </a:p>
        </p:txBody>
      </p:sp>
      <p:sp>
        <p:nvSpPr>
          <p:cNvPr id="361" name="Google Shape;361;p43"/>
          <p:cNvSpPr txBox="1"/>
          <p:nvPr/>
        </p:nvSpPr>
        <p:spPr>
          <a:xfrm>
            <a:off x="5667788" y="1637138"/>
            <a:ext cx="1972500" cy="1053600"/>
          </a:xfrm>
          <a:prstGeom prst="rect">
            <a:avLst/>
          </a:prstGeom>
          <a:noFill/>
          <a:ln>
            <a:noFill/>
          </a:ln>
        </p:spPr>
        <p:txBody>
          <a:bodyPr spcFirstLastPara="1" wrap="square" lIns="91425" tIns="91425" rIns="91425" bIns="91425" anchor="ctr" anchorCtr="0">
            <a:noAutofit/>
          </a:bodyPr>
          <a:lstStyle/>
          <a:p>
            <a:pPr marL="88900" marR="88900" lvl="0" indent="0" algn="l" rtl="0">
              <a:lnSpc>
                <a:spcPct val="142857"/>
              </a:lnSpc>
              <a:spcBef>
                <a:spcPts val="0"/>
              </a:spcBef>
              <a:spcAft>
                <a:spcPts val="800"/>
              </a:spcAft>
              <a:buNone/>
            </a:pPr>
            <a:r>
              <a:rPr lang="en" sz="1000">
                <a:solidFill>
                  <a:srgbClr val="666666"/>
                </a:solidFill>
                <a:latin typeface="Consolas"/>
                <a:ea typeface="Consolas"/>
                <a:cs typeface="Consolas"/>
                <a:sym typeface="Consolas"/>
              </a:rPr>
              <a:t>Nature and of Nature's God entitle them, a decent respect to the opinions of mankind</a:t>
            </a:r>
            <a:endParaRPr sz="1000">
              <a:solidFill>
                <a:srgbClr val="666666"/>
              </a:solidFill>
              <a:latin typeface="Consolas"/>
              <a:ea typeface="Consolas"/>
              <a:cs typeface="Consolas"/>
              <a:sym typeface="Consolas"/>
            </a:endParaRPr>
          </a:p>
        </p:txBody>
      </p:sp>
      <p:sp>
        <p:nvSpPr>
          <p:cNvPr id="362" name="Google Shape;362;p43"/>
          <p:cNvSpPr txBox="1"/>
          <p:nvPr/>
        </p:nvSpPr>
        <p:spPr>
          <a:xfrm>
            <a:off x="3472350" y="461713"/>
            <a:ext cx="1972500" cy="999000"/>
          </a:xfrm>
          <a:prstGeom prst="rect">
            <a:avLst/>
          </a:prstGeom>
          <a:noFill/>
          <a:ln>
            <a:noFill/>
          </a:ln>
        </p:spPr>
        <p:txBody>
          <a:bodyPr spcFirstLastPara="1" wrap="square" lIns="91425" tIns="91425" rIns="91425" bIns="91425" anchor="ctr" anchorCtr="0">
            <a:noAutofit/>
          </a:bodyPr>
          <a:lstStyle/>
          <a:p>
            <a:pPr marL="88900" marR="88900" lvl="0" indent="0" algn="l" rtl="0">
              <a:lnSpc>
                <a:spcPct val="142857"/>
              </a:lnSpc>
              <a:spcBef>
                <a:spcPts val="0"/>
              </a:spcBef>
              <a:spcAft>
                <a:spcPts val="800"/>
              </a:spcAft>
              <a:buNone/>
            </a:pPr>
            <a:r>
              <a:rPr lang="en" sz="1000">
                <a:solidFill>
                  <a:srgbClr val="666666"/>
                </a:solidFill>
                <a:latin typeface="Consolas"/>
                <a:ea typeface="Consolas"/>
                <a:cs typeface="Consolas"/>
                <a:sym typeface="Consolas"/>
              </a:rPr>
              <a:t>requires that they should declare the causes which impel them to the separation.</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Google Shape;367;p44"/>
          <p:cNvSpPr/>
          <p:nvPr/>
        </p:nvSpPr>
        <p:spPr>
          <a:xfrm>
            <a:off x="2283688" y="1046538"/>
            <a:ext cx="4241160" cy="2670516"/>
          </a:xfrm>
          <a:prstGeom prst="cloud">
            <a:avLst/>
          </a:prstGeom>
          <a:solidFill>
            <a:srgbClr val="C9DA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68" name="Google Shape;368;p44"/>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369" name="Google Shape;369;p44"/>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370" name="Google Shape;370;p44"/>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371" name="Google Shape;371;p44"/>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372" name="Google Shape;372;p44"/>
          <p:cNvSpPr txBox="1"/>
          <p:nvPr/>
        </p:nvSpPr>
        <p:spPr>
          <a:xfrm>
            <a:off x="1514800" y="1153750"/>
            <a:ext cx="1582200" cy="1053600"/>
          </a:xfrm>
          <a:prstGeom prst="rect">
            <a:avLst/>
          </a:prstGeom>
          <a:noFill/>
          <a:ln>
            <a:noFill/>
          </a:ln>
        </p:spPr>
        <p:txBody>
          <a:bodyPr spcFirstLastPara="1" wrap="square" lIns="91425" tIns="91425" rIns="91425" bIns="91425" anchor="ctr" anchorCtr="0">
            <a:noAutofit/>
          </a:bodyPr>
          <a:lstStyle/>
          <a:p>
            <a:pPr marL="0" marR="88900" lvl="0" indent="0" algn="l" rtl="0">
              <a:lnSpc>
                <a:spcPct val="142857"/>
              </a:lnSpc>
              <a:spcBef>
                <a:spcPts val="0"/>
              </a:spcBef>
              <a:spcAft>
                <a:spcPts val="0"/>
              </a:spcAft>
              <a:buNone/>
            </a:pPr>
            <a:r>
              <a:rPr lang="en" sz="1000" b="1">
                <a:solidFill>
                  <a:srgbClr val="FF0000"/>
                </a:solidFill>
                <a:latin typeface="Consolas"/>
                <a:ea typeface="Consolas"/>
                <a:cs typeface="Consolas"/>
                <a:sym typeface="Consolas"/>
              </a:rPr>
              <a:t>when: 1, in: 1,</a:t>
            </a:r>
            <a:endParaRPr sz="1000" b="1">
              <a:solidFill>
                <a:srgbClr val="FF0000"/>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FF0000"/>
                </a:solidFill>
                <a:latin typeface="Consolas"/>
                <a:ea typeface="Consolas"/>
                <a:cs typeface="Consolas"/>
                <a:sym typeface="Consolas"/>
              </a:rPr>
              <a:t>the: 1, course: 1,</a:t>
            </a:r>
            <a:endParaRPr sz="1000" b="1">
              <a:solidFill>
                <a:srgbClr val="FF0000"/>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FF0000"/>
                </a:solidFill>
                <a:latin typeface="Consolas"/>
                <a:ea typeface="Consolas"/>
                <a:cs typeface="Consolas"/>
                <a:sym typeface="Consolas"/>
              </a:rPr>
              <a:t>of: 1, human: 1,</a:t>
            </a:r>
            <a:endParaRPr sz="1000" b="1">
              <a:solidFill>
                <a:srgbClr val="FF0000"/>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FF0000"/>
                </a:solidFill>
                <a:latin typeface="Consolas"/>
                <a:ea typeface="Consolas"/>
                <a:cs typeface="Consolas"/>
                <a:sym typeface="Consolas"/>
              </a:rPr>
              <a:t>events: 1, it: 1</a:t>
            </a:r>
            <a:endParaRPr sz="1000" b="1">
              <a:solidFill>
                <a:srgbClr val="FF0000"/>
              </a:solidFill>
              <a:latin typeface="Consolas"/>
              <a:ea typeface="Consolas"/>
              <a:cs typeface="Consolas"/>
              <a:sym typeface="Consolas"/>
            </a:endParaRPr>
          </a:p>
        </p:txBody>
      </p:sp>
      <p:sp>
        <p:nvSpPr>
          <p:cNvPr id="373" name="Google Shape;373;p44"/>
          <p:cNvSpPr txBox="1"/>
          <p:nvPr/>
        </p:nvSpPr>
        <p:spPr>
          <a:xfrm>
            <a:off x="2038050" y="3015675"/>
            <a:ext cx="2136000" cy="1053600"/>
          </a:xfrm>
          <a:prstGeom prst="rect">
            <a:avLst/>
          </a:prstGeom>
          <a:noFill/>
          <a:ln>
            <a:noFill/>
          </a:ln>
        </p:spPr>
        <p:txBody>
          <a:bodyPr spcFirstLastPara="1" wrap="square" lIns="91425" tIns="91425" rIns="91425" bIns="91425" anchor="ctr" anchorCtr="0">
            <a:noAutofit/>
          </a:bodyPr>
          <a:lstStyle/>
          <a:p>
            <a:pPr marL="0" marR="88900" lvl="0" indent="0" algn="l" rtl="0">
              <a:lnSpc>
                <a:spcPct val="142857"/>
              </a:lnSpc>
              <a:spcBef>
                <a:spcPts val="0"/>
              </a:spcBef>
              <a:spcAft>
                <a:spcPts val="800"/>
              </a:spcAft>
              <a:buNone/>
            </a:pPr>
            <a:r>
              <a:rPr lang="en" sz="1000" b="1">
                <a:solidFill>
                  <a:srgbClr val="FF0000"/>
                </a:solidFill>
                <a:latin typeface="Consolas"/>
                <a:ea typeface="Consolas"/>
                <a:cs typeface="Consolas"/>
                <a:sym typeface="Consolas"/>
              </a:rPr>
              <a:t>dissolve: 1, the: 2, political: 1, bands: 1, which: 1, have: 1, connected: 1, them: 1 ...</a:t>
            </a:r>
            <a:endParaRPr b="1">
              <a:solidFill>
                <a:srgbClr val="FF0000"/>
              </a:solidFill>
            </a:endParaRPr>
          </a:p>
        </p:txBody>
      </p:sp>
      <p:pic>
        <p:nvPicPr>
          <p:cNvPr id="374" name="Google Shape;374;p44"/>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375" name="Google Shape;375;p44"/>
          <p:cNvSpPr txBox="1"/>
          <p:nvPr/>
        </p:nvSpPr>
        <p:spPr>
          <a:xfrm>
            <a:off x="5182338" y="3015663"/>
            <a:ext cx="1972500" cy="1053600"/>
          </a:xfrm>
          <a:prstGeom prst="rect">
            <a:avLst/>
          </a:prstGeom>
          <a:noFill/>
          <a:ln>
            <a:noFill/>
          </a:ln>
        </p:spPr>
        <p:txBody>
          <a:bodyPr spcFirstLastPara="1" wrap="square" lIns="91425" tIns="91425" rIns="91425" bIns="91425" anchor="ctr" anchorCtr="0">
            <a:noAutofit/>
          </a:bodyPr>
          <a:lstStyle/>
          <a:p>
            <a:pPr marL="88900" marR="88900" lvl="0" indent="0" algn="l" rtl="0">
              <a:lnSpc>
                <a:spcPct val="142857"/>
              </a:lnSpc>
              <a:spcBef>
                <a:spcPts val="0"/>
              </a:spcBef>
              <a:spcAft>
                <a:spcPts val="800"/>
              </a:spcAft>
              <a:buNone/>
            </a:pPr>
            <a:r>
              <a:rPr lang="en" sz="1000" b="1">
                <a:solidFill>
                  <a:srgbClr val="FF0000"/>
                </a:solidFill>
                <a:latin typeface="Consolas"/>
                <a:ea typeface="Consolas"/>
                <a:cs typeface="Consolas"/>
                <a:sym typeface="Consolas"/>
              </a:rPr>
              <a:t>among: 1, the: 2, powers: 1, of: 2, earth: 1, separate: 1, equal: 1, and: 1 ...</a:t>
            </a:r>
            <a:endParaRPr sz="1000" b="1">
              <a:solidFill>
                <a:srgbClr val="FF0000"/>
              </a:solidFill>
              <a:latin typeface="Consolas"/>
              <a:ea typeface="Consolas"/>
              <a:cs typeface="Consolas"/>
              <a:sym typeface="Consolas"/>
            </a:endParaRPr>
          </a:p>
        </p:txBody>
      </p:sp>
      <p:sp>
        <p:nvSpPr>
          <p:cNvPr id="376" name="Google Shape;376;p44"/>
          <p:cNvSpPr txBox="1"/>
          <p:nvPr/>
        </p:nvSpPr>
        <p:spPr>
          <a:xfrm>
            <a:off x="5667800" y="1637150"/>
            <a:ext cx="2349900" cy="1053600"/>
          </a:xfrm>
          <a:prstGeom prst="rect">
            <a:avLst/>
          </a:prstGeom>
          <a:noFill/>
          <a:ln>
            <a:noFill/>
          </a:ln>
        </p:spPr>
        <p:txBody>
          <a:bodyPr spcFirstLastPara="1" wrap="square" lIns="91425" tIns="91425" rIns="91425" bIns="91425" anchor="ctr" anchorCtr="0">
            <a:noAutofit/>
          </a:bodyPr>
          <a:lstStyle/>
          <a:p>
            <a:pPr marL="88900" marR="88900" lvl="0" indent="0" algn="l" rtl="0">
              <a:lnSpc>
                <a:spcPct val="142857"/>
              </a:lnSpc>
              <a:spcBef>
                <a:spcPts val="0"/>
              </a:spcBef>
              <a:spcAft>
                <a:spcPts val="800"/>
              </a:spcAft>
              <a:buNone/>
            </a:pPr>
            <a:r>
              <a:rPr lang="en" sz="1000" b="1">
                <a:solidFill>
                  <a:srgbClr val="FF0000"/>
                </a:solidFill>
                <a:latin typeface="Consolas"/>
                <a:ea typeface="Consolas"/>
                <a:cs typeface="Consolas"/>
                <a:sym typeface="Consolas"/>
              </a:rPr>
              <a:t>nature: 2, and: 1, of: 2, god: 1, entitle: 1, them: 1, decent: 1, respect: 1, mankind: 1, opinion: 1 ...</a:t>
            </a:r>
            <a:endParaRPr sz="1000" b="1">
              <a:solidFill>
                <a:srgbClr val="FF0000"/>
              </a:solidFill>
              <a:latin typeface="Consolas"/>
              <a:ea typeface="Consolas"/>
              <a:cs typeface="Consolas"/>
              <a:sym typeface="Consolas"/>
            </a:endParaRPr>
          </a:p>
        </p:txBody>
      </p:sp>
      <p:sp>
        <p:nvSpPr>
          <p:cNvPr id="377" name="Google Shape;377;p44"/>
          <p:cNvSpPr txBox="1"/>
          <p:nvPr/>
        </p:nvSpPr>
        <p:spPr>
          <a:xfrm>
            <a:off x="3472350" y="461713"/>
            <a:ext cx="1972500" cy="999000"/>
          </a:xfrm>
          <a:prstGeom prst="rect">
            <a:avLst/>
          </a:prstGeom>
          <a:noFill/>
          <a:ln>
            <a:noFill/>
          </a:ln>
        </p:spPr>
        <p:txBody>
          <a:bodyPr spcFirstLastPara="1" wrap="square" lIns="91425" tIns="91425" rIns="91425" bIns="91425" anchor="ctr" anchorCtr="0">
            <a:noAutofit/>
          </a:bodyPr>
          <a:lstStyle/>
          <a:p>
            <a:pPr marL="88900" marR="88900" lvl="0" indent="0" algn="l" rtl="0">
              <a:lnSpc>
                <a:spcPct val="142857"/>
              </a:lnSpc>
              <a:spcBef>
                <a:spcPts val="0"/>
              </a:spcBef>
              <a:spcAft>
                <a:spcPts val="800"/>
              </a:spcAft>
              <a:buNone/>
            </a:pPr>
            <a:r>
              <a:rPr lang="en" sz="1000" b="1">
                <a:solidFill>
                  <a:srgbClr val="FF0000"/>
                </a:solidFill>
                <a:latin typeface="Consolas"/>
                <a:ea typeface="Consolas"/>
                <a:cs typeface="Consolas"/>
                <a:sym typeface="Consolas"/>
              </a:rPr>
              <a:t>requires: 1, that: 1, they: 1, should: 1, declare: 1, the: 1, causes: 1, which: 1 ...</a:t>
            </a:r>
            <a:endParaRPr b="1">
              <a:solidFill>
                <a:srgbClr val="FF0000"/>
              </a:solidFill>
            </a:endParaRPr>
          </a:p>
        </p:txBody>
      </p:sp>
      <p:sp>
        <p:nvSpPr>
          <p:cNvPr id="378" name="Google Shape;378;p44"/>
          <p:cNvSpPr txBox="1">
            <a:spLocks noGrp="1"/>
          </p:cNvSpPr>
          <p:nvPr>
            <p:ph type="body" idx="1"/>
          </p:nvPr>
        </p:nvSpPr>
        <p:spPr>
          <a:xfrm>
            <a:off x="2668350" y="4195700"/>
            <a:ext cx="3807300" cy="4377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b="1">
                <a:solidFill>
                  <a:srgbClr val="FF0000"/>
                </a:solidFill>
              </a:rPr>
              <a:t>Compute word counts locally</a:t>
            </a:r>
            <a:endParaRPr b="1">
              <a:solidFill>
                <a:srgbClr val="FF00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3" name="Google Shape;383;p45"/>
          <p:cNvSpPr/>
          <p:nvPr/>
        </p:nvSpPr>
        <p:spPr>
          <a:xfrm>
            <a:off x="2283688" y="1046538"/>
            <a:ext cx="4241160" cy="2670516"/>
          </a:xfrm>
          <a:prstGeom prst="cloud">
            <a:avLst/>
          </a:prstGeom>
          <a:solidFill>
            <a:srgbClr val="C9DA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84" name="Google Shape;384;p45"/>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385" name="Google Shape;385;p45"/>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386" name="Google Shape;386;p45"/>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387" name="Google Shape;387;p45"/>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388" name="Google Shape;388;p45"/>
          <p:cNvSpPr txBox="1"/>
          <p:nvPr/>
        </p:nvSpPr>
        <p:spPr>
          <a:xfrm>
            <a:off x="1514800" y="1153750"/>
            <a:ext cx="1582200" cy="1053600"/>
          </a:xfrm>
          <a:prstGeom prst="rect">
            <a:avLst/>
          </a:prstGeom>
          <a:noFill/>
          <a:ln>
            <a:noFill/>
          </a:ln>
        </p:spPr>
        <p:txBody>
          <a:bodyPr spcFirstLastPara="1" wrap="square" lIns="91425" tIns="91425" rIns="91425" bIns="91425" anchor="ctr" anchorCtr="0">
            <a:noAutofit/>
          </a:bodyPr>
          <a:lstStyle/>
          <a:p>
            <a:pPr marL="0" marR="88900" lvl="0" indent="0" algn="l" rtl="0">
              <a:lnSpc>
                <a:spcPct val="142857"/>
              </a:lnSpc>
              <a:spcBef>
                <a:spcPts val="0"/>
              </a:spcBef>
              <a:spcAft>
                <a:spcPts val="0"/>
              </a:spcAft>
              <a:buNone/>
            </a:pPr>
            <a:r>
              <a:rPr lang="en" sz="1000" b="1">
                <a:solidFill>
                  <a:srgbClr val="FF0000"/>
                </a:solidFill>
                <a:latin typeface="Consolas"/>
                <a:ea typeface="Consolas"/>
                <a:cs typeface="Consolas"/>
                <a:sym typeface="Consolas"/>
              </a:rPr>
              <a:t>when: 1, in: 1,</a:t>
            </a:r>
            <a:endParaRPr sz="1000" b="1">
              <a:solidFill>
                <a:srgbClr val="FF0000"/>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FF0000"/>
                </a:solidFill>
                <a:latin typeface="Consolas"/>
                <a:ea typeface="Consolas"/>
                <a:cs typeface="Consolas"/>
                <a:sym typeface="Consolas"/>
              </a:rPr>
              <a:t>the: 1, course: 1,</a:t>
            </a:r>
            <a:endParaRPr sz="1000" b="1">
              <a:solidFill>
                <a:srgbClr val="FF0000"/>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FF0000"/>
                </a:solidFill>
                <a:latin typeface="Consolas"/>
                <a:ea typeface="Consolas"/>
                <a:cs typeface="Consolas"/>
                <a:sym typeface="Consolas"/>
              </a:rPr>
              <a:t>of: 1, human: 1,</a:t>
            </a:r>
            <a:endParaRPr sz="1000" b="1">
              <a:solidFill>
                <a:srgbClr val="FF0000"/>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FF0000"/>
                </a:solidFill>
                <a:latin typeface="Consolas"/>
                <a:ea typeface="Consolas"/>
                <a:cs typeface="Consolas"/>
                <a:sym typeface="Consolas"/>
              </a:rPr>
              <a:t>events: 1, it: 1</a:t>
            </a:r>
            <a:endParaRPr sz="1000" b="1">
              <a:solidFill>
                <a:srgbClr val="FF0000"/>
              </a:solidFill>
              <a:latin typeface="Consolas"/>
              <a:ea typeface="Consolas"/>
              <a:cs typeface="Consolas"/>
              <a:sym typeface="Consolas"/>
            </a:endParaRPr>
          </a:p>
        </p:txBody>
      </p:sp>
      <p:sp>
        <p:nvSpPr>
          <p:cNvPr id="389" name="Google Shape;389;p45"/>
          <p:cNvSpPr txBox="1"/>
          <p:nvPr/>
        </p:nvSpPr>
        <p:spPr>
          <a:xfrm>
            <a:off x="2038050" y="3015675"/>
            <a:ext cx="2136000" cy="1053600"/>
          </a:xfrm>
          <a:prstGeom prst="rect">
            <a:avLst/>
          </a:prstGeom>
          <a:noFill/>
          <a:ln>
            <a:noFill/>
          </a:ln>
        </p:spPr>
        <p:txBody>
          <a:bodyPr spcFirstLastPara="1" wrap="square" lIns="91425" tIns="91425" rIns="91425" bIns="91425" anchor="ctr" anchorCtr="0">
            <a:noAutofit/>
          </a:bodyPr>
          <a:lstStyle/>
          <a:p>
            <a:pPr marL="0" marR="88900" lvl="0" indent="0" algn="l" rtl="0">
              <a:lnSpc>
                <a:spcPct val="142857"/>
              </a:lnSpc>
              <a:spcBef>
                <a:spcPts val="0"/>
              </a:spcBef>
              <a:spcAft>
                <a:spcPts val="800"/>
              </a:spcAft>
              <a:buNone/>
            </a:pPr>
            <a:r>
              <a:rPr lang="en" sz="1000" b="1">
                <a:solidFill>
                  <a:srgbClr val="FF0000"/>
                </a:solidFill>
                <a:latin typeface="Consolas"/>
                <a:ea typeface="Consolas"/>
                <a:cs typeface="Consolas"/>
                <a:sym typeface="Consolas"/>
              </a:rPr>
              <a:t>dissolve: 1, the: 2, political: 1, bands: 1, which: 1, have: 1, connected: 1, them: 1 ...</a:t>
            </a:r>
            <a:endParaRPr b="1">
              <a:solidFill>
                <a:srgbClr val="FF0000"/>
              </a:solidFill>
            </a:endParaRPr>
          </a:p>
        </p:txBody>
      </p:sp>
      <p:pic>
        <p:nvPicPr>
          <p:cNvPr id="390" name="Google Shape;390;p45"/>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391" name="Google Shape;391;p45"/>
          <p:cNvSpPr txBox="1"/>
          <p:nvPr/>
        </p:nvSpPr>
        <p:spPr>
          <a:xfrm>
            <a:off x="5182338" y="3015663"/>
            <a:ext cx="1972500" cy="1053600"/>
          </a:xfrm>
          <a:prstGeom prst="rect">
            <a:avLst/>
          </a:prstGeom>
          <a:noFill/>
          <a:ln>
            <a:noFill/>
          </a:ln>
        </p:spPr>
        <p:txBody>
          <a:bodyPr spcFirstLastPara="1" wrap="square" lIns="91425" tIns="91425" rIns="91425" bIns="91425" anchor="ctr" anchorCtr="0">
            <a:noAutofit/>
          </a:bodyPr>
          <a:lstStyle/>
          <a:p>
            <a:pPr marL="88900" marR="88900" lvl="0" indent="0" algn="l" rtl="0">
              <a:lnSpc>
                <a:spcPct val="142857"/>
              </a:lnSpc>
              <a:spcBef>
                <a:spcPts val="0"/>
              </a:spcBef>
              <a:spcAft>
                <a:spcPts val="800"/>
              </a:spcAft>
              <a:buNone/>
            </a:pPr>
            <a:r>
              <a:rPr lang="en" sz="1000" b="1">
                <a:solidFill>
                  <a:srgbClr val="FF0000"/>
                </a:solidFill>
                <a:latin typeface="Consolas"/>
                <a:ea typeface="Consolas"/>
                <a:cs typeface="Consolas"/>
                <a:sym typeface="Consolas"/>
              </a:rPr>
              <a:t>among: 1, the: 2, powers: 1, of: 2, earth: 1, separate: 1, equal: 1, and: 1 ...</a:t>
            </a:r>
            <a:endParaRPr sz="1000" b="1">
              <a:solidFill>
                <a:srgbClr val="FF0000"/>
              </a:solidFill>
              <a:latin typeface="Consolas"/>
              <a:ea typeface="Consolas"/>
              <a:cs typeface="Consolas"/>
              <a:sym typeface="Consolas"/>
            </a:endParaRPr>
          </a:p>
        </p:txBody>
      </p:sp>
      <p:sp>
        <p:nvSpPr>
          <p:cNvPr id="392" name="Google Shape;392;p45"/>
          <p:cNvSpPr txBox="1"/>
          <p:nvPr/>
        </p:nvSpPr>
        <p:spPr>
          <a:xfrm>
            <a:off x="5667800" y="1637150"/>
            <a:ext cx="2349900" cy="1053600"/>
          </a:xfrm>
          <a:prstGeom prst="rect">
            <a:avLst/>
          </a:prstGeom>
          <a:noFill/>
          <a:ln>
            <a:noFill/>
          </a:ln>
        </p:spPr>
        <p:txBody>
          <a:bodyPr spcFirstLastPara="1" wrap="square" lIns="91425" tIns="91425" rIns="91425" bIns="91425" anchor="ctr" anchorCtr="0">
            <a:noAutofit/>
          </a:bodyPr>
          <a:lstStyle/>
          <a:p>
            <a:pPr marL="88900" marR="88900" lvl="0" indent="0" algn="l" rtl="0">
              <a:lnSpc>
                <a:spcPct val="142857"/>
              </a:lnSpc>
              <a:spcBef>
                <a:spcPts val="0"/>
              </a:spcBef>
              <a:spcAft>
                <a:spcPts val="800"/>
              </a:spcAft>
              <a:buNone/>
            </a:pPr>
            <a:r>
              <a:rPr lang="en" sz="1000" b="1">
                <a:solidFill>
                  <a:srgbClr val="FF0000"/>
                </a:solidFill>
                <a:latin typeface="Consolas"/>
                <a:ea typeface="Consolas"/>
                <a:cs typeface="Consolas"/>
                <a:sym typeface="Consolas"/>
              </a:rPr>
              <a:t>nature: 2, and: 1, of: 2, god: 1, entitle: 1, them: 1, decent: 1, respect: 1, mankind: 1, opinion: 1 ...</a:t>
            </a:r>
            <a:endParaRPr sz="1000" b="1">
              <a:solidFill>
                <a:srgbClr val="FF0000"/>
              </a:solidFill>
              <a:latin typeface="Consolas"/>
              <a:ea typeface="Consolas"/>
              <a:cs typeface="Consolas"/>
              <a:sym typeface="Consolas"/>
            </a:endParaRPr>
          </a:p>
        </p:txBody>
      </p:sp>
      <p:sp>
        <p:nvSpPr>
          <p:cNvPr id="393" name="Google Shape;393;p45"/>
          <p:cNvSpPr txBox="1"/>
          <p:nvPr/>
        </p:nvSpPr>
        <p:spPr>
          <a:xfrm>
            <a:off x="3472350" y="461713"/>
            <a:ext cx="1972500" cy="999000"/>
          </a:xfrm>
          <a:prstGeom prst="rect">
            <a:avLst/>
          </a:prstGeom>
          <a:noFill/>
          <a:ln>
            <a:noFill/>
          </a:ln>
        </p:spPr>
        <p:txBody>
          <a:bodyPr spcFirstLastPara="1" wrap="square" lIns="91425" tIns="91425" rIns="91425" bIns="91425" anchor="ctr" anchorCtr="0">
            <a:noAutofit/>
          </a:bodyPr>
          <a:lstStyle/>
          <a:p>
            <a:pPr marL="88900" marR="88900" lvl="0" indent="0" algn="l" rtl="0">
              <a:lnSpc>
                <a:spcPct val="142857"/>
              </a:lnSpc>
              <a:spcBef>
                <a:spcPts val="0"/>
              </a:spcBef>
              <a:spcAft>
                <a:spcPts val="800"/>
              </a:spcAft>
              <a:buNone/>
            </a:pPr>
            <a:r>
              <a:rPr lang="en" sz="1000" b="1">
                <a:solidFill>
                  <a:srgbClr val="FF0000"/>
                </a:solidFill>
                <a:latin typeface="Consolas"/>
                <a:ea typeface="Consolas"/>
                <a:cs typeface="Consolas"/>
                <a:sym typeface="Consolas"/>
              </a:rPr>
              <a:t>requires: 1, that: 1, they: 1, should: 1, declare: 1, the: 1, causes: 1, which: 1 ...</a:t>
            </a:r>
            <a:endParaRPr b="1">
              <a:solidFill>
                <a:srgbClr val="FF0000"/>
              </a:solidFill>
            </a:endParaRPr>
          </a:p>
        </p:txBody>
      </p:sp>
      <p:sp>
        <p:nvSpPr>
          <p:cNvPr id="394" name="Google Shape;394;p45"/>
          <p:cNvSpPr txBox="1">
            <a:spLocks noGrp="1"/>
          </p:cNvSpPr>
          <p:nvPr>
            <p:ph type="body" idx="1"/>
          </p:nvPr>
        </p:nvSpPr>
        <p:spPr>
          <a:xfrm>
            <a:off x="2668350" y="4195700"/>
            <a:ext cx="3807300" cy="4377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b="1">
                <a:solidFill>
                  <a:srgbClr val="FF0000"/>
                </a:solidFill>
              </a:rPr>
              <a:t>Compute word counts locally</a:t>
            </a:r>
            <a:endParaRPr b="1">
              <a:solidFill>
                <a:srgbClr val="FF0000"/>
              </a:solidFill>
            </a:endParaRPr>
          </a:p>
        </p:txBody>
      </p:sp>
      <p:sp>
        <p:nvSpPr>
          <p:cNvPr id="395" name="Google Shape;395;p45"/>
          <p:cNvSpPr txBox="1">
            <a:spLocks noGrp="1"/>
          </p:cNvSpPr>
          <p:nvPr>
            <p:ph type="body" idx="1"/>
          </p:nvPr>
        </p:nvSpPr>
        <p:spPr>
          <a:xfrm>
            <a:off x="919050" y="1508950"/>
            <a:ext cx="7305900" cy="1745700"/>
          </a:xfrm>
          <a:prstGeom prst="rect">
            <a:avLst/>
          </a:prstGeom>
          <a:solidFill>
            <a:srgbClr val="000000">
              <a:alpha val="72770"/>
            </a:srgbClr>
          </a:solidFill>
        </p:spPr>
        <p:txBody>
          <a:bodyPr spcFirstLastPara="1" wrap="square" lIns="91425" tIns="91425" rIns="91425" bIns="91425" anchor="ctr" anchorCtr="0">
            <a:noAutofit/>
          </a:bodyPr>
          <a:lstStyle/>
          <a:p>
            <a:pPr marL="0" lvl="0" indent="0" algn="ctr" rtl="0">
              <a:spcBef>
                <a:spcPts val="0"/>
              </a:spcBef>
              <a:spcAft>
                <a:spcPts val="0"/>
              </a:spcAft>
              <a:buNone/>
            </a:pPr>
            <a:r>
              <a:rPr lang="en" sz="3600" b="1">
                <a:solidFill>
                  <a:srgbClr val="FFFFFF"/>
                </a:solidFill>
              </a:rPr>
              <a:t>Now what…</a:t>
            </a:r>
            <a:endParaRPr sz="3600" b="1">
              <a:solidFill>
                <a:srgbClr val="FFFFFF"/>
              </a:solidFill>
            </a:endParaRPr>
          </a:p>
          <a:p>
            <a:pPr marL="0" lvl="0" indent="0" algn="ctr" rtl="0">
              <a:spcBef>
                <a:spcPts val="0"/>
              </a:spcBef>
              <a:spcAft>
                <a:spcPts val="0"/>
              </a:spcAft>
              <a:buNone/>
            </a:pPr>
            <a:r>
              <a:rPr lang="en" sz="3600" b="1">
                <a:solidFill>
                  <a:srgbClr val="FFFFFF"/>
                </a:solidFill>
              </a:rPr>
              <a:t>How to merge results?</a:t>
            </a:r>
            <a:endParaRPr sz="3600" b="1">
              <a:solidFill>
                <a:srgbClr val="FFFFFF"/>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99"/>
        <p:cNvGrpSpPr/>
        <p:nvPr/>
      </p:nvGrpSpPr>
      <p:grpSpPr>
        <a:xfrm>
          <a:off x="0" y="0"/>
          <a:ext cx="0" cy="0"/>
          <a:chOff x="0" y="0"/>
          <a:chExt cx="0" cy="0"/>
        </a:xfrm>
      </p:grpSpPr>
      <p:sp>
        <p:nvSpPr>
          <p:cNvPr id="400" name="Google Shape;400;p46"/>
          <p:cNvSpPr txBox="1">
            <a:spLocks noGrp="1"/>
          </p:cNvSpPr>
          <p:nvPr>
            <p:ph type="body" idx="1"/>
          </p:nvPr>
        </p:nvSpPr>
        <p:spPr>
          <a:xfrm>
            <a:off x="311700" y="1657875"/>
            <a:ext cx="8520600" cy="504900"/>
          </a:xfrm>
          <a:prstGeom prst="rect">
            <a:avLst/>
          </a:prstGeom>
        </p:spPr>
        <p:txBody>
          <a:bodyPr spcFirstLastPara="1" wrap="square" lIns="91425" tIns="91425" rIns="91425" bIns="91425" anchor="t" anchorCtr="0">
            <a:noAutofit/>
          </a:bodyPr>
          <a:lstStyle/>
          <a:p>
            <a:pPr marL="0" lvl="0" indent="457200" algn="l" rtl="0">
              <a:spcBef>
                <a:spcPts val="0"/>
              </a:spcBef>
              <a:spcAft>
                <a:spcPts val="1600"/>
              </a:spcAft>
              <a:buNone/>
            </a:pPr>
            <a:r>
              <a:rPr lang="en">
                <a:solidFill>
                  <a:srgbClr val="000000"/>
                </a:solidFill>
              </a:rPr>
              <a:t>Don’t merge</a:t>
            </a:r>
            <a:endParaRPr>
              <a:solidFill>
                <a:srgbClr val="000000"/>
              </a:solidFill>
            </a:endParaRPr>
          </a:p>
        </p:txBody>
      </p:sp>
      <p:sp>
        <p:nvSpPr>
          <p:cNvPr id="401" name="Google Shape;401;p4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Merging results computed locally</a:t>
            </a:r>
            <a:endParaRPr/>
          </a:p>
        </p:txBody>
      </p:sp>
      <p:sp>
        <p:nvSpPr>
          <p:cNvPr id="402" name="Google Shape;402;p46"/>
          <p:cNvSpPr txBox="1"/>
          <p:nvPr/>
        </p:nvSpPr>
        <p:spPr>
          <a:xfrm>
            <a:off x="2082525" y="1658025"/>
            <a:ext cx="5627400" cy="5049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sz="1800">
                <a:solidFill>
                  <a:schemeClr val="dk1"/>
                </a:solidFill>
              </a:rPr>
              <a:t>— </a:t>
            </a:r>
            <a:r>
              <a:rPr lang="en" sz="1800">
                <a:solidFill>
                  <a:srgbClr val="FF0000"/>
                </a:solidFill>
              </a:rPr>
              <a:t>requires additional computation for correct results</a:t>
            </a:r>
            <a:endParaRPr/>
          </a:p>
        </p:txBody>
      </p:sp>
      <p:sp>
        <p:nvSpPr>
          <p:cNvPr id="403" name="Google Shape;403;p46"/>
          <p:cNvSpPr txBox="1"/>
          <p:nvPr/>
        </p:nvSpPr>
        <p:spPr>
          <a:xfrm>
            <a:off x="3761775" y="2162925"/>
            <a:ext cx="4059600" cy="5049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sz="1800">
                <a:solidFill>
                  <a:schemeClr val="dk1"/>
                </a:solidFill>
              </a:rPr>
              <a:t>— </a:t>
            </a:r>
            <a:r>
              <a:rPr lang="en" sz="1800">
                <a:solidFill>
                  <a:srgbClr val="FF0000"/>
                </a:solidFill>
              </a:rPr>
              <a:t>what if data is too big? Too slow…</a:t>
            </a:r>
            <a:endParaRPr/>
          </a:p>
        </p:txBody>
      </p:sp>
      <p:sp>
        <p:nvSpPr>
          <p:cNvPr id="404" name="Google Shape;404;p46"/>
          <p:cNvSpPr txBox="1">
            <a:spLocks noGrp="1"/>
          </p:cNvSpPr>
          <p:nvPr>
            <p:ph type="body" idx="1"/>
          </p:nvPr>
        </p:nvSpPr>
        <p:spPr>
          <a:xfrm>
            <a:off x="311700" y="2729875"/>
            <a:ext cx="8520600" cy="2024400"/>
          </a:xfrm>
          <a:prstGeom prst="rect">
            <a:avLst/>
          </a:prstGeom>
        </p:spPr>
        <p:txBody>
          <a:bodyPr spcFirstLastPara="1" wrap="square" lIns="91425" tIns="91425" rIns="91425" bIns="91425" anchor="t" anchorCtr="0">
            <a:noAutofit/>
          </a:bodyPr>
          <a:lstStyle/>
          <a:p>
            <a:pPr marL="0" lvl="0" indent="457200" algn="l" rtl="0">
              <a:spcBef>
                <a:spcPts val="0"/>
              </a:spcBef>
              <a:spcAft>
                <a:spcPts val="0"/>
              </a:spcAft>
              <a:buNone/>
            </a:pPr>
            <a:r>
              <a:rPr lang="en">
                <a:solidFill>
                  <a:srgbClr val="000000"/>
                </a:solidFill>
              </a:rPr>
              <a:t>Partition key space among nodes in cluster </a:t>
            </a:r>
            <a:r>
              <a:rPr lang="en">
                <a:solidFill>
                  <a:srgbClr val="CCCCCC"/>
                </a:solidFill>
              </a:rPr>
              <a:t>(e.g. </a:t>
            </a:r>
            <a:r>
              <a:rPr lang="en">
                <a:solidFill>
                  <a:srgbClr val="CCCCCC"/>
                </a:solidFill>
                <a:latin typeface="Consolas"/>
                <a:ea typeface="Consolas"/>
                <a:cs typeface="Consolas"/>
                <a:sym typeface="Consolas"/>
              </a:rPr>
              <a:t>[a-e]</a:t>
            </a:r>
            <a:r>
              <a:rPr lang="en">
                <a:solidFill>
                  <a:srgbClr val="CCCCCC"/>
                </a:solidFill>
              </a:rPr>
              <a:t>, </a:t>
            </a:r>
            <a:r>
              <a:rPr lang="en">
                <a:solidFill>
                  <a:srgbClr val="CCCCCC"/>
                </a:solidFill>
                <a:latin typeface="Consolas"/>
                <a:ea typeface="Consolas"/>
                <a:cs typeface="Consolas"/>
                <a:sym typeface="Consolas"/>
              </a:rPr>
              <a:t>[f-j]</a:t>
            </a:r>
            <a:r>
              <a:rPr lang="en">
                <a:solidFill>
                  <a:srgbClr val="CCCCCC"/>
                </a:solidFill>
              </a:rPr>
              <a:t>, </a:t>
            </a:r>
            <a:r>
              <a:rPr lang="en">
                <a:solidFill>
                  <a:srgbClr val="CCCCCC"/>
                </a:solidFill>
                <a:latin typeface="Consolas"/>
                <a:ea typeface="Consolas"/>
                <a:cs typeface="Consolas"/>
                <a:sym typeface="Consolas"/>
              </a:rPr>
              <a:t>[k-p]</a:t>
            </a:r>
            <a:r>
              <a:rPr lang="en">
                <a:solidFill>
                  <a:srgbClr val="CCCCCC"/>
                </a:solidFill>
              </a:rPr>
              <a:t> ...)</a:t>
            </a:r>
            <a:endParaRPr>
              <a:solidFill>
                <a:srgbClr val="CCCCCC"/>
              </a:solidFill>
            </a:endParaRPr>
          </a:p>
          <a:p>
            <a:pPr marL="1371600" lvl="0" indent="-342900" algn="l" rtl="0">
              <a:spcBef>
                <a:spcPts val="1600"/>
              </a:spcBef>
              <a:spcAft>
                <a:spcPts val="0"/>
              </a:spcAft>
              <a:buClr>
                <a:srgbClr val="000000"/>
              </a:buClr>
              <a:buSzPts val="1800"/>
              <a:buAutoNum type="arabicPeriod"/>
            </a:pPr>
            <a:r>
              <a:rPr lang="en">
                <a:solidFill>
                  <a:srgbClr val="000000"/>
                </a:solidFill>
              </a:rPr>
              <a:t>Assign a key space to each node</a:t>
            </a:r>
            <a:endParaRPr>
              <a:solidFill>
                <a:srgbClr val="000000"/>
              </a:solidFill>
            </a:endParaRPr>
          </a:p>
          <a:p>
            <a:pPr marL="1371600" lvl="0" indent="-342900" algn="l" rtl="0">
              <a:spcBef>
                <a:spcPts val="0"/>
              </a:spcBef>
              <a:spcAft>
                <a:spcPts val="0"/>
              </a:spcAft>
              <a:buClr>
                <a:srgbClr val="000000"/>
              </a:buClr>
              <a:buSzPts val="1800"/>
              <a:buAutoNum type="arabicPeriod"/>
            </a:pPr>
            <a:r>
              <a:rPr lang="en">
                <a:solidFill>
                  <a:srgbClr val="000000"/>
                </a:solidFill>
              </a:rPr>
              <a:t>Split local results by the key spaces</a:t>
            </a:r>
            <a:endParaRPr>
              <a:solidFill>
                <a:srgbClr val="000000"/>
              </a:solidFill>
            </a:endParaRPr>
          </a:p>
          <a:p>
            <a:pPr marL="1371600" lvl="0" indent="-342900" algn="l" rtl="0">
              <a:spcBef>
                <a:spcPts val="0"/>
              </a:spcBef>
              <a:spcAft>
                <a:spcPts val="0"/>
              </a:spcAft>
              <a:buClr>
                <a:srgbClr val="000000"/>
              </a:buClr>
              <a:buSzPts val="1800"/>
              <a:buAutoNum type="arabicPeriod"/>
            </a:pPr>
            <a:r>
              <a:rPr lang="en">
                <a:solidFill>
                  <a:srgbClr val="000000"/>
                </a:solidFill>
              </a:rPr>
              <a:t>Fetch and merge results that correspond to the node’s key space</a:t>
            </a:r>
            <a:endParaRPr>
              <a:solidFill>
                <a:srgbClr val="000000"/>
              </a:solidFill>
            </a:endParaRPr>
          </a:p>
        </p:txBody>
      </p:sp>
      <p:sp>
        <p:nvSpPr>
          <p:cNvPr id="405" name="Google Shape;405;p46"/>
          <p:cNvSpPr txBox="1">
            <a:spLocks noGrp="1"/>
          </p:cNvSpPr>
          <p:nvPr>
            <p:ph type="body" idx="1"/>
          </p:nvPr>
        </p:nvSpPr>
        <p:spPr>
          <a:xfrm>
            <a:off x="311700" y="2162925"/>
            <a:ext cx="8520600" cy="504900"/>
          </a:xfrm>
          <a:prstGeom prst="rect">
            <a:avLst/>
          </a:prstGeom>
        </p:spPr>
        <p:txBody>
          <a:bodyPr spcFirstLastPara="1" wrap="square" lIns="91425" tIns="91425" rIns="91425" bIns="91425" anchor="t" anchorCtr="0">
            <a:noAutofit/>
          </a:bodyPr>
          <a:lstStyle/>
          <a:p>
            <a:pPr marL="0" lvl="0" indent="457200" algn="l" rtl="0">
              <a:spcBef>
                <a:spcPts val="0"/>
              </a:spcBef>
              <a:spcAft>
                <a:spcPts val="1600"/>
              </a:spcAft>
              <a:buNone/>
            </a:pPr>
            <a:r>
              <a:rPr lang="en">
                <a:solidFill>
                  <a:srgbClr val="000000"/>
                </a:solidFill>
              </a:rPr>
              <a:t>Send everything to one node</a:t>
            </a:r>
            <a:endParaRPr>
              <a:solidFill>
                <a:srgbClr val="000000"/>
              </a:solidFill>
            </a:endParaRPr>
          </a:p>
        </p:txBody>
      </p:sp>
      <p:sp>
        <p:nvSpPr>
          <p:cNvPr id="406" name="Google Shape;406;p46"/>
          <p:cNvSpPr txBox="1">
            <a:spLocks noGrp="1"/>
          </p:cNvSpPr>
          <p:nvPr>
            <p:ph type="body" idx="1"/>
          </p:nvPr>
        </p:nvSpPr>
        <p:spPr>
          <a:xfrm>
            <a:off x="311700" y="1152475"/>
            <a:ext cx="8520600" cy="5049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solidFill>
                  <a:srgbClr val="000000"/>
                </a:solidFill>
              </a:rPr>
              <a:t>Several options</a:t>
            </a:r>
            <a:endParaRPr>
              <a:solidFill>
                <a:srgbClr val="00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0">
                                            <p:txEl>
                                              <p:pRg st="0" end="0"/>
                                            </p:txEl>
                                          </p:spTgt>
                                        </p:tgtEl>
                                        <p:attrNameLst>
                                          <p:attrName>style.visibility</p:attrName>
                                        </p:attrNameLst>
                                      </p:cBhvr>
                                      <p:to>
                                        <p:strVal val="visible"/>
                                      </p:to>
                                    </p:set>
                                    <p:animEffect transition="in" filter="fade">
                                      <p:cBhvr>
                                        <p:cTn id="7" dur="1"/>
                                        <p:tgtEl>
                                          <p:spTgt spid="40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2"/>
                                        </p:tgtEl>
                                        <p:attrNameLst>
                                          <p:attrName>style.visibility</p:attrName>
                                        </p:attrNameLst>
                                      </p:cBhvr>
                                      <p:to>
                                        <p:strVal val="visible"/>
                                      </p:to>
                                    </p:set>
                                    <p:animEffect transition="in" filter="fade">
                                      <p:cBhvr>
                                        <p:cTn id="12" dur="1"/>
                                        <p:tgtEl>
                                          <p:spTgt spid="40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05"/>
                                        </p:tgtEl>
                                        <p:attrNameLst>
                                          <p:attrName>style.visibility</p:attrName>
                                        </p:attrNameLst>
                                      </p:cBhvr>
                                      <p:to>
                                        <p:strVal val="visible"/>
                                      </p:to>
                                    </p:set>
                                    <p:animEffect transition="in" filter="fade">
                                      <p:cBhvr>
                                        <p:cTn id="17" dur="1"/>
                                        <p:tgtEl>
                                          <p:spTgt spid="40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03"/>
                                        </p:tgtEl>
                                        <p:attrNameLst>
                                          <p:attrName>style.visibility</p:attrName>
                                        </p:attrNameLst>
                                      </p:cBhvr>
                                      <p:to>
                                        <p:strVal val="visible"/>
                                      </p:to>
                                    </p:set>
                                    <p:animEffect transition="in" filter="fade">
                                      <p:cBhvr>
                                        <p:cTn id="22" dur="1"/>
                                        <p:tgtEl>
                                          <p:spTgt spid="40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04">
                                            <p:txEl>
                                              <p:pRg st="0" end="0"/>
                                            </p:txEl>
                                          </p:spTgt>
                                        </p:tgtEl>
                                        <p:attrNameLst>
                                          <p:attrName>style.visibility</p:attrName>
                                        </p:attrNameLst>
                                      </p:cBhvr>
                                      <p:to>
                                        <p:strVal val="visible"/>
                                      </p:to>
                                    </p:set>
                                    <p:animEffect transition="in" filter="fade">
                                      <p:cBhvr>
                                        <p:cTn id="27" dur="1"/>
                                        <p:tgtEl>
                                          <p:spTgt spid="40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04">
                                            <p:txEl>
                                              <p:pRg st="1" end="1"/>
                                            </p:txEl>
                                          </p:spTgt>
                                        </p:tgtEl>
                                        <p:attrNameLst>
                                          <p:attrName>style.visibility</p:attrName>
                                        </p:attrNameLst>
                                      </p:cBhvr>
                                      <p:to>
                                        <p:strVal val="visible"/>
                                      </p:to>
                                    </p:set>
                                    <p:animEffect transition="in" filter="fade">
                                      <p:cBhvr>
                                        <p:cTn id="32" dur="1"/>
                                        <p:tgtEl>
                                          <p:spTgt spid="404">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04">
                                            <p:txEl>
                                              <p:pRg st="2" end="2"/>
                                            </p:txEl>
                                          </p:spTgt>
                                        </p:tgtEl>
                                        <p:attrNameLst>
                                          <p:attrName>style.visibility</p:attrName>
                                        </p:attrNameLst>
                                      </p:cBhvr>
                                      <p:to>
                                        <p:strVal val="visible"/>
                                      </p:to>
                                    </p:set>
                                    <p:animEffect transition="in" filter="fade">
                                      <p:cBhvr>
                                        <p:cTn id="37" dur="1"/>
                                        <p:tgtEl>
                                          <p:spTgt spid="404">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04">
                                            <p:txEl>
                                              <p:pRg st="3" end="3"/>
                                            </p:txEl>
                                          </p:spTgt>
                                        </p:tgtEl>
                                        <p:attrNameLst>
                                          <p:attrName>style.visibility</p:attrName>
                                        </p:attrNameLst>
                                      </p:cBhvr>
                                      <p:to>
                                        <p:strVal val="visible"/>
                                      </p:to>
                                    </p:set>
                                    <p:animEffect transition="in" filter="fade">
                                      <p:cBhvr>
                                        <p:cTn id="42" dur="1"/>
                                        <p:tgtEl>
                                          <p:spTgt spid="40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10"/>
        <p:cNvGrpSpPr/>
        <p:nvPr/>
      </p:nvGrpSpPr>
      <p:grpSpPr>
        <a:xfrm>
          <a:off x="0" y="0"/>
          <a:ext cx="0" cy="0"/>
          <a:chOff x="0" y="0"/>
          <a:chExt cx="0" cy="0"/>
        </a:xfrm>
      </p:grpSpPr>
      <p:sp>
        <p:nvSpPr>
          <p:cNvPr id="411" name="Google Shape;411;p47"/>
          <p:cNvSpPr/>
          <p:nvPr/>
        </p:nvSpPr>
        <p:spPr>
          <a:xfrm>
            <a:off x="2283688" y="1046538"/>
            <a:ext cx="4241160" cy="2670516"/>
          </a:xfrm>
          <a:prstGeom prst="cloud">
            <a:avLst/>
          </a:prstGeom>
          <a:solidFill>
            <a:srgbClr val="C9DA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412" name="Google Shape;412;p47"/>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413" name="Google Shape;413;p47"/>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414" name="Google Shape;414;p47"/>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415" name="Google Shape;415;p47"/>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416" name="Google Shape;416;p47"/>
          <p:cNvSpPr txBox="1"/>
          <p:nvPr/>
        </p:nvSpPr>
        <p:spPr>
          <a:xfrm>
            <a:off x="1514800" y="1153750"/>
            <a:ext cx="1582200" cy="1053600"/>
          </a:xfrm>
          <a:prstGeom prst="rect">
            <a:avLst/>
          </a:prstGeom>
          <a:noFill/>
          <a:ln>
            <a:noFill/>
          </a:ln>
        </p:spPr>
        <p:txBody>
          <a:bodyPr spcFirstLastPara="1" wrap="square" lIns="91425" tIns="91425" rIns="91425" bIns="91425" anchor="ctr" anchorCtr="0">
            <a:noAutofit/>
          </a:bodyPr>
          <a:lstStyle/>
          <a:p>
            <a:pPr marL="0" marR="88900" lvl="0" indent="0" algn="l" rtl="0">
              <a:lnSpc>
                <a:spcPct val="142857"/>
              </a:lnSpc>
              <a:spcBef>
                <a:spcPts val="0"/>
              </a:spcBef>
              <a:spcAft>
                <a:spcPts val="0"/>
              </a:spcAft>
              <a:buNone/>
            </a:pPr>
            <a:r>
              <a:rPr lang="en" sz="1000" b="1">
                <a:latin typeface="Consolas"/>
                <a:ea typeface="Consolas"/>
                <a:cs typeface="Consolas"/>
                <a:sym typeface="Consolas"/>
              </a:rPr>
              <a:t>when: 1, in: 1,</a:t>
            </a:r>
            <a:endParaRPr sz="1000" b="1">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latin typeface="Consolas"/>
                <a:ea typeface="Consolas"/>
                <a:cs typeface="Consolas"/>
                <a:sym typeface="Consolas"/>
              </a:rPr>
              <a:t>the: 1, course: 1,</a:t>
            </a:r>
            <a:endParaRPr sz="1000" b="1">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latin typeface="Consolas"/>
                <a:ea typeface="Consolas"/>
                <a:cs typeface="Consolas"/>
                <a:sym typeface="Consolas"/>
              </a:rPr>
              <a:t>of: 1, human: 1,</a:t>
            </a:r>
            <a:endParaRPr sz="1000" b="1">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latin typeface="Consolas"/>
                <a:ea typeface="Consolas"/>
                <a:cs typeface="Consolas"/>
                <a:sym typeface="Consolas"/>
              </a:rPr>
              <a:t>events: 1, it: 1</a:t>
            </a:r>
            <a:endParaRPr sz="1000" b="1">
              <a:latin typeface="Consolas"/>
              <a:ea typeface="Consolas"/>
              <a:cs typeface="Consolas"/>
              <a:sym typeface="Consolas"/>
            </a:endParaRPr>
          </a:p>
        </p:txBody>
      </p:sp>
      <p:sp>
        <p:nvSpPr>
          <p:cNvPr id="417" name="Google Shape;417;p47"/>
          <p:cNvSpPr txBox="1"/>
          <p:nvPr/>
        </p:nvSpPr>
        <p:spPr>
          <a:xfrm>
            <a:off x="2038050" y="3015675"/>
            <a:ext cx="2136000" cy="1053600"/>
          </a:xfrm>
          <a:prstGeom prst="rect">
            <a:avLst/>
          </a:prstGeom>
          <a:noFill/>
          <a:ln>
            <a:noFill/>
          </a:ln>
        </p:spPr>
        <p:txBody>
          <a:bodyPr spcFirstLastPara="1" wrap="square" lIns="91425" tIns="91425" rIns="91425" bIns="91425" anchor="ctr" anchorCtr="0">
            <a:noAutofit/>
          </a:bodyPr>
          <a:lstStyle/>
          <a:p>
            <a:pPr marL="0" marR="88900" lvl="0" indent="0" algn="l" rtl="0">
              <a:lnSpc>
                <a:spcPct val="142857"/>
              </a:lnSpc>
              <a:spcBef>
                <a:spcPts val="0"/>
              </a:spcBef>
              <a:spcAft>
                <a:spcPts val="800"/>
              </a:spcAft>
              <a:buNone/>
            </a:pPr>
            <a:r>
              <a:rPr lang="en" sz="1000" b="1">
                <a:latin typeface="Consolas"/>
                <a:ea typeface="Consolas"/>
                <a:cs typeface="Consolas"/>
                <a:sym typeface="Consolas"/>
              </a:rPr>
              <a:t>dissolve: 1, the: 2, political: 1, bands: 1, which: 1, have: 1, connected: 1, them: 1 ...</a:t>
            </a:r>
            <a:endParaRPr b="1"/>
          </a:p>
        </p:txBody>
      </p:sp>
      <p:pic>
        <p:nvPicPr>
          <p:cNvPr id="418" name="Google Shape;418;p47"/>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419" name="Google Shape;419;p47"/>
          <p:cNvSpPr txBox="1"/>
          <p:nvPr/>
        </p:nvSpPr>
        <p:spPr>
          <a:xfrm>
            <a:off x="5182338" y="3015663"/>
            <a:ext cx="1972500" cy="1053600"/>
          </a:xfrm>
          <a:prstGeom prst="rect">
            <a:avLst/>
          </a:prstGeom>
          <a:noFill/>
          <a:ln>
            <a:noFill/>
          </a:ln>
        </p:spPr>
        <p:txBody>
          <a:bodyPr spcFirstLastPara="1" wrap="square" lIns="91425" tIns="91425" rIns="91425" bIns="91425" anchor="ctr" anchorCtr="0">
            <a:noAutofit/>
          </a:bodyPr>
          <a:lstStyle/>
          <a:p>
            <a:pPr marL="88900" marR="88900" lvl="0" indent="0" algn="l" rtl="0">
              <a:lnSpc>
                <a:spcPct val="142857"/>
              </a:lnSpc>
              <a:spcBef>
                <a:spcPts val="0"/>
              </a:spcBef>
              <a:spcAft>
                <a:spcPts val="800"/>
              </a:spcAft>
              <a:buNone/>
            </a:pPr>
            <a:r>
              <a:rPr lang="en" sz="1000" b="1">
                <a:latin typeface="Consolas"/>
                <a:ea typeface="Consolas"/>
                <a:cs typeface="Consolas"/>
                <a:sym typeface="Consolas"/>
              </a:rPr>
              <a:t>among: 1, the: 2, powers: 1, of: 2, earth: 1, separate: 1, equal: 1, and: 1 ...</a:t>
            </a:r>
            <a:endParaRPr sz="1000" b="1">
              <a:latin typeface="Consolas"/>
              <a:ea typeface="Consolas"/>
              <a:cs typeface="Consolas"/>
              <a:sym typeface="Consolas"/>
            </a:endParaRPr>
          </a:p>
        </p:txBody>
      </p:sp>
      <p:sp>
        <p:nvSpPr>
          <p:cNvPr id="420" name="Google Shape;420;p47"/>
          <p:cNvSpPr txBox="1"/>
          <p:nvPr/>
        </p:nvSpPr>
        <p:spPr>
          <a:xfrm>
            <a:off x="5667800" y="1637150"/>
            <a:ext cx="2349900" cy="1053600"/>
          </a:xfrm>
          <a:prstGeom prst="rect">
            <a:avLst/>
          </a:prstGeom>
          <a:noFill/>
          <a:ln>
            <a:noFill/>
          </a:ln>
        </p:spPr>
        <p:txBody>
          <a:bodyPr spcFirstLastPara="1" wrap="square" lIns="91425" tIns="91425" rIns="91425" bIns="91425" anchor="ctr" anchorCtr="0">
            <a:noAutofit/>
          </a:bodyPr>
          <a:lstStyle/>
          <a:p>
            <a:pPr marL="88900" marR="88900" lvl="0" indent="0" algn="l" rtl="0">
              <a:lnSpc>
                <a:spcPct val="142857"/>
              </a:lnSpc>
              <a:spcBef>
                <a:spcPts val="0"/>
              </a:spcBef>
              <a:spcAft>
                <a:spcPts val="800"/>
              </a:spcAft>
              <a:buNone/>
            </a:pPr>
            <a:r>
              <a:rPr lang="en" sz="1000" b="1">
                <a:latin typeface="Consolas"/>
                <a:ea typeface="Consolas"/>
                <a:cs typeface="Consolas"/>
                <a:sym typeface="Consolas"/>
              </a:rPr>
              <a:t>nature: 2, and: 1, of: 2, god: 1, entitle: 1, them: 1, decent: 1, respect: 1, mankind: 1, opinion: 1 ...</a:t>
            </a:r>
            <a:endParaRPr sz="1000" b="1">
              <a:latin typeface="Consolas"/>
              <a:ea typeface="Consolas"/>
              <a:cs typeface="Consolas"/>
              <a:sym typeface="Consolas"/>
            </a:endParaRPr>
          </a:p>
        </p:txBody>
      </p:sp>
      <p:sp>
        <p:nvSpPr>
          <p:cNvPr id="421" name="Google Shape;421;p47"/>
          <p:cNvSpPr txBox="1"/>
          <p:nvPr/>
        </p:nvSpPr>
        <p:spPr>
          <a:xfrm>
            <a:off x="3472350" y="461713"/>
            <a:ext cx="1972500" cy="999000"/>
          </a:xfrm>
          <a:prstGeom prst="rect">
            <a:avLst/>
          </a:prstGeom>
          <a:noFill/>
          <a:ln>
            <a:noFill/>
          </a:ln>
        </p:spPr>
        <p:txBody>
          <a:bodyPr spcFirstLastPara="1" wrap="square" lIns="91425" tIns="91425" rIns="91425" bIns="91425" anchor="ctr" anchorCtr="0">
            <a:noAutofit/>
          </a:bodyPr>
          <a:lstStyle/>
          <a:p>
            <a:pPr marL="88900" marR="88900" lvl="0" indent="0" algn="l" rtl="0">
              <a:lnSpc>
                <a:spcPct val="142857"/>
              </a:lnSpc>
              <a:spcBef>
                <a:spcPts val="0"/>
              </a:spcBef>
              <a:spcAft>
                <a:spcPts val="800"/>
              </a:spcAft>
              <a:buNone/>
            </a:pPr>
            <a:r>
              <a:rPr lang="en" sz="1000" b="1">
                <a:latin typeface="Consolas"/>
                <a:ea typeface="Consolas"/>
                <a:cs typeface="Consolas"/>
                <a:sym typeface="Consolas"/>
              </a:rPr>
              <a:t>requires: 1, that: 1, they: 1, should: 1, declare: 1, the: 1, causes: 1, which: 1 ...</a:t>
            </a:r>
            <a:endParaRPr b="1"/>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25"/>
        <p:cNvGrpSpPr/>
        <p:nvPr/>
      </p:nvGrpSpPr>
      <p:grpSpPr>
        <a:xfrm>
          <a:off x="0" y="0"/>
          <a:ext cx="0" cy="0"/>
          <a:chOff x="0" y="0"/>
          <a:chExt cx="0" cy="0"/>
        </a:xfrm>
      </p:grpSpPr>
      <p:sp>
        <p:nvSpPr>
          <p:cNvPr id="426" name="Google Shape;426;p48"/>
          <p:cNvSpPr/>
          <p:nvPr/>
        </p:nvSpPr>
        <p:spPr>
          <a:xfrm>
            <a:off x="2283688" y="1046538"/>
            <a:ext cx="4241160" cy="2670516"/>
          </a:xfrm>
          <a:prstGeom prst="cloud">
            <a:avLst/>
          </a:prstGeom>
          <a:solidFill>
            <a:srgbClr val="C9DA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427" name="Google Shape;427;p48"/>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428" name="Google Shape;428;p48"/>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429" name="Google Shape;429;p48"/>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430" name="Google Shape;430;p48"/>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431" name="Google Shape;431;p48"/>
          <p:cNvSpPr txBox="1"/>
          <p:nvPr/>
        </p:nvSpPr>
        <p:spPr>
          <a:xfrm>
            <a:off x="1428425" y="1233075"/>
            <a:ext cx="1916700" cy="892800"/>
          </a:xfrm>
          <a:prstGeom prst="rect">
            <a:avLst/>
          </a:prstGeom>
          <a:noFill/>
          <a:ln>
            <a:noFill/>
          </a:ln>
        </p:spPr>
        <p:txBody>
          <a:bodyPr spcFirstLastPara="1" wrap="square" lIns="91425" tIns="91425" rIns="91425" bIns="91425" anchor="ctr" anchorCtr="0">
            <a:noAutofit/>
          </a:bodyPr>
          <a:lstStyle/>
          <a:p>
            <a:pPr marL="0" marR="88900" lvl="0" indent="0" algn="l" rtl="0">
              <a:lnSpc>
                <a:spcPct val="142857"/>
              </a:lnSpc>
              <a:spcBef>
                <a:spcPts val="0"/>
              </a:spcBef>
              <a:spcAft>
                <a:spcPts val="0"/>
              </a:spcAft>
              <a:buNone/>
            </a:pPr>
            <a:r>
              <a:rPr lang="en" sz="1000" b="1">
                <a:solidFill>
                  <a:srgbClr val="FF0000"/>
                </a:solidFill>
                <a:latin typeface="Consolas"/>
                <a:ea typeface="Consolas"/>
                <a:cs typeface="Consolas"/>
                <a:sym typeface="Consolas"/>
              </a:rPr>
              <a:t>when: 1, the: 1,</a:t>
            </a:r>
            <a:endParaRPr sz="1000" b="1">
              <a:solidFill>
                <a:srgbClr val="FF0000"/>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F1C232"/>
                </a:solidFill>
                <a:latin typeface="Consolas"/>
                <a:ea typeface="Consolas"/>
                <a:cs typeface="Consolas"/>
                <a:sym typeface="Consolas"/>
              </a:rPr>
              <a:t>in: 1, it: 1, human: 1,</a:t>
            </a:r>
            <a:endParaRPr sz="1000" b="1">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6AA84F"/>
                </a:solidFill>
                <a:latin typeface="Consolas"/>
                <a:ea typeface="Consolas"/>
                <a:cs typeface="Consolas"/>
                <a:sym typeface="Consolas"/>
              </a:rPr>
              <a:t>course: 1,</a:t>
            </a:r>
            <a:r>
              <a:rPr lang="en" sz="1000" b="1">
                <a:latin typeface="Consolas"/>
                <a:ea typeface="Consolas"/>
                <a:cs typeface="Consolas"/>
                <a:sym typeface="Consolas"/>
              </a:rPr>
              <a:t> </a:t>
            </a:r>
            <a:r>
              <a:rPr lang="en" sz="1000" b="1">
                <a:solidFill>
                  <a:srgbClr val="6AA84F"/>
                </a:solidFill>
                <a:latin typeface="Consolas"/>
                <a:ea typeface="Consolas"/>
                <a:cs typeface="Consolas"/>
                <a:sym typeface="Consolas"/>
              </a:rPr>
              <a:t>events: 1,</a:t>
            </a:r>
            <a:endParaRPr sz="1000" b="1">
              <a:solidFill>
                <a:srgbClr val="6AA84F"/>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FF9900"/>
                </a:solidFill>
                <a:latin typeface="Consolas"/>
                <a:ea typeface="Consolas"/>
                <a:cs typeface="Consolas"/>
                <a:sym typeface="Consolas"/>
              </a:rPr>
              <a:t>of: 1</a:t>
            </a:r>
            <a:endParaRPr sz="1000" b="1">
              <a:latin typeface="Consolas"/>
              <a:ea typeface="Consolas"/>
              <a:cs typeface="Consolas"/>
              <a:sym typeface="Consolas"/>
            </a:endParaRPr>
          </a:p>
        </p:txBody>
      </p:sp>
      <p:sp>
        <p:nvSpPr>
          <p:cNvPr id="432" name="Google Shape;432;p48"/>
          <p:cNvSpPr txBox="1"/>
          <p:nvPr/>
        </p:nvSpPr>
        <p:spPr>
          <a:xfrm>
            <a:off x="2038050" y="3015675"/>
            <a:ext cx="2136000" cy="1053600"/>
          </a:xfrm>
          <a:prstGeom prst="rect">
            <a:avLst/>
          </a:prstGeom>
          <a:noFill/>
          <a:ln>
            <a:noFill/>
          </a:ln>
        </p:spPr>
        <p:txBody>
          <a:bodyPr spcFirstLastPara="1" wrap="square" lIns="91425" tIns="91425" rIns="91425" bIns="91425" anchor="ctr" anchorCtr="0">
            <a:noAutofit/>
          </a:bodyPr>
          <a:lstStyle/>
          <a:p>
            <a:pPr marL="0" marR="88900" lvl="0" indent="0" algn="l" rtl="0">
              <a:lnSpc>
                <a:spcPct val="142857"/>
              </a:lnSpc>
              <a:spcBef>
                <a:spcPts val="0"/>
              </a:spcBef>
              <a:spcAft>
                <a:spcPts val="0"/>
              </a:spcAft>
              <a:buNone/>
            </a:pPr>
            <a:r>
              <a:rPr lang="en" sz="1000" b="1">
                <a:solidFill>
                  <a:srgbClr val="6AA84F"/>
                </a:solidFill>
                <a:latin typeface="Consolas"/>
                <a:ea typeface="Consolas"/>
                <a:cs typeface="Consolas"/>
                <a:sym typeface="Consolas"/>
              </a:rPr>
              <a:t>bands: 1, dissolve: 1,</a:t>
            </a:r>
            <a:endParaRPr sz="1000" b="1">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6AA84F"/>
                </a:solidFill>
                <a:latin typeface="Consolas"/>
                <a:ea typeface="Consolas"/>
                <a:cs typeface="Consolas"/>
                <a:sym typeface="Consolas"/>
              </a:rPr>
              <a:t>connected: 1,</a:t>
            </a:r>
            <a:r>
              <a:rPr lang="en" sz="1000" b="1">
                <a:latin typeface="Consolas"/>
                <a:ea typeface="Consolas"/>
                <a:cs typeface="Consolas"/>
                <a:sym typeface="Consolas"/>
              </a:rPr>
              <a:t> </a:t>
            </a:r>
            <a:r>
              <a:rPr lang="en" sz="1000" b="1">
                <a:solidFill>
                  <a:srgbClr val="F1C232"/>
                </a:solidFill>
                <a:latin typeface="Consolas"/>
                <a:ea typeface="Consolas"/>
                <a:cs typeface="Consolas"/>
                <a:sym typeface="Consolas"/>
              </a:rPr>
              <a:t>have: 1,</a:t>
            </a:r>
            <a:endParaRPr sz="1000" b="1">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FF9900"/>
                </a:solidFill>
                <a:latin typeface="Consolas"/>
                <a:ea typeface="Consolas"/>
                <a:cs typeface="Consolas"/>
                <a:sym typeface="Consolas"/>
              </a:rPr>
              <a:t>political: 1,</a:t>
            </a:r>
            <a:r>
              <a:rPr lang="en" sz="1000" b="1">
                <a:latin typeface="Consolas"/>
                <a:ea typeface="Consolas"/>
                <a:cs typeface="Consolas"/>
                <a:sym typeface="Consolas"/>
              </a:rPr>
              <a:t> </a:t>
            </a:r>
            <a:r>
              <a:rPr lang="en" sz="1000" b="1">
                <a:solidFill>
                  <a:srgbClr val="FF0000"/>
                </a:solidFill>
                <a:latin typeface="Consolas"/>
                <a:ea typeface="Consolas"/>
                <a:cs typeface="Consolas"/>
                <a:sym typeface="Consolas"/>
              </a:rPr>
              <a:t>the: 1,</a:t>
            </a:r>
            <a:endParaRPr sz="1000" b="1">
              <a:solidFill>
                <a:srgbClr val="FF0000"/>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FF0000"/>
                </a:solidFill>
                <a:latin typeface="Consolas"/>
                <a:ea typeface="Consolas"/>
                <a:cs typeface="Consolas"/>
                <a:sym typeface="Consolas"/>
              </a:rPr>
              <a:t>them: 1, which: 1</a:t>
            </a:r>
            <a:endParaRPr b="1">
              <a:solidFill>
                <a:srgbClr val="FF0000"/>
              </a:solidFill>
            </a:endParaRPr>
          </a:p>
        </p:txBody>
      </p:sp>
      <p:pic>
        <p:nvPicPr>
          <p:cNvPr id="433" name="Google Shape;433;p48"/>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434" name="Google Shape;434;p48"/>
          <p:cNvSpPr txBox="1"/>
          <p:nvPr/>
        </p:nvSpPr>
        <p:spPr>
          <a:xfrm>
            <a:off x="5182338" y="3015663"/>
            <a:ext cx="1972500" cy="1053600"/>
          </a:xfrm>
          <a:prstGeom prst="rect">
            <a:avLst/>
          </a:prstGeom>
          <a:noFill/>
          <a:ln>
            <a:noFill/>
          </a:ln>
        </p:spPr>
        <p:txBody>
          <a:bodyPr spcFirstLastPara="1" wrap="square" lIns="91425" tIns="91425" rIns="91425" bIns="91425" anchor="ctr" anchorCtr="0">
            <a:noAutofit/>
          </a:bodyPr>
          <a:lstStyle/>
          <a:p>
            <a:pPr marL="88900" marR="88900" lvl="0" indent="0" algn="l" rtl="0">
              <a:lnSpc>
                <a:spcPct val="142857"/>
              </a:lnSpc>
              <a:spcBef>
                <a:spcPts val="0"/>
              </a:spcBef>
              <a:spcAft>
                <a:spcPts val="0"/>
              </a:spcAft>
              <a:buNone/>
            </a:pPr>
            <a:r>
              <a:rPr lang="en" sz="1000" b="1">
                <a:solidFill>
                  <a:srgbClr val="6AA84F"/>
                </a:solidFill>
                <a:latin typeface="Consolas"/>
                <a:ea typeface="Consolas"/>
                <a:cs typeface="Consolas"/>
                <a:sym typeface="Consolas"/>
              </a:rPr>
              <a:t>among: 1, and: 1,</a:t>
            </a:r>
            <a:endParaRPr sz="1000" b="1">
              <a:solidFill>
                <a:srgbClr val="6AA84F"/>
              </a:solidFill>
              <a:latin typeface="Consolas"/>
              <a:ea typeface="Consolas"/>
              <a:cs typeface="Consolas"/>
              <a:sym typeface="Consolas"/>
            </a:endParaRPr>
          </a:p>
          <a:p>
            <a:pPr marL="88900" marR="88900" lvl="0" indent="0" algn="l" rtl="0">
              <a:lnSpc>
                <a:spcPct val="142857"/>
              </a:lnSpc>
              <a:spcBef>
                <a:spcPts val="0"/>
              </a:spcBef>
              <a:spcAft>
                <a:spcPts val="0"/>
              </a:spcAft>
              <a:buNone/>
            </a:pPr>
            <a:r>
              <a:rPr lang="en" sz="1000" b="1">
                <a:solidFill>
                  <a:srgbClr val="6AA84F"/>
                </a:solidFill>
                <a:latin typeface="Consolas"/>
                <a:ea typeface="Consolas"/>
                <a:cs typeface="Consolas"/>
                <a:sym typeface="Consolas"/>
              </a:rPr>
              <a:t>equal: 1, earth: 1,</a:t>
            </a:r>
            <a:endParaRPr sz="1000" b="1">
              <a:solidFill>
                <a:srgbClr val="6AA84F"/>
              </a:solidFill>
              <a:latin typeface="Consolas"/>
              <a:ea typeface="Consolas"/>
              <a:cs typeface="Consolas"/>
              <a:sym typeface="Consolas"/>
            </a:endParaRPr>
          </a:p>
          <a:p>
            <a:pPr marL="88900" marR="88900" lvl="0" indent="0" algn="l" rtl="0">
              <a:lnSpc>
                <a:spcPct val="142857"/>
              </a:lnSpc>
              <a:spcBef>
                <a:spcPts val="0"/>
              </a:spcBef>
              <a:spcAft>
                <a:spcPts val="0"/>
              </a:spcAft>
              <a:buNone/>
            </a:pPr>
            <a:r>
              <a:rPr lang="en" sz="1000" b="1">
                <a:solidFill>
                  <a:srgbClr val="9900FF"/>
                </a:solidFill>
                <a:latin typeface="Consolas"/>
                <a:ea typeface="Consolas"/>
                <a:cs typeface="Consolas"/>
                <a:sym typeface="Consolas"/>
              </a:rPr>
              <a:t>separate: 1,</a:t>
            </a:r>
            <a:r>
              <a:rPr lang="en" sz="1000" b="1">
                <a:latin typeface="Consolas"/>
                <a:ea typeface="Consolas"/>
                <a:cs typeface="Consolas"/>
                <a:sym typeface="Consolas"/>
              </a:rPr>
              <a:t> </a:t>
            </a:r>
            <a:r>
              <a:rPr lang="en" sz="1000" b="1">
                <a:solidFill>
                  <a:srgbClr val="FF0000"/>
                </a:solidFill>
                <a:latin typeface="Consolas"/>
                <a:ea typeface="Consolas"/>
                <a:cs typeface="Consolas"/>
                <a:sym typeface="Consolas"/>
              </a:rPr>
              <a:t>the: 2,</a:t>
            </a:r>
            <a:endParaRPr sz="1000" b="1">
              <a:latin typeface="Consolas"/>
              <a:ea typeface="Consolas"/>
              <a:cs typeface="Consolas"/>
              <a:sym typeface="Consolas"/>
            </a:endParaRPr>
          </a:p>
          <a:p>
            <a:pPr marL="88900" marR="88900" lvl="0" indent="0" algn="l" rtl="0">
              <a:lnSpc>
                <a:spcPct val="142857"/>
              </a:lnSpc>
              <a:spcBef>
                <a:spcPts val="0"/>
              </a:spcBef>
              <a:spcAft>
                <a:spcPts val="0"/>
              </a:spcAft>
              <a:buNone/>
            </a:pPr>
            <a:r>
              <a:rPr lang="en" sz="1000" b="1">
                <a:solidFill>
                  <a:srgbClr val="FF9900"/>
                </a:solidFill>
                <a:latin typeface="Consolas"/>
                <a:ea typeface="Consolas"/>
                <a:cs typeface="Consolas"/>
                <a:sym typeface="Consolas"/>
              </a:rPr>
              <a:t>powers: 1, of: 2</a:t>
            </a:r>
            <a:endParaRPr sz="1000" b="1">
              <a:solidFill>
                <a:srgbClr val="FF9900"/>
              </a:solidFill>
              <a:latin typeface="Consolas"/>
              <a:ea typeface="Consolas"/>
              <a:cs typeface="Consolas"/>
              <a:sym typeface="Consolas"/>
            </a:endParaRPr>
          </a:p>
        </p:txBody>
      </p:sp>
      <p:sp>
        <p:nvSpPr>
          <p:cNvPr id="435" name="Google Shape;435;p48"/>
          <p:cNvSpPr txBox="1"/>
          <p:nvPr/>
        </p:nvSpPr>
        <p:spPr>
          <a:xfrm>
            <a:off x="5667800" y="1637150"/>
            <a:ext cx="1972500" cy="1053600"/>
          </a:xfrm>
          <a:prstGeom prst="rect">
            <a:avLst/>
          </a:prstGeom>
          <a:noFill/>
          <a:ln>
            <a:noFill/>
          </a:ln>
        </p:spPr>
        <p:txBody>
          <a:bodyPr spcFirstLastPara="1" wrap="square" lIns="91425" tIns="91425" rIns="91425" bIns="91425" anchor="ctr" anchorCtr="0">
            <a:noAutofit/>
          </a:bodyPr>
          <a:lstStyle/>
          <a:p>
            <a:pPr marL="88900" marR="88900" lvl="0" indent="0" algn="l" rtl="0">
              <a:lnSpc>
                <a:spcPct val="142857"/>
              </a:lnSpc>
              <a:spcBef>
                <a:spcPts val="0"/>
              </a:spcBef>
              <a:spcAft>
                <a:spcPts val="0"/>
              </a:spcAft>
              <a:buNone/>
            </a:pPr>
            <a:r>
              <a:rPr lang="en" sz="1000" b="1">
                <a:solidFill>
                  <a:srgbClr val="FF9900"/>
                </a:solidFill>
                <a:latin typeface="Consolas"/>
                <a:ea typeface="Consolas"/>
                <a:cs typeface="Consolas"/>
                <a:sym typeface="Consolas"/>
              </a:rPr>
              <a:t>nature: 2,</a:t>
            </a:r>
            <a:r>
              <a:rPr lang="en" sz="1000" b="1">
                <a:latin typeface="Consolas"/>
                <a:ea typeface="Consolas"/>
                <a:cs typeface="Consolas"/>
                <a:sym typeface="Consolas"/>
              </a:rPr>
              <a:t> </a:t>
            </a:r>
            <a:r>
              <a:rPr lang="en" sz="1000" b="1">
                <a:solidFill>
                  <a:srgbClr val="FF9900"/>
                </a:solidFill>
                <a:latin typeface="Consolas"/>
                <a:ea typeface="Consolas"/>
                <a:cs typeface="Consolas"/>
                <a:sym typeface="Consolas"/>
              </a:rPr>
              <a:t>of: 2,</a:t>
            </a:r>
            <a:endParaRPr sz="1000" b="1">
              <a:solidFill>
                <a:srgbClr val="FF9900"/>
              </a:solidFill>
              <a:latin typeface="Consolas"/>
              <a:ea typeface="Consolas"/>
              <a:cs typeface="Consolas"/>
              <a:sym typeface="Consolas"/>
            </a:endParaRPr>
          </a:p>
          <a:p>
            <a:pPr marL="88900" marR="88900" lvl="0" indent="0" algn="l" rtl="0">
              <a:lnSpc>
                <a:spcPct val="142857"/>
              </a:lnSpc>
              <a:spcBef>
                <a:spcPts val="0"/>
              </a:spcBef>
              <a:spcAft>
                <a:spcPts val="0"/>
              </a:spcAft>
              <a:buNone/>
            </a:pPr>
            <a:r>
              <a:rPr lang="en" sz="1000" b="1">
                <a:solidFill>
                  <a:srgbClr val="FF9900"/>
                </a:solidFill>
                <a:latin typeface="Consolas"/>
                <a:ea typeface="Consolas"/>
                <a:cs typeface="Consolas"/>
                <a:sym typeface="Consolas"/>
              </a:rPr>
              <a:t>mankind: 1, opinion: 1,</a:t>
            </a:r>
            <a:endParaRPr sz="1000" b="1">
              <a:solidFill>
                <a:schemeClr val="dk1"/>
              </a:solidFill>
              <a:latin typeface="Consolas"/>
              <a:ea typeface="Consolas"/>
              <a:cs typeface="Consolas"/>
              <a:sym typeface="Consolas"/>
            </a:endParaRPr>
          </a:p>
          <a:p>
            <a:pPr marL="88900" marR="88900" lvl="0" indent="0" algn="l" rtl="0">
              <a:lnSpc>
                <a:spcPct val="142857"/>
              </a:lnSpc>
              <a:spcBef>
                <a:spcPts val="0"/>
              </a:spcBef>
              <a:spcAft>
                <a:spcPts val="0"/>
              </a:spcAft>
              <a:buNone/>
            </a:pPr>
            <a:r>
              <a:rPr lang="en" sz="1000" b="1">
                <a:solidFill>
                  <a:srgbClr val="6AA84F"/>
                </a:solidFill>
                <a:latin typeface="Consolas"/>
                <a:ea typeface="Consolas"/>
                <a:cs typeface="Consolas"/>
                <a:sym typeface="Consolas"/>
              </a:rPr>
              <a:t>entitle: 1, and: 1,</a:t>
            </a:r>
            <a:endParaRPr sz="1000" b="1">
              <a:latin typeface="Consolas"/>
              <a:ea typeface="Consolas"/>
              <a:cs typeface="Consolas"/>
              <a:sym typeface="Consolas"/>
            </a:endParaRPr>
          </a:p>
          <a:p>
            <a:pPr marL="88900" marR="88900" lvl="0" indent="0" algn="l" rtl="0">
              <a:lnSpc>
                <a:spcPct val="142857"/>
              </a:lnSpc>
              <a:spcBef>
                <a:spcPts val="0"/>
              </a:spcBef>
              <a:spcAft>
                <a:spcPts val="0"/>
              </a:spcAft>
              <a:buNone/>
            </a:pPr>
            <a:r>
              <a:rPr lang="en" sz="1000" b="1">
                <a:solidFill>
                  <a:srgbClr val="6AA84F"/>
                </a:solidFill>
                <a:latin typeface="Consolas"/>
                <a:ea typeface="Consolas"/>
                <a:cs typeface="Consolas"/>
                <a:sym typeface="Consolas"/>
              </a:rPr>
              <a:t>decent: 1, </a:t>
            </a:r>
            <a:r>
              <a:rPr lang="en" sz="1000" b="1">
                <a:solidFill>
                  <a:srgbClr val="F1C232"/>
                </a:solidFill>
                <a:latin typeface="Consolas"/>
                <a:ea typeface="Consolas"/>
                <a:cs typeface="Consolas"/>
                <a:sym typeface="Consolas"/>
              </a:rPr>
              <a:t>god: 1,</a:t>
            </a:r>
            <a:endParaRPr sz="1000" b="1">
              <a:solidFill>
                <a:srgbClr val="6AA84F"/>
              </a:solidFill>
              <a:latin typeface="Consolas"/>
              <a:ea typeface="Consolas"/>
              <a:cs typeface="Consolas"/>
              <a:sym typeface="Consolas"/>
            </a:endParaRPr>
          </a:p>
          <a:p>
            <a:pPr marL="88900" marR="88900" lvl="0" indent="0" algn="l" rtl="0">
              <a:lnSpc>
                <a:spcPct val="142857"/>
              </a:lnSpc>
              <a:spcBef>
                <a:spcPts val="0"/>
              </a:spcBef>
              <a:spcAft>
                <a:spcPts val="0"/>
              </a:spcAft>
              <a:buNone/>
            </a:pPr>
            <a:r>
              <a:rPr lang="en" sz="1000" b="1">
                <a:solidFill>
                  <a:srgbClr val="FF0000"/>
                </a:solidFill>
                <a:latin typeface="Consolas"/>
                <a:ea typeface="Consolas"/>
                <a:cs typeface="Consolas"/>
                <a:sym typeface="Consolas"/>
              </a:rPr>
              <a:t>them: 1, </a:t>
            </a:r>
            <a:r>
              <a:rPr lang="en" sz="1000" b="1">
                <a:solidFill>
                  <a:srgbClr val="9900FF"/>
                </a:solidFill>
                <a:latin typeface="Consolas"/>
                <a:ea typeface="Consolas"/>
                <a:cs typeface="Consolas"/>
                <a:sym typeface="Consolas"/>
              </a:rPr>
              <a:t>respect: 1, </a:t>
            </a:r>
            <a:endParaRPr sz="1000" b="1">
              <a:solidFill>
                <a:srgbClr val="9900FF"/>
              </a:solidFill>
              <a:latin typeface="Consolas"/>
              <a:ea typeface="Consolas"/>
              <a:cs typeface="Consolas"/>
              <a:sym typeface="Consolas"/>
            </a:endParaRPr>
          </a:p>
        </p:txBody>
      </p:sp>
      <p:sp>
        <p:nvSpPr>
          <p:cNvPr id="436" name="Google Shape;436;p48"/>
          <p:cNvSpPr txBox="1"/>
          <p:nvPr/>
        </p:nvSpPr>
        <p:spPr>
          <a:xfrm>
            <a:off x="3472350" y="461725"/>
            <a:ext cx="2136000" cy="999000"/>
          </a:xfrm>
          <a:prstGeom prst="rect">
            <a:avLst/>
          </a:prstGeom>
          <a:noFill/>
          <a:ln>
            <a:noFill/>
          </a:ln>
        </p:spPr>
        <p:txBody>
          <a:bodyPr spcFirstLastPara="1" wrap="square" lIns="91425" tIns="91425" rIns="91425" bIns="91425" anchor="ctr" anchorCtr="0">
            <a:noAutofit/>
          </a:bodyPr>
          <a:lstStyle/>
          <a:p>
            <a:pPr marL="88900" marR="88900" lvl="0" indent="0" algn="l" rtl="0">
              <a:lnSpc>
                <a:spcPct val="142857"/>
              </a:lnSpc>
              <a:spcBef>
                <a:spcPts val="0"/>
              </a:spcBef>
              <a:spcAft>
                <a:spcPts val="0"/>
              </a:spcAft>
              <a:buNone/>
            </a:pPr>
            <a:r>
              <a:rPr lang="en" sz="1000" b="1">
                <a:solidFill>
                  <a:srgbClr val="6AA84F"/>
                </a:solidFill>
                <a:latin typeface="Consolas"/>
                <a:ea typeface="Consolas"/>
                <a:cs typeface="Consolas"/>
                <a:sym typeface="Consolas"/>
              </a:rPr>
              <a:t>causes: 1, declare: 1,</a:t>
            </a:r>
            <a:endParaRPr sz="1000" b="1">
              <a:solidFill>
                <a:srgbClr val="6AA84F"/>
              </a:solidFill>
              <a:latin typeface="Consolas"/>
              <a:ea typeface="Consolas"/>
              <a:cs typeface="Consolas"/>
              <a:sym typeface="Consolas"/>
            </a:endParaRPr>
          </a:p>
          <a:p>
            <a:pPr marL="88900" marR="88900" lvl="0" indent="0" algn="l" rtl="0">
              <a:lnSpc>
                <a:spcPct val="142857"/>
              </a:lnSpc>
              <a:spcBef>
                <a:spcPts val="0"/>
              </a:spcBef>
              <a:spcAft>
                <a:spcPts val="0"/>
              </a:spcAft>
              <a:buNone/>
            </a:pPr>
            <a:r>
              <a:rPr lang="en" sz="1000" b="1">
                <a:solidFill>
                  <a:srgbClr val="9900FF"/>
                </a:solidFill>
                <a:latin typeface="Consolas"/>
                <a:ea typeface="Consolas"/>
                <a:cs typeface="Consolas"/>
                <a:sym typeface="Consolas"/>
              </a:rPr>
              <a:t>requires: 1, should: 1,</a:t>
            </a:r>
            <a:endParaRPr sz="1000" b="1">
              <a:solidFill>
                <a:srgbClr val="FF0000"/>
              </a:solidFill>
              <a:latin typeface="Consolas"/>
              <a:ea typeface="Consolas"/>
              <a:cs typeface="Consolas"/>
              <a:sym typeface="Consolas"/>
            </a:endParaRPr>
          </a:p>
          <a:p>
            <a:pPr marL="88900" marR="88900" lvl="0" indent="0" algn="l" rtl="0">
              <a:lnSpc>
                <a:spcPct val="142857"/>
              </a:lnSpc>
              <a:spcBef>
                <a:spcPts val="0"/>
              </a:spcBef>
              <a:spcAft>
                <a:spcPts val="0"/>
              </a:spcAft>
              <a:buNone/>
            </a:pPr>
            <a:r>
              <a:rPr lang="en" sz="1000" b="1">
                <a:solidFill>
                  <a:srgbClr val="FF0000"/>
                </a:solidFill>
                <a:latin typeface="Consolas"/>
                <a:ea typeface="Consolas"/>
                <a:cs typeface="Consolas"/>
                <a:sym typeface="Consolas"/>
              </a:rPr>
              <a:t>that: 1, they: 1, the: 1,</a:t>
            </a:r>
            <a:endParaRPr sz="1000" b="1">
              <a:solidFill>
                <a:srgbClr val="FF0000"/>
              </a:solidFill>
              <a:latin typeface="Consolas"/>
              <a:ea typeface="Consolas"/>
              <a:cs typeface="Consolas"/>
              <a:sym typeface="Consolas"/>
            </a:endParaRPr>
          </a:p>
          <a:p>
            <a:pPr marL="88900" marR="88900" lvl="0" indent="0" algn="l" rtl="0">
              <a:lnSpc>
                <a:spcPct val="142857"/>
              </a:lnSpc>
              <a:spcBef>
                <a:spcPts val="0"/>
              </a:spcBef>
              <a:spcAft>
                <a:spcPts val="0"/>
              </a:spcAft>
              <a:buNone/>
            </a:pPr>
            <a:r>
              <a:rPr lang="en" sz="1000" b="1">
                <a:solidFill>
                  <a:srgbClr val="FF0000"/>
                </a:solidFill>
                <a:latin typeface="Consolas"/>
                <a:ea typeface="Consolas"/>
                <a:cs typeface="Consolas"/>
                <a:sym typeface="Consolas"/>
              </a:rPr>
              <a:t>which: 1</a:t>
            </a:r>
            <a:endParaRPr b="1">
              <a:solidFill>
                <a:srgbClr val="FF0000"/>
              </a:solidFill>
            </a:endParaRPr>
          </a:p>
        </p:txBody>
      </p:sp>
      <p:sp>
        <p:nvSpPr>
          <p:cNvPr id="437" name="Google Shape;437;p48"/>
          <p:cNvSpPr txBox="1">
            <a:spLocks noGrp="1"/>
          </p:cNvSpPr>
          <p:nvPr>
            <p:ph type="body" idx="1"/>
          </p:nvPr>
        </p:nvSpPr>
        <p:spPr>
          <a:xfrm>
            <a:off x="2668350" y="4195700"/>
            <a:ext cx="3807300" cy="4377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b="1">
                <a:solidFill>
                  <a:srgbClr val="000000"/>
                </a:solidFill>
              </a:rPr>
              <a:t>Split local results by key space</a:t>
            </a:r>
            <a:endParaRPr b="1">
              <a:solidFill>
                <a:srgbClr val="000000"/>
              </a:solidFill>
            </a:endParaRPr>
          </a:p>
        </p:txBody>
      </p:sp>
      <p:sp>
        <p:nvSpPr>
          <p:cNvPr id="438" name="Google Shape;438;p48"/>
          <p:cNvSpPr txBox="1"/>
          <p:nvPr/>
        </p:nvSpPr>
        <p:spPr>
          <a:xfrm>
            <a:off x="189100" y="242725"/>
            <a:ext cx="759900" cy="1218000"/>
          </a:xfrm>
          <a:prstGeom prst="rect">
            <a:avLst/>
          </a:prstGeom>
          <a:noFill/>
          <a:ln>
            <a:noFill/>
          </a:ln>
        </p:spPr>
        <p:txBody>
          <a:bodyPr spcFirstLastPara="1" wrap="square" lIns="91425" tIns="91425" rIns="91425" bIns="91425" anchor="ctr" anchorCtr="0">
            <a:noAutofit/>
          </a:bodyPr>
          <a:lstStyle/>
          <a:p>
            <a:pPr marL="0" marR="88900" lvl="0" indent="0" algn="l" rtl="0">
              <a:lnSpc>
                <a:spcPct val="142857"/>
              </a:lnSpc>
              <a:spcBef>
                <a:spcPts val="0"/>
              </a:spcBef>
              <a:spcAft>
                <a:spcPts val="0"/>
              </a:spcAft>
              <a:buNone/>
            </a:pPr>
            <a:endParaRPr sz="1000" b="1">
              <a:solidFill>
                <a:srgbClr val="FF0000"/>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6AA84F"/>
                </a:solidFill>
                <a:latin typeface="Consolas"/>
                <a:ea typeface="Consolas"/>
                <a:cs typeface="Consolas"/>
                <a:sym typeface="Consolas"/>
              </a:rPr>
              <a:t>[a-e]</a:t>
            </a:r>
            <a:endParaRPr sz="1000" b="1">
              <a:solidFill>
                <a:srgbClr val="6AA84F"/>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F1C232"/>
                </a:solidFill>
                <a:latin typeface="Consolas"/>
                <a:ea typeface="Consolas"/>
                <a:cs typeface="Consolas"/>
                <a:sym typeface="Consolas"/>
              </a:rPr>
              <a:t>[f-j]</a:t>
            </a:r>
            <a:endParaRPr sz="1000" b="1">
              <a:solidFill>
                <a:srgbClr val="6AA84F"/>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FF9900"/>
                </a:solidFill>
                <a:latin typeface="Consolas"/>
                <a:ea typeface="Consolas"/>
                <a:cs typeface="Consolas"/>
                <a:sym typeface="Consolas"/>
              </a:rPr>
              <a:t>[k-p]</a:t>
            </a:r>
            <a:endParaRPr sz="1000" b="1">
              <a:solidFill>
                <a:srgbClr val="FF9900"/>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9900FF"/>
                </a:solidFill>
                <a:latin typeface="Consolas"/>
                <a:ea typeface="Consolas"/>
                <a:cs typeface="Consolas"/>
                <a:sym typeface="Consolas"/>
              </a:rPr>
              <a:t>[q-s]</a:t>
            </a:r>
            <a:endParaRPr sz="1000" b="1">
              <a:solidFill>
                <a:srgbClr val="9900FF"/>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FF0000"/>
                </a:solidFill>
                <a:latin typeface="Consolas"/>
                <a:ea typeface="Consolas"/>
                <a:cs typeface="Consolas"/>
                <a:sym typeface="Consolas"/>
              </a:rPr>
              <a:t>[t-z]</a:t>
            </a:r>
            <a:endParaRPr sz="1000" b="1">
              <a:solidFill>
                <a:srgbClr val="9900FF"/>
              </a:solidFill>
              <a:latin typeface="Consolas"/>
              <a:ea typeface="Consolas"/>
              <a:cs typeface="Consolas"/>
              <a:sym typeface="Consolas"/>
            </a:endParaRPr>
          </a:p>
          <a:p>
            <a:pPr marL="0" marR="88900" lvl="0" indent="0" algn="l" rtl="0">
              <a:lnSpc>
                <a:spcPct val="142857"/>
              </a:lnSpc>
              <a:spcBef>
                <a:spcPts val="0"/>
              </a:spcBef>
              <a:spcAft>
                <a:spcPts val="800"/>
              </a:spcAft>
              <a:buNone/>
            </a:pPr>
            <a:endParaRPr sz="1000" b="1">
              <a:solidFill>
                <a:srgbClr val="9900FF"/>
              </a:solidFill>
              <a:latin typeface="Consolas"/>
              <a:ea typeface="Consolas"/>
              <a:cs typeface="Consolas"/>
              <a:sym typeface="Consolas"/>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42"/>
        <p:cNvGrpSpPr/>
        <p:nvPr/>
      </p:nvGrpSpPr>
      <p:grpSpPr>
        <a:xfrm>
          <a:off x="0" y="0"/>
          <a:ext cx="0" cy="0"/>
          <a:chOff x="0" y="0"/>
          <a:chExt cx="0" cy="0"/>
        </a:xfrm>
      </p:grpSpPr>
      <p:sp>
        <p:nvSpPr>
          <p:cNvPr id="443" name="Google Shape;443;p49"/>
          <p:cNvSpPr/>
          <p:nvPr/>
        </p:nvSpPr>
        <p:spPr>
          <a:xfrm>
            <a:off x="2283688" y="1046538"/>
            <a:ext cx="4241160" cy="2670516"/>
          </a:xfrm>
          <a:prstGeom prst="cloud">
            <a:avLst/>
          </a:prstGeom>
          <a:solidFill>
            <a:srgbClr val="C9DA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444" name="Google Shape;444;p49"/>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445" name="Google Shape;445;p49"/>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446" name="Google Shape;446;p49"/>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447" name="Google Shape;447;p49"/>
          <p:cNvPicPr preferRelativeResize="0"/>
          <p:nvPr/>
        </p:nvPicPr>
        <p:blipFill>
          <a:blip r:embed="rId3">
            <a:alphaModFix/>
          </a:blip>
          <a:stretch>
            <a:fillRect/>
          </a:stretch>
        </p:blipFill>
        <p:spPr>
          <a:xfrm>
            <a:off x="4593175" y="2459138"/>
            <a:ext cx="760025" cy="760025"/>
          </a:xfrm>
          <a:prstGeom prst="rect">
            <a:avLst/>
          </a:prstGeom>
          <a:noFill/>
          <a:ln>
            <a:noFill/>
          </a:ln>
        </p:spPr>
      </p:pic>
      <p:pic>
        <p:nvPicPr>
          <p:cNvPr id="448" name="Google Shape;448;p49"/>
          <p:cNvPicPr preferRelativeResize="0"/>
          <p:nvPr/>
        </p:nvPicPr>
        <p:blipFill>
          <a:blip r:embed="rId3">
            <a:alphaModFix/>
          </a:blip>
          <a:stretch>
            <a:fillRect/>
          </a:stretch>
        </p:blipFill>
        <p:spPr>
          <a:xfrm>
            <a:off x="2990012" y="1699113"/>
            <a:ext cx="760025" cy="760025"/>
          </a:xfrm>
          <a:prstGeom prst="rect">
            <a:avLst/>
          </a:prstGeom>
          <a:noFill/>
          <a:ln>
            <a:noFill/>
          </a:ln>
        </p:spPr>
      </p:pic>
      <p:cxnSp>
        <p:nvCxnSpPr>
          <p:cNvPr id="449" name="Google Shape;449;p49"/>
          <p:cNvCxnSpPr>
            <a:stCxn id="448" idx="3"/>
          </p:cNvCxnSpPr>
          <p:nvPr/>
        </p:nvCxnSpPr>
        <p:spPr>
          <a:xfrm>
            <a:off x="3750037" y="2079125"/>
            <a:ext cx="1011900" cy="353100"/>
          </a:xfrm>
          <a:prstGeom prst="straightConnector1">
            <a:avLst/>
          </a:prstGeom>
          <a:noFill/>
          <a:ln w="19050" cap="flat" cmpd="sng">
            <a:solidFill>
              <a:srgbClr val="000000"/>
            </a:solidFill>
            <a:prstDash val="solid"/>
            <a:round/>
            <a:headEnd type="none" w="med" len="med"/>
            <a:tailEnd type="triangle" w="med" len="med"/>
          </a:ln>
        </p:spPr>
      </p:cxnSp>
      <p:cxnSp>
        <p:nvCxnSpPr>
          <p:cNvPr id="450" name="Google Shape;450;p49"/>
          <p:cNvCxnSpPr/>
          <p:nvPr/>
        </p:nvCxnSpPr>
        <p:spPr>
          <a:xfrm flipH="1">
            <a:off x="4231500" y="2078738"/>
            <a:ext cx="834300" cy="385200"/>
          </a:xfrm>
          <a:prstGeom prst="straightConnector1">
            <a:avLst/>
          </a:prstGeom>
          <a:noFill/>
          <a:ln w="19050" cap="flat" cmpd="sng">
            <a:solidFill>
              <a:srgbClr val="000000"/>
            </a:solidFill>
            <a:prstDash val="solid"/>
            <a:round/>
            <a:headEnd type="none" w="med" len="med"/>
            <a:tailEnd type="triangle" w="med" len="med"/>
          </a:ln>
        </p:spPr>
      </p:cxnSp>
      <p:cxnSp>
        <p:nvCxnSpPr>
          <p:cNvPr id="451" name="Google Shape;451;p49"/>
          <p:cNvCxnSpPr>
            <a:stCxn id="447" idx="0"/>
          </p:cNvCxnSpPr>
          <p:nvPr/>
        </p:nvCxnSpPr>
        <p:spPr>
          <a:xfrm rot="10800000">
            <a:off x="4708887" y="2071538"/>
            <a:ext cx="264300" cy="387600"/>
          </a:xfrm>
          <a:prstGeom prst="straightConnector1">
            <a:avLst/>
          </a:prstGeom>
          <a:noFill/>
          <a:ln w="19050" cap="flat" cmpd="sng">
            <a:solidFill>
              <a:srgbClr val="000000"/>
            </a:solidFill>
            <a:prstDash val="solid"/>
            <a:round/>
            <a:headEnd type="none" w="med" len="med"/>
            <a:tailEnd type="triangle" w="med" len="med"/>
          </a:ln>
        </p:spPr>
      </p:cxnSp>
      <p:cxnSp>
        <p:nvCxnSpPr>
          <p:cNvPr id="452" name="Google Shape;452;p49"/>
          <p:cNvCxnSpPr>
            <a:endCxn id="446" idx="0"/>
          </p:cNvCxnSpPr>
          <p:nvPr/>
        </p:nvCxnSpPr>
        <p:spPr>
          <a:xfrm flipH="1">
            <a:off x="3983400" y="2103638"/>
            <a:ext cx="226800" cy="355500"/>
          </a:xfrm>
          <a:prstGeom prst="straightConnector1">
            <a:avLst/>
          </a:prstGeom>
          <a:noFill/>
          <a:ln w="19050" cap="flat" cmpd="sng">
            <a:solidFill>
              <a:srgbClr val="000000"/>
            </a:solidFill>
            <a:prstDash val="solid"/>
            <a:round/>
            <a:headEnd type="none" w="med" len="med"/>
            <a:tailEnd type="triangle" w="med" len="med"/>
          </a:ln>
        </p:spPr>
      </p:cxnSp>
      <p:sp>
        <p:nvSpPr>
          <p:cNvPr id="453" name="Google Shape;453;p49"/>
          <p:cNvSpPr/>
          <p:nvPr/>
        </p:nvSpPr>
        <p:spPr>
          <a:xfrm rot="-241535">
            <a:off x="3377615" y="1268177"/>
            <a:ext cx="1946944" cy="352570"/>
          </a:xfrm>
          <a:custGeom>
            <a:avLst/>
            <a:gdLst/>
            <a:ahLst/>
            <a:cxnLst/>
            <a:rect l="l" t="t" r="r" b="b"/>
            <a:pathLst>
              <a:path w="76357" h="28108" extrusionOk="0">
                <a:moveTo>
                  <a:pt x="0" y="28108"/>
                </a:moveTo>
                <a:cubicBezTo>
                  <a:pt x="3111" y="24219"/>
                  <a:pt x="9474" y="9160"/>
                  <a:pt x="18665" y="4776"/>
                </a:cubicBezTo>
                <a:cubicBezTo>
                  <a:pt x="27856" y="393"/>
                  <a:pt x="45532" y="-1587"/>
                  <a:pt x="55147" y="1807"/>
                </a:cubicBezTo>
                <a:cubicBezTo>
                  <a:pt x="64762" y="5201"/>
                  <a:pt x="72822" y="21250"/>
                  <a:pt x="76357" y="25138"/>
                </a:cubicBezTo>
              </a:path>
            </a:pathLst>
          </a:custGeom>
          <a:noFill/>
          <a:ln w="19050" cap="flat" cmpd="sng">
            <a:solidFill>
              <a:srgbClr val="000000"/>
            </a:solidFill>
            <a:prstDash val="solid"/>
            <a:round/>
            <a:headEnd type="none" w="med" len="med"/>
            <a:tailEnd type="triangle" w="med" len="med"/>
          </a:ln>
        </p:spPr>
      </p:sp>
      <p:cxnSp>
        <p:nvCxnSpPr>
          <p:cNvPr id="454" name="Google Shape;454;p49"/>
          <p:cNvCxnSpPr>
            <a:endCxn id="446" idx="1"/>
          </p:cNvCxnSpPr>
          <p:nvPr/>
        </p:nvCxnSpPr>
        <p:spPr>
          <a:xfrm>
            <a:off x="3367588" y="2517850"/>
            <a:ext cx="235800" cy="321300"/>
          </a:xfrm>
          <a:prstGeom prst="straightConnector1">
            <a:avLst/>
          </a:prstGeom>
          <a:noFill/>
          <a:ln w="19050" cap="flat" cmpd="sng">
            <a:solidFill>
              <a:srgbClr val="000000"/>
            </a:solidFill>
            <a:prstDash val="solid"/>
            <a:round/>
            <a:headEnd type="none" w="med" len="med"/>
            <a:tailEnd type="triangle" w="med" len="med"/>
          </a:ln>
        </p:spPr>
      </p:cxnSp>
      <p:sp>
        <p:nvSpPr>
          <p:cNvPr id="455" name="Google Shape;455;p49"/>
          <p:cNvSpPr/>
          <p:nvPr/>
        </p:nvSpPr>
        <p:spPr>
          <a:xfrm rot="8856202">
            <a:off x="4286096" y="2636310"/>
            <a:ext cx="1609009" cy="800654"/>
          </a:xfrm>
          <a:custGeom>
            <a:avLst/>
            <a:gdLst/>
            <a:ahLst/>
            <a:cxnLst/>
            <a:rect l="l" t="t" r="r" b="b"/>
            <a:pathLst>
              <a:path w="76357" h="28108" extrusionOk="0">
                <a:moveTo>
                  <a:pt x="0" y="28108"/>
                </a:moveTo>
                <a:cubicBezTo>
                  <a:pt x="3111" y="24219"/>
                  <a:pt x="9474" y="9160"/>
                  <a:pt x="18665" y="4776"/>
                </a:cubicBezTo>
                <a:cubicBezTo>
                  <a:pt x="27856" y="393"/>
                  <a:pt x="45532" y="-1587"/>
                  <a:pt x="55147" y="1807"/>
                </a:cubicBezTo>
                <a:cubicBezTo>
                  <a:pt x="64762" y="5201"/>
                  <a:pt x="72822" y="21250"/>
                  <a:pt x="76357" y="25138"/>
                </a:cubicBezTo>
              </a:path>
            </a:pathLst>
          </a:custGeom>
          <a:noFill/>
          <a:ln w="19050" cap="flat" cmpd="sng">
            <a:solidFill>
              <a:srgbClr val="000000"/>
            </a:solidFill>
            <a:prstDash val="solid"/>
            <a:round/>
            <a:headEnd type="none" w="med" len="med"/>
            <a:tailEnd type="triangle" w="med" len="med"/>
          </a:ln>
        </p:spPr>
      </p:sp>
      <p:sp>
        <p:nvSpPr>
          <p:cNvPr id="456" name="Google Shape;456;p49"/>
          <p:cNvSpPr txBox="1">
            <a:spLocks noGrp="1"/>
          </p:cNvSpPr>
          <p:nvPr>
            <p:ph type="body" idx="1"/>
          </p:nvPr>
        </p:nvSpPr>
        <p:spPr>
          <a:xfrm>
            <a:off x="2668350" y="4195700"/>
            <a:ext cx="3807300" cy="4377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b="1">
                <a:solidFill>
                  <a:srgbClr val="000000"/>
                </a:solidFill>
              </a:rPr>
              <a:t>All-to-all shuffle</a:t>
            </a:r>
            <a:endParaRPr b="1">
              <a:solidFill>
                <a:srgbClr val="000000"/>
              </a:solidFill>
            </a:endParaRPr>
          </a:p>
        </p:txBody>
      </p:sp>
      <p:sp>
        <p:nvSpPr>
          <p:cNvPr id="457" name="Google Shape;457;p49"/>
          <p:cNvSpPr txBox="1"/>
          <p:nvPr/>
        </p:nvSpPr>
        <p:spPr>
          <a:xfrm>
            <a:off x="3367650" y="3095113"/>
            <a:ext cx="664200" cy="437700"/>
          </a:xfrm>
          <a:prstGeom prst="rect">
            <a:avLst/>
          </a:prstGeom>
          <a:noFill/>
          <a:ln>
            <a:noFill/>
          </a:ln>
        </p:spPr>
        <p:txBody>
          <a:bodyPr spcFirstLastPara="1" wrap="square" lIns="91425" tIns="91425" rIns="91425" bIns="91425" anchor="ctr" anchorCtr="0">
            <a:noAutofit/>
          </a:bodyPr>
          <a:lstStyle/>
          <a:p>
            <a:pPr marL="0" marR="88900" lvl="0" indent="0" algn="l" rtl="0">
              <a:lnSpc>
                <a:spcPct val="142857"/>
              </a:lnSpc>
              <a:spcBef>
                <a:spcPts val="0"/>
              </a:spcBef>
              <a:spcAft>
                <a:spcPts val="0"/>
              </a:spcAft>
              <a:buNone/>
            </a:pPr>
            <a:r>
              <a:rPr lang="en" sz="1000" b="1">
                <a:solidFill>
                  <a:srgbClr val="6AA84F"/>
                </a:solidFill>
                <a:latin typeface="Consolas"/>
                <a:ea typeface="Consolas"/>
                <a:cs typeface="Consolas"/>
                <a:sym typeface="Consolas"/>
              </a:rPr>
              <a:t>[a-e]</a:t>
            </a:r>
            <a:endParaRPr/>
          </a:p>
        </p:txBody>
      </p:sp>
      <p:sp>
        <p:nvSpPr>
          <p:cNvPr id="458" name="Google Shape;458;p49"/>
          <p:cNvSpPr txBox="1"/>
          <p:nvPr/>
        </p:nvSpPr>
        <p:spPr>
          <a:xfrm>
            <a:off x="5673300" y="1696100"/>
            <a:ext cx="664200" cy="437700"/>
          </a:xfrm>
          <a:prstGeom prst="rect">
            <a:avLst/>
          </a:prstGeom>
          <a:noFill/>
          <a:ln>
            <a:noFill/>
          </a:ln>
        </p:spPr>
        <p:txBody>
          <a:bodyPr spcFirstLastPara="1" wrap="square" lIns="91425" tIns="91425" rIns="91425" bIns="91425" anchor="ctr" anchorCtr="0">
            <a:noAutofit/>
          </a:bodyPr>
          <a:lstStyle/>
          <a:p>
            <a:pPr marL="0" marR="88900" lvl="0" indent="0" algn="l" rtl="0">
              <a:lnSpc>
                <a:spcPct val="142857"/>
              </a:lnSpc>
              <a:spcBef>
                <a:spcPts val="0"/>
              </a:spcBef>
              <a:spcAft>
                <a:spcPts val="0"/>
              </a:spcAft>
              <a:buNone/>
            </a:pPr>
            <a:r>
              <a:rPr lang="en" sz="1000" b="1">
                <a:solidFill>
                  <a:srgbClr val="F1C232"/>
                </a:solidFill>
                <a:latin typeface="Consolas"/>
                <a:ea typeface="Consolas"/>
                <a:cs typeface="Consolas"/>
                <a:sym typeface="Consolas"/>
              </a:rPr>
              <a:t>[f-j]</a:t>
            </a:r>
            <a:endParaRPr sz="1000" b="1">
              <a:solidFill>
                <a:srgbClr val="6AA84F"/>
              </a:solidFill>
              <a:latin typeface="Consolas"/>
              <a:ea typeface="Consolas"/>
              <a:cs typeface="Consolas"/>
              <a:sym typeface="Consolas"/>
            </a:endParaRPr>
          </a:p>
        </p:txBody>
      </p:sp>
      <p:sp>
        <p:nvSpPr>
          <p:cNvPr id="459" name="Google Shape;459;p49"/>
          <p:cNvSpPr txBox="1"/>
          <p:nvPr/>
        </p:nvSpPr>
        <p:spPr>
          <a:xfrm>
            <a:off x="4758500" y="3120150"/>
            <a:ext cx="664200" cy="387600"/>
          </a:xfrm>
          <a:prstGeom prst="rect">
            <a:avLst/>
          </a:prstGeom>
          <a:noFill/>
          <a:ln>
            <a:noFill/>
          </a:ln>
        </p:spPr>
        <p:txBody>
          <a:bodyPr spcFirstLastPara="1" wrap="square" lIns="91425" tIns="91425" rIns="91425" bIns="91425" anchor="ctr" anchorCtr="0">
            <a:noAutofit/>
          </a:bodyPr>
          <a:lstStyle/>
          <a:p>
            <a:pPr marL="0" marR="88900" lvl="0" indent="0" algn="l" rtl="0">
              <a:lnSpc>
                <a:spcPct val="142857"/>
              </a:lnSpc>
              <a:spcBef>
                <a:spcPts val="0"/>
              </a:spcBef>
              <a:spcAft>
                <a:spcPts val="0"/>
              </a:spcAft>
              <a:buNone/>
            </a:pPr>
            <a:r>
              <a:rPr lang="en" sz="1000" b="1">
                <a:solidFill>
                  <a:srgbClr val="FF9900"/>
                </a:solidFill>
                <a:latin typeface="Consolas"/>
                <a:ea typeface="Consolas"/>
                <a:cs typeface="Consolas"/>
                <a:sym typeface="Consolas"/>
              </a:rPr>
              <a:t>[k-p]</a:t>
            </a:r>
            <a:endParaRPr sz="1000" b="1">
              <a:solidFill>
                <a:srgbClr val="FF9900"/>
              </a:solidFill>
              <a:latin typeface="Consolas"/>
              <a:ea typeface="Consolas"/>
              <a:cs typeface="Consolas"/>
              <a:sym typeface="Consolas"/>
            </a:endParaRPr>
          </a:p>
        </p:txBody>
      </p:sp>
      <p:sp>
        <p:nvSpPr>
          <p:cNvPr id="460" name="Google Shape;460;p49"/>
          <p:cNvSpPr txBox="1"/>
          <p:nvPr/>
        </p:nvSpPr>
        <p:spPr>
          <a:xfrm>
            <a:off x="4126500" y="1096250"/>
            <a:ext cx="664200" cy="537600"/>
          </a:xfrm>
          <a:prstGeom prst="rect">
            <a:avLst/>
          </a:prstGeom>
          <a:noFill/>
          <a:ln>
            <a:noFill/>
          </a:ln>
        </p:spPr>
        <p:txBody>
          <a:bodyPr spcFirstLastPara="1" wrap="square" lIns="91425" tIns="91425" rIns="91425" bIns="91425" anchor="ctr" anchorCtr="0">
            <a:noAutofit/>
          </a:bodyPr>
          <a:lstStyle/>
          <a:p>
            <a:pPr marL="0" marR="88900" lvl="0" indent="0" algn="l" rtl="0">
              <a:lnSpc>
                <a:spcPct val="142857"/>
              </a:lnSpc>
              <a:spcBef>
                <a:spcPts val="0"/>
              </a:spcBef>
              <a:spcAft>
                <a:spcPts val="0"/>
              </a:spcAft>
              <a:buNone/>
            </a:pPr>
            <a:r>
              <a:rPr lang="en" sz="1000" b="1">
                <a:solidFill>
                  <a:srgbClr val="9900FF"/>
                </a:solidFill>
                <a:latin typeface="Consolas"/>
                <a:ea typeface="Consolas"/>
                <a:cs typeface="Consolas"/>
                <a:sym typeface="Consolas"/>
              </a:rPr>
              <a:t>[q-s]</a:t>
            </a:r>
            <a:endParaRPr/>
          </a:p>
        </p:txBody>
      </p:sp>
      <p:sp>
        <p:nvSpPr>
          <p:cNvPr id="461" name="Google Shape;461;p49"/>
          <p:cNvSpPr txBox="1"/>
          <p:nvPr/>
        </p:nvSpPr>
        <p:spPr>
          <a:xfrm>
            <a:off x="2579700" y="1633850"/>
            <a:ext cx="664200" cy="488400"/>
          </a:xfrm>
          <a:prstGeom prst="rect">
            <a:avLst/>
          </a:prstGeom>
          <a:noFill/>
          <a:ln>
            <a:noFill/>
          </a:ln>
        </p:spPr>
        <p:txBody>
          <a:bodyPr spcFirstLastPara="1" wrap="square" lIns="91425" tIns="91425" rIns="91425" bIns="91425" anchor="ctr" anchorCtr="0">
            <a:noAutofit/>
          </a:bodyPr>
          <a:lstStyle/>
          <a:p>
            <a:pPr marL="0" marR="88900" lvl="0" indent="0" algn="l" rtl="0">
              <a:lnSpc>
                <a:spcPct val="142857"/>
              </a:lnSpc>
              <a:spcBef>
                <a:spcPts val="0"/>
              </a:spcBef>
              <a:spcAft>
                <a:spcPts val="0"/>
              </a:spcAft>
              <a:buNone/>
            </a:pPr>
            <a:r>
              <a:rPr lang="en" sz="1000" b="1">
                <a:solidFill>
                  <a:srgbClr val="FF0000"/>
                </a:solidFill>
                <a:latin typeface="Consolas"/>
                <a:ea typeface="Consolas"/>
                <a:cs typeface="Consolas"/>
                <a:sym typeface="Consolas"/>
              </a:rPr>
              <a:t>[t-z]</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65"/>
        <p:cNvGrpSpPr/>
        <p:nvPr/>
      </p:nvGrpSpPr>
      <p:grpSpPr>
        <a:xfrm>
          <a:off x="0" y="0"/>
          <a:ext cx="0" cy="0"/>
          <a:chOff x="0" y="0"/>
          <a:chExt cx="0" cy="0"/>
        </a:xfrm>
      </p:grpSpPr>
      <p:sp>
        <p:nvSpPr>
          <p:cNvPr id="466" name="Google Shape;466;p50"/>
          <p:cNvSpPr/>
          <p:nvPr/>
        </p:nvSpPr>
        <p:spPr>
          <a:xfrm>
            <a:off x="2283688" y="1046538"/>
            <a:ext cx="4241160" cy="2670516"/>
          </a:xfrm>
          <a:prstGeom prst="cloud">
            <a:avLst/>
          </a:prstGeom>
          <a:solidFill>
            <a:srgbClr val="C9DA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467" name="Google Shape;467;p50"/>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468" name="Google Shape;468;p50"/>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469" name="Google Shape;469;p50"/>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470" name="Google Shape;470;p50"/>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471" name="Google Shape;471;p50"/>
          <p:cNvSpPr txBox="1"/>
          <p:nvPr/>
        </p:nvSpPr>
        <p:spPr>
          <a:xfrm>
            <a:off x="1242825" y="1232950"/>
            <a:ext cx="2098500" cy="892800"/>
          </a:xfrm>
          <a:prstGeom prst="rect">
            <a:avLst/>
          </a:prstGeom>
          <a:noFill/>
          <a:ln>
            <a:noFill/>
          </a:ln>
        </p:spPr>
        <p:txBody>
          <a:bodyPr spcFirstLastPara="1" wrap="square" lIns="91425" tIns="91425" rIns="91425" bIns="91425" anchor="ctr" anchorCtr="0">
            <a:noAutofit/>
          </a:bodyPr>
          <a:lstStyle/>
          <a:p>
            <a:pPr marL="0" marR="88900" lvl="0" indent="0" algn="l" rtl="0">
              <a:lnSpc>
                <a:spcPct val="142857"/>
              </a:lnSpc>
              <a:spcBef>
                <a:spcPts val="0"/>
              </a:spcBef>
              <a:spcAft>
                <a:spcPts val="0"/>
              </a:spcAft>
              <a:buNone/>
            </a:pPr>
            <a:r>
              <a:rPr lang="en" sz="1000" b="1">
                <a:solidFill>
                  <a:srgbClr val="FF0000"/>
                </a:solidFill>
                <a:latin typeface="Consolas"/>
                <a:ea typeface="Consolas"/>
                <a:cs typeface="Consolas"/>
                <a:sym typeface="Consolas"/>
              </a:rPr>
              <a:t>when: 1, the: 1, that: 1, they: 1, the: 1, which: 1, them: 1, the: 2, the: 1, them: 1, which: 1</a:t>
            </a:r>
            <a:endParaRPr sz="1000" b="1">
              <a:latin typeface="Consolas"/>
              <a:ea typeface="Consolas"/>
              <a:cs typeface="Consolas"/>
              <a:sym typeface="Consolas"/>
            </a:endParaRPr>
          </a:p>
        </p:txBody>
      </p:sp>
      <p:sp>
        <p:nvSpPr>
          <p:cNvPr id="472" name="Google Shape;472;p50"/>
          <p:cNvSpPr txBox="1"/>
          <p:nvPr/>
        </p:nvSpPr>
        <p:spPr>
          <a:xfrm>
            <a:off x="1495925" y="2651513"/>
            <a:ext cx="2455200" cy="1428000"/>
          </a:xfrm>
          <a:prstGeom prst="rect">
            <a:avLst/>
          </a:prstGeom>
          <a:noFill/>
          <a:ln>
            <a:noFill/>
          </a:ln>
        </p:spPr>
        <p:txBody>
          <a:bodyPr spcFirstLastPara="1" wrap="square" lIns="91425" tIns="91425" rIns="91425" bIns="91425" anchor="ctr" anchorCtr="0">
            <a:noAutofit/>
          </a:bodyPr>
          <a:lstStyle/>
          <a:p>
            <a:pPr marL="0" marR="88900" lvl="0" indent="0" algn="l" rtl="0">
              <a:lnSpc>
                <a:spcPct val="142857"/>
              </a:lnSpc>
              <a:spcBef>
                <a:spcPts val="0"/>
              </a:spcBef>
              <a:spcAft>
                <a:spcPts val="0"/>
              </a:spcAft>
              <a:buNone/>
            </a:pPr>
            <a:r>
              <a:rPr lang="en" sz="1000" b="1">
                <a:solidFill>
                  <a:srgbClr val="6AA84F"/>
                </a:solidFill>
                <a:latin typeface="Consolas"/>
                <a:ea typeface="Consolas"/>
                <a:cs typeface="Consolas"/>
                <a:sym typeface="Consolas"/>
              </a:rPr>
              <a:t>bands: 1, dissolve: 1,</a:t>
            </a:r>
            <a:endParaRPr sz="1000" b="1">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6AA84F"/>
                </a:solidFill>
                <a:latin typeface="Consolas"/>
                <a:ea typeface="Consolas"/>
                <a:cs typeface="Consolas"/>
                <a:sym typeface="Consolas"/>
              </a:rPr>
              <a:t>connected: 1,</a:t>
            </a:r>
            <a:r>
              <a:rPr lang="en" sz="1000" b="1">
                <a:latin typeface="Consolas"/>
                <a:ea typeface="Consolas"/>
                <a:cs typeface="Consolas"/>
                <a:sym typeface="Consolas"/>
              </a:rPr>
              <a:t> </a:t>
            </a:r>
            <a:r>
              <a:rPr lang="en" sz="1000" b="1">
                <a:solidFill>
                  <a:srgbClr val="6AA84F"/>
                </a:solidFill>
                <a:latin typeface="Consolas"/>
                <a:ea typeface="Consolas"/>
                <a:cs typeface="Consolas"/>
                <a:sym typeface="Consolas"/>
              </a:rPr>
              <a:t>course: 1,</a:t>
            </a:r>
            <a:endParaRPr sz="1000" b="1">
              <a:solidFill>
                <a:schemeClr val="dk1"/>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6AA84F"/>
                </a:solidFill>
                <a:latin typeface="Consolas"/>
                <a:ea typeface="Consolas"/>
                <a:cs typeface="Consolas"/>
                <a:sym typeface="Consolas"/>
              </a:rPr>
              <a:t>events: 1, among: 1, and: 1,</a:t>
            </a:r>
            <a:endParaRPr sz="1000" b="1">
              <a:solidFill>
                <a:srgbClr val="6AA84F"/>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6AA84F"/>
                </a:solidFill>
                <a:latin typeface="Consolas"/>
                <a:ea typeface="Consolas"/>
                <a:cs typeface="Consolas"/>
                <a:sym typeface="Consolas"/>
              </a:rPr>
              <a:t>equal: 1, earth: 1, entitle: 1,</a:t>
            </a:r>
            <a:endParaRPr sz="1000" b="1">
              <a:solidFill>
                <a:srgbClr val="6AA84F"/>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6AA84F"/>
                </a:solidFill>
                <a:latin typeface="Consolas"/>
                <a:ea typeface="Consolas"/>
                <a:cs typeface="Consolas"/>
                <a:sym typeface="Consolas"/>
              </a:rPr>
              <a:t>and: 1,</a:t>
            </a:r>
            <a:r>
              <a:rPr lang="en" sz="1000" b="1">
                <a:solidFill>
                  <a:schemeClr val="dk1"/>
                </a:solidFill>
                <a:latin typeface="Consolas"/>
                <a:ea typeface="Consolas"/>
                <a:cs typeface="Consolas"/>
                <a:sym typeface="Consolas"/>
              </a:rPr>
              <a:t> </a:t>
            </a:r>
            <a:r>
              <a:rPr lang="en" sz="1000" b="1">
                <a:solidFill>
                  <a:srgbClr val="6AA84F"/>
                </a:solidFill>
                <a:latin typeface="Consolas"/>
                <a:ea typeface="Consolas"/>
                <a:cs typeface="Consolas"/>
                <a:sym typeface="Consolas"/>
              </a:rPr>
              <a:t>decent: 1, causes: 1,</a:t>
            </a:r>
            <a:endParaRPr sz="1000" b="1">
              <a:solidFill>
                <a:srgbClr val="6AA84F"/>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6AA84F"/>
                </a:solidFill>
                <a:latin typeface="Consolas"/>
                <a:ea typeface="Consolas"/>
                <a:cs typeface="Consolas"/>
                <a:sym typeface="Consolas"/>
              </a:rPr>
              <a:t>declare: 1</a:t>
            </a:r>
            <a:endParaRPr b="1">
              <a:solidFill>
                <a:srgbClr val="FF0000"/>
              </a:solidFill>
            </a:endParaRPr>
          </a:p>
        </p:txBody>
      </p:sp>
      <p:pic>
        <p:nvPicPr>
          <p:cNvPr id="473" name="Google Shape;473;p50"/>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474" name="Google Shape;474;p50"/>
          <p:cNvSpPr txBox="1"/>
          <p:nvPr/>
        </p:nvSpPr>
        <p:spPr>
          <a:xfrm>
            <a:off x="5272500" y="2792950"/>
            <a:ext cx="1950600" cy="1053600"/>
          </a:xfrm>
          <a:prstGeom prst="rect">
            <a:avLst/>
          </a:prstGeom>
          <a:noFill/>
          <a:ln>
            <a:noFill/>
          </a:ln>
        </p:spPr>
        <p:txBody>
          <a:bodyPr spcFirstLastPara="1" wrap="square" lIns="91425" tIns="91425" rIns="91425" bIns="91425" anchor="ctr" anchorCtr="0">
            <a:noAutofit/>
          </a:bodyPr>
          <a:lstStyle/>
          <a:p>
            <a:pPr marL="0" marR="88900" lvl="0" indent="0" algn="l" rtl="0">
              <a:lnSpc>
                <a:spcPct val="142857"/>
              </a:lnSpc>
              <a:spcBef>
                <a:spcPts val="0"/>
              </a:spcBef>
              <a:spcAft>
                <a:spcPts val="0"/>
              </a:spcAft>
              <a:buNone/>
            </a:pPr>
            <a:r>
              <a:rPr lang="en" sz="1000" b="1">
                <a:solidFill>
                  <a:srgbClr val="FF9900"/>
                </a:solidFill>
                <a:latin typeface="Consolas"/>
                <a:ea typeface="Consolas"/>
                <a:cs typeface="Consolas"/>
                <a:sym typeface="Consolas"/>
              </a:rPr>
              <a:t>powers: 1, of: 2,</a:t>
            </a:r>
            <a:endParaRPr sz="1000" b="1">
              <a:solidFill>
                <a:srgbClr val="FF9900"/>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FF9900"/>
                </a:solidFill>
                <a:latin typeface="Consolas"/>
                <a:ea typeface="Consolas"/>
                <a:cs typeface="Consolas"/>
                <a:sym typeface="Consolas"/>
              </a:rPr>
              <a:t>nature: 2,</a:t>
            </a:r>
            <a:r>
              <a:rPr lang="en" sz="1000" b="1">
                <a:solidFill>
                  <a:schemeClr val="dk1"/>
                </a:solidFill>
                <a:latin typeface="Consolas"/>
                <a:ea typeface="Consolas"/>
                <a:cs typeface="Consolas"/>
                <a:sym typeface="Consolas"/>
              </a:rPr>
              <a:t> </a:t>
            </a:r>
            <a:r>
              <a:rPr lang="en" sz="1000" b="1">
                <a:solidFill>
                  <a:srgbClr val="FF9900"/>
                </a:solidFill>
                <a:latin typeface="Consolas"/>
                <a:ea typeface="Consolas"/>
                <a:cs typeface="Consolas"/>
                <a:sym typeface="Consolas"/>
              </a:rPr>
              <a:t>of: 2,</a:t>
            </a:r>
            <a:endParaRPr sz="1000" b="1">
              <a:solidFill>
                <a:srgbClr val="FF9900"/>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FF9900"/>
                </a:solidFill>
                <a:latin typeface="Consolas"/>
                <a:ea typeface="Consolas"/>
                <a:cs typeface="Consolas"/>
                <a:sym typeface="Consolas"/>
              </a:rPr>
              <a:t>mankind: 1, of: 1,</a:t>
            </a:r>
            <a:endParaRPr sz="1000" b="1">
              <a:solidFill>
                <a:srgbClr val="FF9900"/>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FF9900"/>
                </a:solidFill>
                <a:latin typeface="Consolas"/>
                <a:ea typeface="Consolas"/>
                <a:cs typeface="Consolas"/>
                <a:sym typeface="Consolas"/>
              </a:rPr>
              <a:t>opinion: 1, political: 1</a:t>
            </a:r>
            <a:endParaRPr sz="1000" b="1">
              <a:solidFill>
                <a:srgbClr val="FF9900"/>
              </a:solidFill>
              <a:latin typeface="Consolas"/>
              <a:ea typeface="Consolas"/>
              <a:cs typeface="Consolas"/>
              <a:sym typeface="Consolas"/>
            </a:endParaRPr>
          </a:p>
        </p:txBody>
      </p:sp>
      <p:sp>
        <p:nvSpPr>
          <p:cNvPr id="475" name="Google Shape;475;p50"/>
          <p:cNvSpPr txBox="1"/>
          <p:nvPr/>
        </p:nvSpPr>
        <p:spPr>
          <a:xfrm>
            <a:off x="5667800" y="1637150"/>
            <a:ext cx="1505400" cy="730500"/>
          </a:xfrm>
          <a:prstGeom prst="rect">
            <a:avLst/>
          </a:prstGeom>
          <a:noFill/>
          <a:ln>
            <a:noFill/>
          </a:ln>
        </p:spPr>
        <p:txBody>
          <a:bodyPr spcFirstLastPara="1" wrap="square" lIns="91425" tIns="91425" rIns="91425" bIns="91425" anchor="ctr" anchorCtr="0">
            <a:noAutofit/>
          </a:bodyPr>
          <a:lstStyle/>
          <a:p>
            <a:pPr marL="88900" marR="88900" lvl="0" indent="0" algn="l" rtl="0">
              <a:lnSpc>
                <a:spcPct val="142857"/>
              </a:lnSpc>
              <a:spcBef>
                <a:spcPts val="0"/>
              </a:spcBef>
              <a:spcAft>
                <a:spcPts val="800"/>
              </a:spcAft>
              <a:buNone/>
            </a:pPr>
            <a:r>
              <a:rPr lang="en" sz="1000" b="1">
                <a:solidFill>
                  <a:srgbClr val="F1C232"/>
                </a:solidFill>
                <a:latin typeface="Consolas"/>
                <a:ea typeface="Consolas"/>
                <a:cs typeface="Consolas"/>
                <a:sym typeface="Consolas"/>
              </a:rPr>
              <a:t>god: 1, have: 1, in: 1, it: 1, human: 1,</a:t>
            </a:r>
            <a:endParaRPr sz="1000" b="1">
              <a:solidFill>
                <a:srgbClr val="9900FF"/>
              </a:solidFill>
              <a:latin typeface="Consolas"/>
              <a:ea typeface="Consolas"/>
              <a:cs typeface="Consolas"/>
              <a:sym typeface="Consolas"/>
            </a:endParaRPr>
          </a:p>
        </p:txBody>
      </p:sp>
      <p:sp>
        <p:nvSpPr>
          <p:cNvPr id="476" name="Google Shape;476;p50"/>
          <p:cNvSpPr txBox="1"/>
          <p:nvPr/>
        </p:nvSpPr>
        <p:spPr>
          <a:xfrm>
            <a:off x="3504000" y="846925"/>
            <a:ext cx="2136000" cy="626400"/>
          </a:xfrm>
          <a:prstGeom prst="rect">
            <a:avLst/>
          </a:prstGeom>
          <a:noFill/>
          <a:ln>
            <a:noFill/>
          </a:ln>
        </p:spPr>
        <p:txBody>
          <a:bodyPr spcFirstLastPara="1" wrap="square" lIns="91425" tIns="91425" rIns="91425" bIns="91425" anchor="ctr" anchorCtr="0">
            <a:noAutofit/>
          </a:bodyPr>
          <a:lstStyle/>
          <a:p>
            <a:pPr marL="0" marR="88900" lvl="0" indent="0" algn="l" rtl="0">
              <a:lnSpc>
                <a:spcPct val="142857"/>
              </a:lnSpc>
              <a:spcBef>
                <a:spcPts val="0"/>
              </a:spcBef>
              <a:spcAft>
                <a:spcPts val="800"/>
              </a:spcAft>
              <a:buNone/>
            </a:pPr>
            <a:r>
              <a:rPr lang="en" sz="1000" b="1">
                <a:solidFill>
                  <a:srgbClr val="9900FF"/>
                </a:solidFill>
                <a:latin typeface="Consolas"/>
                <a:ea typeface="Consolas"/>
                <a:cs typeface="Consolas"/>
                <a:sym typeface="Consolas"/>
              </a:rPr>
              <a:t>requires: 1, should: 1, respect: 1, separate: 1</a:t>
            </a:r>
            <a:endParaRPr b="1">
              <a:solidFill>
                <a:srgbClr val="FF0000"/>
              </a:solidFill>
            </a:endParaRPr>
          </a:p>
        </p:txBody>
      </p:sp>
      <p:sp>
        <p:nvSpPr>
          <p:cNvPr id="477" name="Google Shape;477;p50"/>
          <p:cNvSpPr txBox="1">
            <a:spLocks noGrp="1"/>
          </p:cNvSpPr>
          <p:nvPr>
            <p:ph type="body" idx="1"/>
          </p:nvPr>
        </p:nvSpPr>
        <p:spPr>
          <a:xfrm>
            <a:off x="5739475" y="3958425"/>
            <a:ext cx="2950500" cy="4623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b="1">
                <a:solidFill>
                  <a:srgbClr val="000000"/>
                </a:solidFill>
              </a:rPr>
              <a:t>Note the duplicates...</a:t>
            </a:r>
            <a:endParaRPr b="1">
              <a:solidFill>
                <a:srgbClr val="000000"/>
              </a:solidFill>
            </a:endParaRPr>
          </a:p>
        </p:txBody>
      </p:sp>
      <p:cxnSp>
        <p:nvCxnSpPr>
          <p:cNvPr id="478" name="Google Shape;478;p50"/>
          <p:cNvCxnSpPr>
            <a:stCxn id="477" idx="0"/>
          </p:cNvCxnSpPr>
          <p:nvPr/>
        </p:nvCxnSpPr>
        <p:spPr>
          <a:xfrm rot="10800000">
            <a:off x="6625225" y="3236025"/>
            <a:ext cx="589500" cy="722400"/>
          </a:xfrm>
          <a:prstGeom prst="straightConnector1">
            <a:avLst/>
          </a:prstGeom>
          <a:noFill/>
          <a:ln w="28575" cap="flat" cmpd="sng">
            <a:solidFill>
              <a:srgbClr val="000000"/>
            </a:solidFill>
            <a:prstDash val="solid"/>
            <a:round/>
            <a:headEnd type="none" w="med" len="med"/>
            <a:tailEnd type="triangle" w="med" len="med"/>
          </a:ln>
        </p:spPr>
      </p:cxnSp>
      <p:sp>
        <p:nvSpPr>
          <p:cNvPr id="479" name="Google Shape;479;p50"/>
          <p:cNvSpPr txBox="1"/>
          <p:nvPr/>
        </p:nvSpPr>
        <p:spPr>
          <a:xfrm>
            <a:off x="189100" y="242725"/>
            <a:ext cx="759900" cy="1218000"/>
          </a:xfrm>
          <a:prstGeom prst="rect">
            <a:avLst/>
          </a:prstGeom>
          <a:noFill/>
          <a:ln>
            <a:noFill/>
          </a:ln>
        </p:spPr>
        <p:txBody>
          <a:bodyPr spcFirstLastPara="1" wrap="square" lIns="91425" tIns="91425" rIns="91425" bIns="91425" anchor="ctr" anchorCtr="0">
            <a:noAutofit/>
          </a:bodyPr>
          <a:lstStyle/>
          <a:p>
            <a:pPr marL="0" marR="88900" lvl="0" indent="0" algn="l" rtl="0">
              <a:lnSpc>
                <a:spcPct val="142857"/>
              </a:lnSpc>
              <a:spcBef>
                <a:spcPts val="0"/>
              </a:spcBef>
              <a:spcAft>
                <a:spcPts val="0"/>
              </a:spcAft>
              <a:buNone/>
            </a:pPr>
            <a:endParaRPr sz="1000" b="1">
              <a:solidFill>
                <a:srgbClr val="FF0000"/>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6AA84F"/>
                </a:solidFill>
                <a:latin typeface="Consolas"/>
                <a:ea typeface="Consolas"/>
                <a:cs typeface="Consolas"/>
                <a:sym typeface="Consolas"/>
              </a:rPr>
              <a:t>[a-e]</a:t>
            </a:r>
            <a:endParaRPr sz="1000" b="1">
              <a:solidFill>
                <a:srgbClr val="6AA84F"/>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F1C232"/>
                </a:solidFill>
                <a:latin typeface="Consolas"/>
                <a:ea typeface="Consolas"/>
                <a:cs typeface="Consolas"/>
                <a:sym typeface="Consolas"/>
              </a:rPr>
              <a:t>[f-j]</a:t>
            </a:r>
            <a:endParaRPr sz="1000" b="1">
              <a:solidFill>
                <a:srgbClr val="6AA84F"/>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FF9900"/>
                </a:solidFill>
                <a:latin typeface="Consolas"/>
                <a:ea typeface="Consolas"/>
                <a:cs typeface="Consolas"/>
                <a:sym typeface="Consolas"/>
              </a:rPr>
              <a:t>[k-p]</a:t>
            </a:r>
            <a:endParaRPr sz="1000" b="1">
              <a:solidFill>
                <a:srgbClr val="FF9900"/>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9900FF"/>
                </a:solidFill>
                <a:latin typeface="Consolas"/>
                <a:ea typeface="Consolas"/>
                <a:cs typeface="Consolas"/>
                <a:sym typeface="Consolas"/>
              </a:rPr>
              <a:t>[q-s]</a:t>
            </a:r>
            <a:endParaRPr sz="1000" b="1">
              <a:solidFill>
                <a:srgbClr val="9900FF"/>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FF0000"/>
                </a:solidFill>
                <a:latin typeface="Consolas"/>
                <a:ea typeface="Consolas"/>
                <a:cs typeface="Consolas"/>
                <a:sym typeface="Consolas"/>
              </a:rPr>
              <a:t>[t-z]</a:t>
            </a:r>
            <a:endParaRPr sz="1000" b="1">
              <a:solidFill>
                <a:srgbClr val="9900FF"/>
              </a:solidFill>
              <a:latin typeface="Consolas"/>
              <a:ea typeface="Consolas"/>
              <a:cs typeface="Consolas"/>
              <a:sym typeface="Consolas"/>
            </a:endParaRPr>
          </a:p>
          <a:p>
            <a:pPr marL="0" marR="88900" lvl="0" indent="0" algn="l" rtl="0">
              <a:lnSpc>
                <a:spcPct val="142857"/>
              </a:lnSpc>
              <a:spcBef>
                <a:spcPts val="0"/>
              </a:spcBef>
              <a:spcAft>
                <a:spcPts val="800"/>
              </a:spcAft>
              <a:buNone/>
            </a:pPr>
            <a:endParaRPr sz="1000" b="1">
              <a:solidFill>
                <a:srgbClr val="9900FF"/>
              </a:solidFill>
              <a:latin typeface="Consolas"/>
              <a:ea typeface="Consolas"/>
              <a:cs typeface="Consolas"/>
              <a:sym typeface="Consolas"/>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83"/>
        <p:cNvGrpSpPr/>
        <p:nvPr/>
      </p:nvGrpSpPr>
      <p:grpSpPr>
        <a:xfrm>
          <a:off x="0" y="0"/>
          <a:ext cx="0" cy="0"/>
          <a:chOff x="0" y="0"/>
          <a:chExt cx="0" cy="0"/>
        </a:xfrm>
      </p:grpSpPr>
      <p:sp>
        <p:nvSpPr>
          <p:cNvPr id="484" name="Google Shape;484;p51"/>
          <p:cNvSpPr/>
          <p:nvPr/>
        </p:nvSpPr>
        <p:spPr>
          <a:xfrm>
            <a:off x="2283688" y="1046538"/>
            <a:ext cx="4241160" cy="2670516"/>
          </a:xfrm>
          <a:prstGeom prst="cloud">
            <a:avLst/>
          </a:prstGeom>
          <a:solidFill>
            <a:srgbClr val="C9DA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485" name="Google Shape;485;p51"/>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486" name="Google Shape;486;p51"/>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487" name="Google Shape;487;p51"/>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488" name="Google Shape;488;p51"/>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489" name="Google Shape;489;p51"/>
          <p:cNvSpPr txBox="1"/>
          <p:nvPr/>
        </p:nvSpPr>
        <p:spPr>
          <a:xfrm>
            <a:off x="1495925" y="1232950"/>
            <a:ext cx="1563600" cy="892800"/>
          </a:xfrm>
          <a:prstGeom prst="rect">
            <a:avLst/>
          </a:prstGeom>
          <a:noFill/>
          <a:ln>
            <a:noFill/>
          </a:ln>
        </p:spPr>
        <p:txBody>
          <a:bodyPr spcFirstLastPara="1" wrap="square" lIns="91425" tIns="91425" rIns="91425" bIns="91425" anchor="ctr" anchorCtr="0">
            <a:noAutofit/>
          </a:bodyPr>
          <a:lstStyle/>
          <a:p>
            <a:pPr marL="0" marR="88900" lvl="0" indent="0" algn="l" rtl="0">
              <a:lnSpc>
                <a:spcPct val="142857"/>
              </a:lnSpc>
              <a:spcBef>
                <a:spcPts val="0"/>
              </a:spcBef>
              <a:spcAft>
                <a:spcPts val="0"/>
              </a:spcAft>
              <a:buNone/>
            </a:pPr>
            <a:r>
              <a:rPr lang="en" sz="1000" b="1">
                <a:solidFill>
                  <a:srgbClr val="FF0000"/>
                </a:solidFill>
                <a:latin typeface="Consolas"/>
                <a:ea typeface="Consolas"/>
                <a:cs typeface="Consolas"/>
                <a:sym typeface="Consolas"/>
              </a:rPr>
              <a:t>when: 1, the: 4, that: 1, they: 1, which: 2, them: 2</a:t>
            </a:r>
            <a:endParaRPr sz="1000" b="1">
              <a:latin typeface="Consolas"/>
              <a:ea typeface="Consolas"/>
              <a:cs typeface="Consolas"/>
              <a:sym typeface="Consolas"/>
            </a:endParaRPr>
          </a:p>
        </p:txBody>
      </p:sp>
      <p:sp>
        <p:nvSpPr>
          <p:cNvPr id="490" name="Google Shape;490;p51"/>
          <p:cNvSpPr txBox="1"/>
          <p:nvPr/>
        </p:nvSpPr>
        <p:spPr>
          <a:xfrm>
            <a:off x="1495925" y="2651513"/>
            <a:ext cx="2455200" cy="1428000"/>
          </a:xfrm>
          <a:prstGeom prst="rect">
            <a:avLst/>
          </a:prstGeom>
          <a:noFill/>
          <a:ln>
            <a:noFill/>
          </a:ln>
        </p:spPr>
        <p:txBody>
          <a:bodyPr spcFirstLastPara="1" wrap="square" lIns="91425" tIns="91425" rIns="91425" bIns="91425" anchor="ctr" anchorCtr="0">
            <a:noAutofit/>
          </a:bodyPr>
          <a:lstStyle/>
          <a:p>
            <a:pPr marL="0" marR="88900" lvl="0" indent="0" algn="l" rtl="0">
              <a:lnSpc>
                <a:spcPct val="142857"/>
              </a:lnSpc>
              <a:spcBef>
                <a:spcPts val="0"/>
              </a:spcBef>
              <a:spcAft>
                <a:spcPts val="0"/>
              </a:spcAft>
              <a:buNone/>
            </a:pPr>
            <a:r>
              <a:rPr lang="en" sz="1000" b="1">
                <a:solidFill>
                  <a:srgbClr val="6AA84F"/>
                </a:solidFill>
                <a:latin typeface="Consolas"/>
                <a:ea typeface="Consolas"/>
                <a:cs typeface="Consolas"/>
                <a:sym typeface="Consolas"/>
              </a:rPr>
              <a:t>bands: 1, dissolve: 1,</a:t>
            </a:r>
            <a:endParaRPr sz="1000" b="1">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6AA84F"/>
                </a:solidFill>
                <a:latin typeface="Consolas"/>
                <a:ea typeface="Consolas"/>
                <a:cs typeface="Consolas"/>
                <a:sym typeface="Consolas"/>
              </a:rPr>
              <a:t>connected: 1,</a:t>
            </a:r>
            <a:r>
              <a:rPr lang="en" sz="1000" b="1">
                <a:latin typeface="Consolas"/>
                <a:ea typeface="Consolas"/>
                <a:cs typeface="Consolas"/>
                <a:sym typeface="Consolas"/>
              </a:rPr>
              <a:t> </a:t>
            </a:r>
            <a:r>
              <a:rPr lang="en" sz="1000" b="1">
                <a:solidFill>
                  <a:srgbClr val="6AA84F"/>
                </a:solidFill>
                <a:latin typeface="Consolas"/>
                <a:ea typeface="Consolas"/>
                <a:cs typeface="Consolas"/>
                <a:sym typeface="Consolas"/>
              </a:rPr>
              <a:t>course: 1,</a:t>
            </a:r>
            <a:endParaRPr sz="1000" b="1">
              <a:solidFill>
                <a:srgbClr val="6AA84F"/>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6AA84F"/>
                </a:solidFill>
                <a:latin typeface="Consolas"/>
                <a:ea typeface="Consolas"/>
                <a:cs typeface="Consolas"/>
                <a:sym typeface="Consolas"/>
              </a:rPr>
              <a:t>events: 1, among: 1, and: 2,</a:t>
            </a:r>
            <a:endParaRPr sz="1000" b="1">
              <a:solidFill>
                <a:srgbClr val="6AA84F"/>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6AA84F"/>
                </a:solidFill>
                <a:latin typeface="Consolas"/>
                <a:ea typeface="Consolas"/>
                <a:cs typeface="Consolas"/>
                <a:sym typeface="Consolas"/>
              </a:rPr>
              <a:t>equal: 1, earth: 1,</a:t>
            </a:r>
            <a:endParaRPr sz="1000" b="1">
              <a:solidFill>
                <a:srgbClr val="6AA84F"/>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6AA84F"/>
                </a:solidFill>
                <a:latin typeface="Consolas"/>
                <a:ea typeface="Consolas"/>
                <a:cs typeface="Consolas"/>
                <a:sym typeface="Consolas"/>
              </a:rPr>
              <a:t>entitle: 1, decent: 1,</a:t>
            </a:r>
            <a:endParaRPr sz="1000" b="1">
              <a:solidFill>
                <a:srgbClr val="6AA84F"/>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6AA84F"/>
                </a:solidFill>
                <a:latin typeface="Consolas"/>
                <a:ea typeface="Consolas"/>
                <a:cs typeface="Consolas"/>
                <a:sym typeface="Consolas"/>
              </a:rPr>
              <a:t>causes: 1, declare: 1</a:t>
            </a:r>
            <a:endParaRPr b="1">
              <a:solidFill>
                <a:srgbClr val="FF0000"/>
              </a:solidFill>
            </a:endParaRPr>
          </a:p>
        </p:txBody>
      </p:sp>
      <p:pic>
        <p:nvPicPr>
          <p:cNvPr id="491" name="Google Shape;491;p51"/>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492" name="Google Shape;492;p51"/>
          <p:cNvSpPr txBox="1"/>
          <p:nvPr/>
        </p:nvSpPr>
        <p:spPr>
          <a:xfrm>
            <a:off x="5272500" y="2792950"/>
            <a:ext cx="1950600" cy="1053600"/>
          </a:xfrm>
          <a:prstGeom prst="rect">
            <a:avLst/>
          </a:prstGeom>
          <a:noFill/>
          <a:ln>
            <a:noFill/>
          </a:ln>
        </p:spPr>
        <p:txBody>
          <a:bodyPr spcFirstLastPara="1" wrap="square" lIns="91425" tIns="91425" rIns="91425" bIns="91425" anchor="ctr" anchorCtr="0">
            <a:noAutofit/>
          </a:bodyPr>
          <a:lstStyle/>
          <a:p>
            <a:pPr marL="0" marR="88900" lvl="0" indent="0" algn="l" rtl="0">
              <a:lnSpc>
                <a:spcPct val="142857"/>
              </a:lnSpc>
              <a:spcBef>
                <a:spcPts val="0"/>
              </a:spcBef>
              <a:spcAft>
                <a:spcPts val="0"/>
              </a:spcAft>
              <a:buNone/>
            </a:pPr>
            <a:r>
              <a:rPr lang="en" sz="1000" b="1">
                <a:solidFill>
                  <a:srgbClr val="FF9900"/>
                </a:solidFill>
                <a:latin typeface="Consolas"/>
                <a:ea typeface="Consolas"/>
                <a:cs typeface="Consolas"/>
                <a:sym typeface="Consolas"/>
              </a:rPr>
              <a:t>powers: 1, of: 5,</a:t>
            </a:r>
            <a:endParaRPr sz="1000" b="1">
              <a:solidFill>
                <a:srgbClr val="FF9900"/>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FF9900"/>
                </a:solidFill>
                <a:latin typeface="Consolas"/>
                <a:ea typeface="Consolas"/>
                <a:cs typeface="Consolas"/>
                <a:sym typeface="Consolas"/>
              </a:rPr>
              <a:t>nature: 2, mankind: 1,</a:t>
            </a:r>
            <a:endParaRPr sz="1000" b="1">
              <a:solidFill>
                <a:srgbClr val="FF9900"/>
              </a:solidFill>
              <a:latin typeface="Consolas"/>
              <a:ea typeface="Consolas"/>
              <a:cs typeface="Consolas"/>
              <a:sym typeface="Consolas"/>
            </a:endParaRPr>
          </a:p>
          <a:p>
            <a:pPr marL="0" marR="88900" lvl="0" indent="0" algn="l" rtl="0">
              <a:lnSpc>
                <a:spcPct val="142857"/>
              </a:lnSpc>
              <a:spcBef>
                <a:spcPts val="0"/>
              </a:spcBef>
              <a:spcAft>
                <a:spcPts val="0"/>
              </a:spcAft>
              <a:buNone/>
            </a:pPr>
            <a:r>
              <a:rPr lang="en" sz="1000" b="1">
                <a:solidFill>
                  <a:srgbClr val="FF9900"/>
                </a:solidFill>
                <a:latin typeface="Consolas"/>
                <a:ea typeface="Consolas"/>
                <a:cs typeface="Consolas"/>
                <a:sym typeface="Consolas"/>
              </a:rPr>
              <a:t>opinion: 1, political: 1</a:t>
            </a:r>
            <a:endParaRPr sz="1000" b="1">
              <a:solidFill>
                <a:srgbClr val="FF9900"/>
              </a:solidFill>
              <a:latin typeface="Consolas"/>
              <a:ea typeface="Consolas"/>
              <a:cs typeface="Consolas"/>
              <a:sym typeface="Consolas"/>
            </a:endParaRPr>
          </a:p>
        </p:txBody>
      </p:sp>
      <p:sp>
        <p:nvSpPr>
          <p:cNvPr id="493" name="Google Shape;493;p51"/>
          <p:cNvSpPr txBox="1"/>
          <p:nvPr/>
        </p:nvSpPr>
        <p:spPr>
          <a:xfrm>
            <a:off x="5667800" y="1637150"/>
            <a:ext cx="1505400" cy="730500"/>
          </a:xfrm>
          <a:prstGeom prst="rect">
            <a:avLst/>
          </a:prstGeom>
          <a:noFill/>
          <a:ln>
            <a:noFill/>
          </a:ln>
        </p:spPr>
        <p:txBody>
          <a:bodyPr spcFirstLastPara="1" wrap="square" lIns="91425" tIns="91425" rIns="91425" bIns="91425" anchor="ctr" anchorCtr="0">
            <a:noAutofit/>
          </a:bodyPr>
          <a:lstStyle/>
          <a:p>
            <a:pPr marL="88900" marR="88900" lvl="0" indent="0" algn="l" rtl="0">
              <a:lnSpc>
                <a:spcPct val="142857"/>
              </a:lnSpc>
              <a:spcBef>
                <a:spcPts val="0"/>
              </a:spcBef>
              <a:spcAft>
                <a:spcPts val="800"/>
              </a:spcAft>
              <a:buNone/>
            </a:pPr>
            <a:r>
              <a:rPr lang="en" sz="1000" b="1">
                <a:solidFill>
                  <a:srgbClr val="F1C232"/>
                </a:solidFill>
                <a:latin typeface="Consolas"/>
                <a:ea typeface="Consolas"/>
                <a:cs typeface="Consolas"/>
                <a:sym typeface="Consolas"/>
              </a:rPr>
              <a:t>god: 1, have: 1, in: 1, it: 1, human: 1,</a:t>
            </a:r>
            <a:endParaRPr sz="1000" b="1">
              <a:solidFill>
                <a:srgbClr val="9900FF"/>
              </a:solidFill>
              <a:latin typeface="Consolas"/>
              <a:ea typeface="Consolas"/>
              <a:cs typeface="Consolas"/>
              <a:sym typeface="Consolas"/>
            </a:endParaRPr>
          </a:p>
        </p:txBody>
      </p:sp>
      <p:sp>
        <p:nvSpPr>
          <p:cNvPr id="494" name="Google Shape;494;p51"/>
          <p:cNvSpPr txBox="1"/>
          <p:nvPr/>
        </p:nvSpPr>
        <p:spPr>
          <a:xfrm>
            <a:off x="3504000" y="846925"/>
            <a:ext cx="2136000" cy="626400"/>
          </a:xfrm>
          <a:prstGeom prst="rect">
            <a:avLst/>
          </a:prstGeom>
          <a:noFill/>
          <a:ln>
            <a:noFill/>
          </a:ln>
        </p:spPr>
        <p:txBody>
          <a:bodyPr spcFirstLastPara="1" wrap="square" lIns="91425" tIns="91425" rIns="91425" bIns="91425" anchor="ctr" anchorCtr="0">
            <a:noAutofit/>
          </a:bodyPr>
          <a:lstStyle/>
          <a:p>
            <a:pPr marL="0" marR="88900" lvl="0" indent="0" algn="l" rtl="0">
              <a:lnSpc>
                <a:spcPct val="142857"/>
              </a:lnSpc>
              <a:spcBef>
                <a:spcPts val="0"/>
              </a:spcBef>
              <a:spcAft>
                <a:spcPts val="800"/>
              </a:spcAft>
              <a:buNone/>
            </a:pPr>
            <a:r>
              <a:rPr lang="en" sz="1000" b="1">
                <a:solidFill>
                  <a:srgbClr val="9900FF"/>
                </a:solidFill>
                <a:latin typeface="Consolas"/>
                <a:ea typeface="Consolas"/>
                <a:cs typeface="Consolas"/>
                <a:sym typeface="Consolas"/>
              </a:rPr>
              <a:t>requires: 1, should: 1, respect: 1, separate: 1</a:t>
            </a:r>
            <a:endParaRPr b="1">
              <a:solidFill>
                <a:srgbClr val="FF0000"/>
              </a:solidFill>
            </a:endParaRPr>
          </a:p>
        </p:txBody>
      </p:sp>
      <p:sp>
        <p:nvSpPr>
          <p:cNvPr id="495" name="Google Shape;495;p51"/>
          <p:cNvSpPr txBox="1">
            <a:spLocks noGrp="1"/>
          </p:cNvSpPr>
          <p:nvPr>
            <p:ph type="body" idx="1"/>
          </p:nvPr>
        </p:nvSpPr>
        <p:spPr>
          <a:xfrm>
            <a:off x="2047350" y="4195700"/>
            <a:ext cx="5049300" cy="4377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b="1">
                <a:solidFill>
                  <a:srgbClr val="000000"/>
                </a:solidFill>
              </a:rPr>
              <a:t>Merge results received from other nodes</a:t>
            </a:r>
            <a:endParaRPr b="1">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Two synchronization mechanisms</a:t>
            </a:r>
            <a:endParaRPr>
              <a:solidFill>
                <a:srgbClr val="FFFFFF"/>
              </a:solidFill>
            </a:endParaRPr>
          </a:p>
        </p:txBody>
      </p:sp>
      <p:sp>
        <p:nvSpPr>
          <p:cNvPr id="73" name="Google Shape;73;p16"/>
          <p:cNvSpPr txBox="1">
            <a:spLocks noGrp="1"/>
          </p:cNvSpPr>
          <p:nvPr>
            <p:ph type="body" idx="1"/>
          </p:nvPr>
        </p:nvSpPr>
        <p:spPr>
          <a:xfrm>
            <a:off x="311700" y="1395800"/>
            <a:ext cx="8520600" cy="3173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rPr>
              <a:t>Locks </a:t>
            </a:r>
            <a:r>
              <a:rPr lang="en">
                <a:solidFill>
                  <a:srgbClr val="FFFFFF"/>
                </a:solidFill>
              </a:rPr>
              <a:t>- limit access to a critical section</a:t>
            </a:r>
            <a:endParaRPr>
              <a:solidFill>
                <a:srgbClr val="FFFFFF"/>
              </a:solidFill>
            </a:endParaRPr>
          </a:p>
          <a:p>
            <a:pPr marL="0" lvl="0" indent="0" algn="l" rtl="0">
              <a:spcBef>
                <a:spcPts val="1600"/>
              </a:spcBef>
              <a:spcAft>
                <a:spcPts val="1600"/>
              </a:spcAft>
              <a:buNone/>
            </a:pPr>
            <a:r>
              <a:rPr lang="en" b="1">
                <a:solidFill>
                  <a:srgbClr val="FFFFFF"/>
                </a:solidFill>
              </a:rPr>
              <a:t>Channels</a:t>
            </a:r>
            <a:r>
              <a:rPr lang="en">
                <a:solidFill>
                  <a:srgbClr val="FFFFFF"/>
                </a:solidFill>
              </a:rPr>
              <a:t> - pass information across processes using a queue</a:t>
            </a:r>
            <a:endParaRPr>
              <a:solidFill>
                <a:srgbClr val="FFFFFF"/>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99"/>
        <p:cNvGrpSpPr/>
        <p:nvPr/>
      </p:nvGrpSpPr>
      <p:grpSpPr>
        <a:xfrm>
          <a:off x="0" y="0"/>
          <a:ext cx="0" cy="0"/>
          <a:chOff x="0" y="0"/>
          <a:chExt cx="0" cy="0"/>
        </a:xfrm>
      </p:grpSpPr>
      <p:sp>
        <p:nvSpPr>
          <p:cNvPr id="500" name="Google Shape;500;p5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Mapreduce</a:t>
            </a:r>
            <a:endParaRPr/>
          </a:p>
        </p:txBody>
      </p:sp>
      <p:sp>
        <p:nvSpPr>
          <p:cNvPr id="501" name="Google Shape;501;p5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Partition dataset into many chunks</a:t>
            </a:r>
            <a:endParaRPr>
              <a:solidFill>
                <a:srgbClr val="000000"/>
              </a:solidFill>
            </a:endParaRPr>
          </a:p>
          <a:p>
            <a:pPr marL="0" lvl="0" indent="0" algn="l" rtl="0">
              <a:spcBef>
                <a:spcPts val="1600"/>
              </a:spcBef>
              <a:spcAft>
                <a:spcPts val="0"/>
              </a:spcAft>
              <a:buNone/>
            </a:pPr>
            <a:r>
              <a:rPr lang="en" b="1">
                <a:solidFill>
                  <a:srgbClr val="000000"/>
                </a:solidFill>
              </a:rPr>
              <a:t>Map stage: </a:t>
            </a:r>
            <a:r>
              <a:rPr lang="en">
                <a:solidFill>
                  <a:srgbClr val="000000"/>
                </a:solidFill>
              </a:rPr>
              <a:t>Each node processes one or more chunks locally</a:t>
            </a:r>
            <a:endParaRPr>
              <a:solidFill>
                <a:srgbClr val="000000"/>
              </a:solidFill>
            </a:endParaRPr>
          </a:p>
          <a:p>
            <a:pPr marL="0" lvl="0" indent="0" algn="l" rtl="0">
              <a:spcBef>
                <a:spcPts val="1600"/>
              </a:spcBef>
              <a:spcAft>
                <a:spcPts val="1600"/>
              </a:spcAft>
              <a:buNone/>
            </a:pPr>
            <a:r>
              <a:rPr lang="en" b="1">
                <a:solidFill>
                  <a:srgbClr val="000000"/>
                </a:solidFill>
              </a:rPr>
              <a:t>Reduce stage: </a:t>
            </a:r>
            <a:r>
              <a:rPr lang="en">
                <a:solidFill>
                  <a:srgbClr val="000000"/>
                </a:solidFill>
              </a:rPr>
              <a:t>Each node fetches and merges partial results from all other nodes</a:t>
            </a:r>
            <a:endParaRPr>
              <a:solidFill>
                <a:srgbClr val="00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0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505"/>
        <p:cNvGrpSpPr/>
        <p:nvPr/>
      </p:nvGrpSpPr>
      <p:grpSpPr>
        <a:xfrm>
          <a:off x="0" y="0"/>
          <a:ext cx="0" cy="0"/>
          <a:chOff x="0" y="0"/>
          <a:chExt cx="0" cy="0"/>
        </a:xfrm>
      </p:grpSpPr>
      <p:sp>
        <p:nvSpPr>
          <p:cNvPr id="506" name="Google Shape;506;p5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Mapreduce Interface</a:t>
            </a:r>
            <a:endParaRPr/>
          </a:p>
        </p:txBody>
      </p:sp>
      <p:sp>
        <p:nvSpPr>
          <p:cNvPr id="507" name="Google Shape;507;p5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lnSpc>
                <a:spcPct val="120000"/>
              </a:lnSpc>
              <a:spcBef>
                <a:spcPts val="0"/>
              </a:spcBef>
              <a:spcAft>
                <a:spcPts val="0"/>
              </a:spcAft>
              <a:buClr>
                <a:schemeClr val="dk1"/>
              </a:buClr>
              <a:buFont typeface="Arial"/>
              <a:buNone/>
            </a:pPr>
            <a:r>
              <a:rPr lang="en" sz="2400" b="1">
                <a:solidFill>
                  <a:schemeClr val="dk1"/>
                </a:solidFill>
                <a:latin typeface="Courier New"/>
                <a:ea typeface="Courier New"/>
                <a:cs typeface="Courier New"/>
                <a:sym typeface="Courier New"/>
              </a:rPr>
              <a:t>map(key, value) -&gt; list(&lt;k’, v’&gt;)</a:t>
            </a:r>
            <a:endParaRPr sz="2400" b="1">
              <a:solidFill>
                <a:schemeClr val="dk1"/>
              </a:solidFill>
            </a:endParaRPr>
          </a:p>
          <a:p>
            <a:pPr marL="0" lvl="0" indent="457200" algn="l" rtl="0">
              <a:lnSpc>
                <a:spcPct val="120000"/>
              </a:lnSpc>
              <a:spcBef>
                <a:spcPts val="800"/>
              </a:spcBef>
              <a:spcAft>
                <a:spcPts val="0"/>
              </a:spcAft>
              <a:buNone/>
            </a:pPr>
            <a:r>
              <a:rPr lang="en">
                <a:solidFill>
                  <a:schemeClr val="dk1"/>
                </a:solidFill>
              </a:rPr>
              <a:t>Apply function to (key, value) pair</a:t>
            </a:r>
            <a:endParaRPr>
              <a:solidFill>
                <a:schemeClr val="dk1"/>
              </a:solidFill>
            </a:endParaRPr>
          </a:p>
          <a:p>
            <a:pPr marL="0" lvl="0" indent="457200" algn="l" rtl="0">
              <a:lnSpc>
                <a:spcPct val="120000"/>
              </a:lnSpc>
              <a:spcBef>
                <a:spcPts val="800"/>
              </a:spcBef>
              <a:spcAft>
                <a:spcPts val="0"/>
              </a:spcAft>
              <a:buNone/>
            </a:pPr>
            <a:r>
              <a:rPr lang="en">
                <a:solidFill>
                  <a:schemeClr val="dk1"/>
                </a:solidFill>
              </a:rPr>
              <a:t>Outputs list of intermediate pairs </a:t>
            </a:r>
            <a:endParaRPr>
              <a:solidFill>
                <a:schemeClr val="dk1"/>
              </a:solidFill>
            </a:endParaRPr>
          </a:p>
          <a:p>
            <a:pPr marL="0" lvl="0" indent="0" algn="l" rtl="0">
              <a:lnSpc>
                <a:spcPct val="120000"/>
              </a:lnSpc>
              <a:spcBef>
                <a:spcPts val="2400"/>
              </a:spcBef>
              <a:spcAft>
                <a:spcPts val="0"/>
              </a:spcAft>
              <a:buClr>
                <a:schemeClr val="dk1"/>
              </a:buClr>
              <a:buFont typeface="Arial"/>
              <a:buNone/>
            </a:pPr>
            <a:r>
              <a:rPr lang="en" sz="2400" b="1">
                <a:solidFill>
                  <a:schemeClr val="dk1"/>
                </a:solidFill>
                <a:latin typeface="Courier New"/>
                <a:ea typeface="Courier New"/>
                <a:cs typeface="Courier New"/>
                <a:sym typeface="Courier New"/>
              </a:rPr>
              <a:t>reduce(key, list&lt;value&gt;) -&gt; &lt;k’, v’&gt;</a:t>
            </a:r>
            <a:endParaRPr sz="2400" b="1">
              <a:solidFill>
                <a:schemeClr val="dk1"/>
              </a:solidFill>
            </a:endParaRPr>
          </a:p>
          <a:p>
            <a:pPr marL="0" lvl="0" indent="457200" algn="l" rtl="0">
              <a:lnSpc>
                <a:spcPct val="120000"/>
              </a:lnSpc>
              <a:spcBef>
                <a:spcPts val="800"/>
              </a:spcBef>
              <a:spcAft>
                <a:spcPts val="0"/>
              </a:spcAft>
              <a:buNone/>
            </a:pPr>
            <a:r>
              <a:rPr lang="en">
                <a:solidFill>
                  <a:schemeClr val="dk1"/>
                </a:solidFill>
              </a:rPr>
              <a:t>Applies aggregation function to values</a:t>
            </a:r>
            <a:endParaRPr>
              <a:solidFill>
                <a:schemeClr val="dk1"/>
              </a:solidFill>
            </a:endParaRPr>
          </a:p>
          <a:p>
            <a:pPr marL="0" lvl="0" indent="457200" algn="l" rtl="0">
              <a:lnSpc>
                <a:spcPct val="120000"/>
              </a:lnSpc>
              <a:spcBef>
                <a:spcPts val="800"/>
              </a:spcBef>
              <a:spcAft>
                <a:spcPts val="0"/>
              </a:spcAft>
              <a:buNone/>
            </a:pPr>
            <a:r>
              <a:rPr lang="en">
                <a:solidFill>
                  <a:schemeClr val="dk1"/>
                </a:solidFill>
              </a:rPr>
              <a:t>Outputs result</a:t>
            </a:r>
            <a:endParaRPr>
              <a:solidFill>
                <a:srgbClr val="00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07">
                                            <p:txEl>
                                              <p:pRg st="0" end="0"/>
                                            </p:txEl>
                                          </p:spTgt>
                                        </p:tgtEl>
                                        <p:attrNameLst>
                                          <p:attrName>style.visibility</p:attrName>
                                        </p:attrNameLst>
                                      </p:cBhvr>
                                      <p:to>
                                        <p:strVal val="visible"/>
                                      </p:to>
                                    </p:set>
                                    <p:animEffect transition="in" filter="fade">
                                      <p:cBhvr>
                                        <p:cTn id="7" dur="1"/>
                                        <p:tgtEl>
                                          <p:spTgt spid="5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07">
                                            <p:txEl>
                                              <p:pRg st="1" end="1"/>
                                            </p:txEl>
                                          </p:spTgt>
                                        </p:tgtEl>
                                        <p:attrNameLst>
                                          <p:attrName>style.visibility</p:attrName>
                                        </p:attrNameLst>
                                      </p:cBhvr>
                                      <p:to>
                                        <p:strVal val="visible"/>
                                      </p:to>
                                    </p:set>
                                    <p:animEffect transition="in" filter="fade">
                                      <p:cBhvr>
                                        <p:cTn id="12" dur="1"/>
                                        <p:tgtEl>
                                          <p:spTgt spid="5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07">
                                            <p:txEl>
                                              <p:pRg st="2" end="2"/>
                                            </p:txEl>
                                          </p:spTgt>
                                        </p:tgtEl>
                                        <p:attrNameLst>
                                          <p:attrName>style.visibility</p:attrName>
                                        </p:attrNameLst>
                                      </p:cBhvr>
                                      <p:to>
                                        <p:strVal val="visible"/>
                                      </p:to>
                                    </p:set>
                                    <p:animEffect transition="in" filter="fade">
                                      <p:cBhvr>
                                        <p:cTn id="17" dur="1"/>
                                        <p:tgtEl>
                                          <p:spTgt spid="5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07">
                                            <p:txEl>
                                              <p:pRg st="3" end="3"/>
                                            </p:txEl>
                                          </p:spTgt>
                                        </p:tgtEl>
                                        <p:attrNameLst>
                                          <p:attrName>style.visibility</p:attrName>
                                        </p:attrNameLst>
                                      </p:cBhvr>
                                      <p:to>
                                        <p:strVal val="visible"/>
                                      </p:to>
                                    </p:set>
                                    <p:animEffect transition="in" filter="fade">
                                      <p:cBhvr>
                                        <p:cTn id="22" dur="1"/>
                                        <p:tgtEl>
                                          <p:spTgt spid="5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07">
                                            <p:txEl>
                                              <p:pRg st="4" end="4"/>
                                            </p:txEl>
                                          </p:spTgt>
                                        </p:tgtEl>
                                        <p:attrNameLst>
                                          <p:attrName>style.visibility</p:attrName>
                                        </p:attrNameLst>
                                      </p:cBhvr>
                                      <p:to>
                                        <p:strVal val="visible"/>
                                      </p:to>
                                    </p:set>
                                    <p:animEffect transition="in" filter="fade">
                                      <p:cBhvr>
                                        <p:cTn id="27" dur="1"/>
                                        <p:tgtEl>
                                          <p:spTgt spid="5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07">
                                            <p:txEl>
                                              <p:pRg st="5" end="5"/>
                                            </p:txEl>
                                          </p:spTgt>
                                        </p:tgtEl>
                                        <p:attrNameLst>
                                          <p:attrName>style.visibility</p:attrName>
                                        </p:attrNameLst>
                                      </p:cBhvr>
                                      <p:to>
                                        <p:strVal val="visible"/>
                                      </p:to>
                                    </p:set>
                                    <p:animEffect transition="in" filter="fade">
                                      <p:cBhvr>
                                        <p:cTn id="32" dur="1"/>
                                        <p:tgtEl>
                                          <p:spTgt spid="5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511"/>
        <p:cNvGrpSpPr/>
        <p:nvPr/>
      </p:nvGrpSpPr>
      <p:grpSpPr>
        <a:xfrm>
          <a:off x="0" y="0"/>
          <a:ext cx="0" cy="0"/>
          <a:chOff x="0" y="0"/>
          <a:chExt cx="0" cy="0"/>
        </a:xfrm>
      </p:grpSpPr>
      <p:sp>
        <p:nvSpPr>
          <p:cNvPr id="512" name="Google Shape;512;p5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Mapreduce: Word count</a:t>
            </a:r>
            <a:endParaRPr/>
          </a:p>
        </p:txBody>
      </p:sp>
      <p:sp>
        <p:nvSpPr>
          <p:cNvPr id="513" name="Google Shape;513;p54"/>
          <p:cNvSpPr txBox="1">
            <a:spLocks noGrp="1"/>
          </p:cNvSpPr>
          <p:nvPr>
            <p:ph type="body" idx="1"/>
          </p:nvPr>
        </p:nvSpPr>
        <p:spPr>
          <a:xfrm>
            <a:off x="311700" y="1180850"/>
            <a:ext cx="8520600" cy="38739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latin typeface="Courier New"/>
                <a:ea typeface="Courier New"/>
                <a:cs typeface="Courier New"/>
                <a:sym typeface="Courier New"/>
              </a:rPr>
              <a:t>map(key, value):</a:t>
            </a:r>
            <a:endParaRPr b="1">
              <a:solidFill>
                <a:schemeClr val="dk1"/>
              </a:solidFill>
              <a:latin typeface="Courier New"/>
              <a:ea typeface="Courier New"/>
              <a:cs typeface="Courier New"/>
              <a:sym typeface="Courier New"/>
            </a:endParaRPr>
          </a:p>
          <a:p>
            <a:pPr marL="0" lvl="0" indent="0" algn="l" rtl="0">
              <a:lnSpc>
                <a:spcPct val="115000"/>
              </a:lnSpc>
              <a:spcBef>
                <a:spcPts val="0"/>
              </a:spcBef>
              <a:spcAft>
                <a:spcPts val="0"/>
              </a:spcAft>
              <a:buNone/>
            </a:pPr>
            <a:r>
              <a:rPr lang="en">
                <a:solidFill>
                  <a:schemeClr val="dk1"/>
                </a:solidFill>
                <a:latin typeface="Courier New"/>
                <a:ea typeface="Courier New"/>
                <a:cs typeface="Courier New"/>
                <a:sym typeface="Courier New"/>
              </a:rPr>
              <a:t>	// key = document name</a:t>
            </a:r>
            <a:endParaRPr>
              <a:solidFill>
                <a:schemeClr val="dk1"/>
              </a:solidFill>
              <a:latin typeface="Courier New"/>
              <a:ea typeface="Courier New"/>
              <a:cs typeface="Courier New"/>
              <a:sym typeface="Courier New"/>
            </a:endParaRPr>
          </a:p>
          <a:p>
            <a:pPr marL="0" lvl="0" indent="457200" algn="l" rtl="0">
              <a:lnSpc>
                <a:spcPct val="115000"/>
              </a:lnSpc>
              <a:spcBef>
                <a:spcPts val="0"/>
              </a:spcBef>
              <a:spcAft>
                <a:spcPts val="0"/>
              </a:spcAft>
              <a:buNone/>
            </a:pPr>
            <a:r>
              <a:rPr lang="en">
                <a:solidFill>
                  <a:schemeClr val="dk1"/>
                </a:solidFill>
                <a:latin typeface="Courier New"/>
                <a:ea typeface="Courier New"/>
                <a:cs typeface="Courier New"/>
                <a:sym typeface="Courier New"/>
              </a:rPr>
              <a:t>// value = document contents</a:t>
            </a:r>
            <a:endParaRPr>
              <a:solidFill>
                <a:schemeClr val="dk1"/>
              </a:solidFill>
              <a:latin typeface="Courier New"/>
              <a:ea typeface="Courier New"/>
              <a:cs typeface="Courier New"/>
              <a:sym typeface="Courier New"/>
            </a:endParaRPr>
          </a:p>
          <a:p>
            <a:pPr marL="457200" lvl="1" indent="0" algn="l" rtl="0">
              <a:lnSpc>
                <a:spcPct val="115000"/>
              </a:lnSpc>
              <a:spcBef>
                <a:spcPts val="0"/>
              </a:spcBef>
              <a:spcAft>
                <a:spcPts val="0"/>
              </a:spcAft>
              <a:buNone/>
            </a:pPr>
            <a:r>
              <a:rPr lang="en" sz="1800">
                <a:solidFill>
                  <a:schemeClr val="dk1"/>
                </a:solidFill>
                <a:latin typeface="Courier New"/>
                <a:ea typeface="Courier New"/>
                <a:cs typeface="Courier New"/>
                <a:sym typeface="Courier New"/>
              </a:rPr>
              <a:t>for each word w in value: 	</a:t>
            </a:r>
            <a:endParaRPr sz="1800">
              <a:solidFill>
                <a:schemeClr val="dk1"/>
              </a:solidFill>
            </a:endParaRPr>
          </a:p>
          <a:p>
            <a:pPr marL="457200" lvl="1" indent="0" algn="l" rtl="0">
              <a:lnSpc>
                <a:spcPct val="115000"/>
              </a:lnSpc>
              <a:spcBef>
                <a:spcPts val="0"/>
              </a:spcBef>
              <a:spcAft>
                <a:spcPts val="0"/>
              </a:spcAft>
              <a:buNone/>
            </a:pPr>
            <a:r>
              <a:rPr lang="en" sz="1800">
                <a:solidFill>
                  <a:schemeClr val="dk1"/>
                </a:solidFill>
                <a:latin typeface="Courier New"/>
                <a:ea typeface="Courier New"/>
                <a:cs typeface="Courier New"/>
                <a:sym typeface="Courier New"/>
              </a:rPr>
              <a:t>	emit (w, 1)</a:t>
            </a:r>
            <a:endParaRPr sz="1800">
              <a:solidFill>
                <a:schemeClr val="dk1"/>
              </a:solidFill>
              <a:latin typeface="Courier New"/>
              <a:ea typeface="Courier New"/>
              <a:cs typeface="Courier New"/>
              <a:sym typeface="Courier New"/>
            </a:endParaRPr>
          </a:p>
          <a:p>
            <a:pPr marL="0" lvl="0" indent="0" algn="l" rtl="0">
              <a:lnSpc>
                <a:spcPct val="115000"/>
              </a:lnSpc>
              <a:spcBef>
                <a:spcPts val="1400"/>
              </a:spcBef>
              <a:spcAft>
                <a:spcPts val="0"/>
              </a:spcAft>
              <a:buNone/>
            </a:pPr>
            <a:r>
              <a:rPr lang="en" b="1">
                <a:solidFill>
                  <a:schemeClr val="dk1"/>
                </a:solidFill>
                <a:latin typeface="Courier New"/>
                <a:ea typeface="Courier New"/>
                <a:cs typeface="Courier New"/>
                <a:sym typeface="Courier New"/>
              </a:rPr>
              <a:t>reduce(key, values): </a:t>
            </a:r>
            <a:endParaRPr b="1">
              <a:solidFill>
                <a:schemeClr val="dk1"/>
              </a:solidFill>
            </a:endParaRPr>
          </a:p>
          <a:p>
            <a:pPr marL="0" lvl="0" indent="0" algn="l" rtl="0">
              <a:spcBef>
                <a:spcPts val="0"/>
              </a:spcBef>
              <a:spcAft>
                <a:spcPts val="0"/>
              </a:spcAft>
              <a:buNone/>
            </a:pPr>
            <a:r>
              <a:rPr lang="en">
                <a:solidFill>
                  <a:schemeClr val="dk1"/>
                </a:solidFill>
                <a:latin typeface="Courier New"/>
                <a:ea typeface="Courier New"/>
                <a:cs typeface="Courier New"/>
                <a:sym typeface="Courier New"/>
              </a:rPr>
              <a:t>	// key = the word</a:t>
            </a:r>
            <a:endParaRPr>
              <a:solidFill>
                <a:schemeClr val="dk1"/>
              </a:solidFill>
              <a:latin typeface="Courier New"/>
              <a:ea typeface="Courier New"/>
              <a:cs typeface="Courier New"/>
              <a:sym typeface="Courier New"/>
            </a:endParaRPr>
          </a:p>
          <a:p>
            <a:pPr marL="0" lvl="0" indent="0" algn="l" rtl="0">
              <a:spcBef>
                <a:spcPts val="0"/>
              </a:spcBef>
              <a:spcAft>
                <a:spcPts val="0"/>
              </a:spcAft>
              <a:buNone/>
            </a:pPr>
            <a:r>
              <a:rPr lang="en">
                <a:solidFill>
                  <a:schemeClr val="dk1"/>
                </a:solidFill>
                <a:latin typeface="Courier New"/>
                <a:ea typeface="Courier New"/>
                <a:cs typeface="Courier New"/>
                <a:sym typeface="Courier New"/>
              </a:rPr>
              <a:t>	// values = number of occurrences of that word</a:t>
            </a:r>
            <a:endParaRPr>
              <a:solidFill>
                <a:schemeClr val="dk1"/>
              </a:solidFill>
              <a:latin typeface="Courier New"/>
              <a:ea typeface="Courier New"/>
              <a:cs typeface="Courier New"/>
              <a:sym typeface="Courier New"/>
            </a:endParaRPr>
          </a:p>
          <a:p>
            <a:pPr marL="0" lvl="0" indent="0" algn="l" rtl="0">
              <a:spcBef>
                <a:spcPts val="0"/>
              </a:spcBef>
              <a:spcAft>
                <a:spcPts val="0"/>
              </a:spcAft>
              <a:buNone/>
            </a:pPr>
            <a:r>
              <a:rPr lang="en">
                <a:solidFill>
                  <a:schemeClr val="dk1"/>
                </a:solidFill>
                <a:latin typeface="Courier New"/>
                <a:ea typeface="Courier New"/>
                <a:cs typeface="Courier New"/>
                <a:sym typeface="Courier New"/>
              </a:rPr>
              <a:t>	count = sum(values)</a:t>
            </a:r>
            <a:endParaRPr>
              <a:solidFill>
                <a:schemeClr val="dk1"/>
              </a:solidFill>
              <a:latin typeface="Courier New"/>
              <a:ea typeface="Courier New"/>
              <a:cs typeface="Courier New"/>
              <a:sym typeface="Courier New"/>
            </a:endParaRPr>
          </a:p>
          <a:p>
            <a:pPr marL="0" lvl="0" indent="457200" algn="l" rtl="0">
              <a:spcBef>
                <a:spcPts val="0"/>
              </a:spcBef>
              <a:spcAft>
                <a:spcPts val="0"/>
              </a:spcAft>
              <a:buNone/>
            </a:pPr>
            <a:r>
              <a:rPr lang="en">
                <a:solidFill>
                  <a:schemeClr val="dk1"/>
                </a:solidFill>
                <a:latin typeface="Courier New"/>
                <a:ea typeface="Courier New"/>
                <a:cs typeface="Courier New"/>
                <a:sym typeface="Courier New"/>
              </a:rPr>
              <a:t>emit (key, count)</a:t>
            </a:r>
            <a:endParaRPr>
              <a:solidFill>
                <a:schemeClr val="dk1"/>
              </a:solidFill>
              <a:latin typeface="Courier New"/>
              <a:ea typeface="Courier New"/>
              <a:cs typeface="Courier New"/>
              <a:sym typeface="Courier New"/>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517"/>
        <p:cNvGrpSpPr/>
        <p:nvPr/>
      </p:nvGrpSpPr>
      <p:grpSpPr>
        <a:xfrm>
          <a:off x="0" y="0"/>
          <a:ext cx="0" cy="0"/>
          <a:chOff x="0" y="0"/>
          <a:chExt cx="0" cy="0"/>
        </a:xfrm>
      </p:grpSpPr>
      <p:sp>
        <p:nvSpPr>
          <p:cNvPr id="518" name="Google Shape;518;p55"/>
          <p:cNvSpPr txBox="1">
            <a:spLocks noGrp="1"/>
          </p:cNvSpPr>
          <p:nvPr>
            <p:ph type="sldNum" idx="12"/>
          </p:nvPr>
        </p:nvSpPr>
        <p:spPr>
          <a:xfrm>
            <a:off x="6781800" y="4914900"/>
            <a:ext cx="2133600" cy="159600"/>
          </a:xfrm>
          <a:prstGeom prst="rect">
            <a:avLst/>
          </a:prstGeom>
          <a:noFill/>
          <a:ln>
            <a:noFill/>
          </a:ln>
        </p:spPr>
        <p:txBody>
          <a:bodyPr spcFirstLastPara="1" wrap="square" lIns="36000" tIns="36000" rIns="36000" bIns="36000" anchor="ctr" anchorCtr="0">
            <a:noAutofit/>
          </a:bodyPr>
          <a:lstStyle/>
          <a:p>
            <a:pPr marL="0" lvl="0" indent="0" algn="r" rtl="0">
              <a:spcBef>
                <a:spcPts val="0"/>
              </a:spcBef>
              <a:spcAft>
                <a:spcPts val="0"/>
              </a:spcAft>
              <a:buNone/>
            </a:pPr>
            <a:fld id="{00000000-1234-1234-1234-123412341234}" type="slidenum">
              <a:rPr lang="en"/>
              <a:t>43</a:t>
            </a:fld>
            <a:endParaRPr/>
          </a:p>
        </p:txBody>
      </p:sp>
      <p:sp>
        <p:nvSpPr>
          <p:cNvPr id="519" name="Google Shape;519;p55"/>
          <p:cNvSpPr/>
          <p:nvPr/>
        </p:nvSpPr>
        <p:spPr>
          <a:xfrm>
            <a:off x="842962" y="2719983"/>
            <a:ext cx="4914900" cy="3321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000" b="0">
              <a:solidFill>
                <a:schemeClr val="dk1"/>
              </a:solidFill>
              <a:latin typeface="Arial"/>
              <a:ea typeface="Arial"/>
              <a:cs typeface="Arial"/>
              <a:sym typeface="Arial"/>
            </a:endParaRPr>
          </a:p>
        </p:txBody>
      </p:sp>
      <p:sp>
        <p:nvSpPr>
          <p:cNvPr id="520" name="Google Shape;520;p55"/>
          <p:cNvSpPr/>
          <p:nvPr/>
        </p:nvSpPr>
        <p:spPr>
          <a:xfrm>
            <a:off x="6781800" y="2718197"/>
            <a:ext cx="1912200" cy="3321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000" b="0">
              <a:solidFill>
                <a:schemeClr val="dk1"/>
              </a:solidFill>
              <a:latin typeface="Arial"/>
              <a:ea typeface="Arial"/>
              <a:cs typeface="Arial"/>
              <a:sym typeface="Arial"/>
            </a:endParaRPr>
          </a:p>
        </p:txBody>
      </p:sp>
      <p:sp>
        <p:nvSpPr>
          <p:cNvPr id="521" name="Google Shape;521;p55"/>
          <p:cNvSpPr/>
          <p:nvPr/>
        </p:nvSpPr>
        <p:spPr>
          <a:xfrm>
            <a:off x="960895" y="2694950"/>
            <a:ext cx="4974900" cy="432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000" b="0">
              <a:solidFill>
                <a:schemeClr val="dk1"/>
              </a:solidFill>
              <a:latin typeface="Arial"/>
              <a:ea typeface="Arial"/>
              <a:cs typeface="Arial"/>
              <a:sym typeface="Arial"/>
            </a:endParaRPr>
          </a:p>
        </p:txBody>
      </p:sp>
      <p:sp>
        <p:nvSpPr>
          <p:cNvPr id="522" name="Google Shape;522;p55"/>
          <p:cNvSpPr/>
          <p:nvPr/>
        </p:nvSpPr>
        <p:spPr>
          <a:xfrm>
            <a:off x="6896746" y="2732454"/>
            <a:ext cx="2018700" cy="432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000" b="0">
              <a:solidFill>
                <a:schemeClr val="dk1"/>
              </a:solidFill>
              <a:latin typeface="Arial"/>
              <a:ea typeface="Arial"/>
              <a:cs typeface="Arial"/>
              <a:sym typeface="Arial"/>
            </a:endParaRPr>
          </a:p>
        </p:txBody>
      </p:sp>
      <p:pic>
        <p:nvPicPr>
          <p:cNvPr id="523" name="Google Shape;523;p55"/>
          <p:cNvPicPr preferRelativeResize="0"/>
          <p:nvPr/>
        </p:nvPicPr>
        <p:blipFill rotWithShape="1">
          <a:blip r:embed="rId3">
            <a:alphaModFix/>
          </a:blip>
          <a:srcRect/>
          <a:stretch/>
        </p:blipFill>
        <p:spPr>
          <a:xfrm>
            <a:off x="76200" y="1214672"/>
            <a:ext cx="8802600" cy="3671400"/>
          </a:xfrm>
          <a:prstGeom prst="rect">
            <a:avLst/>
          </a:prstGeom>
          <a:noFill/>
          <a:ln>
            <a:noFill/>
          </a:ln>
        </p:spPr>
      </p:pic>
      <p:sp>
        <p:nvSpPr>
          <p:cNvPr id="524" name="Google Shape;524;p55"/>
          <p:cNvSpPr txBox="1"/>
          <p:nvPr/>
        </p:nvSpPr>
        <p:spPr>
          <a:xfrm>
            <a:off x="2752778" y="2816320"/>
            <a:ext cx="712200" cy="3000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 sz="2000" b="1">
                <a:solidFill>
                  <a:schemeClr val="dk1"/>
                </a:solidFill>
                <a:latin typeface="Arial"/>
                <a:ea typeface="Arial"/>
                <a:cs typeface="Arial"/>
                <a:sym typeface="Arial"/>
              </a:rPr>
              <a:t>map</a:t>
            </a:r>
            <a:endParaRPr/>
          </a:p>
        </p:txBody>
      </p:sp>
      <p:sp>
        <p:nvSpPr>
          <p:cNvPr id="525" name="Google Shape;525;p55"/>
          <p:cNvSpPr txBox="1"/>
          <p:nvPr/>
        </p:nvSpPr>
        <p:spPr>
          <a:xfrm>
            <a:off x="4471802" y="2816320"/>
            <a:ext cx="1239300" cy="3000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 sz="2000" b="1">
                <a:solidFill>
                  <a:schemeClr val="dk1"/>
                </a:solidFill>
                <a:latin typeface="Arial"/>
                <a:ea typeface="Arial"/>
                <a:cs typeface="Arial"/>
                <a:sym typeface="Arial"/>
              </a:rPr>
              <a:t>combine</a:t>
            </a:r>
            <a:endParaRPr/>
          </a:p>
        </p:txBody>
      </p:sp>
      <p:sp>
        <p:nvSpPr>
          <p:cNvPr id="526" name="Google Shape;526;p55"/>
          <p:cNvSpPr txBox="1"/>
          <p:nvPr/>
        </p:nvSpPr>
        <p:spPr>
          <a:xfrm>
            <a:off x="5850296" y="2816320"/>
            <a:ext cx="1209000" cy="3000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 sz="2000" b="1">
                <a:solidFill>
                  <a:schemeClr val="dk1"/>
                </a:solidFill>
              </a:rPr>
              <a:t>shuffle</a:t>
            </a:r>
            <a:endParaRPr/>
          </a:p>
        </p:txBody>
      </p:sp>
      <p:sp>
        <p:nvSpPr>
          <p:cNvPr id="527" name="Google Shape;527;p55"/>
          <p:cNvSpPr txBox="1"/>
          <p:nvPr/>
        </p:nvSpPr>
        <p:spPr>
          <a:xfrm>
            <a:off x="7335479" y="2816320"/>
            <a:ext cx="1026300" cy="3000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 sz="2000" b="1">
                <a:solidFill>
                  <a:schemeClr val="dk1"/>
                </a:solidFill>
                <a:latin typeface="Arial"/>
                <a:ea typeface="Arial"/>
                <a:cs typeface="Arial"/>
                <a:sym typeface="Arial"/>
              </a:rPr>
              <a:t>reduce</a:t>
            </a:r>
            <a:endParaRPr/>
          </a:p>
        </p:txBody>
      </p:sp>
      <p:sp>
        <p:nvSpPr>
          <p:cNvPr id="528" name="Google Shape;528;p5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Mapreduce: Word count</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532"/>
        <p:cNvGrpSpPr/>
        <p:nvPr/>
      </p:nvGrpSpPr>
      <p:grpSpPr>
        <a:xfrm>
          <a:off x="0" y="0"/>
          <a:ext cx="0" cy="0"/>
          <a:chOff x="0" y="0"/>
          <a:chExt cx="0" cy="0"/>
        </a:xfrm>
      </p:grpSpPr>
      <p:sp>
        <p:nvSpPr>
          <p:cNvPr id="533" name="Google Shape;533;p5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Why is this hard?</a:t>
            </a:r>
            <a:endParaRPr/>
          </a:p>
        </p:txBody>
      </p:sp>
      <p:sp>
        <p:nvSpPr>
          <p:cNvPr id="534" name="Google Shape;534;p56"/>
          <p:cNvSpPr txBox="1">
            <a:spLocks noGrp="1"/>
          </p:cNvSpPr>
          <p:nvPr>
            <p:ph type="body" idx="1"/>
          </p:nvPr>
        </p:nvSpPr>
        <p:spPr>
          <a:xfrm>
            <a:off x="311700" y="1152475"/>
            <a:ext cx="8520600" cy="33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a:solidFill>
                  <a:srgbClr val="000000"/>
                </a:solidFill>
              </a:rPr>
              <a:t>Failure is common</a:t>
            </a:r>
            <a:endParaRPr sz="2200">
              <a:solidFill>
                <a:srgbClr val="000000"/>
              </a:solidFill>
            </a:endParaRPr>
          </a:p>
          <a:p>
            <a:pPr marL="0" lvl="0" indent="457200" algn="l" rtl="0">
              <a:spcBef>
                <a:spcPts val="1600"/>
              </a:spcBef>
              <a:spcAft>
                <a:spcPts val="0"/>
              </a:spcAft>
              <a:buNone/>
            </a:pPr>
            <a:r>
              <a:rPr lang="en" sz="1600">
                <a:solidFill>
                  <a:srgbClr val="000000"/>
                </a:solidFill>
              </a:rPr>
              <a:t>Even if each machine is available </a:t>
            </a:r>
            <a:r>
              <a:rPr lang="en" sz="1600" i="1">
                <a:solidFill>
                  <a:srgbClr val="000000"/>
                </a:solidFill>
              </a:rPr>
              <a:t>p</a:t>
            </a:r>
            <a:r>
              <a:rPr lang="en" sz="1600">
                <a:solidFill>
                  <a:srgbClr val="000000"/>
                </a:solidFill>
              </a:rPr>
              <a:t> = 99.999% of the time, a datacenter with</a:t>
            </a:r>
            <a:endParaRPr sz="1600">
              <a:solidFill>
                <a:srgbClr val="000000"/>
              </a:solidFill>
            </a:endParaRPr>
          </a:p>
          <a:p>
            <a:pPr marL="457200" lvl="0" indent="0" algn="l" rtl="0">
              <a:spcBef>
                <a:spcPts val="0"/>
              </a:spcBef>
              <a:spcAft>
                <a:spcPts val="0"/>
              </a:spcAft>
              <a:buNone/>
            </a:pPr>
            <a:r>
              <a:rPr lang="en" sz="1600" i="1">
                <a:solidFill>
                  <a:srgbClr val="000000"/>
                </a:solidFill>
              </a:rPr>
              <a:t>n</a:t>
            </a:r>
            <a:r>
              <a:rPr lang="en" sz="1600">
                <a:solidFill>
                  <a:srgbClr val="000000"/>
                </a:solidFill>
              </a:rPr>
              <a:t> = 100,000 machines still encounters failures </a:t>
            </a:r>
            <a:r>
              <a:rPr lang="en" sz="1600">
                <a:solidFill>
                  <a:srgbClr val="000000"/>
                </a:solidFill>
                <a:latin typeface="Consolas"/>
                <a:ea typeface="Consolas"/>
                <a:cs typeface="Consolas"/>
                <a:sym typeface="Consolas"/>
              </a:rPr>
              <a:t>(1-</a:t>
            </a:r>
            <a:r>
              <a:rPr lang="en" sz="1600" i="1">
                <a:solidFill>
                  <a:srgbClr val="000000"/>
                </a:solidFill>
                <a:latin typeface="Consolas"/>
                <a:ea typeface="Consolas"/>
                <a:cs typeface="Consolas"/>
                <a:sym typeface="Consolas"/>
              </a:rPr>
              <a:t>p</a:t>
            </a:r>
            <a:r>
              <a:rPr lang="en" sz="1600" i="1" baseline="30000">
                <a:solidFill>
                  <a:srgbClr val="000000"/>
                </a:solidFill>
                <a:latin typeface="Consolas"/>
                <a:ea typeface="Consolas"/>
                <a:cs typeface="Consolas"/>
                <a:sym typeface="Consolas"/>
              </a:rPr>
              <a:t>n</a:t>
            </a:r>
            <a:r>
              <a:rPr lang="en" sz="1600">
                <a:solidFill>
                  <a:srgbClr val="000000"/>
                </a:solidFill>
                <a:latin typeface="Consolas"/>
                <a:ea typeface="Consolas"/>
                <a:cs typeface="Consolas"/>
                <a:sym typeface="Consolas"/>
              </a:rPr>
              <a:t>) = 63%</a:t>
            </a:r>
            <a:r>
              <a:rPr lang="en" sz="1600">
                <a:solidFill>
                  <a:srgbClr val="000000"/>
                </a:solidFill>
              </a:rPr>
              <a:t> of the time</a:t>
            </a:r>
            <a:endParaRPr sz="1600">
              <a:solidFill>
                <a:srgbClr val="000000"/>
              </a:solidFill>
            </a:endParaRPr>
          </a:p>
          <a:p>
            <a:pPr marL="0" lvl="0" indent="0" algn="l" rtl="0">
              <a:spcBef>
                <a:spcPts val="0"/>
              </a:spcBef>
              <a:spcAft>
                <a:spcPts val="0"/>
              </a:spcAft>
              <a:buNone/>
            </a:pPr>
            <a:endParaRPr sz="1600">
              <a:solidFill>
                <a:srgbClr val="000000"/>
              </a:solidFill>
            </a:endParaRPr>
          </a:p>
          <a:p>
            <a:pPr marL="0" lvl="0" indent="0" algn="l" rtl="0">
              <a:spcBef>
                <a:spcPts val="0"/>
              </a:spcBef>
              <a:spcAft>
                <a:spcPts val="0"/>
              </a:spcAft>
              <a:buNone/>
            </a:pPr>
            <a:r>
              <a:rPr lang="en" sz="2200">
                <a:solidFill>
                  <a:schemeClr val="dk1"/>
                </a:solidFill>
              </a:rPr>
              <a:t>Data skew causes unbalanced performance across cluster</a:t>
            </a:r>
            <a:endParaRPr sz="2200">
              <a:solidFill>
                <a:schemeClr val="dk1"/>
              </a:solidFill>
            </a:endParaRPr>
          </a:p>
          <a:p>
            <a:pPr marL="0" lvl="0" indent="0" algn="l" rtl="0">
              <a:spcBef>
                <a:spcPts val="1600"/>
              </a:spcBef>
              <a:spcAft>
                <a:spcPts val="0"/>
              </a:spcAft>
              <a:buNone/>
            </a:pPr>
            <a:r>
              <a:rPr lang="en" sz="2200">
                <a:solidFill>
                  <a:schemeClr val="dk1"/>
                </a:solidFill>
              </a:rPr>
              <a:t>Problems occur at scale</a:t>
            </a:r>
            <a:endParaRPr sz="2200">
              <a:solidFill>
                <a:schemeClr val="dk1"/>
              </a:solidFill>
            </a:endParaRPr>
          </a:p>
          <a:p>
            <a:pPr marL="0" lvl="0" indent="0" algn="l" rtl="0">
              <a:spcBef>
                <a:spcPts val="1600"/>
              </a:spcBef>
              <a:spcAft>
                <a:spcPts val="1600"/>
              </a:spcAft>
              <a:buClr>
                <a:schemeClr val="dk1"/>
              </a:buClr>
              <a:buSzPts val="1100"/>
              <a:buFont typeface="Arial"/>
              <a:buNone/>
            </a:pPr>
            <a:r>
              <a:rPr lang="en" sz="2200">
                <a:solidFill>
                  <a:schemeClr val="dk1"/>
                </a:solidFill>
              </a:rPr>
              <a:t>Hard to debug!</a:t>
            </a:r>
            <a:endParaRPr sz="2200">
              <a:solidFill>
                <a:schemeClr val="dk1"/>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34">
                                            <p:txEl>
                                              <p:pRg st="0" end="0"/>
                                            </p:txEl>
                                          </p:spTgt>
                                        </p:tgtEl>
                                        <p:attrNameLst>
                                          <p:attrName>style.visibility</p:attrName>
                                        </p:attrNameLst>
                                      </p:cBhvr>
                                      <p:to>
                                        <p:strVal val="visible"/>
                                      </p:to>
                                    </p:set>
                                    <p:animEffect transition="in" filter="fade">
                                      <p:cBhvr>
                                        <p:cTn id="7" dur="1"/>
                                        <p:tgtEl>
                                          <p:spTgt spid="53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34">
                                            <p:txEl>
                                              <p:pRg st="1" end="1"/>
                                            </p:txEl>
                                          </p:spTgt>
                                        </p:tgtEl>
                                        <p:attrNameLst>
                                          <p:attrName>style.visibility</p:attrName>
                                        </p:attrNameLst>
                                      </p:cBhvr>
                                      <p:to>
                                        <p:strVal val="visible"/>
                                      </p:to>
                                    </p:set>
                                    <p:animEffect transition="in" filter="fade">
                                      <p:cBhvr>
                                        <p:cTn id="12" dur="1"/>
                                        <p:tgtEl>
                                          <p:spTgt spid="53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34">
                                            <p:txEl>
                                              <p:pRg st="2" end="2"/>
                                            </p:txEl>
                                          </p:spTgt>
                                        </p:tgtEl>
                                        <p:attrNameLst>
                                          <p:attrName>style.visibility</p:attrName>
                                        </p:attrNameLst>
                                      </p:cBhvr>
                                      <p:to>
                                        <p:strVal val="visible"/>
                                      </p:to>
                                    </p:set>
                                    <p:animEffect transition="in" filter="fade">
                                      <p:cBhvr>
                                        <p:cTn id="17" dur="1"/>
                                        <p:tgtEl>
                                          <p:spTgt spid="53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34">
                                            <p:txEl>
                                              <p:pRg st="3" end="3"/>
                                            </p:txEl>
                                          </p:spTgt>
                                        </p:tgtEl>
                                        <p:attrNameLst>
                                          <p:attrName>style.visibility</p:attrName>
                                        </p:attrNameLst>
                                      </p:cBhvr>
                                      <p:to>
                                        <p:strVal val="visible"/>
                                      </p:to>
                                    </p:set>
                                    <p:animEffect transition="in" filter="fade">
                                      <p:cBhvr>
                                        <p:cTn id="22" dur="1"/>
                                        <p:tgtEl>
                                          <p:spTgt spid="53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34">
                                            <p:txEl>
                                              <p:pRg st="4" end="4"/>
                                            </p:txEl>
                                          </p:spTgt>
                                        </p:tgtEl>
                                        <p:attrNameLst>
                                          <p:attrName>style.visibility</p:attrName>
                                        </p:attrNameLst>
                                      </p:cBhvr>
                                      <p:to>
                                        <p:strVal val="visible"/>
                                      </p:to>
                                    </p:set>
                                    <p:animEffect transition="in" filter="fade">
                                      <p:cBhvr>
                                        <p:cTn id="27" dur="1"/>
                                        <p:tgtEl>
                                          <p:spTgt spid="53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34">
                                            <p:txEl>
                                              <p:pRg st="5" end="5"/>
                                            </p:txEl>
                                          </p:spTgt>
                                        </p:tgtEl>
                                        <p:attrNameLst>
                                          <p:attrName>style.visibility</p:attrName>
                                        </p:attrNameLst>
                                      </p:cBhvr>
                                      <p:to>
                                        <p:strVal val="visible"/>
                                      </p:to>
                                    </p:set>
                                    <p:animEffect transition="in" filter="fade">
                                      <p:cBhvr>
                                        <p:cTn id="32" dur="1"/>
                                        <p:tgtEl>
                                          <p:spTgt spid="53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34">
                                            <p:txEl>
                                              <p:pRg st="6" end="6"/>
                                            </p:txEl>
                                          </p:spTgt>
                                        </p:tgtEl>
                                        <p:attrNameLst>
                                          <p:attrName>style.visibility</p:attrName>
                                        </p:attrNameLst>
                                      </p:cBhvr>
                                      <p:to>
                                        <p:strVal val="visible"/>
                                      </p:to>
                                    </p:set>
                                    <p:animEffect transition="in" filter="fade">
                                      <p:cBhvr>
                                        <p:cTn id="37" dur="1"/>
                                        <p:tgtEl>
                                          <p:spTgt spid="53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538"/>
        <p:cNvGrpSpPr/>
        <p:nvPr/>
      </p:nvGrpSpPr>
      <p:grpSpPr>
        <a:xfrm>
          <a:off x="0" y="0"/>
          <a:ext cx="0" cy="0"/>
          <a:chOff x="0" y="0"/>
          <a:chExt cx="0" cy="0"/>
        </a:xfrm>
      </p:grpSpPr>
      <p:cxnSp>
        <p:nvCxnSpPr>
          <p:cNvPr id="539" name="Google Shape;539;p57"/>
          <p:cNvCxnSpPr/>
          <p:nvPr/>
        </p:nvCxnSpPr>
        <p:spPr>
          <a:xfrm>
            <a:off x="726888" y="2571750"/>
            <a:ext cx="7877400" cy="0"/>
          </a:xfrm>
          <a:prstGeom prst="straightConnector1">
            <a:avLst/>
          </a:prstGeom>
          <a:noFill/>
          <a:ln w="38100" cap="flat" cmpd="sng">
            <a:solidFill>
              <a:srgbClr val="000000"/>
            </a:solidFill>
            <a:prstDash val="solid"/>
            <a:round/>
            <a:headEnd type="none" w="med" len="med"/>
            <a:tailEnd type="triangle" w="med" len="med"/>
          </a:ln>
        </p:spPr>
      </p:cxnSp>
      <p:grpSp>
        <p:nvGrpSpPr>
          <p:cNvPr id="540" name="Google Shape;540;p57"/>
          <p:cNvGrpSpPr/>
          <p:nvPr/>
        </p:nvGrpSpPr>
        <p:grpSpPr>
          <a:xfrm>
            <a:off x="898663" y="2476950"/>
            <a:ext cx="593400" cy="486300"/>
            <a:chOff x="966000" y="2195025"/>
            <a:chExt cx="593400" cy="486300"/>
          </a:xfrm>
        </p:grpSpPr>
        <p:cxnSp>
          <p:nvCxnSpPr>
            <p:cNvPr id="541" name="Google Shape;541;p57"/>
            <p:cNvCxnSpPr/>
            <p:nvPr/>
          </p:nvCxnSpPr>
          <p:spPr>
            <a:xfrm>
              <a:off x="1262700" y="2195025"/>
              <a:ext cx="0" cy="189600"/>
            </a:xfrm>
            <a:prstGeom prst="straightConnector1">
              <a:avLst/>
            </a:prstGeom>
            <a:noFill/>
            <a:ln w="19050" cap="flat" cmpd="sng">
              <a:solidFill>
                <a:srgbClr val="000000"/>
              </a:solidFill>
              <a:prstDash val="solid"/>
              <a:round/>
              <a:headEnd type="none" w="med" len="med"/>
              <a:tailEnd type="none" w="med" len="med"/>
            </a:ln>
          </p:spPr>
        </p:cxnSp>
        <p:sp>
          <p:nvSpPr>
            <p:cNvPr id="542" name="Google Shape;542;p57"/>
            <p:cNvSpPr txBox="1"/>
            <p:nvPr/>
          </p:nvSpPr>
          <p:spPr>
            <a:xfrm>
              <a:off x="966000" y="2384625"/>
              <a:ext cx="593400" cy="296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t>2004</a:t>
              </a:r>
              <a:endParaRPr/>
            </a:p>
          </p:txBody>
        </p:sp>
      </p:grpSp>
      <p:sp>
        <p:nvSpPr>
          <p:cNvPr id="543" name="Google Shape;543;p57"/>
          <p:cNvSpPr txBox="1"/>
          <p:nvPr/>
        </p:nvSpPr>
        <p:spPr>
          <a:xfrm>
            <a:off x="131575" y="1252397"/>
            <a:ext cx="2127600" cy="534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MapReduce</a:t>
            </a:r>
            <a:endParaRPr sz="2400"/>
          </a:p>
        </p:txBody>
      </p:sp>
      <p:grpSp>
        <p:nvGrpSpPr>
          <p:cNvPr id="544" name="Google Shape;544;p57"/>
          <p:cNvGrpSpPr/>
          <p:nvPr/>
        </p:nvGrpSpPr>
        <p:grpSpPr>
          <a:xfrm>
            <a:off x="2727463" y="2476950"/>
            <a:ext cx="593400" cy="486300"/>
            <a:chOff x="966000" y="2195025"/>
            <a:chExt cx="593400" cy="486300"/>
          </a:xfrm>
        </p:grpSpPr>
        <p:cxnSp>
          <p:nvCxnSpPr>
            <p:cNvPr id="545" name="Google Shape;545;p57"/>
            <p:cNvCxnSpPr/>
            <p:nvPr/>
          </p:nvCxnSpPr>
          <p:spPr>
            <a:xfrm>
              <a:off x="1262700" y="2195025"/>
              <a:ext cx="0" cy="189600"/>
            </a:xfrm>
            <a:prstGeom prst="straightConnector1">
              <a:avLst/>
            </a:prstGeom>
            <a:noFill/>
            <a:ln w="19050" cap="flat" cmpd="sng">
              <a:solidFill>
                <a:srgbClr val="000000"/>
              </a:solidFill>
              <a:prstDash val="solid"/>
              <a:round/>
              <a:headEnd type="none" w="med" len="med"/>
              <a:tailEnd type="none" w="med" len="med"/>
            </a:ln>
          </p:spPr>
        </p:cxnSp>
        <p:sp>
          <p:nvSpPr>
            <p:cNvPr id="546" name="Google Shape;546;p57"/>
            <p:cNvSpPr txBox="1"/>
            <p:nvPr/>
          </p:nvSpPr>
          <p:spPr>
            <a:xfrm>
              <a:off x="966000" y="2384625"/>
              <a:ext cx="593400" cy="296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t>2007</a:t>
              </a:r>
              <a:endParaRPr/>
            </a:p>
          </p:txBody>
        </p:sp>
      </p:grpSp>
      <p:grpSp>
        <p:nvGrpSpPr>
          <p:cNvPr id="547" name="Google Shape;547;p57"/>
          <p:cNvGrpSpPr/>
          <p:nvPr/>
        </p:nvGrpSpPr>
        <p:grpSpPr>
          <a:xfrm>
            <a:off x="5165863" y="2476950"/>
            <a:ext cx="593400" cy="486300"/>
            <a:chOff x="966000" y="2195025"/>
            <a:chExt cx="593400" cy="486300"/>
          </a:xfrm>
        </p:grpSpPr>
        <p:cxnSp>
          <p:nvCxnSpPr>
            <p:cNvPr id="548" name="Google Shape;548;p57"/>
            <p:cNvCxnSpPr/>
            <p:nvPr/>
          </p:nvCxnSpPr>
          <p:spPr>
            <a:xfrm>
              <a:off x="1262700" y="2195025"/>
              <a:ext cx="0" cy="189600"/>
            </a:xfrm>
            <a:prstGeom prst="straightConnector1">
              <a:avLst/>
            </a:prstGeom>
            <a:noFill/>
            <a:ln w="19050" cap="flat" cmpd="sng">
              <a:solidFill>
                <a:srgbClr val="000000"/>
              </a:solidFill>
              <a:prstDash val="solid"/>
              <a:round/>
              <a:headEnd type="none" w="med" len="med"/>
              <a:tailEnd type="none" w="med" len="med"/>
            </a:ln>
          </p:spPr>
        </p:cxnSp>
        <p:sp>
          <p:nvSpPr>
            <p:cNvPr id="549" name="Google Shape;549;p57"/>
            <p:cNvSpPr txBox="1"/>
            <p:nvPr/>
          </p:nvSpPr>
          <p:spPr>
            <a:xfrm>
              <a:off x="966000" y="2384625"/>
              <a:ext cx="593400" cy="296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t>2011</a:t>
              </a:r>
              <a:endParaRPr/>
            </a:p>
          </p:txBody>
        </p:sp>
      </p:grpSp>
      <p:grpSp>
        <p:nvGrpSpPr>
          <p:cNvPr id="550" name="Google Shape;550;p57"/>
          <p:cNvGrpSpPr/>
          <p:nvPr/>
        </p:nvGrpSpPr>
        <p:grpSpPr>
          <a:xfrm>
            <a:off x="5775463" y="2476950"/>
            <a:ext cx="593400" cy="486300"/>
            <a:chOff x="1042200" y="2195025"/>
            <a:chExt cx="593400" cy="486300"/>
          </a:xfrm>
        </p:grpSpPr>
        <p:cxnSp>
          <p:nvCxnSpPr>
            <p:cNvPr id="551" name="Google Shape;551;p57"/>
            <p:cNvCxnSpPr/>
            <p:nvPr/>
          </p:nvCxnSpPr>
          <p:spPr>
            <a:xfrm>
              <a:off x="1338900" y="2195025"/>
              <a:ext cx="0" cy="189600"/>
            </a:xfrm>
            <a:prstGeom prst="straightConnector1">
              <a:avLst/>
            </a:prstGeom>
            <a:noFill/>
            <a:ln w="19050" cap="flat" cmpd="sng">
              <a:solidFill>
                <a:srgbClr val="000000"/>
              </a:solidFill>
              <a:prstDash val="solid"/>
              <a:round/>
              <a:headEnd type="none" w="med" len="med"/>
              <a:tailEnd type="none" w="med" len="med"/>
            </a:ln>
          </p:spPr>
        </p:cxnSp>
        <p:sp>
          <p:nvSpPr>
            <p:cNvPr id="552" name="Google Shape;552;p57"/>
            <p:cNvSpPr txBox="1"/>
            <p:nvPr/>
          </p:nvSpPr>
          <p:spPr>
            <a:xfrm>
              <a:off x="1042200" y="2384625"/>
              <a:ext cx="593400" cy="296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t>2012</a:t>
              </a:r>
              <a:endParaRPr/>
            </a:p>
          </p:txBody>
        </p:sp>
      </p:grpSp>
      <p:grpSp>
        <p:nvGrpSpPr>
          <p:cNvPr id="553" name="Google Shape;553;p57"/>
          <p:cNvGrpSpPr/>
          <p:nvPr/>
        </p:nvGrpSpPr>
        <p:grpSpPr>
          <a:xfrm>
            <a:off x="7604263" y="2476950"/>
            <a:ext cx="593400" cy="486300"/>
            <a:chOff x="1042200" y="2195025"/>
            <a:chExt cx="593400" cy="486300"/>
          </a:xfrm>
        </p:grpSpPr>
        <p:cxnSp>
          <p:nvCxnSpPr>
            <p:cNvPr id="554" name="Google Shape;554;p57"/>
            <p:cNvCxnSpPr/>
            <p:nvPr/>
          </p:nvCxnSpPr>
          <p:spPr>
            <a:xfrm>
              <a:off x="1338900" y="2195025"/>
              <a:ext cx="0" cy="189600"/>
            </a:xfrm>
            <a:prstGeom prst="straightConnector1">
              <a:avLst/>
            </a:prstGeom>
            <a:noFill/>
            <a:ln w="19050" cap="flat" cmpd="sng">
              <a:solidFill>
                <a:srgbClr val="000000"/>
              </a:solidFill>
              <a:prstDash val="solid"/>
              <a:round/>
              <a:headEnd type="none" w="med" len="med"/>
              <a:tailEnd type="none" w="med" len="med"/>
            </a:ln>
          </p:spPr>
        </p:cxnSp>
        <p:sp>
          <p:nvSpPr>
            <p:cNvPr id="555" name="Google Shape;555;p57"/>
            <p:cNvSpPr txBox="1"/>
            <p:nvPr/>
          </p:nvSpPr>
          <p:spPr>
            <a:xfrm>
              <a:off x="1042200" y="2384625"/>
              <a:ext cx="593400" cy="296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t>2015</a:t>
              </a:r>
              <a:endParaRPr/>
            </a:p>
          </p:txBody>
        </p:sp>
      </p:grpSp>
      <p:cxnSp>
        <p:nvCxnSpPr>
          <p:cNvPr id="556" name="Google Shape;556;p57"/>
          <p:cNvCxnSpPr/>
          <p:nvPr/>
        </p:nvCxnSpPr>
        <p:spPr>
          <a:xfrm>
            <a:off x="1195363" y="1759175"/>
            <a:ext cx="0" cy="626400"/>
          </a:xfrm>
          <a:prstGeom prst="straightConnector1">
            <a:avLst/>
          </a:prstGeom>
          <a:noFill/>
          <a:ln w="19050" cap="flat" cmpd="sng">
            <a:solidFill>
              <a:srgbClr val="FF0000"/>
            </a:solidFill>
            <a:prstDash val="solid"/>
            <a:round/>
            <a:headEnd type="none" w="med" len="med"/>
            <a:tailEnd type="triangle" w="med" len="med"/>
          </a:ln>
        </p:spPr>
      </p:cxnSp>
      <p:grpSp>
        <p:nvGrpSpPr>
          <p:cNvPr id="557" name="Google Shape;557;p57"/>
          <p:cNvGrpSpPr/>
          <p:nvPr/>
        </p:nvGrpSpPr>
        <p:grpSpPr>
          <a:xfrm>
            <a:off x="4589475" y="1242999"/>
            <a:ext cx="1746174" cy="1149113"/>
            <a:chOff x="4589475" y="1242999"/>
            <a:chExt cx="1746174" cy="1149113"/>
          </a:xfrm>
        </p:grpSpPr>
        <p:pic>
          <p:nvPicPr>
            <p:cNvPr id="558" name="Google Shape;558;p57"/>
            <p:cNvPicPr preferRelativeResize="0"/>
            <p:nvPr/>
          </p:nvPicPr>
          <p:blipFill>
            <a:blip r:embed="rId3">
              <a:alphaModFix/>
            </a:blip>
            <a:stretch>
              <a:fillRect/>
            </a:stretch>
          </p:blipFill>
          <p:spPr>
            <a:xfrm>
              <a:off x="4589475" y="1242999"/>
              <a:ext cx="1746174" cy="553075"/>
            </a:xfrm>
            <a:prstGeom prst="rect">
              <a:avLst/>
            </a:prstGeom>
            <a:noFill/>
            <a:ln>
              <a:noFill/>
            </a:ln>
          </p:spPr>
        </p:pic>
        <p:cxnSp>
          <p:nvCxnSpPr>
            <p:cNvPr id="559" name="Google Shape;559;p57"/>
            <p:cNvCxnSpPr/>
            <p:nvPr/>
          </p:nvCxnSpPr>
          <p:spPr>
            <a:xfrm>
              <a:off x="5462563" y="1880913"/>
              <a:ext cx="0" cy="511200"/>
            </a:xfrm>
            <a:prstGeom prst="straightConnector1">
              <a:avLst/>
            </a:prstGeom>
            <a:noFill/>
            <a:ln w="19050" cap="flat" cmpd="sng">
              <a:solidFill>
                <a:srgbClr val="FF0000"/>
              </a:solidFill>
              <a:prstDash val="solid"/>
              <a:round/>
              <a:headEnd type="none" w="med" len="med"/>
              <a:tailEnd type="triangle" w="med" len="med"/>
            </a:ln>
          </p:spPr>
        </p:cxnSp>
      </p:grpSp>
      <p:grpSp>
        <p:nvGrpSpPr>
          <p:cNvPr id="560" name="Google Shape;560;p57"/>
          <p:cNvGrpSpPr/>
          <p:nvPr/>
        </p:nvGrpSpPr>
        <p:grpSpPr>
          <a:xfrm>
            <a:off x="5406788" y="2963250"/>
            <a:ext cx="1330740" cy="1645100"/>
            <a:chOff x="5406788" y="2963250"/>
            <a:chExt cx="1330740" cy="1645100"/>
          </a:xfrm>
        </p:grpSpPr>
        <p:pic>
          <p:nvPicPr>
            <p:cNvPr id="561" name="Google Shape;561;p57"/>
            <p:cNvPicPr preferRelativeResize="0"/>
            <p:nvPr/>
          </p:nvPicPr>
          <p:blipFill>
            <a:blip r:embed="rId4">
              <a:alphaModFix/>
            </a:blip>
            <a:stretch>
              <a:fillRect/>
            </a:stretch>
          </p:blipFill>
          <p:spPr>
            <a:xfrm>
              <a:off x="5406788" y="3900500"/>
              <a:ext cx="1330740" cy="707850"/>
            </a:xfrm>
            <a:prstGeom prst="rect">
              <a:avLst/>
            </a:prstGeom>
            <a:noFill/>
            <a:ln>
              <a:noFill/>
            </a:ln>
          </p:spPr>
        </p:pic>
        <p:cxnSp>
          <p:nvCxnSpPr>
            <p:cNvPr id="562" name="Google Shape;562;p57"/>
            <p:cNvCxnSpPr>
              <a:endCxn id="552" idx="2"/>
            </p:cNvCxnSpPr>
            <p:nvPr/>
          </p:nvCxnSpPr>
          <p:spPr>
            <a:xfrm rot="10800000">
              <a:off x="6072163" y="2963250"/>
              <a:ext cx="0" cy="1059000"/>
            </a:xfrm>
            <a:prstGeom prst="straightConnector1">
              <a:avLst/>
            </a:prstGeom>
            <a:noFill/>
            <a:ln w="19050" cap="flat" cmpd="sng">
              <a:solidFill>
                <a:srgbClr val="FF0000"/>
              </a:solidFill>
              <a:prstDash val="solid"/>
              <a:round/>
              <a:headEnd type="none" w="med" len="med"/>
              <a:tailEnd type="triangle" w="med" len="med"/>
            </a:ln>
          </p:spPr>
        </p:cxnSp>
      </p:grpSp>
      <p:grpSp>
        <p:nvGrpSpPr>
          <p:cNvPr id="563" name="Google Shape;563;p57"/>
          <p:cNvGrpSpPr/>
          <p:nvPr/>
        </p:nvGrpSpPr>
        <p:grpSpPr>
          <a:xfrm>
            <a:off x="1960380" y="2963250"/>
            <a:ext cx="2127600" cy="1207850"/>
            <a:chOff x="2569980" y="2963250"/>
            <a:chExt cx="2127600" cy="1207850"/>
          </a:xfrm>
        </p:grpSpPr>
        <p:sp>
          <p:nvSpPr>
            <p:cNvPr id="564" name="Google Shape;564;p57"/>
            <p:cNvSpPr txBox="1"/>
            <p:nvPr/>
          </p:nvSpPr>
          <p:spPr>
            <a:xfrm>
              <a:off x="2569980" y="3544700"/>
              <a:ext cx="2127600" cy="626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Dryad</a:t>
              </a:r>
              <a:endParaRPr sz="2400"/>
            </a:p>
          </p:txBody>
        </p:sp>
        <p:cxnSp>
          <p:nvCxnSpPr>
            <p:cNvPr id="565" name="Google Shape;565;p57"/>
            <p:cNvCxnSpPr/>
            <p:nvPr/>
          </p:nvCxnSpPr>
          <p:spPr>
            <a:xfrm rot="10800000">
              <a:off x="3633763" y="2963250"/>
              <a:ext cx="0" cy="630300"/>
            </a:xfrm>
            <a:prstGeom prst="straightConnector1">
              <a:avLst/>
            </a:prstGeom>
            <a:noFill/>
            <a:ln w="19050" cap="flat" cmpd="sng">
              <a:solidFill>
                <a:srgbClr val="FF0000"/>
              </a:solidFill>
              <a:prstDash val="solid"/>
              <a:round/>
              <a:headEnd type="none" w="med" len="med"/>
              <a:tailEnd type="triangle" w="med" len="med"/>
            </a:ln>
          </p:spPr>
        </p:cxnSp>
      </p:grpSp>
      <p:grpSp>
        <p:nvGrpSpPr>
          <p:cNvPr id="566" name="Google Shape;566;p57"/>
          <p:cNvGrpSpPr/>
          <p:nvPr/>
        </p:nvGrpSpPr>
        <p:grpSpPr>
          <a:xfrm>
            <a:off x="7055713" y="2963250"/>
            <a:ext cx="1690501" cy="1414975"/>
            <a:chOff x="7055713" y="2963250"/>
            <a:chExt cx="1690501" cy="1414975"/>
          </a:xfrm>
        </p:grpSpPr>
        <p:grpSp>
          <p:nvGrpSpPr>
            <p:cNvPr id="567" name="Google Shape;567;p57"/>
            <p:cNvGrpSpPr/>
            <p:nvPr/>
          </p:nvGrpSpPr>
          <p:grpSpPr>
            <a:xfrm>
              <a:off x="7055713" y="3411225"/>
              <a:ext cx="1690501" cy="967000"/>
              <a:chOff x="6894450" y="3204775"/>
              <a:chExt cx="1690501" cy="967000"/>
            </a:xfrm>
          </p:grpSpPr>
          <p:pic>
            <p:nvPicPr>
              <p:cNvPr id="568" name="Google Shape;568;p57"/>
              <p:cNvPicPr preferRelativeResize="0"/>
              <p:nvPr/>
            </p:nvPicPr>
            <p:blipFill>
              <a:blip r:embed="rId5">
                <a:alphaModFix/>
              </a:blip>
              <a:stretch>
                <a:fillRect/>
              </a:stretch>
            </p:blipFill>
            <p:spPr>
              <a:xfrm>
                <a:off x="7421925" y="3204775"/>
                <a:ext cx="635550" cy="635550"/>
              </a:xfrm>
              <a:prstGeom prst="rect">
                <a:avLst/>
              </a:prstGeom>
              <a:noFill/>
              <a:ln>
                <a:noFill/>
              </a:ln>
            </p:spPr>
          </p:pic>
          <p:pic>
            <p:nvPicPr>
              <p:cNvPr id="569" name="Google Shape;569;p57"/>
              <p:cNvPicPr preferRelativeResize="0"/>
              <p:nvPr/>
            </p:nvPicPr>
            <p:blipFill>
              <a:blip r:embed="rId6">
                <a:alphaModFix/>
              </a:blip>
              <a:stretch>
                <a:fillRect/>
              </a:stretch>
            </p:blipFill>
            <p:spPr>
              <a:xfrm>
                <a:off x="6894450" y="3860161"/>
                <a:ext cx="1690501" cy="311613"/>
              </a:xfrm>
              <a:prstGeom prst="rect">
                <a:avLst/>
              </a:prstGeom>
              <a:noFill/>
              <a:ln>
                <a:noFill/>
              </a:ln>
            </p:spPr>
          </p:pic>
        </p:grpSp>
        <p:cxnSp>
          <p:nvCxnSpPr>
            <p:cNvPr id="570" name="Google Shape;570;p57"/>
            <p:cNvCxnSpPr>
              <a:endCxn id="555" idx="2"/>
            </p:cNvCxnSpPr>
            <p:nvPr/>
          </p:nvCxnSpPr>
          <p:spPr>
            <a:xfrm rot="10800000">
              <a:off x="7900963" y="2963250"/>
              <a:ext cx="0" cy="381600"/>
            </a:xfrm>
            <a:prstGeom prst="straightConnector1">
              <a:avLst/>
            </a:prstGeom>
            <a:noFill/>
            <a:ln w="19050" cap="flat" cmpd="sng">
              <a:solidFill>
                <a:srgbClr val="FF0000"/>
              </a:solidFill>
              <a:prstDash val="solid"/>
              <a:round/>
              <a:headEnd type="none" w="med" len="med"/>
              <a:tailEnd type="triangle" w="med" len="med"/>
            </a:ln>
          </p:spPr>
        </p:cxnSp>
      </p:gr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574"/>
        <p:cNvGrpSpPr/>
        <p:nvPr/>
      </p:nvGrpSpPr>
      <p:grpSpPr>
        <a:xfrm>
          <a:off x="0" y="0"/>
          <a:ext cx="0" cy="0"/>
          <a:chOff x="0" y="0"/>
          <a:chExt cx="0" cy="0"/>
        </a:xfrm>
      </p:grpSpPr>
      <p:sp>
        <p:nvSpPr>
          <p:cNvPr id="575" name="Google Shape;575;p58"/>
          <p:cNvSpPr txBox="1">
            <a:spLocks noGrp="1"/>
          </p:cNvSpPr>
          <p:nvPr>
            <p:ph type="title"/>
          </p:nvPr>
        </p:nvSpPr>
        <p:spPr>
          <a:xfrm>
            <a:off x="311700" y="744575"/>
            <a:ext cx="8494200" cy="3333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000">
                <a:solidFill>
                  <a:srgbClr val="FFFFFF"/>
                </a:solidFill>
              </a:rPr>
              <a:t>Assignment 1.1 is due 9/24</a:t>
            </a:r>
            <a:endParaRPr sz="4000">
              <a:solidFill>
                <a:srgbClr val="FFFFFF"/>
              </a:solidFill>
            </a:endParaRPr>
          </a:p>
          <a:p>
            <a:pPr marL="0" lvl="0" indent="0" algn="ctr" rtl="0">
              <a:spcBef>
                <a:spcPts val="0"/>
              </a:spcBef>
              <a:spcAft>
                <a:spcPts val="0"/>
              </a:spcAft>
              <a:buNone/>
            </a:pPr>
            <a:endParaRPr sz="4000">
              <a:solidFill>
                <a:schemeClr val="lt1"/>
              </a:solidFill>
            </a:endParaRPr>
          </a:p>
          <a:p>
            <a:pPr marL="0" lvl="0" indent="0" algn="ctr" rtl="0">
              <a:spcBef>
                <a:spcPts val="0"/>
              </a:spcBef>
              <a:spcAft>
                <a:spcPts val="0"/>
              </a:spcAft>
              <a:buClr>
                <a:schemeClr val="dk1"/>
              </a:buClr>
              <a:buSzPts val="1100"/>
              <a:buFont typeface="Arial"/>
              <a:buNone/>
            </a:pPr>
            <a:r>
              <a:rPr lang="en" sz="4000">
                <a:solidFill>
                  <a:schemeClr val="lt1"/>
                </a:solidFill>
              </a:rPr>
              <a:t>Assignment 1.2 will be due 9/27</a:t>
            </a:r>
            <a:endParaRPr sz="400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Example: Bank account</a:t>
            </a:r>
            <a:endParaRPr>
              <a:solidFill>
                <a:srgbClr val="FFFFFF"/>
              </a:solidFill>
            </a:endParaRPr>
          </a:p>
        </p:txBody>
      </p:sp>
      <p:cxnSp>
        <p:nvCxnSpPr>
          <p:cNvPr id="79" name="Google Shape;79;p17"/>
          <p:cNvCxnSpPr/>
          <p:nvPr/>
        </p:nvCxnSpPr>
        <p:spPr>
          <a:xfrm>
            <a:off x="4015425" y="1656275"/>
            <a:ext cx="0" cy="3018000"/>
          </a:xfrm>
          <a:prstGeom prst="straightConnector1">
            <a:avLst/>
          </a:prstGeom>
          <a:noFill/>
          <a:ln w="38100" cap="flat" cmpd="sng">
            <a:solidFill>
              <a:schemeClr val="lt1"/>
            </a:solidFill>
            <a:prstDash val="solid"/>
            <a:round/>
            <a:headEnd type="none" w="med" len="med"/>
            <a:tailEnd type="none" w="med" len="med"/>
          </a:ln>
        </p:spPr>
      </p:cxnSp>
      <p:cxnSp>
        <p:nvCxnSpPr>
          <p:cNvPr id="80" name="Google Shape;80;p17"/>
          <p:cNvCxnSpPr/>
          <p:nvPr/>
        </p:nvCxnSpPr>
        <p:spPr>
          <a:xfrm>
            <a:off x="4986875" y="1656275"/>
            <a:ext cx="0" cy="3018000"/>
          </a:xfrm>
          <a:prstGeom prst="straightConnector1">
            <a:avLst/>
          </a:prstGeom>
          <a:noFill/>
          <a:ln w="38100" cap="flat" cmpd="sng">
            <a:solidFill>
              <a:schemeClr val="lt1"/>
            </a:solidFill>
            <a:prstDash val="solid"/>
            <a:round/>
            <a:headEnd type="none" w="med" len="med"/>
            <a:tailEnd type="none" w="med" len="med"/>
          </a:ln>
        </p:spPr>
      </p:cxnSp>
      <p:sp>
        <p:nvSpPr>
          <p:cNvPr id="81" name="Google Shape;81;p17"/>
          <p:cNvSpPr txBox="1"/>
          <p:nvPr/>
        </p:nvSpPr>
        <p:spPr>
          <a:xfrm>
            <a:off x="2664075" y="1340413"/>
            <a:ext cx="686400" cy="409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b="1">
                <a:solidFill>
                  <a:srgbClr val="17AAE8"/>
                </a:solidFill>
              </a:rPr>
              <a:t>Bob</a:t>
            </a:r>
            <a:endParaRPr sz="1600" b="1">
              <a:solidFill>
                <a:srgbClr val="17AAE8"/>
              </a:solidFill>
            </a:endParaRPr>
          </a:p>
        </p:txBody>
      </p:sp>
      <p:sp>
        <p:nvSpPr>
          <p:cNvPr id="82" name="Google Shape;82;p17"/>
          <p:cNvSpPr txBox="1"/>
          <p:nvPr/>
        </p:nvSpPr>
        <p:spPr>
          <a:xfrm>
            <a:off x="5656550" y="1340425"/>
            <a:ext cx="886200" cy="409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a:solidFill>
                  <a:srgbClr val="FF0000"/>
                </a:solidFill>
              </a:rPr>
              <a:t>Alice</a:t>
            </a:r>
            <a:endParaRPr sz="1800" b="1">
              <a:solidFill>
                <a:srgbClr val="FF0000"/>
              </a:solidFill>
            </a:endParaRPr>
          </a:p>
        </p:txBody>
      </p:sp>
      <p:sp>
        <p:nvSpPr>
          <p:cNvPr id="83" name="Google Shape;83;p17"/>
          <p:cNvSpPr txBox="1"/>
          <p:nvPr/>
        </p:nvSpPr>
        <p:spPr>
          <a:xfrm>
            <a:off x="4157950" y="1732463"/>
            <a:ext cx="686400" cy="356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b="1">
                <a:solidFill>
                  <a:srgbClr val="EFEFEF"/>
                </a:solidFill>
              </a:rPr>
              <a:t>100</a:t>
            </a:r>
            <a:endParaRPr sz="1600" b="1">
              <a:solidFill>
                <a:srgbClr val="EFEFEF"/>
              </a:solidFill>
            </a:endParaRPr>
          </a:p>
        </p:txBody>
      </p:sp>
      <p:sp>
        <p:nvSpPr>
          <p:cNvPr id="84" name="Google Shape;84;p17"/>
          <p:cNvSpPr txBox="1"/>
          <p:nvPr/>
        </p:nvSpPr>
        <p:spPr>
          <a:xfrm>
            <a:off x="2214525" y="2023425"/>
            <a:ext cx="1585500" cy="4098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sz="1600" b="1">
                <a:solidFill>
                  <a:srgbClr val="17AAE8"/>
                </a:solidFill>
              </a:rPr>
              <a:t>Read b = 100</a:t>
            </a:r>
            <a:endParaRPr sz="1600" b="1">
              <a:solidFill>
                <a:srgbClr val="17AAE8"/>
              </a:solidFill>
            </a:endParaRPr>
          </a:p>
        </p:txBody>
      </p:sp>
      <p:sp>
        <p:nvSpPr>
          <p:cNvPr id="85" name="Google Shape;85;p17"/>
          <p:cNvSpPr/>
          <p:nvPr/>
        </p:nvSpPr>
        <p:spPr>
          <a:xfrm>
            <a:off x="3708400" y="1367075"/>
            <a:ext cx="1585500" cy="356475"/>
          </a:xfrm>
          <a:prstGeom prst="flowChartProcess">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600" b="1"/>
              <a:t>Bank Account</a:t>
            </a:r>
            <a:endParaRPr sz="1600" b="1"/>
          </a:p>
        </p:txBody>
      </p:sp>
      <p:sp>
        <p:nvSpPr>
          <p:cNvPr id="86" name="Google Shape;86;p17"/>
          <p:cNvSpPr txBox="1"/>
          <p:nvPr/>
        </p:nvSpPr>
        <p:spPr>
          <a:xfrm>
            <a:off x="2214525" y="2404425"/>
            <a:ext cx="1585500" cy="4098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sz="1600" b="1">
                <a:solidFill>
                  <a:srgbClr val="17AAE8"/>
                </a:solidFill>
              </a:rPr>
              <a:t>b = b + 10</a:t>
            </a:r>
            <a:endParaRPr sz="1600" b="1">
              <a:solidFill>
                <a:srgbClr val="17AAE8"/>
              </a:solidFill>
            </a:endParaRPr>
          </a:p>
        </p:txBody>
      </p:sp>
      <p:sp>
        <p:nvSpPr>
          <p:cNvPr id="87" name="Google Shape;87;p17"/>
          <p:cNvSpPr txBox="1"/>
          <p:nvPr/>
        </p:nvSpPr>
        <p:spPr>
          <a:xfrm>
            <a:off x="2214525" y="2785425"/>
            <a:ext cx="1585500" cy="4098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sz="1600" b="1">
                <a:solidFill>
                  <a:srgbClr val="17AAE8"/>
                </a:solidFill>
              </a:rPr>
              <a:t>Write b = 110</a:t>
            </a:r>
            <a:endParaRPr sz="1600" b="1">
              <a:solidFill>
                <a:srgbClr val="17AAE8"/>
              </a:solidFill>
            </a:endParaRPr>
          </a:p>
        </p:txBody>
      </p:sp>
      <p:sp>
        <p:nvSpPr>
          <p:cNvPr id="88" name="Google Shape;88;p17"/>
          <p:cNvSpPr txBox="1"/>
          <p:nvPr/>
        </p:nvSpPr>
        <p:spPr>
          <a:xfrm>
            <a:off x="4157950" y="2812113"/>
            <a:ext cx="686400" cy="356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b="1">
                <a:solidFill>
                  <a:srgbClr val="EFEFEF"/>
                </a:solidFill>
              </a:rPr>
              <a:t>110</a:t>
            </a:r>
            <a:endParaRPr sz="1600" b="1">
              <a:solidFill>
                <a:srgbClr val="EFEFEF"/>
              </a:solidFill>
            </a:endParaRPr>
          </a:p>
        </p:txBody>
      </p:sp>
      <p:sp>
        <p:nvSpPr>
          <p:cNvPr id="89" name="Google Shape;89;p17"/>
          <p:cNvSpPr txBox="1"/>
          <p:nvPr/>
        </p:nvSpPr>
        <p:spPr>
          <a:xfrm>
            <a:off x="5186325" y="3318825"/>
            <a:ext cx="1585500" cy="409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b="1">
                <a:solidFill>
                  <a:srgbClr val="FF0000"/>
                </a:solidFill>
              </a:rPr>
              <a:t>Read b = 110</a:t>
            </a:r>
            <a:endParaRPr sz="1600" b="1">
              <a:solidFill>
                <a:srgbClr val="FF0000"/>
              </a:solidFill>
            </a:endParaRPr>
          </a:p>
        </p:txBody>
      </p:sp>
      <p:sp>
        <p:nvSpPr>
          <p:cNvPr id="90" name="Google Shape;90;p17"/>
          <p:cNvSpPr txBox="1"/>
          <p:nvPr/>
        </p:nvSpPr>
        <p:spPr>
          <a:xfrm>
            <a:off x="5186325" y="3699825"/>
            <a:ext cx="1585500" cy="409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b="1">
                <a:solidFill>
                  <a:srgbClr val="FF0000"/>
                </a:solidFill>
              </a:rPr>
              <a:t>b = b + 10</a:t>
            </a:r>
            <a:endParaRPr sz="1600" b="1">
              <a:solidFill>
                <a:srgbClr val="FF0000"/>
              </a:solidFill>
            </a:endParaRPr>
          </a:p>
        </p:txBody>
      </p:sp>
      <p:sp>
        <p:nvSpPr>
          <p:cNvPr id="91" name="Google Shape;91;p17"/>
          <p:cNvSpPr txBox="1"/>
          <p:nvPr/>
        </p:nvSpPr>
        <p:spPr>
          <a:xfrm>
            <a:off x="5186325" y="4080825"/>
            <a:ext cx="1585500" cy="409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b="1">
                <a:solidFill>
                  <a:srgbClr val="FF0000"/>
                </a:solidFill>
              </a:rPr>
              <a:t>Write b = 120</a:t>
            </a:r>
            <a:endParaRPr sz="1600" b="1">
              <a:solidFill>
                <a:srgbClr val="FF0000"/>
              </a:solidFill>
            </a:endParaRPr>
          </a:p>
        </p:txBody>
      </p:sp>
      <p:sp>
        <p:nvSpPr>
          <p:cNvPr id="92" name="Google Shape;92;p17"/>
          <p:cNvSpPr txBox="1"/>
          <p:nvPr/>
        </p:nvSpPr>
        <p:spPr>
          <a:xfrm>
            <a:off x="4157950" y="4107513"/>
            <a:ext cx="686400" cy="356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b="1">
                <a:solidFill>
                  <a:srgbClr val="EFEFEF"/>
                </a:solidFill>
              </a:rPr>
              <a:t>120</a:t>
            </a:r>
            <a:endParaRPr sz="1600" b="1">
              <a:solidFill>
                <a:srgbClr val="EFEFEF"/>
              </a:solidFill>
            </a:endParaRPr>
          </a:p>
        </p:txBody>
      </p:sp>
      <p:pic>
        <p:nvPicPr>
          <p:cNvPr id="93" name="Google Shape;93;p17"/>
          <p:cNvPicPr preferRelativeResize="0"/>
          <p:nvPr/>
        </p:nvPicPr>
        <p:blipFill>
          <a:blip r:embed="rId3">
            <a:alphaModFix/>
          </a:blip>
          <a:stretch>
            <a:fillRect/>
          </a:stretch>
        </p:blipFill>
        <p:spPr>
          <a:xfrm>
            <a:off x="4499925" y="4257107"/>
            <a:ext cx="686401" cy="551842"/>
          </a:xfrm>
          <a:prstGeom prst="rect">
            <a:avLst/>
          </a:prstGeom>
          <a:noFill/>
          <a:ln>
            <a:noFill/>
          </a:ln>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93"/>
                                        </p:tgtEl>
                                        <p:attrNameLst>
                                          <p:attrName>style.visibility</p:attrName>
                                        </p:attrNameLst>
                                      </p:cBhvr>
                                      <p:to>
                                        <p:strVal val="visible"/>
                                      </p:to>
                                    </p:set>
                                    <p:animEffect transition="in" filter="fade">
                                      <p:cBhvr>
                                        <p:cTn id="33" dur="1"/>
                                        <p:tgtEl>
                                          <p:spTgt spid="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97"/>
        <p:cNvGrpSpPr/>
        <p:nvPr/>
      </p:nvGrpSpPr>
      <p:grpSpPr>
        <a:xfrm>
          <a:off x="0" y="0"/>
          <a:ext cx="0" cy="0"/>
          <a:chOff x="0" y="0"/>
          <a:chExt cx="0" cy="0"/>
        </a:xfrm>
      </p:grpSpPr>
      <p:sp>
        <p:nvSpPr>
          <p:cNvPr id="98" name="Google Shape;98;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Example: Bank account</a:t>
            </a:r>
            <a:endParaRPr>
              <a:solidFill>
                <a:srgbClr val="FFFFFF"/>
              </a:solidFill>
            </a:endParaRPr>
          </a:p>
        </p:txBody>
      </p:sp>
      <p:cxnSp>
        <p:nvCxnSpPr>
          <p:cNvPr id="99" name="Google Shape;99;p18"/>
          <p:cNvCxnSpPr/>
          <p:nvPr/>
        </p:nvCxnSpPr>
        <p:spPr>
          <a:xfrm>
            <a:off x="4015425" y="1656275"/>
            <a:ext cx="0" cy="2614200"/>
          </a:xfrm>
          <a:prstGeom prst="straightConnector1">
            <a:avLst/>
          </a:prstGeom>
          <a:noFill/>
          <a:ln w="38100" cap="flat" cmpd="sng">
            <a:solidFill>
              <a:schemeClr val="lt1"/>
            </a:solidFill>
            <a:prstDash val="solid"/>
            <a:round/>
            <a:headEnd type="none" w="med" len="med"/>
            <a:tailEnd type="none" w="med" len="med"/>
          </a:ln>
        </p:spPr>
      </p:cxnSp>
      <p:cxnSp>
        <p:nvCxnSpPr>
          <p:cNvPr id="100" name="Google Shape;100;p18"/>
          <p:cNvCxnSpPr/>
          <p:nvPr/>
        </p:nvCxnSpPr>
        <p:spPr>
          <a:xfrm>
            <a:off x="4986875" y="1656275"/>
            <a:ext cx="0" cy="2614200"/>
          </a:xfrm>
          <a:prstGeom prst="straightConnector1">
            <a:avLst/>
          </a:prstGeom>
          <a:noFill/>
          <a:ln w="38100" cap="flat" cmpd="sng">
            <a:solidFill>
              <a:schemeClr val="lt1"/>
            </a:solidFill>
            <a:prstDash val="solid"/>
            <a:round/>
            <a:headEnd type="none" w="med" len="med"/>
            <a:tailEnd type="none" w="med" len="med"/>
          </a:ln>
        </p:spPr>
      </p:cxnSp>
      <p:sp>
        <p:nvSpPr>
          <p:cNvPr id="101" name="Google Shape;101;p18"/>
          <p:cNvSpPr txBox="1"/>
          <p:nvPr/>
        </p:nvSpPr>
        <p:spPr>
          <a:xfrm>
            <a:off x="2664075" y="1340413"/>
            <a:ext cx="686400" cy="409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b="1">
                <a:solidFill>
                  <a:srgbClr val="17AAE8"/>
                </a:solidFill>
              </a:rPr>
              <a:t>Bob</a:t>
            </a:r>
            <a:endParaRPr sz="1600" b="1">
              <a:solidFill>
                <a:srgbClr val="17AAE8"/>
              </a:solidFill>
            </a:endParaRPr>
          </a:p>
        </p:txBody>
      </p:sp>
      <p:sp>
        <p:nvSpPr>
          <p:cNvPr id="102" name="Google Shape;102;p18"/>
          <p:cNvSpPr txBox="1"/>
          <p:nvPr/>
        </p:nvSpPr>
        <p:spPr>
          <a:xfrm>
            <a:off x="5656550" y="1340425"/>
            <a:ext cx="886200" cy="409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a:solidFill>
                  <a:srgbClr val="FF0000"/>
                </a:solidFill>
              </a:rPr>
              <a:t>Alice</a:t>
            </a:r>
            <a:endParaRPr sz="1800" b="1">
              <a:solidFill>
                <a:srgbClr val="FF0000"/>
              </a:solidFill>
            </a:endParaRPr>
          </a:p>
        </p:txBody>
      </p:sp>
      <p:sp>
        <p:nvSpPr>
          <p:cNvPr id="103" name="Google Shape;103;p18"/>
          <p:cNvSpPr txBox="1"/>
          <p:nvPr/>
        </p:nvSpPr>
        <p:spPr>
          <a:xfrm>
            <a:off x="4157950" y="1732463"/>
            <a:ext cx="686400" cy="356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b="1">
                <a:solidFill>
                  <a:srgbClr val="EFEFEF"/>
                </a:solidFill>
              </a:rPr>
              <a:t>100</a:t>
            </a:r>
            <a:endParaRPr sz="1600" b="1">
              <a:solidFill>
                <a:srgbClr val="EFEFEF"/>
              </a:solidFill>
            </a:endParaRPr>
          </a:p>
        </p:txBody>
      </p:sp>
      <p:sp>
        <p:nvSpPr>
          <p:cNvPr id="104" name="Google Shape;104;p18"/>
          <p:cNvSpPr txBox="1"/>
          <p:nvPr/>
        </p:nvSpPr>
        <p:spPr>
          <a:xfrm>
            <a:off x="2214525" y="2023425"/>
            <a:ext cx="1585500" cy="4098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sz="1600" b="1">
                <a:solidFill>
                  <a:srgbClr val="17AAE8"/>
                </a:solidFill>
              </a:rPr>
              <a:t>Read b = 100</a:t>
            </a:r>
            <a:endParaRPr sz="1600" b="1">
              <a:solidFill>
                <a:srgbClr val="17AAE8"/>
              </a:solidFill>
            </a:endParaRPr>
          </a:p>
        </p:txBody>
      </p:sp>
      <p:sp>
        <p:nvSpPr>
          <p:cNvPr id="105" name="Google Shape;105;p18"/>
          <p:cNvSpPr/>
          <p:nvPr/>
        </p:nvSpPr>
        <p:spPr>
          <a:xfrm>
            <a:off x="3708400" y="1367075"/>
            <a:ext cx="1585500" cy="356475"/>
          </a:xfrm>
          <a:prstGeom prst="flowChartProcess">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600" b="1"/>
              <a:t>Bank Account</a:t>
            </a:r>
            <a:endParaRPr sz="1600" b="1"/>
          </a:p>
        </p:txBody>
      </p:sp>
      <p:sp>
        <p:nvSpPr>
          <p:cNvPr id="106" name="Google Shape;106;p18"/>
          <p:cNvSpPr txBox="1"/>
          <p:nvPr/>
        </p:nvSpPr>
        <p:spPr>
          <a:xfrm>
            <a:off x="2214525" y="2404425"/>
            <a:ext cx="1585500" cy="4098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sz="1600" b="1">
                <a:solidFill>
                  <a:srgbClr val="17AAE8"/>
                </a:solidFill>
              </a:rPr>
              <a:t>b = b + 10</a:t>
            </a:r>
            <a:endParaRPr sz="1600" b="1">
              <a:solidFill>
                <a:srgbClr val="17AAE8"/>
              </a:solidFill>
            </a:endParaRPr>
          </a:p>
        </p:txBody>
      </p:sp>
      <p:sp>
        <p:nvSpPr>
          <p:cNvPr id="107" name="Google Shape;107;p18"/>
          <p:cNvSpPr txBox="1"/>
          <p:nvPr/>
        </p:nvSpPr>
        <p:spPr>
          <a:xfrm>
            <a:off x="2214525" y="2785425"/>
            <a:ext cx="1585500" cy="4098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sz="1600" b="1">
                <a:solidFill>
                  <a:srgbClr val="17AAE8"/>
                </a:solidFill>
              </a:rPr>
              <a:t>Write b = 110</a:t>
            </a:r>
            <a:endParaRPr sz="1600" b="1">
              <a:solidFill>
                <a:srgbClr val="17AAE8"/>
              </a:solidFill>
            </a:endParaRPr>
          </a:p>
        </p:txBody>
      </p:sp>
      <p:sp>
        <p:nvSpPr>
          <p:cNvPr id="108" name="Google Shape;108;p18"/>
          <p:cNvSpPr txBox="1"/>
          <p:nvPr/>
        </p:nvSpPr>
        <p:spPr>
          <a:xfrm>
            <a:off x="4157950" y="2812113"/>
            <a:ext cx="686400" cy="356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b="1">
                <a:solidFill>
                  <a:srgbClr val="EFEFEF"/>
                </a:solidFill>
              </a:rPr>
              <a:t>110</a:t>
            </a:r>
            <a:endParaRPr sz="1600" b="1">
              <a:solidFill>
                <a:srgbClr val="EFEFEF"/>
              </a:solidFill>
            </a:endParaRPr>
          </a:p>
        </p:txBody>
      </p:sp>
      <p:sp>
        <p:nvSpPr>
          <p:cNvPr id="109" name="Google Shape;109;p18"/>
          <p:cNvSpPr txBox="1"/>
          <p:nvPr/>
        </p:nvSpPr>
        <p:spPr>
          <a:xfrm>
            <a:off x="5186325" y="2404425"/>
            <a:ext cx="1585500" cy="409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b="1">
                <a:solidFill>
                  <a:srgbClr val="FF0000"/>
                </a:solidFill>
              </a:rPr>
              <a:t>Read b = 100</a:t>
            </a:r>
            <a:endParaRPr sz="1600" b="1">
              <a:solidFill>
                <a:srgbClr val="FF0000"/>
              </a:solidFill>
            </a:endParaRPr>
          </a:p>
        </p:txBody>
      </p:sp>
      <p:sp>
        <p:nvSpPr>
          <p:cNvPr id="110" name="Google Shape;110;p18"/>
          <p:cNvSpPr txBox="1"/>
          <p:nvPr/>
        </p:nvSpPr>
        <p:spPr>
          <a:xfrm>
            <a:off x="5186325" y="3242625"/>
            <a:ext cx="1585500" cy="409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b="1">
                <a:solidFill>
                  <a:srgbClr val="FF0000"/>
                </a:solidFill>
              </a:rPr>
              <a:t>b = b + 10</a:t>
            </a:r>
            <a:endParaRPr sz="1600" b="1">
              <a:solidFill>
                <a:srgbClr val="FF0000"/>
              </a:solidFill>
            </a:endParaRPr>
          </a:p>
        </p:txBody>
      </p:sp>
      <p:sp>
        <p:nvSpPr>
          <p:cNvPr id="111" name="Google Shape;111;p18"/>
          <p:cNvSpPr txBox="1"/>
          <p:nvPr/>
        </p:nvSpPr>
        <p:spPr>
          <a:xfrm>
            <a:off x="5186325" y="3697725"/>
            <a:ext cx="1585500" cy="409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b="1">
                <a:solidFill>
                  <a:srgbClr val="FF0000"/>
                </a:solidFill>
              </a:rPr>
              <a:t>Write b = 110</a:t>
            </a:r>
            <a:endParaRPr sz="1600" b="1">
              <a:solidFill>
                <a:srgbClr val="FF0000"/>
              </a:solidFill>
            </a:endParaRPr>
          </a:p>
        </p:txBody>
      </p:sp>
      <p:sp>
        <p:nvSpPr>
          <p:cNvPr id="112" name="Google Shape;112;p18"/>
          <p:cNvSpPr txBox="1"/>
          <p:nvPr/>
        </p:nvSpPr>
        <p:spPr>
          <a:xfrm>
            <a:off x="4157950" y="3724413"/>
            <a:ext cx="686400" cy="356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b="1">
                <a:solidFill>
                  <a:srgbClr val="EFEFEF"/>
                </a:solidFill>
              </a:rPr>
              <a:t>110</a:t>
            </a:r>
            <a:endParaRPr sz="1600" b="1">
              <a:solidFill>
                <a:srgbClr val="EFEFEF"/>
              </a:solidFill>
            </a:endParaRPr>
          </a:p>
        </p:txBody>
      </p:sp>
      <p:pic>
        <p:nvPicPr>
          <p:cNvPr id="113" name="Google Shape;113;p18"/>
          <p:cNvPicPr preferRelativeResize="0"/>
          <p:nvPr/>
        </p:nvPicPr>
        <p:blipFill>
          <a:blip r:embed="rId3">
            <a:alphaModFix/>
          </a:blip>
          <a:stretch>
            <a:fillRect/>
          </a:stretch>
        </p:blipFill>
        <p:spPr>
          <a:xfrm>
            <a:off x="4482750" y="3953575"/>
            <a:ext cx="572700" cy="572700"/>
          </a:xfrm>
          <a:prstGeom prst="rect">
            <a:avLst/>
          </a:prstGeom>
          <a:noFill/>
          <a:ln>
            <a:noFill/>
          </a:ln>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107"/>
                                        </p:tgtEl>
                                        <p:attrNameLst>
                                          <p:attrName>style.visibility</p:attrName>
                                        </p:attrNameLst>
                                      </p:cBhvr>
                                      <p:to>
                                        <p:strVal val="visible"/>
                                      </p:to>
                                    </p:set>
                                    <p:animEffect transition="in" filter="fade">
                                      <p:cBhvr>
                                        <p:cTn id="19" dur="1"/>
                                        <p:tgtEl>
                                          <p:spTgt spid="107"/>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08"/>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10"/>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111"/>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112"/>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13"/>
                                        </p:tgtEl>
                                        <p:attrNameLst>
                                          <p:attrName>style.visibility</p:attrName>
                                        </p:attrNameLst>
                                      </p:cBhvr>
                                      <p:to>
                                        <p:strVal val="visible"/>
                                      </p:to>
                                    </p:set>
                                    <p:animEffect transition="in" filter="fade">
                                      <p:cBhvr>
                                        <p:cTn id="38" dur="1"/>
                                        <p:tgtEl>
                                          <p:spTgt spid="1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17"/>
        <p:cNvGrpSpPr/>
        <p:nvPr/>
      </p:nvGrpSpPr>
      <p:grpSpPr>
        <a:xfrm>
          <a:off x="0" y="0"/>
          <a:ext cx="0" cy="0"/>
          <a:chOff x="0" y="0"/>
          <a:chExt cx="0" cy="0"/>
        </a:xfrm>
      </p:grpSpPr>
      <p:sp>
        <p:nvSpPr>
          <p:cNvPr id="118" name="Google Shape;118;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What went wrong?</a:t>
            </a:r>
            <a:endParaRPr>
              <a:solidFill>
                <a:srgbClr val="FFFFFF"/>
              </a:solidFill>
            </a:endParaRPr>
          </a:p>
        </p:txBody>
      </p:sp>
      <p:sp>
        <p:nvSpPr>
          <p:cNvPr id="119" name="Google Shape;119;p19"/>
          <p:cNvSpPr txBox="1">
            <a:spLocks noGrp="1"/>
          </p:cNvSpPr>
          <p:nvPr>
            <p:ph type="body" idx="1"/>
          </p:nvPr>
        </p:nvSpPr>
        <p:spPr>
          <a:xfrm>
            <a:off x="311700" y="13958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solidFill>
                  <a:srgbClr val="FFFFFF"/>
                </a:solidFill>
              </a:rPr>
              <a:t>Changes to balance are not </a:t>
            </a:r>
            <a:r>
              <a:rPr lang="en" b="1" i="1">
                <a:solidFill>
                  <a:srgbClr val="FFFFFF"/>
                </a:solidFill>
              </a:rPr>
              <a:t>atomic</a:t>
            </a:r>
            <a:endParaRPr>
              <a:solidFill>
                <a:srgbClr val="FFFFFF"/>
              </a:solidFill>
            </a:endParaRPr>
          </a:p>
        </p:txBody>
      </p:sp>
      <p:sp>
        <p:nvSpPr>
          <p:cNvPr id="120" name="Google Shape;120;p19"/>
          <p:cNvSpPr txBox="1">
            <a:spLocks noGrp="1"/>
          </p:cNvSpPr>
          <p:nvPr>
            <p:ph type="body" idx="1"/>
          </p:nvPr>
        </p:nvSpPr>
        <p:spPr>
          <a:xfrm>
            <a:off x="1052350" y="2105975"/>
            <a:ext cx="3989400" cy="24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marL="0" lvl="0" indent="457200" algn="l" rtl="0">
              <a:spcBef>
                <a:spcPts val="0"/>
              </a:spcBef>
              <a:spcAft>
                <a:spcPts val="0"/>
              </a:spcAft>
              <a:buNone/>
            </a:pPr>
            <a:r>
              <a:rPr lang="en" b="1">
                <a:solidFill>
                  <a:srgbClr val="FF0000"/>
                </a:solidFill>
                <a:latin typeface="Consolas"/>
                <a:ea typeface="Consolas"/>
                <a:cs typeface="Consolas"/>
                <a:sym typeface="Consolas"/>
              </a:rPr>
              <a:t>lock balanceLock</a:t>
            </a:r>
            <a:endParaRPr b="1">
              <a:solidFill>
                <a:srgbClr val="FF0000"/>
              </a:solidFill>
              <a:latin typeface="Consolas"/>
              <a:ea typeface="Consolas"/>
              <a:cs typeface="Consolas"/>
              <a:sym typeface="Consolas"/>
            </a:endParaRPr>
          </a:p>
          <a:p>
            <a:pPr marL="0" lvl="0" indent="457200" algn="l" rtl="0">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marL="0" lvl="0" indent="457200" algn="l" rtl="0">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marL="0" lvl="0" indent="0" algn="l" rtl="0">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marL="0" lvl="0" indent="0" algn="l" rtl="0">
              <a:spcBef>
                <a:spcPts val="0"/>
              </a:spcBef>
              <a:spcAft>
                <a:spcPts val="0"/>
              </a:spcAft>
              <a:buNone/>
            </a:pPr>
            <a:r>
              <a:rPr lang="en" b="1">
                <a:solidFill>
                  <a:srgbClr val="FF0000"/>
                </a:solidFill>
                <a:latin typeface="Consolas"/>
                <a:ea typeface="Consolas"/>
                <a:cs typeface="Consolas"/>
                <a:sym typeface="Consolas"/>
              </a:rPr>
              <a:t>	unlock balanceLock</a:t>
            </a:r>
            <a:endParaRPr b="1">
              <a:solidFill>
                <a:srgbClr val="FF0000"/>
              </a:solidFill>
              <a:latin typeface="Consolas"/>
              <a:ea typeface="Consolas"/>
              <a:cs typeface="Consolas"/>
              <a:sym typeface="Consolas"/>
            </a:endParaRPr>
          </a:p>
          <a:p>
            <a:pPr marL="0" lvl="0" indent="0" algn="l" rtl="0">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grpSp>
        <p:nvGrpSpPr>
          <p:cNvPr id="121" name="Google Shape;121;p19"/>
          <p:cNvGrpSpPr/>
          <p:nvPr/>
        </p:nvGrpSpPr>
        <p:grpSpPr>
          <a:xfrm>
            <a:off x="4848100" y="2813500"/>
            <a:ext cx="178200" cy="987600"/>
            <a:chOff x="4238500" y="2813500"/>
            <a:chExt cx="178200" cy="987600"/>
          </a:xfrm>
        </p:grpSpPr>
        <p:cxnSp>
          <p:nvCxnSpPr>
            <p:cNvPr id="122" name="Google Shape;122;p19"/>
            <p:cNvCxnSpPr/>
            <p:nvPr/>
          </p:nvCxnSpPr>
          <p:spPr>
            <a:xfrm>
              <a:off x="4402975" y="2813500"/>
              <a:ext cx="0" cy="987600"/>
            </a:xfrm>
            <a:prstGeom prst="straightConnector1">
              <a:avLst/>
            </a:prstGeom>
            <a:noFill/>
            <a:ln w="28575" cap="flat" cmpd="sng">
              <a:solidFill>
                <a:srgbClr val="FFFFFF"/>
              </a:solidFill>
              <a:prstDash val="solid"/>
              <a:round/>
              <a:headEnd type="none" w="med" len="med"/>
              <a:tailEnd type="none" w="med" len="med"/>
            </a:ln>
          </p:spPr>
        </p:cxnSp>
        <p:cxnSp>
          <p:nvCxnSpPr>
            <p:cNvPr id="123" name="Google Shape;123;p19"/>
            <p:cNvCxnSpPr/>
            <p:nvPr/>
          </p:nvCxnSpPr>
          <p:spPr>
            <a:xfrm rot="10800000">
              <a:off x="4238500" y="2827200"/>
              <a:ext cx="178200" cy="0"/>
            </a:xfrm>
            <a:prstGeom prst="straightConnector1">
              <a:avLst/>
            </a:prstGeom>
            <a:noFill/>
            <a:ln w="28575" cap="flat" cmpd="sng">
              <a:solidFill>
                <a:srgbClr val="FFFFFF"/>
              </a:solidFill>
              <a:prstDash val="solid"/>
              <a:round/>
              <a:headEnd type="none" w="med" len="med"/>
              <a:tailEnd type="none" w="med" len="med"/>
            </a:ln>
          </p:spPr>
        </p:cxnSp>
        <p:cxnSp>
          <p:nvCxnSpPr>
            <p:cNvPr id="124" name="Google Shape;124;p19"/>
            <p:cNvCxnSpPr/>
            <p:nvPr/>
          </p:nvCxnSpPr>
          <p:spPr>
            <a:xfrm rot="10800000">
              <a:off x="4238500" y="3801100"/>
              <a:ext cx="178200" cy="0"/>
            </a:xfrm>
            <a:prstGeom prst="straightConnector1">
              <a:avLst/>
            </a:prstGeom>
            <a:noFill/>
            <a:ln w="28575" cap="flat" cmpd="sng">
              <a:solidFill>
                <a:srgbClr val="FFFFFF"/>
              </a:solidFill>
              <a:prstDash val="solid"/>
              <a:round/>
              <a:headEnd type="none" w="med" len="med"/>
              <a:tailEnd type="none" w="med" len="med"/>
            </a:ln>
          </p:spPr>
        </p:cxnSp>
      </p:grpSp>
      <p:sp>
        <p:nvSpPr>
          <p:cNvPr id="125" name="Google Shape;125;p19"/>
          <p:cNvSpPr txBox="1"/>
          <p:nvPr/>
        </p:nvSpPr>
        <p:spPr>
          <a:xfrm>
            <a:off x="5137400" y="3090400"/>
            <a:ext cx="1863900" cy="433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800" b="1" i="1">
                <a:solidFill>
                  <a:schemeClr val="lt1"/>
                </a:solidFill>
              </a:rPr>
              <a:t>Critical section</a:t>
            </a:r>
            <a:endParaRPr b="1" i="1"/>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0"/>
                                        </p:tgtEl>
                                        <p:attrNameLst>
                                          <p:attrName>style.visibility</p:attrName>
                                        </p:attrNameLst>
                                      </p:cBhvr>
                                      <p:to>
                                        <p:strVal val="visible"/>
                                      </p:to>
                                    </p:set>
                                    <p:animEffect transition="in" filter="fade">
                                      <p:cBhvr>
                                        <p:cTn id="7" dur="1"/>
                                        <p:tgtEl>
                                          <p:spTgt spid="12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21"/>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0">
  <p:cSld>
    <p:bg>
      <p:bgPr>
        <a:solidFill>
          <a:srgbClr val="000000"/>
        </a:solidFill>
        <a:effectLst/>
      </p:bgPr>
    </p:bg>
    <p:spTree>
      <p:nvGrpSpPr>
        <p:cNvPr id="1" name="Shape 129"/>
        <p:cNvGrpSpPr/>
        <p:nvPr/>
      </p:nvGrpSpPr>
      <p:grpSpPr>
        <a:xfrm>
          <a:off x="0" y="0"/>
          <a:ext cx="0" cy="0"/>
          <a:chOff x="0" y="0"/>
          <a:chExt cx="0" cy="0"/>
        </a:xfrm>
      </p:grpSpPr>
      <p:sp>
        <p:nvSpPr>
          <p:cNvPr id="130" name="Google Shape;130;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Mutexes vs. Semaphores</a:t>
            </a:r>
            <a:endParaRPr>
              <a:solidFill>
                <a:srgbClr val="FFFFFF"/>
              </a:solidFill>
            </a:endParaRPr>
          </a:p>
        </p:txBody>
      </p:sp>
      <p:sp>
        <p:nvSpPr>
          <p:cNvPr id="131" name="Google Shape;131;p20"/>
          <p:cNvSpPr txBox="1">
            <a:spLocks noGrp="1"/>
          </p:cNvSpPr>
          <p:nvPr>
            <p:ph type="body" idx="1"/>
          </p:nvPr>
        </p:nvSpPr>
        <p:spPr>
          <a:xfrm>
            <a:off x="311700" y="1152475"/>
            <a:ext cx="4037400" cy="2847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rPr>
              <a:t>Mutexes</a:t>
            </a:r>
            <a:r>
              <a:rPr lang="en">
                <a:solidFill>
                  <a:srgbClr val="FFFFFF"/>
                </a:solidFill>
              </a:rPr>
              <a:t> allow 1 process to enter critical section at a time. Allows at most </a:t>
            </a:r>
            <a:r>
              <a:rPr lang="en" i="1">
                <a:solidFill>
                  <a:srgbClr val="FFFFFF"/>
                </a:solidFill>
              </a:rPr>
              <a:t>n</a:t>
            </a:r>
            <a:r>
              <a:rPr lang="en">
                <a:solidFill>
                  <a:srgbClr val="FFFFFF"/>
                </a:solidFill>
              </a:rPr>
              <a:t> concurrent accesses</a:t>
            </a:r>
            <a:endParaRPr>
              <a:solidFill>
                <a:srgbClr val="FFFFFF"/>
              </a:solidFill>
            </a:endParaRPr>
          </a:p>
          <a:p>
            <a:pPr marL="0" lvl="0" indent="0" algn="l" rtl="0">
              <a:spcBef>
                <a:spcPts val="1600"/>
              </a:spcBef>
              <a:spcAft>
                <a:spcPts val="0"/>
              </a:spcAft>
              <a:buNone/>
            </a:pPr>
            <a:endParaRPr>
              <a:solidFill>
                <a:srgbClr val="FFFFFF"/>
              </a:solidFill>
            </a:endParaRPr>
          </a:p>
          <a:p>
            <a:pPr marL="0" lvl="0" indent="0" algn="l" rtl="0">
              <a:spcBef>
                <a:spcPts val="1600"/>
              </a:spcBef>
              <a:spcAft>
                <a:spcPts val="1600"/>
              </a:spcAft>
              <a:buNone/>
            </a:pPr>
            <a:r>
              <a:rPr lang="en" b="1">
                <a:solidFill>
                  <a:srgbClr val="FFFFFF"/>
                </a:solidFill>
              </a:rPr>
              <a:t>Semaphores</a:t>
            </a:r>
            <a:r>
              <a:rPr lang="en">
                <a:solidFill>
                  <a:srgbClr val="FFFFFF"/>
                </a:solidFill>
              </a:rPr>
              <a:t> allow up to </a:t>
            </a:r>
            <a:r>
              <a:rPr lang="en" b="1">
                <a:solidFill>
                  <a:srgbClr val="FFFFFF"/>
                </a:solidFill>
              </a:rPr>
              <a:t>N</a:t>
            </a:r>
            <a:r>
              <a:rPr lang="en">
                <a:solidFill>
                  <a:srgbClr val="FFFFFF"/>
                </a:solidFill>
              </a:rPr>
              <a:t> processes to enter critical section simultaneously</a:t>
            </a:r>
            <a:endParaRPr>
              <a:solidFill>
                <a:srgbClr val="FFFFFF"/>
              </a:solidFill>
            </a:endParaRPr>
          </a:p>
        </p:txBody>
      </p:sp>
      <p:sp>
        <p:nvSpPr>
          <p:cNvPr id="132" name="Google Shape;132;p20"/>
          <p:cNvSpPr/>
          <p:nvPr/>
        </p:nvSpPr>
        <p:spPr>
          <a:xfrm>
            <a:off x="4899850" y="1148425"/>
            <a:ext cx="3504300" cy="3416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t>Study Rooms</a:t>
            </a:r>
            <a:endParaRPr/>
          </a:p>
        </p:txBody>
      </p:sp>
      <p:sp>
        <p:nvSpPr>
          <p:cNvPr id="133" name="Google Shape;133;p20"/>
          <p:cNvSpPr/>
          <p:nvPr/>
        </p:nvSpPr>
        <p:spPr>
          <a:xfrm>
            <a:off x="4830425" y="1148425"/>
            <a:ext cx="891300" cy="1149600"/>
          </a:xfrm>
          <a:prstGeom prst="rect">
            <a:avLst/>
          </a:prstGeom>
          <a:solidFill>
            <a:srgbClr val="C9DAF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t>1</a:t>
            </a:r>
            <a:endParaRPr/>
          </a:p>
        </p:txBody>
      </p:sp>
      <p:sp>
        <p:nvSpPr>
          <p:cNvPr id="134" name="Google Shape;134;p20"/>
          <p:cNvSpPr/>
          <p:nvPr/>
        </p:nvSpPr>
        <p:spPr>
          <a:xfrm>
            <a:off x="4830425" y="2281825"/>
            <a:ext cx="891300" cy="1149600"/>
          </a:xfrm>
          <a:prstGeom prst="rect">
            <a:avLst/>
          </a:prstGeom>
          <a:solidFill>
            <a:srgbClr val="C9DAF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t>2</a:t>
            </a:r>
            <a:endParaRPr/>
          </a:p>
        </p:txBody>
      </p:sp>
      <p:sp>
        <p:nvSpPr>
          <p:cNvPr id="135" name="Google Shape;135;p20"/>
          <p:cNvSpPr/>
          <p:nvPr/>
        </p:nvSpPr>
        <p:spPr>
          <a:xfrm>
            <a:off x="4830425" y="3431425"/>
            <a:ext cx="891300" cy="1149600"/>
          </a:xfrm>
          <a:prstGeom prst="rect">
            <a:avLst/>
          </a:prstGeom>
          <a:solidFill>
            <a:srgbClr val="C9DAF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t>3</a:t>
            </a:r>
            <a:endParaRPr/>
          </a:p>
        </p:txBody>
      </p:sp>
      <p:sp>
        <p:nvSpPr>
          <p:cNvPr id="136" name="Google Shape;136;p20"/>
          <p:cNvSpPr/>
          <p:nvPr/>
        </p:nvSpPr>
        <p:spPr>
          <a:xfrm>
            <a:off x="7512925" y="1152475"/>
            <a:ext cx="891300" cy="1149600"/>
          </a:xfrm>
          <a:prstGeom prst="rect">
            <a:avLst/>
          </a:prstGeom>
          <a:solidFill>
            <a:srgbClr val="C9DAF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t>7</a:t>
            </a:r>
            <a:endParaRPr/>
          </a:p>
        </p:txBody>
      </p:sp>
      <p:sp>
        <p:nvSpPr>
          <p:cNvPr id="137" name="Google Shape;137;p20"/>
          <p:cNvSpPr/>
          <p:nvPr/>
        </p:nvSpPr>
        <p:spPr>
          <a:xfrm>
            <a:off x="7512925" y="2285875"/>
            <a:ext cx="891300" cy="1149600"/>
          </a:xfrm>
          <a:prstGeom prst="rect">
            <a:avLst/>
          </a:prstGeom>
          <a:solidFill>
            <a:srgbClr val="C9DAF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t>6</a:t>
            </a:r>
            <a:endParaRPr/>
          </a:p>
        </p:txBody>
      </p:sp>
      <p:sp>
        <p:nvSpPr>
          <p:cNvPr id="138" name="Google Shape;138;p20"/>
          <p:cNvSpPr/>
          <p:nvPr/>
        </p:nvSpPr>
        <p:spPr>
          <a:xfrm>
            <a:off x="7512925" y="3435475"/>
            <a:ext cx="891300" cy="1149600"/>
          </a:xfrm>
          <a:prstGeom prst="rect">
            <a:avLst/>
          </a:prstGeom>
          <a:solidFill>
            <a:srgbClr val="C9DAF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t>5</a:t>
            </a:r>
            <a:endParaRPr/>
          </a:p>
        </p:txBody>
      </p:sp>
      <p:sp>
        <p:nvSpPr>
          <p:cNvPr id="139" name="Google Shape;139;p20"/>
          <p:cNvSpPr/>
          <p:nvPr/>
        </p:nvSpPr>
        <p:spPr>
          <a:xfrm>
            <a:off x="5721725" y="3831025"/>
            <a:ext cx="1791300" cy="750000"/>
          </a:xfrm>
          <a:prstGeom prst="rect">
            <a:avLst/>
          </a:prstGeom>
          <a:solidFill>
            <a:srgbClr val="C9DAF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t>4</a:t>
            </a:r>
            <a:endParaRPr/>
          </a:p>
        </p:txBody>
      </p:sp>
      <p:sp>
        <p:nvSpPr>
          <p:cNvPr id="140" name="Google Shape;140;p20"/>
          <p:cNvSpPr/>
          <p:nvPr/>
        </p:nvSpPr>
        <p:spPr>
          <a:xfrm>
            <a:off x="6305313" y="1441075"/>
            <a:ext cx="624000" cy="259800"/>
          </a:xfrm>
          <a:prstGeom prst="rect">
            <a:avLst/>
          </a:prstGeom>
          <a:solidFill>
            <a:srgbClr val="783F04"/>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44"/>
        <p:cNvGrpSpPr/>
        <p:nvPr/>
      </p:nvGrpSpPr>
      <p:grpSpPr>
        <a:xfrm>
          <a:off x="0" y="0"/>
          <a:ext cx="0" cy="0"/>
          <a:chOff x="0" y="0"/>
          <a:chExt cx="0" cy="0"/>
        </a:xfrm>
      </p:grpSpPr>
      <p:sp>
        <p:nvSpPr>
          <p:cNvPr id="145" name="Google Shape;145;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Locks in Go</a:t>
            </a:r>
            <a:endParaRPr>
              <a:solidFill>
                <a:srgbClr val="FFFFFF"/>
              </a:solidFill>
            </a:endParaRPr>
          </a:p>
        </p:txBody>
      </p:sp>
      <p:sp>
        <p:nvSpPr>
          <p:cNvPr id="146" name="Google Shape;146;p21"/>
          <p:cNvSpPr txBox="1"/>
          <p:nvPr/>
        </p:nvSpPr>
        <p:spPr>
          <a:xfrm>
            <a:off x="279400" y="1255750"/>
            <a:ext cx="4123500" cy="1896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b="1">
                <a:solidFill>
                  <a:srgbClr val="00CBFF"/>
                </a:solidFill>
                <a:latin typeface="Consolas"/>
                <a:ea typeface="Consolas"/>
                <a:cs typeface="Consolas"/>
                <a:sym typeface="Consolas"/>
              </a:rPr>
              <a:t>package</a:t>
            </a:r>
            <a:r>
              <a:rPr lang="en" b="1">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rgbClr val="00CBFF"/>
                </a:solidFill>
                <a:latin typeface="Consolas"/>
                <a:ea typeface="Consolas"/>
                <a:cs typeface="Consolas"/>
                <a:sym typeface="Consolas"/>
              </a:rPr>
              <a:t>import</a:t>
            </a:r>
            <a:r>
              <a:rPr lang="en" b="1">
                <a:solidFill>
                  <a:srgbClr val="EFEFEF"/>
                </a:solidFill>
                <a:latin typeface="Consolas"/>
                <a:ea typeface="Consolas"/>
                <a:cs typeface="Consolas"/>
                <a:sym typeface="Consolas"/>
              </a:rPr>
              <a:t> </a:t>
            </a:r>
            <a:r>
              <a:rPr lang="en" b="1">
                <a:solidFill>
                  <a:srgbClr val="E69138"/>
                </a:solidFill>
                <a:latin typeface="Consolas"/>
                <a:ea typeface="Consolas"/>
                <a:cs typeface="Consolas"/>
                <a:sym typeface="Consolas"/>
              </a:rPr>
              <a:t>"sync"</a:t>
            </a: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rgbClr val="00CBFF"/>
                </a:solidFill>
                <a:latin typeface="Consolas"/>
                <a:ea typeface="Consolas"/>
                <a:cs typeface="Consolas"/>
                <a:sym typeface="Consolas"/>
              </a:rPr>
              <a:t>type</a:t>
            </a:r>
            <a:r>
              <a:rPr lang="en" b="1">
                <a:solidFill>
                  <a:srgbClr val="EFEFEF"/>
                </a:solidFill>
                <a:latin typeface="Consolas"/>
                <a:ea typeface="Consolas"/>
                <a:cs typeface="Consolas"/>
                <a:sym typeface="Consolas"/>
              </a:rPr>
              <a:t>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a:t>
            </a:r>
            <a:r>
              <a:rPr lang="en" b="1">
                <a:solidFill>
                  <a:srgbClr val="00CBFF"/>
                </a:solidFill>
                <a:latin typeface="Consolas"/>
                <a:ea typeface="Consolas"/>
                <a:cs typeface="Consolas"/>
                <a:sym typeface="Consolas"/>
              </a:rPr>
              <a:t>struct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Clr>
                <a:schemeClr val="dk1"/>
              </a:buClr>
              <a:buSzPts val="1100"/>
              <a:buFont typeface="Arial"/>
              <a:buNone/>
            </a:pPr>
            <a:r>
              <a:rPr lang="en" b="1">
                <a:solidFill>
                  <a:srgbClr val="FFFFFF"/>
                </a:solidFill>
                <a:latin typeface="Consolas"/>
                <a:ea typeface="Consolas"/>
                <a:cs typeface="Consolas"/>
                <a:sym typeface="Consolas"/>
              </a:rPr>
              <a:t>balance </a:t>
            </a:r>
            <a:r>
              <a:rPr lang="en" b="1">
                <a:solidFill>
                  <a:srgbClr val="AF79FF"/>
                </a:solidFill>
                <a:latin typeface="Consolas"/>
                <a:ea typeface="Consolas"/>
                <a:cs typeface="Consolas"/>
                <a:sym typeface="Consolas"/>
              </a:rPr>
              <a:t>int</a:t>
            </a:r>
            <a:endParaRPr b="1">
              <a:solidFill>
                <a:srgbClr val="AF79F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rgbClr val="FFFFFF"/>
                </a:solidFill>
                <a:latin typeface="Consolas"/>
                <a:ea typeface="Consolas"/>
                <a:cs typeface="Consolas"/>
                <a:sym typeface="Consolas"/>
              </a:rPr>
              <a:t>	lock sync.</a:t>
            </a:r>
            <a:r>
              <a:rPr lang="en" b="1">
                <a:solidFill>
                  <a:srgbClr val="6AA84F"/>
                </a:solidFill>
                <a:latin typeface="Consolas"/>
                <a:ea typeface="Consolas"/>
                <a:cs typeface="Consolas"/>
                <a:sym typeface="Consolas"/>
              </a:rPr>
              <a:t>Mutex</a:t>
            </a:r>
            <a:endParaRPr b="1">
              <a:solidFill>
                <a:srgbClr val="6AA84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Clr>
                <a:schemeClr val="dk1"/>
              </a:buClr>
              <a:buSzPts val="1100"/>
              <a:buFont typeface="Arial"/>
              <a:buNone/>
            </a:pPr>
            <a:endParaRPr b="1">
              <a:solidFill>
                <a:srgbClr val="EFEFEF"/>
              </a:solidFill>
              <a:latin typeface="Consolas"/>
              <a:ea typeface="Consolas"/>
              <a:cs typeface="Consolas"/>
              <a:sym typeface="Consolas"/>
            </a:endParaRPr>
          </a:p>
        </p:txBody>
      </p:sp>
      <p:sp>
        <p:nvSpPr>
          <p:cNvPr id="147" name="Google Shape;147;p21"/>
          <p:cNvSpPr txBox="1"/>
          <p:nvPr/>
        </p:nvSpPr>
        <p:spPr>
          <a:xfrm>
            <a:off x="4402900" y="3323825"/>
            <a:ext cx="4123500" cy="1438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CBFF"/>
                </a:solidFill>
                <a:latin typeface="Consolas"/>
                <a:ea typeface="Consolas"/>
                <a:cs typeface="Consolas"/>
                <a:sym typeface="Consolas"/>
              </a:rPr>
              <a:t>func </a:t>
            </a:r>
            <a:r>
              <a:rPr lang="en" b="1">
                <a:solidFill>
                  <a:srgbClr val="EFEFEF"/>
                </a:solidFill>
                <a:latin typeface="Consolas"/>
                <a:ea typeface="Consolas"/>
                <a:cs typeface="Consolas"/>
                <a:sym typeface="Consolas"/>
              </a:rPr>
              <a:t>(a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Deposit(v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a.lock.Lock()</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00CBFF"/>
                </a:solidFill>
                <a:latin typeface="Consolas"/>
                <a:ea typeface="Consolas"/>
                <a:cs typeface="Consolas"/>
                <a:sym typeface="Consolas"/>
              </a:rPr>
              <a:t>defer</a:t>
            </a:r>
            <a:r>
              <a:rPr lang="en" b="1">
                <a:solidFill>
                  <a:srgbClr val="EFEFEF"/>
                </a:solidFill>
                <a:latin typeface="Consolas"/>
                <a:ea typeface="Consolas"/>
                <a:cs typeface="Consolas"/>
                <a:sym typeface="Consolas"/>
              </a:rPr>
              <a:t> a.lock.Unlock()</a:t>
            </a:r>
            <a:endParaRPr b="1">
              <a:solidFill>
                <a:srgbClr val="EFEFEF"/>
              </a:solidFill>
              <a:latin typeface="Consolas"/>
              <a:ea typeface="Consolas"/>
              <a:cs typeface="Consolas"/>
              <a:sym typeface="Consolas"/>
            </a:endParaRPr>
          </a:p>
          <a:p>
            <a:pPr marL="0" lvl="0" indent="45720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0000FF"/>
              </a:solidFill>
              <a:latin typeface="Consolas"/>
              <a:ea typeface="Consolas"/>
              <a:cs typeface="Consolas"/>
              <a:sym typeface="Consolas"/>
            </a:endParaRPr>
          </a:p>
        </p:txBody>
      </p:sp>
      <p:sp>
        <p:nvSpPr>
          <p:cNvPr id="148" name="Google Shape;148;p21"/>
          <p:cNvSpPr txBox="1"/>
          <p:nvPr/>
        </p:nvSpPr>
        <p:spPr>
          <a:xfrm>
            <a:off x="311700" y="3152350"/>
            <a:ext cx="3852900" cy="1085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NewAccount(init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r>
              <a:rPr lang="en" b="1">
                <a:solidFill>
                  <a:srgbClr val="6AA84F"/>
                </a:solidFill>
                <a:latin typeface="Consolas"/>
                <a:ea typeface="Consolas"/>
                <a:cs typeface="Consolas"/>
                <a:sym typeface="Consolas"/>
              </a:rPr>
              <a:t>Account</a:t>
            </a:r>
            <a:r>
              <a:rPr lang="en" b="1">
                <a:solidFill>
                  <a:srgbClr val="FFFFFF"/>
                </a:solidFill>
                <a:latin typeface="Consolas"/>
                <a:ea typeface="Consolas"/>
                <a:cs typeface="Consolas"/>
                <a:sym typeface="Consolas"/>
              </a:rPr>
              <a:t> {</a:t>
            </a:r>
            <a:endParaRPr b="1">
              <a:solidFill>
                <a:srgbClr val="FFFFFF"/>
              </a:solidFill>
              <a:latin typeface="Consolas"/>
              <a:ea typeface="Consolas"/>
              <a:cs typeface="Consolas"/>
              <a:sym typeface="Consolas"/>
            </a:endParaRPr>
          </a:p>
          <a:p>
            <a:pPr marL="0" lvl="0" indent="0" algn="l" rtl="0">
              <a:spcBef>
                <a:spcPts val="0"/>
              </a:spcBef>
              <a:spcAft>
                <a:spcPts val="0"/>
              </a:spcAft>
              <a:buNone/>
            </a:pPr>
            <a:r>
              <a:rPr lang="en" b="1">
                <a:solidFill>
                  <a:srgbClr val="FFFFFF"/>
                </a:solidFill>
                <a:latin typeface="Consolas"/>
                <a:ea typeface="Consolas"/>
                <a:cs typeface="Consolas"/>
                <a:sym typeface="Consolas"/>
              </a:rPr>
              <a:t>	</a:t>
            </a:r>
            <a:r>
              <a:rPr lang="en" b="1">
                <a:solidFill>
                  <a:srgbClr val="00CBFF"/>
                </a:solidFill>
                <a:latin typeface="Consolas"/>
                <a:ea typeface="Consolas"/>
                <a:cs typeface="Consolas"/>
                <a:sym typeface="Consolas"/>
              </a:rPr>
              <a:t>return</a:t>
            </a:r>
            <a:r>
              <a:rPr lang="en" b="1">
                <a:solidFill>
                  <a:srgbClr val="FFFFFF"/>
                </a:solidFill>
                <a:latin typeface="Consolas"/>
                <a:ea typeface="Consolas"/>
                <a:cs typeface="Consolas"/>
                <a:sym typeface="Consolas"/>
              </a:rPr>
              <a:t> </a:t>
            </a:r>
            <a:r>
              <a:rPr lang="en" b="1">
                <a:solidFill>
                  <a:srgbClr val="6AA84F"/>
                </a:solidFill>
                <a:latin typeface="Consolas"/>
                <a:ea typeface="Consolas"/>
                <a:cs typeface="Consolas"/>
                <a:sym typeface="Consolas"/>
              </a:rPr>
              <a:t>Account</a:t>
            </a:r>
            <a:r>
              <a:rPr lang="en" b="1">
                <a:solidFill>
                  <a:srgbClr val="FFFFFF"/>
                </a:solidFill>
                <a:latin typeface="Consolas"/>
                <a:ea typeface="Consolas"/>
                <a:cs typeface="Consolas"/>
                <a:sym typeface="Consolas"/>
              </a:rPr>
              <a:t>{balance: init}</a:t>
            </a:r>
            <a:endParaRPr b="1">
              <a:solidFill>
                <a:srgbClr val="FFFFFF"/>
              </a:solidFill>
              <a:latin typeface="Consolas"/>
              <a:ea typeface="Consolas"/>
              <a:cs typeface="Consolas"/>
              <a:sym typeface="Consolas"/>
            </a:endParaRPr>
          </a:p>
          <a:p>
            <a:pPr marL="0" lvl="0" indent="0" algn="l" rtl="0">
              <a:spcBef>
                <a:spcPts val="0"/>
              </a:spcBef>
              <a:spcAft>
                <a:spcPts val="0"/>
              </a:spcAft>
              <a:buNone/>
            </a:pPr>
            <a:r>
              <a:rPr lang="en" b="1">
                <a:solidFill>
                  <a:srgbClr val="FFFFFF"/>
                </a:solidFill>
                <a:latin typeface="Consolas"/>
                <a:ea typeface="Consolas"/>
                <a:cs typeface="Consolas"/>
                <a:sym typeface="Consolas"/>
              </a:rPr>
              <a:t>}</a:t>
            </a:r>
            <a:endParaRPr/>
          </a:p>
        </p:txBody>
      </p:sp>
      <p:sp>
        <p:nvSpPr>
          <p:cNvPr id="149" name="Google Shape;149;p21"/>
          <p:cNvSpPr txBox="1"/>
          <p:nvPr/>
        </p:nvSpPr>
        <p:spPr>
          <a:xfrm>
            <a:off x="4402900" y="445025"/>
            <a:ext cx="4123500" cy="1295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(a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CheckBalance() </a:t>
            </a:r>
            <a:r>
              <a:rPr lang="en" b="1">
                <a:solidFill>
                  <a:srgbClr val="AF79FF"/>
                </a:solidFill>
                <a:latin typeface="Consolas"/>
                <a:ea typeface="Consolas"/>
                <a:cs typeface="Consolas"/>
                <a:sym typeface="Consolas"/>
              </a:rPr>
              <a:t>int </a:t>
            </a: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EFEFEF"/>
                </a:solidFill>
                <a:latin typeface="Consolas"/>
                <a:ea typeface="Consolas"/>
                <a:cs typeface="Consolas"/>
                <a:sym typeface="Consolas"/>
              </a:rPr>
              <a:t>a.lock.Lock()</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00CBFF"/>
                </a:solidFill>
                <a:latin typeface="Consolas"/>
                <a:ea typeface="Consolas"/>
                <a:cs typeface="Consolas"/>
                <a:sym typeface="Consolas"/>
              </a:rPr>
              <a:t>defer</a:t>
            </a:r>
            <a:r>
              <a:rPr lang="en" b="1">
                <a:solidFill>
                  <a:srgbClr val="EFEFEF"/>
                </a:solidFill>
                <a:latin typeface="Consolas"/>
                <a:ea typeface="Consolas"/>
                <a:cs typeface="Consolas"/>
                <a:sym typeface="Consolas"/>
              </a:rPr>
              <a:t> a.lock.Unlock()</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00CBFF"/>
                </a:solidFill>
                <a:latin typeface="Consolas"/>
                <a:ea typeface="Consolas"/>
                <a:cs typeface="Consolas"/>
                <a:sym typeface="Consolas"/>
              </a:rPr>
              <a:t>return</a:t>
            </a:r>
            <a:r>
              <a:rPr lang="en" b="1">
                <a:solidFill>
                  <a:srgbClr val="EFEFEF"/>
                </a:solidFill>
                <a:latin typeface="Consolas"/>
                <a:ea typeface="Consolas"/>
                <a:cs typeface="Consolas"/>
                <a:sym typeface="Consolas"/>
              </a:rPr>
              <a:t> a.balance</a:t>
            </a: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0000FF"/>
              </a:solidFill>
              <a:latin typeface="Consolas"/>
              <a:ea typeface="Consolas"/>
              <a:cs typeface="Consolas"/>
              <a:sym typeface="Consolas"/>
            </a:endParaRPr>
          </a:p>
        </p:txBody>
      </p:sp>
      <p:sp>
        <p:nvSpPr>
          <p:cNvPr id="150" name="Google Shape;150;p21"/>
          <p:cNvSpPr txBox="1"/>
          <p:nvPr/>
        </p:nvSpPr>
        <p:spPr>
          <a:xfrm>
            <a:off x="4402900" y="1852350"/>
            <a:ext cx="4123500" cy="1438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CBFF"/>
                </a:solidFill>
                <a:latin typeface="Consolas"/>
                <a:ea typeface="Consolas"/>
                <a:cs typeface="Consolas"/>
                <a:sym typeface="Consolas"/>
              </a:rPr>
              <a:t>func</a:t>
            </a:r>
            <a:r>
              <a:rPr lang="en" b="1">
                <a:solidFill>
                  <a:srgbClr val="EFEFEF"/>
                </a:solidFill>
                <a:latin typeface="Consolas"/>
                <a:ea typeface="Consolas"/>
                <a:cs typeface="Consolas"/>
                <a:sym typeface="Consolas"/>
              </a:rPr>
              <a:t> (a *</a:t>
            </a:r>
            <a:r>
              <a:rPr lang="en" b="1">
                <a:solidFill>
                  <a:srgbClr val="6AA84F"/>
                </a:solidFill>
                <a:latin typeface="Consolas"/>
                <a:ea typeface="Consolas"/>
                <a:cs typeface="Consolas"/>
                <a:sym typeface="Consolas"/>
              </a:rPr>
              <a:t>Account</a:t>
            </a:r>
            <a:r>
              <a:rPr lang="en" b="1">
                <a:solidFill>
                  <a:srgbClr val="EFEFEF"/>
                </a:solidFill>
                <a:latin typeface="Consolas"/>
                <a:ea typeface="Consolas"/>
                <a:cs typeface="Consolas"/>
                <a:sym typeface="Consolas"/>
              </a:rPr>
              <a:t>) Withdraw(v </a:t>
            </a:r>
            <a:r>
              <a:rPr lang="en" b="1">
                <a:solidFill>
                  <a:srgbClr val="AF79FF"/>
                </a:solidFill>
                <a:latin typeface="Consolas"/>
                <a:ea typeface="Consolas"/>
                <a:cs typeface="Consolas"/>
                <a:sym typeface="Consolas"/>
              </a:rPr>
              <a:t>int</a:t>
            </a:r>
            <a:r>
              <a:rPr lang="en" b="1">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marL="0" lvl="0" indent="45720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a.lock.Lock()</a:t>
            </a:r>
            <a:endParaRPr b="1">
              <a:solidFill>
                <a:srgbClr val="EFEFEF"/>
              </a:solidFill>
              <a:latin typeface="Consolas"/>
              <a:ea typeface="Consolas"/>
              <a:cs typeface="Consolas"/>
              <a:sym typeface="Consolas"/>
            </a:endParaRPr>
          </a:p>
          <a:p>
            <a:pPr marL="0" lvl="0" indent="457200" algn="l" rtl="0">
              <a:spcBef>
                <a:spcPts val="0"/>
              </a:spcBef>
              <a:spcAft>
                <a:spcPts val="0"/>
              </a:spcAft>
              <a:buNone/>
            </a:pPr>
            <a:r>
              <a:rPr lang="en" b="1">
                <a:solidFill>
                  <a:srgbClr val="00CBFF"/>
                </a:solidFill>
                <a:latin typeface="Consolas"/>
                <a:ea typeface="Consolas"/>
                <a:cs typeface="Consolas"/>
                <a:sym typeface="Consolas"/>
              </a:rPr>
              <a:t>defer</a:t>
            </a:r>
            <a:r>
              <a:rPr lang="en" b="1">
                <a:solidFill>
                  <a:srgbClr val="EFEFEF"/>
                </a:solidFill>
                <a:latin typeface="Consolas"/>
                <a:ea typeface="Consolas"/>
                <a:cs typeface="Consolas"/>
                <a:sym typeface="Consolas"/>
              </a:rPr>
              <a:t> a.lock.Unlock()</a:t>
            </a:r>
            <a:endParaRPr b="1">
              <a:solidFill>
                <a:srgbClr val="EFEFEF"/>
              </a:solidFill>
              <a:latin typeface="Consolas"/>
              <a:ea typeface="Consolas"/>
              <a:cs typeface="Consolas"/>
              <a:sym typeface="Consolas"/>
            </a:endParaRPr>
          </a:p>
          <a:p>
            <a:pPr marL="0" lvl="0" indent="457200" algn="l" rtl="0">
              <a:spcBef>
                <a:spcPts val="0"/>
              </a:spcBef>
              <a:spcAft>
                <a:spcPts val="0"/>
              </a:spcAft>
              <a:buClr>
                <a:schemeClr val="dk1"/>
              </a:buClr>
              <a:buSzPts val="1100"/>
              <a:buFont typeface="Arial"/>
              <a:buNone/>
            </a:pPr>
            <a:r>
              <a:rPr lang="en" b="1">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marL="0" lvl="0" indent="0" algn="l" rtl="0">
              <a:spcBef>
                <a:spcPts val="0"/>
              </a:spcBef>
              <a:spcAft>
                <a:spcPts val="0"/>
              </a:spcAft>
              <a:buNone/>
            </a:pPr>
            <a:r>
              <a:rPr lang="en" b="1">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marL="0" lvl="0" indent="0" algn="l" rtl="0">
              <a:spcBef>
                <a:spcPts val="0"/>
              </a:spcBef>
              <a:spcAft>
                <a:spcPts val="0"/>
              </a:spcAft>
              <a:buNone/>
            </a:pPr>
            <a:endParaRPr b="1">
              <a:solidFill>
                <a:srgbClr val="0000FF"/>
              </a:solidFill>
              <a:latin typeface="Consolas"/>
              <a:ea typeface="Consolas"/>
              <a:cs typeface="Consolas"/>
              <a:sym typeface="Consolas"/>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4751</Words>
  <Application>Microsoft Macintosh PowerPoint</Application>
  <PresentationFormat>On-screen Show (16:9)</PresentationFormat>
  <Paragraphs>716</Paragraphs>
  <Slides>46</Slides>
  <Notes>46</Notes>
  <HiddenSlides>2</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Simple Light</vt:lpstr>
      <vt:lpstr>Concurrency in Go</vt:lpstr>
      <vt:lpstr>Go Resources</vt:lpstr>
      <vt:lpstr>Outline</vt:lpstr>
      <vt:lpstr>Two synchronization mechanisms</vt:lpstr>
      <vt:lpstr>Example: Bank account</vt:lpstr>
      <vt:lpstr>Example: Bank account</vt:lpstr>
      <vt:lpstr>What went wrong?</vt:lpstr>
      <vt:lpstr>Mutexes vs. Semaphores</vt:lpstr>
      <vt:lpstr>Locks in Go</vt:lpstr>
      <vt:lpstr>Read Write Locks in Go</vt:lpstr>
      <vt:lpstr>Two Solutions to the Same Problem</vt:lpstr>
      <vt:lpstr>Go channels</vt:lpstr>
      <vt:lpstr>Go channels</vt:lpstr>
      <vt:lpstr>Bank Account Code (using channels) </vt:lpstr>
      <vt:lpstr>Bank Account Code (using channels) </vt:lpstr>
      <vt:lpstr>Bank Account Code (using channels) </vt:lpstr>
      <vt:lpstr>Bank Account Code (using channels) </vt:lpstr>
      <vt:lpstr>Bank Account Code (using channels) </vt:lpstr>
      <vt:lpstr>Select statement</vt:lpstr>
      <vt:lpstr>Select statement</vt:lpstr>
      <vt:lpstr>Handle timeouts using select</vt:lpstr>
      <vt:lpstr>Handle timeouts using select</vt:lpstr>
      <vt:lpstr>Exercise: Locks and semaphores using channels</vt:lpstr>
      <vt:lpstr>Exercise: Locks and semaphores (using channels)</vt:lpstr>
      <vt:lpstr>Outline</vt:lpstr>
      <vt:lpstr>Application: Word count</vt:lpstr>
      <vt:lpstr>Application: Word count</vt:lpstr>
      <vt:lpstr>PowerPoint Presentation</vt:lpstr>
      <vt:lpstr>PowerPoint Presentation</vt:lpstr>
      <vt:lpstr>PowerPoint Presentation</vt:lpstr>
      <vt:lpstr>PowerPoint Presentation</vt:lpstr>
      <vt:lpstr>PowerPoint Presentation</vt:lpstr>
      <vt:lpstr>PowerPoint Presentation</vt:lpstr>
      <vt:lpstr>Merging results computed locally</vt:lpstr>
      <vt:lpstr>PowerPoint Presentation</vt:lpstr>
      <vt:lpstr>PowerPoint Presentation</vt:lpstr>
      <vt:lpstr>PowerPoint Presentation</vt:lpstr>
      <vt:lpstr>PowerPoint Presentation</vt:lpstr>
      <vt:lpstr>PowerPoint Presentation</vt:lpstr>
      <vt:lpstr>Mapreduce</vt:lpstr>
      <vt:lpstr>Mapreduce Interface</vt:lpstr>
      <vt:lpstr>Mapreduce: Word count</vt:lpstr>
      <vt:lpstr>Mapreduce: Word count</vt:lpstr>
      <vt:lpstr>Why is this hard?</vt:lpstr>
      <vt:lpstr>PowerPoint Presentation</vt:lpstr>
      <vt:lpstr>Assignment 1.1 is due 9/24  Assignment 1.2 will be due 9/27</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Concurrency in Go</dc:title>
  <cp:lastModifiedBy>Jennifer Lam</cp:lastModifiedBy>
  <cp:revision>10</cp:revision>
  <dcterms:modified xsi:type="dcterms:W3CDTF">2019-09-20T01:45:49Z</dcterms:modified>
</cp:coreProperties>
</file>