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550dff0fa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550dff0fa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550dff0fa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550dff0fa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550dff0fa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550dff0fa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550dff0fa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550dff0fa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550dff0fa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550dff0fa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550dff0fa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550dff0fa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550dff0fa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550dff0fa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550dff0fa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550dff0fa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550dff0fa_0_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550dff0fa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550dff0f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550dff0f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550dff0f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550dff0f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550dff0fa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550dff0fa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550dff0f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550dff0f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550dff0fa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550dff0fa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550dff0fa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550dff0fa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our.golang.org/list" TargetMode="External"/><Relationship Id="rId4" Type="http://schemas.openxmlformats.org/officeDocument/2006/relationships/hyperlink" Target="https://play.golang.org" TargetMode="External"/><Relationship Id="rId5" Type="http://schemas.openxmlformats.org/officeDocument/2006/relationships/hyperlink" Target="https://play.golang.org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tinyurl.com/y7rdgqj3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COS418 Precept 1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9/13/19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2"/>
          <p:cNvSpPr txBox="1"/>
          <p:nvPr>
            <p:ph idx="4294967295" type="ctrTitle"/>
          </p:nvPr>
        </p:nvSpPr>
        <p:spPr>
          <a:xfrm>
            <a:off x="311700" y="1761975"/>
            <a:ext cx="8520600" cy="87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Exercise time (Q1-5)</a:t>
            </a:r>
            <a:endParaRPr sz="6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3"/>
          <p:cNvSpPr txBox="1"/>
          <p:nvPr/>
        </p:nvSpPr>
        <p:spPr>
          <a:xfrm>
            <a:off x="673350" y="287725"/>
            <a:ext cx="6137400" cy="468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Object oriented programming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Convention: capitalize first letter of public fields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type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Shark </a:t>
            </a: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struct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Name string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Age int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Declare a public method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This is called a receiver method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Bite()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"%v says CHOMP!\n"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s.Name)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Because functions in Go are pass by value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(as opposed to pass by reference), receiver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methods generally take in pointers to the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object instead of the object itself.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(s *Shark) ChangeName(newName string)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s.Name = newName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b="1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4"/>
          <p:cNvSpPr txBox="1"/>
          <p:nvPr/>
        </p:nvSpPr>
        <p:spPr>
          <a:xfrm>
            <a:off x="673350" y="287725"/>
            <a:ext cx="6137400" cy="4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Receiver methods can take in other objects as well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(s *Shark) Greet(s2 *Shark)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if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(s.Age &lt; s2.Age)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"%v says your majesty\n"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s.Name)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else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"%v says yo what's up %v\n"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       s.Name, s2.Name)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sharks()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shark1 := Shark{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"Bruce"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32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shark2 := Shark{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"Sharkira"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40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shark1.Bite()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shark1.ChangeName(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"Lee"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shark1.Greet(&amp;shark2)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pass in pointer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shark2.Greet(&amp;shark1)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5"/>
          <p:cNvSpPr txBox="1"/>
          <p:nvPr/>
        </p:nvSpPr>
        <p:spPr>
          <a:xfrm>
            <a:off x="673350" y="287725"/>
            <a:ext cx="6137400" cy="4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Launch n goroutines, each printing a number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Note how the numbers are not printed in order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goroutines()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Print the number asynchronously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go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"Printing %v in a goroutine\n"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i)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At this point the numbers may not have been printed yet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fmt.Println(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"Launched the goroutines"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/>
        </p:nvSpPr>
        <p:spPr>
          <a:xfrm>
            <a:off x="673350" y="287725"/>
            <a:ext cx="6137400" cy="4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Channels are a way to pass messages across goroutines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channels()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int)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Launch a goroutine using an anonymous function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go func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i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 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 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              // consumes from the channel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        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ch &lt;- i * i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       i++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}()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Extract first 10 squared numbers from the channel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This line blocks until someone sends into the channel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 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"The next squared number is %v\n"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7"/>
          <p:cNvSpPr txBox="1"/>
          <p:nvPr/>
        </p:nvSpPr>
        <p:spPr>
          <a:xfrm>
            <a:off x="673350" y="287725"/>
            <a:ext cx="6137400" cy="442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Buffered channels are like channels except: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  1. Sending only blocks when the channel is full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  2. Receiving only blocks when the channel is empty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bufferedChannels()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ch := make(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chan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int,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ch &lt;-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ch &lt;-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Buffer is now full; sending any new messages will block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// Instead let's just consume from the channel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"Consuming %v from channel\n"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&lt;-ch)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Buffer is now empty; consuming from channel will block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8"/>
          <p:cNvSpPr txBox="1"/>
          <p:nvPr>
            <p:ph idx="4294967295" type="ctrTitle"/>
          </p:nvPr>
        </p:nvSpPr>
        <p:spPr>
          <a:xfrm>
            <a:off x="311700" y="1761975"/>
            <a:ext cx="8520600" cy="87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Exercise time (Q6-7)</a:t>
            </a:r>
            <a:endParaRPr sz="6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311700" y="1157600"/>
            <a:ext cx="8520600" cy="245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0000"/>
                </a:solidFill>
              </a:rPr>
              <a:t>Excellent resources:</a:t>
            </a:r>
            <a:endParaRPr sz="40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0000"/>
                </a:solidFill>
              </a:rPr>
              <a:t>Go tutorial: </a:t>
            </a:r>
            <a:r>
              <a:rPr lang="en" sz="4000" u="sng">
                <a:solidFill>
                  <a:schemeClr val="hlink"/>
                </a:solidFill>
                <a:hlinkClick r:id="rId3"/>
              </a:rPr>
              <a:t>https://tour.golang.org/list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4000"/>
              <a:t>Hello World: </a:t>
            </a:r>
            <a:r>
              <a:rPr lang="en" sz="4000" u="sng">
                <a:solidFill>
                  <a:schemeClr val="hlink"/>
                </a:solidFill>
                <a:hlinkClick r:id="rId4"/>
              </a:rPr>
              <a:t>h</a:t>
            </a:r>
            <a:r>
              <a:rPr lang="en" sz="4000" u="sng">
                <a:solidFill>
                  <a:schemeClr val="hlink"/>
                </a:solidFill>
                <a:hlinkClick r:id="rId5"/>
              </a:rPr>
              <a:t>ttps://play.golang.org</a:t>
            </a:r>
            <a:endParaRPr sz="4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11700" y="1486150"/>
            <a:ext cx="8520600" cy="165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000000"/>
                </a:solidFill>
              </a:rPr>
              <a:t>Basic syntax code in playground:</a:t>
            </a:r>
            <a:endParaRPr sz="40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4000" u="sng">
                <a:solidFill>
                  <a:schemeClr val="hlink"/>
                </a:solidFill>
                <a:highlight>
                  <a:srgbClr val="FFFFFF"/>
                </a:highlight>
                <a:hlinkClick r:id="rId3"/>
              </a:rPr>
              <a:t>https://tinyurl.com/y7rdgqj3</a:t>
            </a:r>
            <a:endParaRPr sz="40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/>
        </p:nvSpPr>
        <p:spPr>
          <a:xfrm>
            <a:off x="589850" y="255000"/>
            <a:ext cx="7327500" cy="456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All files start with a package declaration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package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Import statements, one package on each line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import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(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"errors"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      "fmt"</a:t>
            </a:r>
            <a:endParaRPr b="1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rgbClr val="808080"/>
                </a:solidFill>
                <a:highlight>
                  <a:srgbClr val="FFFFFF"/>
                </a:highlight>
              </a:rPr>
              <a:t>// Main method will be called when the Go executable is run</a:t>
            </a:r>
            <a:endParaRPr i="1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main() {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fmt.Println(</a:t>
            </a:r>
            <a:r>
              <a:rPr b="1" lang="en">
                <a:solidFill>
                  <a:srgbClr val="008000"/>
                </a:solidFill>
                <a:highlight>
                  <a:srgbClr val="FFFFFF"/>
                </a:highlight>
              </a:rPr>
              <a:t>"Hello world!"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basic()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add(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divide(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loops()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slices()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maps()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      sharks()</a:t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/>
        </p:nvSpPr>
        <p:spPr>
          <a:xfrm>
            <a:off x="673350" y="385800"/>
            <a:ext cx="6137400" cy="437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Function declaration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basic()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Declare x as a variable, initialized to 0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x int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Declare y as a variable, initialized to 2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var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y int 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Declare z as a variable, initialized to 4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// This syntax can only be used in a function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z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Assign values to variables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x 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y 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z = x +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2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* y +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Print the variables; just use %v for most types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"x = %v, y = %v, z = %v\n"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x, y, z)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/>
        </p:nvSpPr>
        <p:spPr>
          <a:xfrm>
            <a:off x="673350" y="385800"/>
            <a:ext cx="6137400" cy="34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</a:rPr>
              <a:t>// Function declaration; takes in 2 ints and outputs an int</a:t>
            </a:r>
            <a:endParaRPr i="1" sz="1500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</a:rPr>
              <a:t>func </a:t>
            </a:r>
            <a:r>
              <a:rPr lang="en" sz="1500">
                <a:solidFill>
                  <a:schemeClr val="dk1"/>
                </a:solidFill>
              </a:rPr>
              <a:t>add(x, y int) int {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      </a:t>
            </a:r>
            <a:r>
              <a:rPr b="1" lang="en" sz="1500">
                <a:solidFill>
                  <a:srgbClr val="000080"/>
                </a:solidFill>
              </a:rPr>
              <a:t>return </a:t>
            </a:r>
            <a:r>
              <a:rPr lang="en" sz="1500">
                <a:solidFill>
                  <a:schemeClr val="dk1"/>
                </a:solidFill>
              </a:rPr>
              <a:t>x + y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}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</a:rPr>
              <a:t>// Function that returns two things; error is nil if successful</a:t>
            </a:r>
            <a:endParaRPr i="1" sz="1500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</a:rPr>
              <a:t>func </a:t>
            </a:r>
            <a:r>
              <a:rPr lang="en" sz="1500">
                <a:solidFill>
                  <a:schemeClr val="dk1"/>
                </a:solidFill>
              </a:rPr>
              <a:t>divide(x, y int) (float64, error) {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      </a:t>
            </a:r>
            <a:r>
              <a:rPr b="1" lang="en" sz="1500">
                <a:solidFill>
                  <a:srgbClr val="000080"/>
                </a:solidFill>
              </a:rPr>
              <a:t>if </a:t>
            </a:r>
            <a:r>
              <a:rPr lang="en" sz="1500">
                <a:solidFill>
                  <a:schemeClr val="dk1"/>
                </a:solidFill>
              </a:rPr>
              <a:t>y == </a:t>
            </a:r>
            <a:r>
              <a:rPr lang="en" sz="1500">
                <a:solidFill>
                  <a:srgbClr val="0000FF"/>
                </a:solidFill>
              </a:rPr>
              <a:t>0 </a:t>
            </a:r>
            <a:r>
              <a:rPr lang="en" sz="1500">
                <a:solidFill>
                  <a:schemeClr val="dk1"/>
                </a:solidFill>
              </a:rPr>
              <a:t>{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             </a:t>
            </a:r>
            <a:r>
              <a:rPr b="1" lang="en" sz="1500">
                <a:solidFill>
                  <a:srgbClr val="000080"/>
                </a:solidFill>
              </a:rPr>
              <a:t>return </a:t>
            </a:r>
            <a:r>
              <a:rPr lang="en" sz="1500">
                <a:solidFill>
                  <a:srgbClr val="0000FF"/>
                </a:solidFill>
              </a:rPr>
              <a:t>0.0</a:t>
            </a:r>
            <a:r>
              <a:rPr lang="en" sz="1500">
                <a:solidFill>
                  <a:schemeClr val="dk1"/>
                </a:solidFill>
              </a:rPr>
              <a:t>, errors.New(</a:t>
            </a:r>
            <a:r>
              <a:rPr b="1" lang="en" sz="1500">
                <a:solidFill>
                  <a:srgbClr val="008000"/>
                </a:solidFill>
              </a:rPr>
              <a:t>"Divide by zero"</a:t>
            </a:r>
            <a:r>
              <a:rPr lang="en" sz="1500">
                <a:solidFill>
                  <a:schemeClr val="dk1"/>
                </a:solidFill>
              </a:rPr>
              <a:t>)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      }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      </a:t>
            </a:r>
            <a:r>
              <a:rPr i="1" lang="en" sz="1500">
                <a:solidFill>
                  <a:srgbClr val="808080"/>
                </a:solidFill>
              </a:rPr>
              <a:t>// Cast x and y to float64 before dividing</a:t>
            </a:r>
            <a:endParaRPr i="1" sz="1500">
              <a:solidFill>
                <a:srgbClr val="80808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</a:rPr>
              <a:t>      </a:t>
            </a:r>
            <a:r>
              <a:rPr b="1" lang="en" sz="1500">
                <a:solidFill>
                  <a:srgbClr val="000080"/>
                </a:solidFill>
              </a:rPr>
              <a:t>return </a:t>
            </a:r>
            <a:r>
              <a:rPr lang="en" sz="1500">
                <a:solidFill>
                  <a:schemeClr val="dk1"/>
                </a:solidFill>
              </a:rPr>
              <a:t>float64(x) / float64(y), nil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</a:rPr>
              <a:t>}</a:t>
            </a:r>
            <a:endParaRPr i="1" sz="1500">
              <a:solidFill>
                <a:srgbClr val="80808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/>
        </p:nvSpPr>
        <p:spPr>
          <a:xfrm>
            <a:off x="673350" y="385800"/>
            <a:ext cx="6137400" cy="30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loops()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For loop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 &lt;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; i++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fmt.Print(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"."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While loop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sum :=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sum &lt;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1000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sum *=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"The sum is %v\n"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sum)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500">
              <a:solidFill>
                <a:srgbClr val="80808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0"/>
          <p:cNvSpPr txBox="1"/>
          <p:nvPr/>
        </p:nvSpPr>
        <p:spPr>
          <a:xfrm>
            <a:off x="673350" y="338500"/>
            <a:ext cx="6137400" cy="42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slices()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slice := []int{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4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6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7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8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fmt.Println(slice)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fmt.Println(slice[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: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3, 4, 5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fmt.Println(slice[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5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:])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6, 7, 8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fmt.Println(slice[: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]) </a:t>
            </a: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// 1, 2, 3</a:t>
            </a:r>
            <a:endParaRPr i="1" sz="1500">
              <a:solidFill>
                <a:srgbClr val="80808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500">
                <a:solidFill>
                  <a:srgbClr val="80808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slice2 := make([]string,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slice2[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0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"tic"</a:t>
            </a:r>
            <a:endParaRPr b="1" sz="1500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slice2[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"tac"</a:t>
            </a:r>
            <a:endParaRPr b="1" sz="1500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slice2[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"toe"</a:t>
            </a:r>
            <a:endParaRPr b="1" sz="1500">
              <a:solidFill>
                <a:srgbClr val="008000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fmt.Println(slice2)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slice2 = append(slice2, 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"tom"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slice2 = append(slice2, 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"radar"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fmt.Println(slice2)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for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index, value := 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range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slice2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       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"%v: %v\n"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index, value)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"Slice length = %v\n"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len(slice2))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500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1"/>
          <p:cNvSpPr txBox="1"/>
          <p:nvPr/>
        </p:nvSpPr>
        <p:spPr>
          <a:xfrm>
            <a:off x="673350" y="338500"/>
            <a:ext cx="6137400" cy="27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func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maps() {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myMap := make(</a:t>
            </a:r>
            <a:r>
              <a:rPr b="1" lang="en" sz="1500">
                <a:solidFill>
                  <a:srgbClr val="000080"/>
                </a:solidFill>
                <a:highlight>
                  <a:srgbClr val="FFFFFF"/>
                </a:highlight>
              </a:rPr>
              <a:t>map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[string]int)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myMap[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"yellow"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myMap[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"magic"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2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myMap[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"amsterdam"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3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fmt.Println(myMap)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myMap[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"magic"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] = </a:t>
            </a: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100</a:t>
            </a:r>
            <a:endParaRPr sz="1500">
              <a:solidFill>
                <a:srgbClr val="0000FF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0000FF"/>
                </a:solidFill>
                <a:highlight>
                  <a:srgbClr val="FFFFFF"/>
                </a:highlight>
              </a:rPr>
              <a:t>      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delete(myMap, 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"amsterdam"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fmt.Println(myMap)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      fmt.Printf(</a:t>
            </a:r>
            <a:r>
              <a:rPr b="1" lang="en" sz="1500">
                <a:solidFill>
                  <a:srgbClr val="008000"/>
                </a:solidFill>
                <a:highlight>
                  <a:srgbClr val="FFFFFF"/>
                </a:highlight>
              </a:rPr>
              <a:t>"Map size = %v\n"</a:t>
            </a: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, len(myMap))</a:t>
            </a:r>
            <a:endParaRPr sz="15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</a:rPr>
              <a:t>}</a:t>
            </a:r>
            <a:endParaRPr b="1" sz="1500">
              <a:solidFill>
                <a:srgbClr val="000080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