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2.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3.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4.xml" ContentType="application/vnd.openxmlformats-officedocument.presentationml.comments+xml"/>
  <Override PartName="/ppt/notesSlides/notesSlide13.xml" ContentType="application/vnd.openxmlformats-officedocument.presentationml.notesSlide+xml"/>
  <Override PartName="/ppt/comments/comment5.xml" ContentType="application/vnd.openxmlformats-officedocument.presentationml.comment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0" r:id="rId20"/>
    <p:sldId id="275" r:id="rId21"/>
    <p:sldId id="276" r:id="rId22"/>
    <p:sldId id="277"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opher Hodsdon" initials="" lastIdx="16" clrIdx="0"/>
  <p:cmAuthor id="1" name="Zhenyu Song" initials="" lastIdx="4" clrIdx="1"/>
  <p:cmAuthor id="2" name="Theano Stavrinos" initials="" lastIdx="10"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94"/>
    <p:restoredTop sz="71368"/>
  </p:normalViewPr>
  <p:slideViewPr>
    <p:cSldViewPr snapToGrid="0">
      <p:cViewPr varScale="1">
        <p:scale>
          <a:sx n="105" d="100"/>
          <a:sy n="105" d="100"/>
        </p:scale>
        <p:origin x="-1016" y="-11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commentAuthors" Target="commentAuthors.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12-05T01:22:25.820" idx="1">
    <p:pos x="196" y="380"/>
    <p:text>I like this graph</p:text>
  </p:cm>
  <p:cm authorId="0" dt="2018-12-05T16:14:32.101" idx="5">
    <p:pos x="3592" y="1848"/>
    <p:text>Right so I had 2pc between shards so that we can have one of the servers be the coordinator of 2pc so that the client is not involved (this is also how spanner does it)
realistically the client could drive the commit protocol, and that would work</p:text>
  </p:cm>
  <p:cm authorId="1" dt="2018-12-05T16:14:32.102" idx="2">
    <p:pos x="3592" y="1748"/>
    <p:text>Why this 2PC is between shareds? (I'm not super familiar with this field)</p:text>
  </p:cm>
  <p:cm authorId="0" dt="2018-12-05T16:21:23.762" idx="2">
    <p:pos x="196" y="480"/>
    <p:text>looking at it the next morning I kind of want to keep it too</p:text>
  </p:cm>
  <p:cm authorId="2" dt="2018-12-05T20:34:17.673" idx="1">
    <p:pos x="196" y="580"/>
    <p:text>OK if I color-code things to make it easier to see what's what (e.g., 2PC arrows + label "2PC" in the same color)?</p:text>
  </p:cm>
  <p:cm authorId="2" dt="2018-12-05T20:46:01.600" idx="2">
    <p:pos x="3518" y="1269"/>
    <p:text>What is this long arrow for?</p:text>
  </p:cm>
  <p:cm authorId="0" dt="2018-12-05T20:46:01.600" idx="4">
    <p:pos x="3518" y="1369"/>
    <p:text>animation purposes, before the Paxos bit comes up it's to move the top point closer to the node</p:text>
  </p:cm>
  <p:cm authorId="0" dt="2018-12-05T20:47:23.621" idx="1">
    <p:pos x="196" y="280"/>
    <p:text>Not sure I want to keep this slide. It was meant as a way to pull in together the use of 2PL, 2PC, and Paxos, and visualize their structure together, without having to explain it in the context of Spanner. Saying: this is the general way to do it, then Spanner adds TrueTime to make reads faster.</p:text>
  </p:cm>
  <p:cm authorId="0" dt="2018-12-05T20:47:23.621" idx="3">
    <p:pos x="196" y="680"/>
    <p:text>yes</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8-12-05T21:26:14.432" idx="6">
    <p:pos x="196" y="825"/>
    <p:text>time 0 is always safe? we advance in the future, so we want t_safe to increase</p:text>
  </p:cm>
  <p:cm authorId="2" dt="2018-12-05T21:30:22.253" idx="4">
    <p:pos x="196" y="925"/>
    <p:text>yes but setting t_safe to infinity will satisfy this; it's just meaningless</p:text>
  </p:cm>
  <p:cm authorId="0" dt="2018-12-05T21:35:38.320" idx="7">
    <p:pos x="196" y="1025"/>
    <p:text>if t_safe was infinity, that says all transactions with (committed or otherwise) are safe to return? how does it satisfy this?</p:text>
  </p:cm>
  <p:cm authorId="0" dt="2018-12-05T21:37:36.916" idx="8">
    <p:pos x="196" y="1125"/>
    <p:text>t_safe is meant to be, if we committed all transactions up to the one with commit timestamp s_i (and say we aren't processing other transactions) t_safe is s_i, then we get another transaction with commit timestamp in the future at s_(i+1), t_safe should not advance until that has been committed</p:text>
  </p:cm>
  <p:cm authorId="2" dt="2018-12-05T21:38:43.093" idx="5">
    <p:pos x="196" y="1225"/>
    <p:text>Ohhh derp OK this makes sense</p:text>
  </p:cm>
  <p:cm authorId="0" dt="2018-12-05T21:39:05.192" idx="9">
    <p:pos x="196" y="1325"/>
    <p:text>ok</p:text>
  </p:cm>
  <p:cm authorId="2" dt="2018-12-05T21:41:57.658" idx="6">
    <p:pos x="196" y="1425"/>
    <p:text>So the "highest" part of the sentence makes it really confusing; would it still make sense if we said "Each server maintains tsafe: all transactions with commit timestamp si &lt; tsafe are committed and can be read."?</p:text>
  </p:cm>
  <p:cm authorId="0" dt="2018-12-05T21:46:01.215" idx="10">
    <p:pos x="196" y="1525"/>
    <p:text>why is highest confusing?
I'll modfiy it to "Each server maintains tsafe, where all transaction with commit timestamp s_i &lt; tsafe are committed and can be read"</p:text>
  </p:cm>
  <p:cm authorId="2" dt="2018-12-05T22:04:50.724" idx="3">
    <p:pos x="196" y="725"/>
    <p:text>should this be "earliest" instead of (effectively) latest?</p:text>
  </p:cm>
  <p:cm authorId="2" dt="2018-12-05T22:04:50.724" idx="7">
    <p:pos x="196" y="1625"/>
    <p:text>sounds good to me.</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8-12-05T16:15:27.993" idx="3">
    <p:pos x="196" y="1225"/>
    <p:text>At this point, other concurrent transaction cannot touch the data because the write locks. Am I right?</p:text>
  </p:cm>
  <p:cm authorId="0" dt="2018-12-05T16:15:27.993" idx="13">
    <p:pos x="196" y="1325"/>
    <p:text>correct</p:text>
  </p:cm>
  <p:cm authorId="2" dt="2018-12-05T20:53:49.162" idx="10">
    <p:pos x="196" y="1025"/>
    <p:text>or does this include the contents of the transaction?</p:text>
  </p:cm>
  <p:cm authorId="2" dt="2018-12-05T21:22:56.630" idx="9">
    <p:pos x="196" y="925"/>
    <p:text>"timestamp"?</p:text>
  </p:cm>
  <p:cm authorId="0" dt="2018-12-05T21:22:56.630" idx="12">
    <p:pos x="196" y="1125"/>
    <p:text>I think it has to include at least the things that were supposed to be written because that is only sent to this server (and not other servers), we could rely on the client keeping it, but that's not great</p:text>
  </p:cm>
  <p:cm authorId="2" dt="2018-12-05T21:23:36.399" idx="8">
    <p:pos x="196" y="725"/>
    <p:text>Why strictly greater than?</p:text>
  </p:cm>
  <p:cm authorId="0" dt="2018-12-05T21:23:36.399" idx="11">
    <p:pos x="196" y="825"/>
    <p:text>we don't want to commit two transactions at the same time I think</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8-12-05T17:53:10.218" idx="14">
    <p:pos x="2842" y="543"/>
    <p:text>idk how to animate following lines of a text box, could put them in separate boxes I guess</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8-12-05T16:19:04.363" idx="15">
    <p:pos x="196" y="825"/>
    <p:text>ah right, this is controlled by t_safe, t_safe does not advance until the locks for a transaction committing earlier than s_read have been released, then the read can read that data
might also note that I believe later transactions can still execute (and grab locks and everything) while the read is executing, because the read is ordered before those transactions, which is fine because they are concurrent</p:text>
  </p:cm>
  <p:cm authorId="1" dt="2018-12-05T16:20:21.551" idx="4">
    <p:pos x="196" y="725"/>
    <p:text>Why client can read stale data as the writer grub the lock before commit?</p:text>
  </p:cm>
  <p:cm authorId="0" dt="2018-12-05T16:20:21.551" idx="16">
    <p:pos x="196" y="925"/>
    <p:text>I guess Spanner being multi-versioned is kind of important for deeply understanding it, but I remember we didn't really want to introduce it, and introducing it along with spanner and SNOW and recapping 2pl 2pc paxos putting it all together... might be a bit heavy</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16553651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baseline="0"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462cf94fd5_0_4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462cf94fd5_0_4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the setup.</a:t>
            </a:r>
            <a:endParaRPr/>
          </a:p>
          <a:p>
            <a:pPr marL="0" lvl="0" indent="0" algn="l" rtl="0">
              <a:spcBef>
                <a:spcPts val="0"/>
              </a:spcBef>
              <a:spcAft>
                <a:spcPts val="0"/>
              </a:spcAft>
              <a:buClr>
                <a:srgbClr val="000000"/>
              </a:buClr>
              <a:buSzPts val="1100"/>
              <a:buFont typeface="Arial"/>
              <a:buNone/>
            </a:pPr>
            <a:r>
              <a:rPr lang="en"/>
              <a:t>The client is going to execute txn 1.</a:t>
            </a:r>
            <a:endParaRPr/>
          </a:p>
          <a:p>
            <a:pPr marL="0" lvl="0" indent="0" algn="l" rtl="0">
              <a:spcBef>
                <a:spcPts val="0"/>
              </a:spcBef>
              <a:spcAft>
                <a:spcPts val="0"/>
              </a:spcAft>
              <a:buClr>
                <a:srgbClr val="000000"/>
              </a:buClr>
              <a:buSzPts val="1100"/>
              <a:buFont typeface="Arial"/>
              <a:buNone/>
            </a:pPr>
            <a:r>
              <a:rPr lang="en"/>
              <a:t>Colored nodes indicate paxos group, and Sam and Snz are the leaders of their respective paxos groups.</a:t>
            </a:r>
            <a:endParaRPr/>
          </a:p>
          <a:p>
            <a:pPr marL="0" lvl="0" indent="0" algn="l" rtl="0">
              <a:spcBef>
                <a:spcPts val="0"/>
              </a:spcBef>
              <a:spcAft>
                <a:spcPts val="0"/>
              </a:spcAft>
              <a:buClr>
                <a:srgbClr val="000000"/>
              </a:buClr>
              <a:buSzPts val="1100"/>
              <a:buFont typeface="Arial"/>
              <a:buNone/>
            </a:pPr>
            <a:r>
              <a:rPr lang="en"/>
              <a:t>The red group handles the shard containing keys a-m, and green n-z</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462cf94fd5_0_3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462cf94fd5_0_3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1. Client sends reads to the leaders of each shard</a:t>
            </a:r>
            <a:endParaRPr dirty="0"/>
          </a:p>
          <a:p>
            <a:pPr marL="0" lvl="0" indent="0" algn="l" rtl="0">
              <a:spcBef>
                <a:spcPts val="0"/>
              </a:spcBef>
              <a:spcAft>
                <a:spcPts val="0"/>
              </a:spcAft>
              <a:buNone/>
            </a:pPr>
            <a:r>
              <a:rPr lang="en" dirty="0"/>
              <a:t>2. Leaders get a shared lock on the key</a:t>
            </a:r>
            <a:endParaRPr dirty="0"/>
          </a:p>
          <a:p>
            <a:pPr marL="0" lvl="0" indent="0" algn="l" rtl="0">
              <a:spcBef>
                <a:spcPts val="0"/>
              </a:spcBef>
              <a:spcAft>
                <a:spcPts val="0"/>
              </a:spcAft>
              <a:buNone/>
            </a:pPr>
            <a:r>
              <a:rPr lang="en" dirty="0"/>
              <a:t>3. Leaders send the result back to the client</a:t>
            </a:r>
            <a:endParaRPr dirty="0"/>
          </a:p>
          <a:p>
            <a:pPr marL="0" lvl="0" indent="0" algn="l" rtl="0">
              <a:spcBef>
                <a:spcPts val="0"/>
              </a:spcBef>
              <a:spcAft>
                <a:spcPts val="0"/>
              </a:spcAft>
              <a:buNone/>
            </a:pPr>
            <a:r>
              <a:rPr lang="en" dirty="0"/>
              <a:t>3. Client then applies the operations in transaction locally</a:t>
            </a: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462cf94fd5_0_3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462cf94fd5_0_3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1. Client sends commit message to leaders notifying them of who the coordinator is, and what write operations they need to perform if any</a:t>
            </a:r>
            <a:endParaRPr dirty="0"/>
          </a:p>
          <a:p>
            <a:pPr marL="0" lvl="0" indent="0" algn="l" rtl="0">
              <a:spcBef>
                <a:spcPts val="0"/>
              </a:spcBef>
              <a:spcAft>
                <a:spcPts val="0"/>
              </a:spcAft>
              <a:buNone/>
            </a:pPr>
            <a:r>
              <a:rPr lang="en" dirty="0"/>
              <a:t>2. </a:t>
            </a:r>
            <a:r>
              <a:rPr lang="en" dirty="0" err="1"/>
              <a:t>Snz</a:t>
            </a:r>
            <a:r>
              <a:rPr lang="en" dirty="0"/>
              <a:t> grabs an exclusive lock on z and buffers the write</a:t>
            </a:r>
            <a:endParaRPr dirty="0"/>
          </a:p>
          <a:p>
            <a:pPr marL="0" lvl="0" indent="0" algn="l" rtl="0">
              <a:spcBef>
                <a:spcPts val="0"/>
              </a:spcBef>
              <a:spcAft>
                <a:spcPts val="0"/>
              </a:spcAft>
              <a:buNone/>
            </a:pPr>
            <a:r>
              <a:rPr lang="en" dirty="0"/>
              <a:t>3. </a:t>
            </a:r>
            <a:r>
              <a:rPr lang="en" dirty="0" err="1"/>
              <a:t>Snz</a:t>
            </a:r>
            <a:r>
              <a:rPr lang="en" dirty="0"/>
              <a:t> chooses a prepare timestamp </a:t>
            </a:r>
            <a:r>
              <a:rPr lang="en" dirty="0" err="1"/>
              <a:t>s_p</a:t>
            </a:r>
            <a:r>
              <a:rPr lang="en" dirty="0"/>
              <a:t> &gt; all previous local timestamps, say 7</a:t>
            </a:r>
            <a:endParaRPr dirty="0"/>
          </a:p>
          <a:p>
            <a:pPr marL="0" lvl="0" indent="0" algn="l" rtl="0">
              <a:spcBef>
                <a:spcPts val="0"/>
              </a:spcBef>
              <a:spcAft>
                <a:spcPts val="0"/>
              </a:spcAft>
              <a:buNone/>
            </a:pPr>
            <a:r>
              <a:rPr lang="en" dirty="0"/>
              <a:t>4. </a:t>
            </a:r>
            <a:r>
              <a:rPr lang="en" dirty="0" err="1"/>
              <a:t>Snz</a:t>
            </a:r>
            <a:r>
              <a:rPr lang="en" dirty="0"/>
              <a:t> replicates the prepare record (</a:t>
            </a:r>
            <a:r>
              <a:rPr lang="en" dirty="0" err="1"/>
              <a:t>paxos</a:t>
            </a:r>
            <a:r>
              <a:rPr lang="en" dirty="0"/>
              <a:t>)</a:t>
            </a:r>
            <a:endParaRPr dirty="0"/>
          </a:p>
          <a:p>
            <a:pPr marL="0" lvl="0" indent="0" algn="l" rtl="0">
              <a:spcBef>
                <a:spcPts val="0"/>
              </a:spcBef>
              <a:spcAft>
                <a:spcPts val="0"/>
              </a:spcAft>
              <a:buNone/>
            </a:pPr>
            <a:r>
              <a:rPr lang="en" dirty="0"/>
              <a:t>5. </a:t>
            </a:r>
            <a:r>
              <a:rPr lang="en" dirty="0" err="1"/>
              <a:t>Snz</a:t>
            </a:r>
            <a:r>
              <a:rPr lang="en" dirty="0"/>
              <a:t> sends the prepare timestamp </a:t>
            </a:r>
            <a:r>
              <a:rPr lang="en" dirty="0" err="1"/>
              <a:t>s_p</a:t>
            </a:r>
            <a:r>
              <a:rPr lang="en" dirty="0"/>
              <a:t> to Sam</a:t>
            </a:r>
            <a:endParaRPr dirty="0"/>
          </a:p>
          <a:p>
            <a:pPr marL="0" lvl="0" indent="0" algn="l" rtl="0">
              <a:spcBef>
                <a:spcPts val="0"/>
              </a:spcBef>
              <a:spcAft>
                <a:spcPts val="0"/>
              </a:spcAft>
              <a:buNone/>
            </a:pPr>
            <a:r>
              <a:rPr lang="en" dirty="0"/>
              <a:t>6. Sam chooses a commit timestamp s_t1 &gt;= </a:t>
            </a:r>
            <a:r>
              <a:rPr lang="en" dirty="0" err="1"/>
              <a:t>s_p</a:t>
            </a:r>
            <a:r>
              <a:rPr lang="en" dirty="0"/>
              <a:t> and &gt; all previous local timestamps, say it chose 8</a:t>
            </a:r>
            <a:endParaRPr dirty="0"/>
          </a:p>
          <a:p>
            <a:pPr marL="0" lvl="0" indent="0" algn="l" rtl="0">
              <a:spcBef>
                <a:spcPts val="0"/>
              </a:spcBef>
              <a:spcAft>
                <a:spcPts val="0"/>
              </a:spcAft>
              <a:buNone/>
            </a:pPr>
            <a:r>
              <a:rPr lang="en" dirty="0"/>
              <a:t>7. Sam replicates the commit record, then waits for time s_t1 to pass</a:t>
            </a:r>
            <a:endParaRPr dirty="0"/>
          </a:p>
          <a:p>
            <a:pPr marL="0" lvl="0" indent="0" algn="l" rtl="0">
              <a:spcBef>
                <a:spcPts val="0"/>
              </a:spcBef>
              <a:spcAft>
                <a:spcPts val="0"/>
              </a:spcAft>
              <a:buNone/>
            </a:pPr>
            <a:r>
              <a:rPr lang="en" dirty="0"/>
              <a:t>8. Sam sends the commit message to the client and to </a:t>
            </a:r>
            <a:r>
              <a:rPr lang="en" dirty="0" err="1"/>
              <a:t>Snz</a:t>
            </a:r>
            <a:r>
              <a:rPr lang="en" dirty="0"/>
              <a:t> containing the commit time s_t1</a:t>
            </a:r>
            <a:endParaRPr dirty="0"/>
          </a:p>
          <a:p>
            <a:pPr marL="0" lvl="0" indent="0" algn="l" rtl="0">
              <a:spcBef>
                <a:spcPts val="0"/>
              </a:spcBef>
              <a:spcAft>
                <a:spcPts val="0"/>
              </a:spcAft>
              <a:buNone/>
            </a:pPr>
            <a:r>
              <a:rPr lang="en" dirty="0"/>
              <a:t>9. </a:t>
            </a:r>
            <a:r>
              <a:rPr lang="en" dirty="0" err="1"/>
              <a:t>Snz</a:t>
            </a:r>
            <a:r>
              <a:rPr lang="en" dirty="0"/>
              <a:t> waits until s_t1 and applies the transaction releasing the locks</a:t>
            </a:r>
          </a:p>
          <a:p>
            <a:pPr marL="0" lvl="0" indent="0" algn="l" rtl="0">
              <a:spcBef>
                <a:spcPts val="0"/>
              </a:spcBef>
              <a:spcAft>
                <a:spcPts val="0"/>
              </a:spcAft>
              <a:buNone/>
            </a:pPr>
            <a:endParaRPr lang="en" dirty="0"/>
          </a:p>
          <a:p>
            <a:pPr marL="0" lvl="0" indent="0" algn="l" rtl="0">
              <a:spcBef>
                <a:spcPts val="0"/>
              </a:spcBef>
              <a:spcAft>
                <a:spcPts val="0"/>
              </a:spcAft>
              <a:buNone/>
            </a:pPr>
            <a:r>
              <a:rPr lang="en" dirty="0"/>
              <a:t>Q: is the wait time totally wasted? A: No, we can do replication and 2PC during this time. </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462cf94fd5_0_2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462cf94fd5_0_2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Talked about wanting to make reads as efficient as possible… strategy 1: do lock-free </a:t>
            </a:r>
            <a:r>
              <a:rPr lang="en-US" dirty="0" err="1"/>
              <a:t>txns</a:t>
            </a: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462cf94fd5_0_4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462cf94fd5_0_4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US" dirty="0"/>
              <a:t>The client chooses a commit timestamp (</a:t>
            </a:r>
            <a:r>
              <a:rPr lang="en-US" i="1" dirty="0" err="1"/>
              <a:t>s</a:t>
            </a:r>
            <a:r>
              <a:rPr lang="en-US" i="1" baseline="-25000" dirty="0" err="1"/>
              <a:t>read</a:t>
            </a:r>
            <a:r>
              <a:rPr lang="en-US" dirty="0"/>
              <a:t>) to be </a:t>
            </a:r>
            <a:r>
              <a:rPr lang="en-US" dirty="0" err="1"/>
              <a:t>TrueTime.now.latest</a:t>
            </a:r>
            <a:r>
              <a:rPr lang="en-US" dirty="0"/>
              <a:t>(), sends this to shards along with transaction</a:t>
            </a:r>
          </a:p>
          <a:p>
            <a:pPr marL="457200" lvl="0" indent="-342900" algn="l" rtl="0">
              <a:spcBef>
                <a:spcPts val="0"/>
              </a:spcBef>
              <a:spcAft>
                <a:spcPts val="0"/>
              </a:spcAft>
              <a:buSzPts val="1800"/>
              <a:buAutoNum type="arabicPeriod"/>
            </a:pPr>
            <a:r>
              <a:rPr lang="en-US" dirty="0"/>
              <a:t>Shards wait until </a:t>
            </a:r>
            <a:r>
              <a:rPr lang="en-US" i="1" dirty="0" err="1"/>
              <a:t>s</a:t>
            </a:r>
            <a:r>
              <a:rPr lang="en-US" i="1" baseline="-25000" dirty="0" err="1"/>
              <a:t>read</a:t>
            </a:r>
            <a:r>
              <a:rPr lang="en-US" dirty="0"/>
              <a:t> &lt; </a:t>
            </a:r>
            <a:r>
              <a:rPr lang="en-US" i="1" dirty="0" err="1"/>
              <a:t>t</a:t>
            </a:r>
            <a:r>
              <a:rPr lang="en-US" i="1" baseline="-25000" dirty="0" err="1"/>
              <a:t>safe</a:t>
            </a:r>
            <a:endParaRPr lang="en-US" dirty="0"/>
          </a:p>
          <a:p>
            <a:pPr marL="457200" lvl="0" indent="-342900" algn="l" rtl="0">
              <a:spcBef>
                <a:spcPts val="0"/>
              </a:spcBef>
              <a:spcAft>
                <a:spcPts val="0"/>
              </a:spcAft>
              <a:buSzPts val="1800"/>
              <a:buAutoNum type="arabicPeriod"/>
            </a:pPr>
            <a:r>
              <a:rPr lang="en-US" dirty="0"/>
              <a:t>Shards read data as of the time </a:t>
            </a:r>
            <a:r>
              <a:rPr lang="en-US" i="1" dirty="0" err="1"/>
              <a:t>s</a:t>
            </a:r>
            <a:r>
              <a:rPr lang="en-US" i="1" baseline="-25000" dirty="0" err="1"/>
              <a:t>read</a:t>
            </a:r>
            <a:endParaRPr lang="en-US" dirty="0"/>
          </a:p>
          <a:p>
            <a:pPr marL="457200" lvl="0" indent="-342900" algn="l" rtl="0">
              <a:spcBef>
                <a:spcPts val="0"/>
              </a:spcBef>
              <a:spcAft>
                <a:spcPts val="0"/>
              </a:spcAft>
              <a:buSzPts val="1800"/>
              <a:buAutoNum type="arabicPeriod"/>
            </a:pPr>
            <a:r>
              <a:rPr lang="en-US" dirty="0"/>
              <a:t>Shards return data.</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Q: What changes if there are conflicting transactions? A: Nothing! </a:t>
            </a:r>
            <a:r>
              <a:rPr lang="en-US" dirty="0" err="1"/>
              <a:t>t_safe</a:t>
            </a:r>
            <a:r>
              <a:rPr lang="en-US" dirty="0"/>
              <a:t> is not advanced until the conflicting transaction commits, or aborts.</a:t>
            </a:r>
          </a:p>
          <a:p>
            <a:pPr marL="228600" lvl="0" indent="-228600" algn="l" rtl="0">
              <a:spcBef>
                <a:spcPts val="0"/>
              </a:spcBef>
              <a:spcAft>
                <a:spcPts val="0"/>
              </a:spcAft>
              <a:buAutoNum type="arabicPeriod"/>
            </a:pPr>
            <a:endParaRPr lang="en"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462cf94fd5_0_3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462cf94fd5_0_3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g462cf94fd5_0_2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8" name="Google Shape;248;g462cf94fd5_0_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SNOW Theorem provides a lens to analyze read-only txn algorithms</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462cf94fd5_0_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462cf94fd5_0_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We block waiting for </a:t>
            </a:r>
            <a:r>
              <a:rPr lang="en-US" dirty="0" err="1"/>
              <a:t>t_safe</a:t>
            </a:r>
            <a:r>
              <a:rPr lang="en-US" dirty="0"/>
              <a:t> to catch up to time of the </a:t>
            </a:r>
            <a:r>
              <a:rPr lang="en-US" dirty="0" err="1"/>
              <a:t>ROtxn</a:t>
            </a: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462cf94fd5_0_2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462cf94fd5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Don’t go into the details of this? Seems like not enough time</a:t>
            </a:r>
            <a:endParaRPr/>
          </a:p>
          <a:p>
            <a:pPr marL="0" lvl="0" indent="0" algn="l" rtl="0">
              <a:spcBef>
                <a:spcPts val="0"/>
              </a:spcBef>
              <a:spcAft>
                <a:spcPts val="0"/>
              </a:spcAft>
              <a:buNone/>
            </a:pPr>
            <a:r>
              <a:rPr lang="en"/>
              <a:t>Can choose to do this or the other read-only transaction we saw previously</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462cf94fd5_0_4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462cf94fd5_0_4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 dirty="0"/>
              <a:t>The previous RO-</a:t>
            </a:r>
            <a:r>
              <a:rPr lang="en" dirty="0" err="1"/>
              <a:t>txn</a:t>
            </a:r>
            <a:r>
              <a:rPr lang="en" dirty="0"/>
              <a:t> algorithm</a:t>
            </a:r>
          </a:p>
        </p:txBody>
      </p:sp>
    </p:spTree>
    <p:extLst>
      <p:ext uri="{BB962C8B-B14F-4D97-AF65-F5344CB8AC3E}">
        <p14:creationId xmlns:p14="http://schemas.microsoft.com/office/powerpoint/2010/main" val="749820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462cf94fd5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462cf94fd5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Review:</a:t>
            </a:r>
          </a:p>
          <a:p>
            <a:pPr marL="0" lvl="0" indent="0" algn="l" rtl="0">
              <a:spcBef>
                <a:spcPts val="0"/>
              </a:spcBef>
              <a:spcAft>
                <a:spcPts val="0"/>
              </a:spcAft>
              <a:buNone/>
            </a:pPr>
            <a:endParaRPr lang="en-US" dirty="0" smtClean="0"/>
          </a:p>
          <a:p>
            <a:pPr marL="0" lvl="0" indent="0" algn="l" rtl="0">
              <a:spcBef>
                <a:spcPts val="0"/>
              </a:spcBef>
              <a:spcAft>
                <a:spcPts val="0"/>
              </a:spcAft>
              <a:buNone/>
            </a:pPr>
            <a:r>
              <a:rPr lang="en-US" dirty="0" smtClean="0"/>
              <a:t>2</a:t>
            </a:r>
            <a:r>
              <a:rPr lang="en-US" baseline="0" dirty="0" smtClean="0"/>
              <a:t> Phase Lock is when locks are acquired at the beginning of the transaction, changes to the data are made, committed, and locks are released at the end of the transaction. (Draw a diagram—we may want to re-illustrate what 2PL is)</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OCC is when changes are made to the data without knowing if the transaction will conflict with another. The locks are acquired only at the commit phase (we may want to illustrate what OCC is)</a:t>
            </a: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462cf94fd5_0_5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462cf94fd5_0_5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 instead have clients request a previous version, say at time s_r (which should be far enough in the past if it is to be non-blocking), and leader immediately return the version of the key at time s_r.</a:t>
            </a:r>
            <a:endParaRPr/>
          </a:p>
          <a:p>
            <a:pPr marL="0" lvl="0" indent="0" algn="l" rtl="0">
              <a:spcBef>
                <a:spcPts val="0"/>
              </a:spcBef>
              <a:spcAft>
                <a:spcPts val="0"/>
              </a:spcAft>
              <a:buNone/>
            </a:pPr>
            <a:r>
              <a:rPr lang="en"/>
              <a:t>This prevents the ro txn from blocking on any computation, but txns can return stale values.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462cf94fd5_0_48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0" name="Google Shape;320;g462cf94fd5_0_4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462cf94fd5_0_3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6" name="Google Shape;326;g462cf94fd5_0_3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462cf94fd5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462cf94fd5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Review</a:t>
            </a:r>
            <a:r>
              <a:rPr lang="en-US" baseline="0" dirty="0" smtClean="0"/>
              <a:t> what a shard is (draw a diagram where some rows are on some machines and other rows are on other machines).</a:t>
            </a:r>
          </a:p>
          <a:p>
            <a:pPr marL="0" lvl="0" indent="0" algn="l" rtl="0">
              <a:spcBef>
                <a:spcPts val="0"/>
              </a:spcBef>
              <a:spcAft>
                <a:spcPts val="0"/>
              </a:spcAft>
              <a:buNone/>
            </a:pPr>
            <a:endParaRPr lang="en-US" dirty="0" smtClean="0"/>
          </a:p>
          <a:p>
            <a:pPr marL="0" lvl="0" indent="0" algn="l" rtl="0">
              <a:spcBef>
                <a:spcPts val="0"/>
              </a:spcBef>
              <a:spcAft>
                <a:spcPts val="0"/>
              </a:spcAft>
              <a:buNone/>
            </a:pPr>
            <a:r>
              <a:rPr lang="en-US" dirty="0" smtClean="0"/>
              <a:t>2PL </a:t>
            </a:r>
            <a:r>
              <a:rPr lang="en-US" dirty="0"/>
              <a:t>for concurrent transactions that span multiple </a:t>
            </a:r>
            <a:r>
              <a:rPr lang="en-US" dirty="0" smtClean="0"/>
              <a:t>shards</a:t>
            </a:r>
            <a:r>
              <a:rPr lang="en-US" baseline="0" dirty="0" smtClean="0"/>
              <a:t> (draw out an example for this)</a:t>
            </a:r>
          </a:p>
          <a:p>
            <a:pPr marL="0" lvl="0" indent="0" algn="l" rtl="0">
              <a:spcBef>
                <a:spcPts val="0"/>
              </a:spcBef>
              <a:spcAft>
                <a:spcPts val="0"/>
              </a:spcAft>
              <a:buNone/>
            </a:pPr>
            <a:r>
              <a:rPr lang="en-US" dirty="0" smtClean="0"/>
              <a:t>2PC </a:t>
            </a:r>
            <a:r>
              <a:rPr lang="en-US" dirty="0"/>
              <a:t>will need to hear back from *every* shard it contacts </a:t>
            </a:r>
            <a:r>
              <a:rPr lang="en-US" dirty="0">
                <a:sym typeface="Wingdings" pitchFamily="2" charset="2"/>
              </a:rPr>
              <a:t> replicate </a:t>
            </a:r>
            <a:r>
              <a:rPr lang="en-US" dirty="0" smtClean="0">
                <a:sym typeface="Wingdings" pitchFamily="2" charset="2"/>
              </a:rPr>
              <a:t>shards</a:t>
            </a:r>
          </a:p>
          <a:p>
            <a:pPr marL="0" lvl="0" indent="0" algn="l" rtl="0">
              <a:spcBef>
                <a:spcPts val="0"/>
              </a:spcBef>
              <a:spcAft>
                <a:spcPts val="0"/>
              </a:spcAft>
              <a:buNone/>
            </a:pPr>
            <a:endParaRPr lang="en-US" dirty="0" smtClean="0">
              <a:sym typeface="Wingdings" pitchFamily="2" charset="2"/>
            </a:endParaRPr>
          </a:p>
          <a:p>
            <a:pPr marL="0" lvl="0" indent="0" algn="l" rtl="0">
              <a:spcBef>
                <a:spcPts val="0"/>
              </a:spcBef>
              <a:spcAft>
                <a:spcPts val="0"/>
              </a:spcAft>
              <a:buNone/>
            </a:pPr>
            <a:r>
              <a:rPr lang="en-US" dirty="0" smtClean="0">
                <a:sym typeface="Wingdings" pitchFamily="2" charset="2"/>
              </a:rPr>
              <a:t>(Go</a:t>
            </a:r>
            <a:r>
              <a:rPr lang="en-US" baseline="0" dirty="0" smtClean="0">
                <a:sym typeface="Wingdings" pitchFamily="2" charset="2"/>
              </a:rPr>
              <a:t> through this quickly, promise that students will see a clearer example on the next slide.)</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462cf94fd5_0_3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462cf94fd5_0_3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en-US" dirty="0" smtClean="0"/>
              <a:t>I would say that the simplified version for this is that the client uses</a:t>
            </a:r>
            <a:r>
              <a:rPr lang="en-US" baseline="0" dirty="0" smtClean="0"/>
              <a:t> 2PL for handling concurrent transactions and 2PC for committing a single transaction.</a:t>
            </a:r>
          </a:p>
          <a:p>
            <a:pPr marL="914400" lvl="1" indent="-298450" algn="l" rtl="0">
              <a:spcBef>
                <a:spcPts val="0"/>
              </a:spcBef>
              <a:spcAft>
                <a:spcPts val="0"/>
              </a:spcAft>
              <a:buSzPts val="1100"/>
              <a:buChar char="●"/>
            </a:pPr>
            <a:r>
              <a:rPr lang="en-US" baseline="0" dirty="0" smtClean="0"/>
              <a:t>If they ask, tell them a more coherent version is later in the slides</a:t>
            </a:r>
          </a:p>
          <a:p>
            <a:pPr marL="615950" lvl="1" indent="0" algn="l" rtl="0">
              <a:spcBef>
                <a:spcPts val="0"/>
              </a:spcBef>
              <a:spcAft>
                <a:spcPts val="0"/>
              </a:spcAft>
              <a:buSzPts val="1100"/>
              <a:buNone/>
            </a:pPr>
            <a:r>
              <a:rPr lang="en-US" baseline="0" dirty="0" smtClean="0"/>
              <a:t>I would also clarify that each </a:t>
            </a:r>
            <a:r>
              <a:rPr lang="en-US" baseline="0" dirty="0" err="1" smtClean="0"/>
              <a:t>Paxos</a:t>
            </a:r>
            <a:r>
              <a:rPr lang="en-US" baseline="0" dirty="0" smtClean="0"/>
              <a:t> group has a leader, and that’s the one machine assigned to play telephone with the other ones in the group.</a:t>
            </a:r>
          </a:p>
          <a:p>
            <a:pPr marL="914400" lvl="1" indent="-298450" algn="l" rtl="0">
              <a:spcBef>
                <a:spcPts val="0"/>
              </a:spcBef>
              <a:spcAft>
                <a:spcPts val="0"/>
              </a:spcAft>
              <a:buSzPts val="1100"/>
              <a:buChar char="●"/>
            </a:pPr>
            <a:endParaRPr lang="en-US" dirty="0" smtClean="0"/>
          </a:p>
          <a:p>
            <a:pPr marL="457200" lvl="0" indent="-298450" algn="l" rtl="0">
              <a:spcBef>
                <a:spcPts val="0"/>
              </a:spcBef>
              <a:spcAft>
                <a:spcPts val="0"/>
              </a:spcAft>
              <a:buSzPts val="1100"/>
              <a:buChar char="●"/>
            </a:pPr>
            <a:r>
              <a:rPr lang="en" dirty="0" smtClean="0"/>
              <a:t>Scalability </a:t>
            </a:r>
            <a:r>
              <a:rPr lang="en" dirty="0"/>
              <a:t>from sharding</a:t>
            </a:r>
            <a:endParaRPr dirty="0"/>
          </a:p>
          <a:p>
            <a:pPr marL="457200" lvl="0" indent="-298450" algn="l" rtl="0">
              <a:spcBef>
                <a:spcPts val="0"/>
              </a:spcBef>
              <a:spcAft>
                <a:spcPts val="0"/>
              </a:spcAft>
              <a:buSzPts val="1100"/>
              <a:buChar char="●"/>
            </a:pPr>
            <a:r>
              <a:rPr lang="en" dirty="0"/>
              <a:t>Clients communicate with shards using 2PL → handle concurrent transactions</a:t>
            </a:r>
            <a:endParaRPr dirty="0"/>
          </a:p>
          <a:p>
            <a:pPr marL="457200" lvl="0" indent="-298450" algn="l" rtl="0">
              <a:spcBef>
                <a:spcPts val="0"/>
              </a:spcBef>
              <a:spcAft>
                <a:spcPts val="0"/>
              </a:spcAft>
              <a:buSzPts val="1100"/>
              <a:buChar char="●"/>
            </a:pPr>
            <a:r>
              <a:rPr lang="en" dirty="0"/>
              <a:t>2PC between shards to get atomic commit</a:t>
            </a:r>
            <a:endParaRPr dirty="0"/>
          </a:p>
          <a:p>
            <a:pPr marL="914400" lvl="1" indent="-298450" algn="l" rtl="0">
              <a:spcBef>
                <a:spcPts val="0"/>
              </a:spcBef>
              <a:spcAft>
                <a:spcPts val="0"/>
              </a:spcAft>
              <a:buSzPts val="1100"/>
              <a:buChar char="○"/>
            </a:pPr>
            <a:r>
              <a:rPr lang="en" dirty="0"/>
              <a:t>Doesn’t handle failures</a:t>
            </a:r>
            <a:endParaRPr dirty="0"/>
          </a:p>
          <a:p>
            <a:pPr marL="457200" lvl="0" indent="-298450" algn="l" rtl="0">
              <a:spcBef>
                <a:spcPts val="0"/>
              </a:spcBef>
              <a:spcAft>
                <a:spcPts val="0"/>
              </a:spcAft>
              <a:buSzPts val="1100"/>
              <a:buChar char="●"/>
            </a:pPr>
            <a:r>
              <a:rPr lang="en" dirty="0"/>
              <a:t>Shards over replicated state machines with Paxos for fault tolerance</a:t>
            </a:r>
            <a:endParaRPr dirty="0"/>
          </a:p>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462cf94fd5_0_2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462cf94fd5_0_2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462cf94fd5_0_2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462cf94fd5_0_2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Define clock skew: maximum</a:t>
            </a:r>
            <a:r>
              <a:rPr lang="en-US" baseline="0" dirty="0" smtClean="0"/>
              <a:t> offset that two separate clocks could have.</a:t>
            </a:r>
          </a:p>
          <a:p>
            <a:pPr marL="0" lvl="0" indent="0" algn="l" rtl="0">
              <a:spcBef>
                <a:spcPts val="0"/>
              </a:spcBef>
              <a:spcAft>
                <a:spcPts val="0"/>
              </a:spcAft>
              <a:buNone/>
            </a:pPr>
            <a:endParaRPr lang="en-US" dirty="0" smtClean="0"/>
          </a:p>
          <a:p>
            <a:pPr marL="0" lvl="0" indent="0" algn="l" rtl="0">
              <a:spcBef>
                <a:spcPts val="0"/>
              </a:spcBef>
              <a:spcAft>
                <a:spcPts val="0"/>
              </a:spcAft>
              <a:buNone/>
            </a:pPr>
            <a:r>
              <a:rPr lang="en-US" dirty="0" smtClean="0"/>
              <a:t>Use </a:t>
            </a:r>
            <a:r>
              <a:rPr lang="en-US" dirty="0"/>
              <a:t>a centralized very-accurate clock to sync all Spanner servers</a:t>
            </a:r>
          </a:p>
          <a:p>
            <a:pPr marL="0" lvl="0" indent="0" algn="l" rtl="0">
              <a:spcBef>
                <a:spcPts val="0"/>
              </a:spcBef>
              <a:spcAft>
                <a:spcPts val="0"/>
              </a:spcAft>
              <a:buNone/>
            </a:pPr>
            <a:r>
              <a:rPr lang="en-US" dirty="0"/>
              <a:t>Synching constantly/perfectly is inefficient/impossible</a:t>
            </a:r>
          </a:p>
          <a:p>
            <a:pPr marL="0" lvl="0" indent="0" algn="l" rtl="0">
              <a:spcBef>
                <a:spcPts val="0"/>
              </a:spcBef>
              <a:spcAft>
                <a:spcPts val="0"/>
              </a:spcAft>
              <a:buNone/>
            </a:pPr>
            <a:r>
              <a:rPr lang="en-US" dirty="0"/>
              <a:t>Clock skew increases by a known amount over time</a:t>
            </a:r>
          </a:p>
          <a:p>
            <a:pPr marL="0" lvl="0" indent="0" algn="l" rtl="0">
              <a:spcBef>
                <a:spcPts val="0"/>
              </a:spcBef>
              <a:spcAft>
                <a:spcPts val="0"/>
              </a:spcAft>
              <a:buNone/>
            </a:pPr>
            <a:r>
              <a:rPr lang="en-US" dirty="0"/>
              <a:t>Take clock skew in account when determining “when” a </a:t>
            </a:r>
            <a:r>
              <a:rPr lang="en-US" dirty="0" err="1"/>
              <a:t>txn</a:t>
            </a:r>
            <a:r>
              <a:rPr lang="en-US" dirty="0"/>
              <a:t> is committed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462cf94fd5_0_2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462cf94fd5_0_2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smtClean="0"/>
              <a:t>Would</a:t>
            </a:r>
            <a:r>
              <a:rPr lang="en-US" baseline="0" dirty="0" smtClean="0"/>
              <a:t> clarify that transactions are totally ordered according to their commit timestamp (and also remind students what “totally ordered” means).</a:t>
            </a:r>
          </a:p>
          <a:p>
            <a:pPr marL="0" lvl="0" indent="0" algn="l" rtl="0">
              <a:spcBef>
                <a:spcPts val="0"/>
              </a:spcBef>
              <a:spcAft>
                <a:spcPts val="0"/>
              </a:spcAft>
              <a:buNone/>
            </a:pPr>
            <a:endParaRPr lang="en-US" baseline="0" dirty="0" smtClean="0"/>
          </a:p>
          <a:p>
            <a:pPr marL="0" lvl="0" indent="0" algn="l" rtl="0">
              <a:spcBef>
                <a:spcPts val="0"/>
              </a:spcBef>
              <a:spcAft>
                <a:spcPts val="0"/>
              </a:spcAft>
              <a:buNone/>
            </a:pPr>
            <a:r>
              <a:rPr lang="en-US" baseline="0" dirty="0" smtClean="0"/>
              <a:t>I would draw out a diagram on the board illustrating how </a:t>
            </a:r>
            <a:r>
              <a:rPr lang="en-US" baseline="0" dirty="0" err="1" smtClean="0"/>
              <a:t>TT.now</a:t>
            </a:r>
            <a:r>
              <a:rPr lang="en-US" baseline="0" dirty="0" smtClean="0"/>
              <a:t>() returns [</a:t>
            </a:r>
            <a:r>
              <a:rPr lang="en-US" baseline="0" dirty="0" err="1" smtClean="0"/>
              <a:t>TT.earliest</a:t>
            </a:r>
            <a:r>
              <a:rPr lang="en-US" baseline="0" dirty="0" smtClean="0"/>
              <a:t>(), </a:t>
            </a:r>
            <a:r>
              <a:rPr lang="en-US" baseline="0" dirty="0" err="1" smtClean="0"/>
              <a:t>TT.latest</a:t>
            </a:r>
            <a:r>
              <a:rPr lang="en-US" baseline="0" dirty="0" smtClean="0"/>
              <a:t>]</a:t>
            </a:r>
          </a:p>
          <a:p>
            <a:pPr marL="0" lvl="0" indent="0" algn="l" rtl="0">
              <a:spcBef>
                <a:spcPts val="0"/>
              </a:spcBef>
              <a:spcAft>
                <a:spcPts val="0"/>
              </a:spcAft>
              <a:buNone/>
            </a:pPr>
            <a:endParaRPr lang="en-US" dirty="0" smtClean="0"/>
          </a:p>
          <a:p>
            <a:pPr marL="0" lvl="0" indent="0" algn="l" rtl="0">
              <a:spcBef>
                <a:spcPts val="0"/>
              </a:spcBef>
              <a:spcAft>
                <a:spcPts val="0"/>
              </a:spcAft>
              <a:buNone/>
            </a:pPr>
            <a:r>
              <a:rPr lang="en" dirty="0" smtClean="0"/>
              <a:t>Intuitively</a:t>
            </a:r>
            <a:r>
              <a:rPr lang="en" dirty="0"/>
              <a:t>: Don’t want to advance t_safe for a txn until a change has been replicated, and don’t want to advance until it’s been committed. </a:t>
            </a:r>
            <a:endParaRPr dirty="0"/>
          </a:p>
          <a:p>
            <a:pPr marL="0" lvl="0" indent="0" algn="l" rtl="0">
              <a:spcBef>
                <a:spcPts val="0"/>
              </a:spcBef>
              <a:spcAft>
                <a:spcPts val="0"/>
              </a:spcAft>
              <a:buNone/>
            </a:pPr>
            <a:r>
              <a:rPr lang="en" dirty="0" err="1"/>
              <a:t>T_safe</a:t>
            </a:r>
            <a:r>
              <a:rPr lang="en" dirty="0"/>
              <a:t> is maintained by shard leader, min(</a:t>
            </a:r>
            <a:r>
              <a:rPr lang="en" dirty="0" err="1"/>
              <a:t>T_paxos</a:t>
            </a:r>
            <a:r>
              <a:rPr lang="en" dirty="0"/>
              <a:t>, </a:t>
            </a:r>
            <a:r>
              <a:rPr lang="en" dirty="0" err="1"/>
              <a:t>T_txnmgr</a:t>
            </a:r>
            <a:r>
              <a:rPr lang="en" dirty="0"/>
              <a:t>)</a:t>
            </a:r>
            <a:endParaRPr dirty="0"/>
          </a:p>
          <a:p>
            <a:pPr marL="0" lvl="0" indent="0" algn="l" rtl="0">
              <a:spcBef>
                <a:spcPts val="0"/>
              </a:spcBef>
              <a:spcAft>
                <a:spcPts val="0"/>
              </a:spcAft>
              <a:buNone/>
            </a:pPr>
            <a:r>
              <a:rPr lang="en" dirty="0"/>
              <a:t>Easy to maintain locally</a:t>
            </a:r>
            <a:endParaRPr dirty="0"/>
          </a:p>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462cf94fd5_0_2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462cf94fd5_0_2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Why client sends each leader coordinator ID: each leader will send “prepare” timestamp to coordinator</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462cf94fd5_0_2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462cf94fd5_0_2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rtl="0">
              <a:lnSpc>
                <a:spcPct val="100000"/>
              </a:lnSpc>
              <a:spcBef>
                <a:spcPts val="0"/>
              </a:spcBef>
              <a:spcAft>
                <a:spcPts val="0"/>
              </a:spcAft>
              <a:buClr>
                <a:srgbClr val="FFFFFF"/>
              </a:buClr>
              <a:buSzPts val="2800"/>
              <a:buNone/>
              <a:defRPr sz="2800">
                <a:solidFill>
                  <a:srgbClr val="FFFFFF"/>
                </a:solidFill>
              </a:defRPr>
            </a:lvl1pPr>
            <a:lvl2pPr lvl="1" algn="ctr" rtl="0">
              <a:lnSpc>
                <a:spcPct val="100000"/>
              </a:lnSpc>
              <a:spcBef>
                <a:spcPts val="0"/>
              </a:spcBef>
              <a:spcAft>
                <a:spcPts val="0"/>
              </a:spcAft>
              <a:buClr>
                <a:srgbClr val="FFFFFF"/>
              </a:buClr>
              <a:buSzPts val="2800"/>
              <a:buNone/>
              <a:defRPr sz="2800">
                <a:solidFill>
                  <a:srgbClr val="FFFFFF"/>
                </a:solidFill>
              </a:defRPr>
            </a:lvl2pPr>
            <a:lvl3pPr lvl="2" algn="ctr" rtl="0">
              <a:lnSpc>
                <a:spcPct val="100000"/>
              </a:lnSpc>
              <a:spcBef>
                <a:spcPts val="0"/>
              </a:spcBef>
              <a:spcAft>
                <a:spcPts val="0"/>
              </a:spcAft>
              <a:buClr>
                <a:srgbClr val="FFFFFF"/>
              </a:buClr>
              <a:buSzPts val="2800"/>
              <a:buNone/>
              <a:defRPr sz="2800">
                <a:solidFill>
                  <a:srgbClr val="FFFFFF"/>
                </a:solidFill>
              </a:defRPr>
            </a:lvl3pPr>
            <a:lvl4pPr lvl="3" algn="ctr" rtl="0">
              <a:lnSpc>
                <a:spcPct val="100000"/>
              </a:lnSpc>
              <a:spcBef>
                <a:spcPts val="0"/>
              </a:spcBef>
              <a:spcAft>
                <a:spcPts val="0"/>
              </a:spcAft>
              <a:buClr>
                <a:srgbClr val="FFFFFF"/>
              </a:buClr>
              <a:buSzPts val="2800"/>
              <a:buNone/>
              <a:defRPr sz="2800">
                <a:solidFill>
                  <a:srgbClr val="FFFFFF"/>
                </a:solidFill>
              </a:defRPr>
            </a:lvl4pPr>
            <a:lvl5pPr lvl="4" algn="ctr" rtl="0">
              <a:lnSpc>
                <a:spcPct val="100000"/>
              </a:lnSpc>
              <a:spcBef>
                <a:spcPts val="0"/>
              </a:spcBef>
              <a:spcAft>
                <a:spcPts val="0"/>
              </a:spcAft>
              <a:buClr>
                <a:srgbClr val="FFFFFF"/>
              </a:buClr>
              <a:buSzPts val="2800"/>
              <a:buNone/>
              <a:defRPr sz="2800">
                <a:solidFill>
                  <a:srgbClr val="FFFFFF"/>
                </a:solidFill>
              </a:defRPr>
            </a:lvl5pPr>
            <a:lvl6pPr lvl="5" algn="ctr" rtl="0">
              <a:lnSpc>
                <a:spcPct val="100000"/>
              </a:lnSpc>
              <a:spcBef>
                <a:spcPts val="0"/>
              </a:spcBef>
              <a:spcAft>
                <a:spcPts val="0"/>
              </a:spcAft>
              <a:buClr>
                <a:srgbClr val="FFFFFF"/>
              </a:buClr>
              <a:buSzPts val="2800"/>
              <a:buNone/>
              <a:defRPr sz="2800">
                <a:solidFill>
                  <a:srgbClr val="FFFFFF"/>
                </a:solidFill>
              </a:defRPr>
            </a:lvl6pPr>
            <a:lvl7pPr lvl="6" algn="ctr" rtl="0">
              <a:lnSpc>
                <a:spcPct val="100000"/>
              </a:lnSpc>
              <a:spcBef>
                <a:spcPts val="0"/>
              </a:spcBef>
              <a:spcAft>
                <a:spcPts val="0"/>
              </a:spcAft>
              <a:buClr>
                <a:srgbClr val="FFFFFF"/>
              </a:buClr>
              <a:buSzPts val="2800"/>
              <a:buNone/>
              <a:defRPr sz="2800">
                <a:solidFill>
                  <a:srgbClr val="FFFFFF"/>
                </a:solidFill>
              </a:defRPr>
            </a:lvl7pPr>
            <a:lvl8pPr lvl="7" algn="ctr" rtl="0">
              <a:lnSpc>
                <a:spcPct val="100000"/>
              </a:lnSpc>
              <a:spcBef>
                <a:spcPts val="0"/>
              </a:spcBef>
              <a:spcAft>
                <a:spcPts val="0"/>
              </a:spcAft>
              <a:buClr>
                <a:srgbClr val="FFFFFF"/>
              </a:buClr>
              <a:buSzPts val="2800"/>
              <a:buNone/>
              <a:defRPr sz="2800">
                <a:solidFill>
                  <a:srgbClr val="FFFFFF"/>
                </a:solidFill>
              </a:defRPr>
            </a:lvl8pPr>
            <a:lvl9pPr lvl="8" algn="ctr" rtl="0">
              <a:lnSpc>
                <a:spcPct val="100000"/>
              </a:lnSpc>
              <a:spcBef>
                <a:spcPts val="0"/>
              </a:spcBef>
              <a:spcAft>
                <a:spcPts val="0"/>
              </a:spcAft>
              <a:buClr>
                <a:srgbClr val="FFFFFF"/>
              </a:buClr>
              <a:buSzPts val="2800"/>
              <a:buNone/>
              <a:defRPr sz="2800">
                <a:solidFill>
                  <a:srgbClr val="FFFFFF"/>
                </a:solidFill>
              </a:defRPr>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rtl="0">
              <a:spcBef>
                <a:spcPts val="0"/>
              </a:spcBef>
              <a:spcAft>
                <a:spcPts val="0"/>
              </a:spcAft>
              <a:buClr>
                <a:srgbClr val="FFFFFF"/>
              </a:buClr>
              <a:buSzPts val="1800"/>
              <a:buChar char="●"/>
              <a:defRPr>
                <a:solidFill>
                  <a:srgbClr val="FFFFFF"/>
                </a:solidFill>
              </a:defRPr>
            </a:lvl1pPr>
            <a:lvl2pPr marL="914400" lvl="1" indent="-317500" rtl="0">
              <a:spcBef>
                <a:spcPts val="1600"/>
              </a:spcBef>
              <a:spcAft>
                <a:spcPts val="0"/>
              </a:spcAft>
              <a:buClr>
                <a:srgbClr val="FFFFFF"/>
              </a:buClr>
              <a:buSzPts val="1400"/>
              <a:buChar char="○"/>
              <a:defRPr>
                <a:solidFill>
                  <a:srgbClr val="FFFFFF"/>
                </a:solidFill>
              </a:defRPr>
            </a:lvl2pPr>
            <a:lvl3pPr marL="1371600" lvl="2" indent="-317500" rtl="0">
              <a:spcBef>
                <a:spcPts val="1600"/>
              </a:spcBef>
              <a:spcAft>
                <a:spcPts val="0"/>
              </a:spcAft>
              <a:buClr>
                <a:srgbClr val="FFFFFF"/>
              </a:buClr>
              <a:buSzPts val="1400"/>
              <a:buChar char="■"/>
              <a:defRPr>
                <a:solidFill>
                  <a:srgbClr val="FFFFFF"/>
                </a:solidFill>
              </a:defRPr>
            </a:lvl3pPr>
            <a:lvl4pPr marL="1828800" lvl="3" indent="-317500" rtl="0">
              <a:spcBef>
                <a:spcPts val="1600"/>
              </a:spcBef>
              <a:spcAft>
                <a:spcPts val="0"/>
              </a:spcAft>
              <a:buClr>
                <a:srgbClr val="FFFFFF"/>
              </a:buClr>
              <a:buSzPts val="1400"/>
              <a:buChar char="●"/>
              <a:defRPr>
                <a:solidFill>
                  <a:srgbClr val="FFFFFF"/>
                </a:solidFill>
              </a:defRPr>
            </a:lvl4pPr>
            <a:lvl5pPr marL="2286000" lvl="4" indent="-317500" rtl="0">
              <a:spcBef>
                <a:spcPts val="1600"/>
              </a:spcBef>
              <a:spcAft>
                <a:spcPts val="0"/>
              </a:spcAft>
              <a:buClr>
                <a:srgbClr val="FFFFFF"/>
              </a:buClr>
              <a:buSzPts val="1400"/>
              <a:buChar char="○"/>
              <a:defRPr>
                <a:solidFill>
                  <a:srgbClr val="FFFFFF"/>
                </a:solidFill>
              </a:defRPr>
            </a:lvl5pPr>
            <a:lvl6pPr marL="2743200" lvl="5" indent="-317500" rtl="0">
              <a:spcBef>
                <a:spcPts val="1600"/>
              </a:spcBef>
              <a:spcAft>
                <a:spcPts val="0"/>
              </a:spcAft>
              <a:buClr>
                <a:srgbClr val="FFFFFF"/>
              </a:buClr>
              <a:buSzPts val="1400"/>
              <a:buChar char="■"/>
              <a:defRPr>
                <a:solidFill>
                  <a:srgbClr val="FFFFFF"/>
                </a:solidFill>
              </a:defRPr>
            </a:lvl6pPr>
            <a:lvl7pPr marL="3200400" lvl="6" indent="-317500" rtl="0">
              <a:spcBef>
                <a:spcPts val="1600"/>
              </a:spcBef>
              <a:spcAft>
                <a:spcPts val="0"/>
              </a:spcAft>
              <a:buClr>
                <a:srgbClr val="FFFFFF"/>
              </a:buClr>
              <a:buSzPts val="1400"/>
              <a:buChar char="●"/>
              <a:defRPr>
                <a:solidFill>
                  <a:srgbClr val="FFFFFF"/>
                </a:solidFill>
              </a:defRPr>
            </a:lvl7pPr>
            <a:lvl8pPr marL="3657600" lvl="7" indent="-317500" rtl="0">
              <a:spcBef>
                <a:spcPts val="1600"/>
              </a:spcBef>
              <a:spcAft>
                <a:spcPts val="0"/>
              </a:spcAft>
              <a:buClr>
                <a:srgbClr val="FFFFFF"/>
              </a:buClr>
              <a:buSzPts val="1400"/>
              <a:buChar char="○"/>
              <a:defRPr>
                <a:solidFill>
                  <a:srgbClr val="FFFFFF"/>
                </a:solidFill>
              </a:defRPr>
            </a:lvl8pPr>
            <a:lvl9pPr marL="4114800" lvl="8" indent="-317500" rtl="0">
              <a:spcBef>
                <a:spcPts val="1600"/>
              </a:spcBef>
              <a:spcAft>
                <a:spcPts val="1600"/>
              </a:spcAft>
              <a:buClr>
                <a:srgbClr val="FFFFFF"/>
              </a:buClr>
              <a:buSzPts val="1400"/>
              <a:buChar char="■"/>
              <a:defRPr>
                <a:solidFill>
                  <a:srgbClr val="FFFFFF"/>
                </a:solidFill>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rtl="0">
              <a:spcBef>
                <a:spcPts val="0"/>
              </a:spcBef>
              <a:spcAft>
                <a:spcPts val="0"/>
              </a:spcAft>
              <a:buClr>
                <a:schemeClr val="dk1"/>
              </a:buClr>
              <a:buSzPts val="1800"/>
              <a:buChar char="●"/>
              <a:defRPr>
                <a:solidFill>
                  <a:schemeClr val="dk1"/>
                </a:solidFill>
              </a:defRPr>
            </a:lvl1pPr>
            <a:lvl2pPr marL="914400" lvl="1" indent="-317500" rtl="0">
              <a:spcBef>
                <a:spcPts val="1600"/>
              </a:spcBef>
              <a:spcAft>
                <a:spcPts val="0"/>
              </a:spcAft>
              <a:buClr>
                <a:schemeClr val="dk1"/>
              </a:buClr>
              <a:buSzPts val="1400"/>
              <a:buChar char="○"/>
              <a:defRPr>
                <a:solidFill>
                  <a:schemeClr val="dk1"/>
                </a:solidFill>
              </a:defRPr>
            </a:lvl2pPr>
            <a:lvl3pPr marL="1371600" lvl="2" indent="-317500" rtl="0">
              <a:spcBef>
                <a:spcPts val="1600"/>
              </a:spcBef>
              <a:spcAft>
                <a:spcPts val="0"/>
              </a:spcAft>
              <a:buClr>
                <a:schemeClr val="dk1"/>
              </a:buClr>
              <a:buSzPts val="1400"/>
              <a:buChar char="■"/>
              <a:defRPr>
                <a:solidFill>
                  <a:schemeClr val="dk1"/>
                </a:solidFill>
              </a:defRPr>
            </a:lvl3pPr>
            <a:lvl4pPr marL="1828800" lvl="3" indent="-317500" rtl="0">
              <a:spcBef>
                <a:spcPts val="1600"/>
              </a:spcBef>
              <a:spcAft>
                <a:spcPts val="0"/>
              </a:spcAft>
              <a:buClr>
                <a:schemeClr val="dk1"/>
              </a:buClr>
              <a:buSzPts val="1400"/>
              <a:buChar char="●"/>
              <a:defRPr>
                <a:solidFill>
                  <a:schemeClr val="dk1"/>
                </a:solidFill>
              </a:defRPr>
            </a:lvl4pPr>
            <a:lvl5pPr marL="2286000" lvl="4" indent="-317500" rtl="0">
              <a:spcBef>
                <a:spcPts val="1600"/>
              </a:spcBef>
              <a:spcAft>
                <a:spcPts val="0"/>
              </a:spcAft>
              <a:buClr>
                <a:schemeClr val="dk1"/>
              </a:buClr>
              <a:buSzPts val="1400"/>
              <a:buChar char="○"/>
              <a:defRPr>
                <a:solidFill>
                  <a:schemeClr val="dk1"/>
                </a:solidFill>
              </a:defRPr>
            </a:lvl5pPr>
            <a:lvl6pPr marL="2743200" lvl="5" indent="-317500" rtl="0">
              <a:spcBef>
                <a:spcPts val="1600"/>
              </a:spcBef>
              <a:spcAft>
                <a:spcPts val="0"/>
              </a:spcAft>
              <a:buClr>
                <a:schemeClr val="dk1"/>
              </a:buClr>
              <a:buSzPts val="1400"/>
              <a:buChar char="■"/>
              <a:defRPr>
                <a:solidFill>
                  <a:schemeClr val="dk1"/>
                </a:solidFill>
              </a:defRPr>
            </a:lvl6pPr>
            <a:lvl7pPr marL="3200400" lvl="6" indent="-317500" rtl="0">
              <a:spcBef>
                <a:spcPts val="1600"/>
              </a:spcBef>
              <a:spcAft>
                <a:spcPts val="0"/>
              </a:spcAft>
              <a:buClr>
                <a:schemeClr val="dk1"/>
              </a:buClr>
              <a:buSzPts val="1400"/>
              <a:buChar char="●"/>
              <a:defRPr>
                <a:solidFill>
                  <a:schemeClr val="dk1"/>
                </a:solidFill>
              </a:defRPr>
            </a:lvl7pPr>
            <a:lvl8pPr marL="3657600" lvl="7" indent="-317500" rtl="0">
              <a:spcBef>
                <a:spcPts val="1600"/>
              </a:spcBef>
              <a:spcAft>
                <a:spcPts val="0"/>
              </a:spcAft>
              <a:buClr>
                <a:schemeClr val="dk1"/>
              </a:buClr>
              <a:buSzPts val="1400"/>
              <a:buChar char="○"/>
              <a:defRPr>
                <a:solidFill>
                  <a:schemeClr val="dk1"/>
                </a:solidFill>
              </a:defRPr>
            </a:lvl8pPr>
            <a:lvl9pPr marL="4114800" lvl="8" indent="-317500" rtl="0">
              <a:spcBef>
                <a:spcPts val="1600"/>
              </a:spcBef>
              <a:spcAft>
                <a:spcPts val="160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rtl="0">
              <a:lnSpc>
                <a:spcPct val="115000"/>
              </a:lnSpc>
              <a:spcBef>
                <a:spcPts val="0"/>
              </a:spcBef>
              <a:spcAft>
                <a:spcPts val="0"/>
              </a:spcAft>
              <a:buClr>
                <a:schemeClr val="lt2"/>
              </a:buClr>
              <a:buSzPts val="1800"/>
              <a:buChar char="●"/>
              <a:defRPr sz="1800">
                <a:solidFill>
                  <a:schemeClr val="lt2"/>
                </a:solidFill>
              </a:defRPr>
            </a:lvl1pPr>
            <a:lvl2pPr marL="914400" lvl="1" indent="-317500" rtl="0">
              <a:lnSpc>
                <a:spcPct val="115000"/>
              </a:lnSpc>
              <a:spcBef>
                <a:spcPts val="1600"/>
              </a:spcBef>
              <a:spcAft>
                <a:spcPts val="0"/>
              </a:spcAft>
              <a:buClr>
                <a:schemeClr val="lt2"/>
              </a:buClr>
              <a:buSzPts val="1400"/>
              <a:buChar char="○"/>
              <a:defRPr>
                <a:solidFill>
                  <a:schemeClr val="lt2"/>
                </a:solidFill>
              </a:defRPr>
            </a:lvl2pPr>
            <a:lvl3pPr marL="1371600" lvl="2" indent="-317500" rtl="0">
              <a:lnSpc>
                <a:spcPct val="115000"/>
              </a:lnSpc>
              <a:spcBef>
                <a:spcPts val="1600"/>
              </a:spcBef>
              <a:spcAft>
                <a:spcPts val="0"/>
              </a:spcAft>
              <a:buClr>
                <a:schemeClr val="lt2"/>
              </a:buClr>
              <a:buSzPts val="1400"/>
              <a:buChar char="■"/>
              <a:defRPr>
                <a:solidFill>
                  <a:schemeClr val="lt2"/>
                </a:solidFill>
              </a:defRPr>
            </a:lvl3pPr>
            <a:lvl4pPr marL="1828800" lvl="3" indent="-317500" rtl="0">
              <a:lnSpc>
                <a:spcPct val="115000"/>
              </a:lnSpc>
              <a:spcBef>
                <a:spcPts val="1600"/>
              </a:spcBef>
              <a:spcAft>
                <a:spcPts val="0"/>
              </a:spcAft>
              <a:buClr>
                <a:schemeClr val="lt2"/>
              </a:buClr>
              <a:buSzPts val="1400"/>
              <a:buChar char="●"/>
              <a:defRPr>
                <a:solidFill>
                  <a:schemeClr val="lt2"/>
                </a:solidFill>
              </a:defRPr>
            </a:lvl4pPr>
            <a:lvl5pPr marL="2286000" lvl="4" indent="-317500" rtl="0">
              <a:lnSpc>
                <a:spcPct val="115000"/>
              </a:lnSpc>
              <a:spcBef>
                <a:spcPts val="1600"/>
              </a:spcBef>
              <a:spcAft>
                <a:spcPts val="0"/>
              </a:spcAft>
              <a:buClr>
                <a:schemeClr val="lt2"/>
              </a:buClr>
              <a:buSzPts val="1400"/>
              <a:buChar char="○"/>
              <a:defRPr>
                <a:solidFill>
                  <a:schemeClr val="lt2"/>
                </a:solidFill>
              </a:defRPr>
            </a:lvl5pPr>
            <a:lvl6pPr marL="2743200" lvl="5" indent="-317500" rtl="0">
              <a:lnSpc>
                <a:spcPct val="115000"/>
              </a:lnSpc>
              <a:spcBef>
                <a:spcPts val="1600"/>
              </a:spcBef>
              <a:spcAft>
                <a:spcPts val="0"/>
              </a:spcAft>
              <a:buClr>
                <a:schemeClr val="lt2"/>
              </a:buClr>
              <a:buSzPts val="1400"/>
              <a:buChar char="■"/>
              <a:defRPr>
                <a:solidFill>
                  <a:schemeClr val="lt2"/>
                </a:solidFill>
              </a:defRPr>
            </a:lvl6pPr>
            <a:lvl7pPr marL="3200400" lvl="6" indent="-317500" rtl="0">
              <a:lnSpc>
                <a:spcPct val="115000"/>
              </a:lnSpc>
              <a:spcBef>
                <a:spcPts val="1600"/>
              </a:spcBef>
              <a:spcAft>
                <a:spcPts val="0"/>
              </a:spcAft>
              <a:buClr>
                <a:schemeClr val="lt2"/>
              </a:buClr>
              <a:buSzPts val="1400"/>
              <a:buChar char="●"/>
              <a:defRPr>
                <a:solidFill>
                  <a:schemeClr val="lt2"/>
                </a:solidFill>
              </a:defRPr>
            </a:lvl7pPr>
            <a:lvl8pPr marL="3657600" lvl="7" indent="-317500" rtl="0">
              <a:lnSpc>
                <a:spcPct val="115000"/>
              </a:lnSpc>
              <a:spcBef>
                <a:spcPts val="1600"/>
              </a:spcBef>
              <a:spcAft>
                <a:spcPts val="0"/>
              </a:spcAft>
              <a:buClr>
                <a:schemeClr val="lt2"/>
              </a:buClr>
              <a:buSzPts val="1400"/>
              <a:buChar char="○"/>
              <a:defRPr>
                <a:solidFill>
                  <a:schemeClr val="lt2"/>
                </a:solidFill>
              </a:defRPr>
            </a:lvl8pPr>
            <a:lvl9pPr marL="4114800" lvl="8" indent="-317500" rtl="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lt2"/>
                </a:solidFill>
              </a:defRPr>
            </a:lvl1pPr>
            <a:lvl2pPr lvl="1" algn="r" rtl="0">
              <a:buNone/>
              <a:defRPr sz="1000">
                <a:solidFill>
                  <a:schemeClr val="lt2"/>
                </a:solidFill>
              </a:defRPr>
            </a:lvl2pPr>
            <a:lvl3pPr lvl="2" algn="r" rtl="0">
              <a:buNone/>
              <a:defRPr sz="1000">
                <a:solidFill>
                  <a:schemeClr val="lt2"/>
                </a:solidFill>
              </a:defRPr>
            </a:lvl3pPr>
            <a:lvl4pPr lvl="3" algn="r" rtl="0">
              <a:buNone/>
              <a:defRPr sz="1000">
                <a:solidFill>
                  <a:schemeClr val="lt2"/>
                </a:solidFill>
              </a:defRPr>
            </a:lvl4pPr>
            <a:lvl5pPr lvl="4" algn="r" rtl="0">
              <a:buNone/>
              <a:defRPr sz="1000">
                <a:solidFill>
                  <a:schemeClr val="lt2"/>
                </a:solidFill>
              </a:defRPr>
            </a:lvl5pPr>
            <a:lvl6pPr lvl="5" algn="r" rtl="0">
              <a:buNone/>
              <a:defRPr sz="1000">
                <a:solidFill>
                  <a:schemeClr val="lt2"/>
                </a:solidFill>
              </a:defRPr>
            </a:lvl6pPr>
            <a:lvl7pPr lvl="6" algn="r" rtl="0">
              <a:buNone/>
              <a:defRPr sz="1000">
                <a:solidFill>
                  <a:schemeClr val="lt2"/>
                </a:solidFill>
              </a:defRPr>
            </a:lvl7pPr>
            <a:lvl8pPr lvl="7" algn="r" rtl="0">
              <a:buNone/>
              <a:defRPr sz="1000">
                <a:solidFill>
                  <a:schemeClr val="lt2"/>
                </a:solidFill>
              </a:defRPr>
            </a:lvl8pPr>
            <a:lvl9pPr lvl="8" algn="r" rtl="0">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comments" Target="../comments/commen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comments" Target="../comments/commen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comments" Target="../comments/commen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comments" Target="../comments/commen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Spanner and SNOW</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smtClean="0">
                <a:solidFill>
                  <a:srgbClr val="FFFFFF"/>
                </a:solidFill>
              </a:rPr>
              <a:t>12/</a:t>
            </a:r>
            <a:r>
              <a:rPr lang="en-US" dirty="0" smtClean="0">
                <a:solidFill>
                  <a:srgbClr val="FFFFFF"/>
                </a:solidFill>
              </a:rPr>
              <a:t>6</a:t>
            </a:r>
            <a:r>
              <a:rPr lang="en" dirty="0" smtClean="0">
                <a:solidFill>
                  <a:srgbClr val="FFFFFF"/>
                </a:solidFill>
              </a:rPr>
              <a:t>/1</a:t>
            </a:r>
            <a:r>
              <a:rPr lang="en-US" dirty="0" smtClean="0">
                <a:solidFill>
                  <a:srgbClr val="FFFFFF"/>
                </a:solidFill>
              </a:rPr>
              <a:t>9</a:t>
            </a:r>
            <a:endParaRPr dirty="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2"/>
          <p:cNvSpPr txBox="1">
            <a:spLocks noGrp="1"/>
          </p:cNvSpPr>
          <p:nvPr>
            <p:ph type="title"/>
          </p:nvPr>
        </p:nvSpPr>
        <p:spPr>
          <a:xfrm>
            <a:off x="311700" y="445025"/>
            <a:ext cx="23241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Example</a:t>
            </a:r>
            <a:endParaRPr/>
          </a:p>
        </p:txBody>
      </p:sp>
      <p:sp>
        <p:nvSpPr>
          <p:cNvPr id="132" name="Google Shape;132;p22"/>
          <p:cNvSpPr txBox="1"/>
          <p:nvPr/>
        </p:nvSpPr>
        <p:spPr>
          <a:xfrm>
            <a:off x="311700" y="1278000"/>
            <a:ext cx="1119000" cy="154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txn 1:</a:t>
            </a:r>
            <a:endParaRPr>
              <a:solidFill>
                <a:srgbClr val="FFFFFF"/>
              </a:solidFill>
            </a:endParaRPr>
          </a:p>
          <a:p>
            <a:pPr marL="0" lvl="0" indent="0" algn="l" rtl="0">
              <a:spcBef>
                <a:spcPts val="0"/>
              </a:spcBef>
              <a:spcAft>
                <a:spcPts val="0"/>
              </a:spcAft>
              <a:buNone/>
            </a:pPr>
            <a:r>
              <a:rPr lang="en">
                <a:solidFill>
                  <a:srgbClr val="FFFFFF"/>
                </a:solidFill>
              </a:rPr>
              <a:t>   x = r(a)</a:t>
            </a:r>
            <a:endParaRPr>
              <a:solidFill>
                <a:srgbClr val="FFFFFF"/>
              </a:solidFill>
            </a:endParaRPr>
          </a:p>
          <a:p>
            <a:pPr marL="0" lvl="0" indent="0" algn="l" rtl="0">
              <a:spcBef>
                <a:spcPts val="0"/>
              </a:spcBef>
              <a:spcAft>
                <a:spcPts val="0"/>
              </a:spcAft>
              <a:buNone/>
            </a:pPr>
            <a:r>
              <a:rPr lang="en">
                <a:solidFill>
                  <a:srgbClr val="FFFFFF"/>
                </a:solidFill>
              </a:rPr>
              <a:t>   y = r(z)</a:t>
            </a:r>
            <a:endParaRPr>
              <a:solidFill>
                <a:srgbClr val="FFFFFF"/>
              </a:solidFill>
            </a:endParaRPr>
          </a:p>
          <a:p>
            <a:pPr marL="0" lvl="0" indent="0" algn="l" rtl="0">
              <a:spcBef>
                <a:spcPts val="0"/>
              </a:spcBef>
              <a:spcAft>
                <a:spcPts val="0"/>
              </a:spcAft>
              <a:buNone/>
            </a:pPr>
            <a:r>
              <a:rPr lang="en">
                <a:solidFill>
                  <a:srgbClr val="FFFFFF"/>
                </a:solidFill>
              </a:rPr>
              <a:t>   x = x + y</a:t>
            </a:r>
            <a:endParaRPr>
              <a:solidFill>
                <a:srgbClr val="FFFFFF"/>
              </a:solidFill>
            </a:endParaRPr>
          </a:p>
          <a:p>
            <a:pPr marL="0" lvl="0" indent="0" algn="l" rtl="0">
              <a:spcBef>
                <a:spcPts val="0"/>
              </a:spcBef>
              <a:spcAft>
                <a:spcPts val="0"/>
              </a:spcAft>
              <a:buNone/>
            </a:pPr>
            <a:r>
              <a:rPr lang="en">
                <a:solidFill>
                  <a:srgbClr val="FFFFFF"/>
                </a:solidFill>
              </a:rPr>
              <a:t>   w(z = x)</a:t>
            </a:r>
            <a:endParaRPr>
              <a:solidFill>
                <a:srgbClr val="FFFFFF"/>
              </a:solidFill>
            </a:endParaRPr>
          </a:p>
        </p:txBody>
      </p:sp>
      <p:sp>
        <p:nvSpPr>
          <p:cNvPr id="133" name="Google Shape;133;p22"/>
          <p:cNvSpPr/>
          <p:nvPr/>
        </p:nvSpPr>
        <p:spPr>
          <a:xfrm>
            <a:off x="2113000" y="2080475"/>
            <a:ext cx="854100" cy="810000"/>
          </a:xfrm>
          <a:prstGeom prst="rect">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2"/>
          <p:cNvSpPr/>
          <p:nvPr/>
        </p:nvSpPr>
        <p:spPr>
          <a:xfrm>
            <a:off x="4604481" y="894775"/>
            <a:ext cx="770400" cy="6483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2"/>
          <p:cNvSpPr/>
          <p:nvPr/>
        </p:nvSpPr>
        <p:spPr>
          <a:xfrm>
            <a:off x="5500400" y="1491425"/>
            <a:ext cx="517500" cy="4737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2"/>
          <p:cNvSpPr/>
          <p:nvPr/>
        </p:nvSpPr>
        <p:spPr>
          <a:xfrm>
            <a:off x="5500400" y="494525"/>
            <a:ext cx="517500" cy="4737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2"/>
          <p:cNvSpPr/>
          <p:nvPr/>
        </p:nvSpPr>
        <p:spPr>
          <a:xfrm>
            <a:off x="5528325" y="3887375"/>
            <a:ext cx="517500" cy="4737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2"/>
          <p:cNvSpPr/>
          <p:nvPr/>
        </p:nvSpPr>
        <p:spPr>
          <a:xfrm>
            <a:off x="5528325" y="2890475"/>
            <a:ext cx="517500" cy="4737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2"/>
          <p:cNvSpPr txBox="1"/>
          <p:nvPr/>
        </p:nvSpPr>
        <p:spPr>
          <a:xfrm>
            <a:off x="2046775" y="1690275"/>
            <a:ext cx="7704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Client</a:t>
            </a:r>
            <a:endParaRPr b="1">
              <a:solidFill>
                <a:srgbClr val="FFFFFF"/>
              </a:solidFill>
            </a:endParaRPr>
          </a:p>
        </p:txBody>
      </p:sp>
      <p:sp>
        <p:nvSpPr>
          <p:cNvPr id="140" name="Google Shape;140;p22"/>
          <p:cNvSpPr txBox="1"/>
          <p:nvPr/>
        </p:nvSpPr>
        <p:spPr>
          <a:xfrm>
            <a:off x="4670275" y="494525"/>
            <a:ext cx="6552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S</a:t>
            </a:r>
            <a:r>
              <a:rPr lang="en" b="1" baseline="-25000">
                <a:solidFill>
                  <a:srgbClr val="FFFFFF"/>
                </a:solidFill>
              </a:rPr>
              <a:t>a-m</a:t>
            </a:r>
            <a:endParaRPr b="1" baseline="-25000">
              <a:solidFill>
                <a:srgbClr val="FFFFFF"/>
              </a:solidFill>
            </a:endParaRPr>
          </a:p>
        </p:txBody>
      </p:sp>
      <p:sp>
        <p:nvSpPr>
          <p:cNvPr id="141" name="Google Shape;141;p22"/>
          <p:cNvSpPr txBox="1"/>
          <p:nvPr/>
        </p:nvSpPr>
        <p:spPr>
          <a:xfrm>
            <a:off x="4756325" y="3969575"/>
            <a:ext cx="6552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S</a:t>
            </a:r>
            <a:r>
              <a:rPr lang="en" b="1" baseline="-25000">
                <a:solidFill>
                  <a:srgbClr val="FFFFFF"/>
                </a:solidFill>
              </a:rPr>
              <a:t>n-z</a:t>
            </a:r>
            <a:endParaRPr b="1" baseline="-25000">
              <a:solidFill>
                <a:srgbClr val="FFFFFF"/>
              </a:solidFill>
            </a:endParaRPr>
          </a:p>
        </p:txBody>
      </p:sp>
      <p:sp>
        <p:nvSpPr>
          <p:cNvPr id="142" name="Google Shape;142;p22"/>
          <p:cNvSpPr txBox="1"/>
          <p:nvPr/>
        </p:nvSpPr>
        <p:spPr>
          <a:xfrm>
            <a:off x="4500375" y="803825"/>
            <a:ext cx="989400" cy="739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500" baseline="30000">
              <a:solidFill>
                <a:srgbClr val="FFFFFF"/>
              </a:solidFill>
            </a:endParaRPr>
          </a:p>
        </p:txBody>
      </p:sp>
      <p:sp>
        <p:nvSpPr>
          <p:cNvPr id="143" name="Google Shape;143;p22"/>
          <p:cNvSpPr/>
          <p:nvPr/>
        </p:nvSpPr>
        <p:spPr>
          <a:xfrm>
            <a:off x="4617119" y="3339300"/>
            <a:ext cx="770400" cy="6483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2"/>
          <p:cNvSpPr txBox="1"/>
          <p:nvPr/>
        </p:nvSpPr>
        <p:spPr>
          <a:xfrm>
            <a:off x="4513031" y="3248350"/>
            <a:ext cx="989400" cy="81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1500" baseline="30000">
              <a:solidFill>
                <a:srgbClr val="FFFFFF"/>
              </a:solidFill>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3"/>
          <p:cNvSpPr txBox="1">
            <a:spLocks noGrp="1"/>
          </p:cNvSpPr>
          <p:nvPr>
            <p:ph type="title"/>
          </p:nvPr>
        </p:nvSpPr>
        <p:spPr>
          <a:xfrm>
            <a:off x="311700" y="445025"/>
            <a:ext cx="23241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Example</a:t>
            </a:r>
            <a:endParaRPr/>
          </a:p>
        </p:txBody>
      </p:sp>
      <p:sp>
        <p:nvSpPr>
          <p:cNvPr id="150" name="Google Shape;150;p23"/>
          <p:cNvSpPr txBox="1"/>
          <p:nvPr/>
        </p:nvSpPr>
        <p:spPr>
          <a:xfrm>
            <a:off x="311700" y="1278000"/>
            <a:ext cx="1119000" cy="154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txn 1:</a:t>
            </a:r>
            <a:endParaRPr>
              <a:solidFill>
                <a:srgbClr val="FFFFFF"/>
              </a:solidFill>
            </a:endParaRPr>
          </a:p>
          <a:p>
            <a:pPr marL="0" lvl="0" indent="0" algn="l" rtl="0">
              <a:spcBef>
                <a:spcPts val="0"/>
              </a:spcBef>
              <a:spcAft>
                <a:spcPts val="0"/>
              </a:spcAft>
              <a:buNone/>
            </a:pPr>
            <a:r>
              <a:rPr lang="en">
                <a:solidFill>
                  <a:srgbClr val="FFFFFF"/>
                </a:solidFill>
              </a:rPr>
              <a:t>   x = r(a)</a:t>
            </a:r>
            <a:endParaRPr>
              <a:solidFill>
                <a:srgbClr val="FFFFFF"/>
              </a:solidFill>
            </a:endParaRPr>
          </a:p>
          <a:p>
            <a:pPr marL="0" lvl="0" indent="0" algn="l" rtl="0">
              <a:spcBef>
                <a:spcPts val="0"/>
              </a:spcBef>
              <a:spcAft>
                <a:spcPts val="0"/>
              </a:spcAft>
              <a:buNone/>
            </a:pPr>
            <a:r>
              <a:rPr lang="en">
                <a:solidFill>
                  <a:srgbClr val="FFFFFF"/>
                </a:solidFill>
              </a:rPr>
              <a:t>   y = r(z)</a:t>
            </a:r>
            <a:endParaRPr>
              <a:solidFill>
                <a:srgbClr val="FFFFFF"/>
              </a:solidFill>
            </a:endParaRPr>
          </a:p>
          <a:p>
            <a:pPr marL="0" lvl="0" indent="0" algn="l" rtl="0">
              <a:spcBef>
                <a:spcPts val="0"/>
              </a:spcBef>
              <a:spcAft>
                <a:spcPts val="0"/>
              </a:spcAft>
              <a:buNone/>
            </a:pPr>
            <a:r>
              <a:rPr lang="en">
                <a:solidFill>
                  <a:srgbClr val="FFFFFF"/>
                </a:solidFill>
              </a:rPr>
              <a:t>   x = x + y</a:t>
            </a:r>
            <a:endParaRPr>
              <a:solidFill>
                <a:srgbClr val="FFFFFF"/>
              </a:solidFill>
            </a:endParaRPr>
          </a:p>
          <a:p>
            <a:pPr marL="0" lvl="0" indent="0" algn="l" rtl="0">
              <a:spcBef>
                <a:spcPts val="0"/>
              </a:spcBef>
              <a:spcAft>
                <a:spcPts val="0"/>
              </a:spcAft>
              <a:buNone/>
            </a:pPr>
            <a:r>
              <a:rPr lang="en">
                <a:solidFill>
                  <a:srgbClr val="FFFFFF"/>
                </a:solidFill>
              </a:rPr>
              <a:t>   w(z = x)</a:t>
            </a:r>
            <a:endParaRPr>
              <a:solidFill>
                <a:srgbClr val="FFFFFF"/>
              </a:solidFill>
            </a:endParaRPr>
          </a:p>
        </p:txBody>
      </p:sp>
      <p:sp>
        <p:nvSpPr>
          <p:cNvPr id="151" name="Google Shape;151;p23"/>
          <p:cNvSpPr/>
          <p:nvPr/>
        </p:nvSpPr>
        <p:spPr>
          <a:xfrm>
            <a:off x="2113000" y="2080475"/>
            <a:ext cx="854100" cy="810000"/>
          </a:xfrm>
          <a:prstGeom prst="rect">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3"/>
          <p:cNvSpPr/>
          <p:nvPr/>
        </p:nvSpPr>
        <p:spPr>
          <a:xfrm>
            <a:off x="4604481" y="894775"/>
            <a:ext cx="770400" cy="6483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3"/>
          <p:cNvSpPr/>
          <p:nvPr/>
        </p:nvSpPr>
        <p:spPr>
          <a:xfrm>
            <a:off x="5500400" y="1491425"/>
            <a:ext cx="517500" cy="4737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3"/>
          <p:cNvSpPr/>
          <p:nvPr/>
        </p:nvSpPr>
        <p:spPr>
          <a:xfrm>
            <a:off x="5500400" y="494525"/>
            <a:ext cx="517500" cy="4737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3"/>
          <p:cNvSpPr/>
          <p:nvPr/>
        </p:nvSpPr>
        <p:spPr>
          <a:xfrm>
            <a:off x="5528325" y="3887375"/>
            <a:ext cx="517500" cy="4737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3"/>
          <p:cNvSpPr/>
          <p:nvPr/>
        </p:nvSpPr>
        <p:spPr>
          <a:xfrm>
            <a:off x="5528325" y="2890475"/>
            <a:ext cx="517500" cy="4737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3"/>
          <p:cNvSpPr txBox="1"/>
          <p:nvPr/>
        </p:nvSpPr>
        <p:spPr>
          <a:xfrm>
            <a:off x="2046775" y="1690275"/>
            <a:ext cx="8541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Client</a:t>
            </a:r>
            <a:endParaRPr b="1">
              <a:solidFill>
                <a:srgbClr val="FFFFFF"/>
              </a:solidFill>
            </a:endParaRPr>
          </a:p>
        </p:txBody>
      </p:sp>
      <p:sp>
        <p:nvSpPr>
          <p:cNvPr id="158" name="Google Shape;158;p23"/>
          <p:cNvSpPr txBox="1"/>
          <p:nvPr/>
        </p:nvSpPr>
        <p:spPr>
          <a:xfrm>
            <a:off x="4670275" y="494525"/>
            <a:ext cx="6552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S</a:t>
            </a:r>
            <a:r>
              <a:rPr lang="en" b="1" baseline="-25000">
                <a:solidFill>
                  <a:srgbClr val="FFFFFF"/>
                </a:solidFill>
              </a:rPr>
              <a:t>a-m</a:t>
            </a:r>
            <a:endParaRPr b="1" baseline="-25000">
              <a:solidFill>
                <a:srgbClr val="FFFFFF"/>
              </a:solidFill>
            </a:endParaRPr>
          </a:p>
        </p:txBody>
      </p:sp>
      <p:sp>
        <p:nvSpPr>
          <p:cNvPr id="159" name="Google Shape;159;p23"/>
          <p:cNvSpPr txBox="1"/>
          <p:nvPr/>
        </p:nvSpPr>
        <p:spPr>
          <a:xfrm>
            <a:off x="4756325" y="3969575"/>
            <a:ext cx="6552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S</a:t>
            </a:r>
            <a:r>
              <a:rPr lang="en" b="1" baseline="-25000">
                <a:solidFill>
                  <a:srgbClr val="FFFFFF"/>
                </a:solidFill>
              </a:rPr>
              <a:t>n-z</a:t>
            </a:r>
            <a:endParaRPr b="1" baseline="-25000">
              <a:solidFill>
                <a:srgbClr val="FFFFFF"/>
              </a:solidFill>
            </a:endParaRPr>
          </a:p>
        </p:txBody>
      </p:sp>
      <p:cxnSp>
        <p:nvCxnSpPr>
          <p:cNvPr id="160" name="Google Shape;160;p23"/>
          <p:cNvCxnSpPr/>
          <p:nvPr/>
        </p:nvCxnSpPr>
        <p:spPr>
          <a:xfrm>
            <a:off x="3009057" y="2899788"/>
            <a:ext cx="1533600" cy="410100"/>
          </a:xfrm>
          <a:prstGeom prst="straightConnector1">
            <a:avLst/>
          </a:prstGeom>
          <a:noFill/>
          <a:ln w="9525" cap="flat" cmpd="sng">
            <a:solidFill>
              <a:srgbClr val="FFFFFF"/>
            </a:solidFill>
            <a:prstDash val="solid"/>
            <a:round/>
            <a:headEnd type="none" w="med" len="med"/>
            <a:tailEnd type="triangle" w="med" len="med"/>
          </a:ln>
        </p:spPr>
      </p:cxnSp>
      <p:sp>
        <p:nvSpPr>
          <p:cNvPr id="161" name="Google Shape;161;p23"/>
          <p:cNvSpPr txBox="1"/>
          <p:nvPr/>
        </p:nvSpPr>
        <p:spPr>
          <a:xfrm rot="977525">
            <a:off x="3636282" y="2821168"/>
            <a:ext cx="517584" cy="249972"/>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r(z)</a:t>
            </a:r>
            <a:endParaRPr>
              <a:solidFill>
                <a:srgbClr val="FFFFFF"/>
              </a:solidFill>
            </a:endParaRPr>
          </a:p>
        </p:txBody>
      </p:sp>
      <p:cxnSp>
        <p:nvCxnSpPr>
          <p:cNvPr id="162" name="Google Shape;162;p23"/>
          <p:cNvCxnSpPr/>
          <p:nvPr/>
        </p:nvCxnSpPr>
        <p:spPr>
          <a:xfrm rot="10800000" flipH="1">
            <a:off x="3033325" y="1454625"/>
            <a:ext cx="1435800" cy="596400"/>
          </a:xfrm>
          <a:prstGeom prst="straightConnector1">
            <a:avLst/>
          </a:prstGeom>
          <a:noFill/>
          <a:ln w="9525" cap="flat" cmpd="sng">
            <a:solidFill>
              <a:srgbClr val="FFFFFF"/>
            </a:solidFill>
            <a:prstDash val="solid"/>
            <a:round/>
            <a:headEnd type="none" w="med" len="med"/>
            <a:tailEnd type="triangle" w="med" len="med"/>
          </a:ln>
        </p:spPr>
      </p:cxnSp>
      <p:sp>
        <p:nvSpPr>
          <p:cNvPr id="163" name="Google Shape;163;p23"/>
          <p:cNvSpPr txBox="1"/>
          <p:nvPr/>
        </p:nvSpPr>
        <p:spPr>
          <a:xfrm rot="-1276268">
            <a:off x="3394401" y="1420870"/>
            <a:ext cx="517666" cy="25019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r(a)</a:t>
            </a:r>
            <a:endParaRPr>
              <a:solidFill>
                <a:srgbClr val="FFFFFF"/>
              </a:solidFill>
            </a:endParaRPr>
          </a:p>
        </p:txBody>
      </p:sp>
      <p:sp>
        <p:nvSpPr>
          <p:cNvPr id="164" name="Google Shape;164;p23"/>
          <p:cNvSpPr txBox="1"/>
          <p:nvPr/>
        </p:nvSpPr>
        <p:spPr>
          <a:xfrm>
            <a:off x="4576575" y="881882"/>
            <a:ext cx="989400" cy="739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500" baseline="30000" dirty="0" err="1">
                <a:solidFill>
                  <a:srgbClr val="FFFFFF"/>
                </a:solidFill>
              </a:rPr>
              <a:t>s_lock</a:t>
            </a:r>
            <a:r>
              <a:rPr lang="en" sz="1500" baseline="30000" dirty="0">
                <a:solidFill>
                  <a:srgbClr val="FFFFFF"/>
                </a:solidFill>
              </a:rPr>
              <a:t>(a)</a:t>
            </a:r>
          </a:p>
          <a:p>
            <a:pPr marL="0" lvl="0" indent="0" algn="l" rtl="0">
              <a:spcBef>
                <a:spcPts val="0"/>
              </a:spcBef>
              <a:spcAft>
                <a:spcPts val="0"/>
              </a:spcAft>
              <a:buNone/>
            </a:pPr>
            <a:r>
              <a:rPr lang="en" sz="1500" baseline="30000" dirty="0">
                <a:solidFill>
                  <a:srgbClr val="FFFFFF"/>
                </a:solidFill>
              </a:rPr>
              <a:t>return</a:t>
            </a:r>
          </a:p>
          <a:p>
            <a:pPr marL="0" lvl="0" indent="0" algn="l" rtl="0">
              <a:spcBef>
                <a:spcPts val="0"/>
              </a:spcBef>
              <a:spcAft>
                <a:spcPts val="0"/>
              </a:spcAft>
              <a:buNone/>
            </a:pPr>
            <a:r>
              <a:rPr lang="en-US" sz="1500" baseline="30000" dirty="0">
                <a:solidFill>
                  <a:srgbClr val="FFFFFF"/>
                </a:solidFill>
              </a:rPr>
              <a:t>   value(a)</a:t>
            </a:r>
            <a:endParaRPr sz="1500" baseline="30000" dirty="0">
              <a:solidFill>
                <a:srgbClr val="FFFFFF"/>
              </a:solidFill>
            </a:endParaRPr>
          </a:p>
        </p:txBody>
      </p:sp>
      <p:sp>
        <p:nvSpPr>
          <p:cNvPr id="165" name="Google Shape;165;p23"/>
          <p:cNvSpPr/>
          <p:nvPr/>
        </p:nvSpPr>
        <p:spPr>
          <a:xfrm>
            <a:off x="4617119" y="3339300"/>
            <a:ext cx="770400" cy="6483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3"/>
          <p:cNvSpPr txBox="1"/>
          <p:nvPr/>
        </p:nvSpPr>
        <p:spPr>
          <a:xfrm>
            <a:off x="4589231" y="3304105"/>
            <a:ext cx="989400" cy="81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500" baseline="30000" dirty="0" err="1">
                <a:solidFill>
                  <a:srgbClr val="FFFFFF"/>
                </a:solidFill>
              </a:rPr>
              <a:t>s_lock</a:t>
            </a:r>
            <a:r>
              <a:rPr lang="en" sz="1500" baseline="30000" dirty="0">
                <a:solidFill>
                  <a:srgbClr val="FFFFFF"/>
                </a:solidFill>
              </a:rPr>
              <a:t>(z)</a:t>
            </a:r>
          </a:p>
          <a:p>
            <a:pPr marL="0" lvl="0" indent="0" algn="l" rtl="0">
              <a:spcBef>
                <a:spcPts val="0"/>
              </a:spcBef>
              <a:spcAft>
                <a:spcPts val="0"/>
              </a:spcAft>
              <a:buNone/>
            </a:pPr>
            <a:r>
              <a:rPr lang="en" sz="1500" baseline="30000" dirty="0">
                <a:solidFill>
                  <a:srgbClr val="FFFFFF"/>
                </a:solidFill>
              </a:rPr>
              <a:t>return </a:t>
            </a:r>
          </a:p>
          <a:p>
            <a:pPr marL="0" lvl="0" indent="0" algn="l" rtl="0">
              <a:spcBef>
                <a:spcPts val="0"/>
              </a:spcBef>
              <a:spcAft>
                <a:spcPts val="0"/>
              </a:spcAft>
              <a:buNone/>
            </a:pPr>
            <a:r>
              <a:rPr lang="en" sz="1500" baseline="30000" dirty="0">
                <a:solidFill>
                  <a:srgbClr val="FFFFFF"/>
                </a:solidFill>
              </a:rPr>
              <a:t>   value(z)</a:t>
            </a:r>
            <a:endParaRPr sz="1500" baseline="30000" dirty="0">
              <a:solidFill>
                <a:srgbClr val="FFFFFF"/>
              </a:solidFill>
            </a:endParaRPr>
          </a:p>
        </p:txBody>
      </p:sp>
      <p:cxnSp>
        <p:nvCxnSpPr>
          <p:cNvPr id="167" name="Google Shape;167;p23"/>
          <p:cNvCxnSpPr/>
          <p:nvPr/>
        </p:nvCxnSpPr>
        <p:spPr>
          <a:xfrm flipH="1">
            <a:off x="3128925" y="1557750"/>
            <a:ext cx="1369500" cy="574200"/>
          </a:xfrm>
          <a:prstGeom prst="straightConnector1">
            <a:avLst/>
          </a:prstGeom>
          <a:noFill/>
          <a:ln w="9525" cap="flat" cmpd="sng">
            <a:solidFill>
              <a:srgbClr val="FFFFFF"/>
            </a:solidFill>
            <a:prstDash val="solid"/>
            <a:round/>
            <a:headEnd type="none" w="med" len="med"/>
            <a:tailEnd type="triangle" w="med" len="med"/>
          </a:ln>
        </p:spPr>
      </p:cxnSp>
      <p:sp>
        <p:nvSpPr>
          <p:cNvPr id="168" name="Google Shape;168;p23"/>
          <p:cNvSpPr txBox="1"/>
          <p:nvPr/>
        </p:nvSpPr>
        <p:spPr>
          <a:xfrm rot="-1276831">
            <a:off x="3524343" y="1786827"/>
            <a:ext cx="741456" cy="25019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 == 1</a:t>
            </a:r>
            <a:endParaRPr>
              <a:solidFill>
                <a:srgbClr val="FFFFFF"/>
              </a:solidFill>
            </a:endParaRPr>
          </a:p>
        </p:txBody>
      </p:sp>
      <p:sp>
        <p:nvSpPr>
          <p:cNvPr id="169" name="Google Shape;169;p23"/>
          <p:cNvSpPr txBox="1"/>
          <p:nvPr/>
        </p:nvSpPr>
        <p:spPr>
          <a:xfrm rot="971439">
            <a:off x="3358381" y="3150787"/>
            <a:ext cx="741301" cy="25017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z == 2</a:t>
            </a:r>
            <a:endParaRPr>
              <a:solidFill>
                <a:srgbClr val="FFFFFF"/>
              </a:solidFill>
            </a:endParaRPr>
          </a:p>
        </p:txBody>
      </p:sp>
      <p:cxnSp>
        <p:nvCxnSpPr>
          <p:cNvPr id="170" name="Google Shape;170;p23"/>
          <p:cNvCxnSpPr/>
          <p:nvPr/>
        </p:nvCxnSpPr>
        <p:spPr>
          <a:xfrm rot="10800000">
            <a:off x="2981725" y="2978650"/>
            <a:ext cx="1494600" cy="419700"/>
          </a:xfrm>
          <a:prstGeom prst="straightConnector1">
            <a:avLst/>
          </a:prstGeom>
          <a:noFill/>
          <a:ln w="9525" cap="flat" cmpd="sng">
            <a:solidFill>
              <a:srgbClr val="FFFFFF"/>
            </a:solidFill>
            <a:prstDash val="solid"/>
            <a:round/>
            <a:headEnd type="none" w="med" len="med"/>
            <a:tailEnd type="triangle" w="med" len="med"/>
          </a:ln>
        </p:spPr>
      </p:cxnSp>
      <p:sp>
        <p:nvSpPr>
          <p:cNvPr id="171" name="Google Shape;171;p23"/>
          <p:cNvSpPr txBox="1"/>
          <p:nvPr/>
        </p:nvSpPr>
        <p:spPr>
          <a:xfrm>
            <a:off x="2078075" y="2044675"/>
            <a:ext cx="989400" cy="739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100" dirty="0">
                <a:solidFill>
                  <a:srgbClr val="FFFFFF"/>
                </a:solidFill>
              </a:rPr>
              <a:t>x = 1</a:t>
            </a:r>
            <a:br>
              <a:rPr lang="en" sz="1100" dirty="0">
                <a:solidFill>
                  <a:srgbClr val="FFFFFF"/>
                </a:solidFill>
              </a:rPr>
            </a:br>
            <a:r>
              <a:rPr lang="en" sz="1100" dirty="0">
                <a:solidFill>
                  <a:srgbClr val="FFFFFF"/>
                </a:solidFill>
              </a:rPr>
              <a:t>y = 2</a:t>
            </a:r>
            <a:endParaRPr sz="1100" dirty="0">
              <a:solidFill>
                <a:srgbClr val="FFFFFF"/>
              </a:solidFill>
            </a:endParaRPr>
          </a:p>
          <a:p>
            <a:pPr marL="0" lvl="0" indent="0" algn="l" rtl="0">
              <a:lnSpc>
                <a:spcPct val="100000"/>
              </a:lnSpc>
              <a:spcBef>
                <a:spcPts val="0"/>
              </a:spcBef>
              <a:spcAft>
                <a:spcPts val="0"/>
              </a:spcAft>
              <a:buNone/>
            </a:pPr>
            <a:r>
              <a:rPr lang="en" sz="1100" dirty="0">
                <a:solidFill>
                  <a:srgbClr val="FFFFFF"/>
                </a:solidFill>
              </a:rPr>
              <a:t>x = 3</a:t>
            </a:r>
            <a:br>
              <a:rPr lang="en" sz="1100" dirty="0">
                <a:solidFill>
                  <a:srgbClr val="FFFFFF"/>
                </a:solidFill>
              </a:rPr>
            </a:br>
            <a:r>
              <a:rPr lang="en" sz="1100" dirty="0">
                <a:solidFill>
                  <a:srgbClr val="FFFFFF"/>
                </a:solidFill>
              </a:rPr>
              <a:t>w(z = 3)</a:t>
            </a:r>
            <a:endParaRPr sz="1100" dirty="0">
              <a:solidFill>
                <a:srgbClr val="FFFF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4"/>
          <p:cNvSpPr txBox="1"/>
          <p:nvPr/>
        </p:nvSpPr>
        <p:spPr>
          <a:xfrm>
            <a:off x="4601196" y="3320450"/>
            <a:ext cx="1674000" cy="81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baseline="30000" dirty="0" err="1">
                <a:solidFill>
                  <a:srgbClr val="FFFFFF"/>
                </a:solidFill>
              </a:rPr>
              <a:t>s_lock</a:t>
            </a:r>
            <a:r>
              <a:rPr lang="en" sz="1300" baseline="30000" dirty="0">
                <a:solidFill>
                  <a:srgbClr val="FFFFFF"/>
                </a:solidFill>
              </a:rPr>
              <a:t>(z)</a:t>
            </a:r>
            <a:endParaRPr sz="1300" baseline="30000" dirty="0">
              <a:solidFill>
                <a:srgbClr val="FFFFFF"/>
              </a:solidFill>
            </a:endParaRPr>
          </a:p>
          <a:p>
            <a:pPr marL="0" lvl="0" indent="0" algn="l" rtl="0">
              <a:spcBef>
                <a:spcPts val="0"/>
              </a:spcBef>
              <a:spcAft>
                <a:spcPts val="0"/>
              </a:spcAft>
              <a:buNone/>
            </a:pPr>
            <a:r>
              <a:rPr lang="en" sz="1300" baseline="30000" dirty="0" err="1">
                <a:solidFill>
                  <a:srgbClr val="FFFFFF"/>
                </a:solidFill>
              </a:rPr>
              <a:t>x_lock</a:t>
            </a:r>
            <a:r>
              <a:rPr lang="en" sz="1300" baseline="30000" dirty="0">
                <a:solidFill>
                  <a:srgbClr val="FFFFFF"/>
                </a:solidFill>
              </a:rPr>
              <a:t>(z)</a:t>
            </a:r>
            <a:endParaRPr sz="1300" baseline="30000" dirty="0">
              <a:solidFill>
                <a:srgbClr val="FFFFFF"/>
              </a:solidFill>
            </a:endParaRPr>
          </a:p>
          <a:p>
            <a:pPr marL="0" lvl="0" indent="0" algn="l" rtl="0">
              <a:spcBef>
                <a:spcPts val="0"/>
              </a:spcBef>
              <a:spcAft>
                <a:spcPts val="0"/>
              </a:spcAft>
              <a:buNone/>
            </a:pPr>
            <a:r>
              <a:rPr lang="en" sz="1300" baseline="30000" dirty="0">
                <a:solidFill>
                  <a:srgbClr val="FFFFFF"/>
                </a:solidFill>
              </a:rPr>
              <a:t>unlock()</a:t>
            </a:r>
            <a:endParaRPr sz="1300" baseline="30000" dirty="0">
              <a:solidFill>
                <a:srgbClr val="FFFFFF"/>
              </a:solidFill>
            </a:endParaRPr>
          </a:p>
          <a:p>
            <a:pPr marL="0" lvl="0" indent="0" algn="l" rtl="0">
              <a:spcBef>
                <a:spcPts val="0"/>
              </a:spcBef>
              <a:spcAft>
                <a:spcPts val="0"/>
              </a:spcAft>
              <a:buNone/>
            </a:pPr>
            <a:endParaRPr sz="1300" dirty="0">
              <a:solidFill>
                <a:srgbClr val="FFFFFF"/>
              </a:solidFill>
            </a:endParaRPr>
          </a:p>
        </p:txBody>
      </p:sp>
      <p:sp>
        <p:nvSpPr>
          <p:cNvPr id="177" name="Google Shape;177;p24"/>
          <p:cNvSpPr txBox="1"/>
          <p:nvPr/>
        </p:nvSpPr>
        <p:spPr>
          <a:xfrm>
            <a:off x="4557208" y="863225"/>
            <a:ext cx="873564" cy="73277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00" dirty="0" err="1">
                <a:solidFill>
                  <a:srgbClr val="FFFFFF"/>
                </a:solidFill>
              </a:rPr>
              <a:t>s_lock</a:t>
            </a:r>
            <a:r>
              <a:rPr lang="en" sz="900" dirty="0">
                <a:solidFill>
                  <a:srgbClr val="FFFFFF"/>
                </a:solidFill>
              </a:rPr>
              <a:t>(a)</a:t>
            </a:r>
            <a:endParaRPr sz="900" dirty="0">
              <a:solidFill>
                <a:srgbClr val="FFFFFF"/>
              </a:solidFill>
            </a:endParaRPr>
          </a:p>
          <a:p>
            <a:pPr marL="0" lvl="0" indent="0" algn="l" rtl="0">
              <a:spcBef>
                <a:spcPts val="0"/>
              </a:spcBef>
              <a:spcAft>
                <a:spcPts val="0"/>
              </a:spcAft>
              <a:buNone/>
            </a:pPr>
            <a:r>
              <a:rPr lang="en" sz="900" dirty="0">
                <a:solidFill>
                  <a:srgbClr val="FFFFFF"/>
                </a:solidFill>
              </a:rPr>
              <a:t>wait(</a:t>
            </a:r>
            <a:r>
              <a:rPr lang="en" sz="900" dirty="0" err="1">
                <a:solidFill>
                  <a:srgbClr val="FFFFFF"/>
                </a:solidFill>
              </a:rPr>
              <a:t>t</a:t>
            </a:r>
            <a:r>
              <a:rPr lang="en" sz="900" baseline="-25000" dirty="0" err="1">
                <a:solidFill>
                  <a:srgbClr val="FFFFFF"/>
                </a:solidFill>
              </a:rPr>
              <a:t>safe</a:t>
            </a:r>
            <a:r>
              <a:rPr lang="en" sz="900" dirty="0">
                <a:solidFill>
                  <a:srgbClr val="FFFFFF"/>
                </a:solidFill>
              </a:rPr>
              <a:t>&gt;s</a:t>
            </a:r>
            <a:r>
              <a:rPr lang="en" sz="900" baseline="-25000" dirty="0">
                <a:solidFill>
                  <a:srgbClr val="FFFFFF"/>
                </a:solidFill>
              </a:rPr>
              <a:t>t1</a:t>
            </a:r>
            <a:r>
              <a:rPr lang="en" sz="900" dirty="0">
                <a:solidFill>
                  <a:srgbClr val="FFFFFF"/>
                </a:solidFill>
              </a:rPr>
              <a:t>)</a:t>
            </a:r>
            <a:endParaRPr sz="900" dirty="0">
              <a:solidFill>
                <a:srgbClr val="FFFFFF"/>
              </a:solidFill>
            </a:endParaRPr>
          </a:p>
          <a:p>
            <a:pPr marL="0" lvl="0" indent="0" algn="l" rtl="0">
              <a:spcBef>
                <a:spcPts val="0"/>
              </a:spcBef>
              <a:spcAft>
                <a:spcPts val="0"/>
              </a:spcAft>
              <a:buNone/>
            </a:pPr>
            <a:r>
              <a:rPr lang="en" sz="900" dirty="0">
                <a:solidFill>
                  <a:srgbClr val="FFFFFF"/>
                </a:solidFill>
              </a:rPr>
              <a:t>unlock()</a:t>
            </a:r>
            <a:endParaRPr sz="900" dirty="0">
              <a:solidFill>
                <a:srgbClr val="FFFFFF"/>
              </a:solidFill>
            </a:endParaRPr>
          </a:p>
          <a:p>
            <a:pPr marL="0" lvl="0" indent="0" algn="l" rtl="0">
              <a:spcBef>
                <a:spcPts val="0"/>
              </a:spcBef>
              <a:spcAft>
                <a:spcPts val="0"/>
              </a:spcAft>
              <a:buNone/>
            </a:pPr>
            <a:endParaRPr sz="900" dirty="0">
              <a:solidFill>
                <a:srgbClr val="FFFFFF"/>
              </a:solidFill>
            </a:endParaRPr>
          </a:p>
        </p:txBody>
      </p:sp>
      <p:sp>
        <p:nvSpPr>
          <p:cNvPr id="178" name="Google Shape;178;p24"/>
          <p:cNvSpPr txBox="1">
            <a:spLocks noGrp="1"/>
          </p:cNvSpPr>
          <p:nvPr>
            <p:ph type="title"/>
          </p:nvPr>
        </p:nvSpPr>
        <p:spPr>
          <a:xfrm>
            <a:off x="311700" y="445025"/>
            <a:ext cx="44811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Example</a:t>
            </a:r>
            <a:endParaRPr/>
          </a:p>
        </p:txBody>
      </p:sp>
      <p:sp>
        <p:nvSpPr>
          <p:cNvPr id="179" name="Google Shape;179;p24"/>
          <p:cNvSpPr txBox="1"/>
          <p:nvPr/>
        </p:nvSpPr>
        <p:spPr>
          <a:xfrm>
            <a:off x="311700" y="1278000"/>
            <a:ext cx="1119000" cy="154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txn 1:</a:t>
            </a:r>
            <a:endParaRPr>
              <a:solidFill>
                <a:srgbClr val="FFFFFF"/>
              </a:solidFill>
            </a:endParaRPr>
          </a:p>
          <a:p>
            <a:pPr marL="0" lvl="0" indent="0" algn="l" rtl="0">
              <a:spcBef>
                <a:spcPts val="0"/>
              </a:spcBef>
              <a:spcAft>
                <a:spcPts val="0"/>
              </a:spcAft>
              <a:buNone/>
            </a:pPr>
            <a:r>
              <a:rPr lang="en">
                <a:solidFill>
                  <a:srgbClr val="FFFFFF"/>
                </a:solidFill>
              </a:rPr>
              <a:t>   x = r(a)</a:t>
            </a:r>
            <a:endParaRPr>
              <a:solidFill>
                <a:srgbClr val="FFFFFF"/>
              </a:solidFill>
            </a:endParaRPr>
          </a:p>
          <a:p>
            <a:pPr marL="0" lvl="0" indent="0" algn="l" rtl="0">
              <a:spcBef>
                <a:spcPts val="0"/>
              </a:spcBef>
              <a:spcAft>
                <a:spcPts val="0"/>
              </a:spcAft>
              <a:buNone/>
            </a:pPr>
            <a:r>
              <a:rPr lang="en">
                <a:solidFill>
                  <a:srgbClr val="FFFFFF"/>
                </a:solidFill>
              </a:rPr>
              <a:t>   y = r(z)</a:t>
            </a:r>
            <a:endParaRPr>
              <a:solidFill>
                <a:srgbClr val="FFFFFF"/>
              </a:solidFill>
            </a:endParaRPr>
          </a:p>
          <a:p>
            <a:pPr marL="0" lvl="0" indent="0" algn="l" rtl="0">
              <a:spcBef>
                <a:spcPts val="0"/>
              </a:spcBef>
              <a:spcAft>
                <a:spcPts val="0"/>
              </a:spcAft>
              <a:buNone/>
            </a:pPr>
            <a:r>
              <a:rPr lang="en">
                <a:solidFill>
                  <a:srgbClr val="FFFFFF"/>
                </a:solidFill>
              </a:rPr>
              <a:t>   x = x + y</a:t>
            </a:r>
            <a:endParaRPr>
              <a:solidFill>
                <a:srgbClr val="FFFFFF"/>
              </a:solidFill>
            </a:endParaRPr>
          </a:p>
          <a:p>
            <a:pPr marL="0" lvl="0" indent="0" algn="l" rtl="0">
              <a:spcBef>
                <a:spcPts val="0"/>
              </a:spcBef>
              <a:spcAft>
                <a:spcPts val="0"/>
              </a:spcAft>
              <a:buNone/>
            </a:pPr>
            <a:r>
              <a:rPr lang="en">
                <a:solidFill>
                  <a:srgbClr val="FFFFFF"/>
                </a:solidFill>
              </a:rPr>
              <a:t>   w(z = x)</a:t>
            </a:r>
            <a:endParaRPr>
              <a:solidFill>
                <a:srgbClr val="FFFFFF"/>
              </a:solidFill>
            </a:endParaRPr>
          </a:p>
        </p:txBody>
      </p:sp>
      <p:sp>
        <p:nvSpPr>
          <p:cNvPr id="180" name="Google Shape;180;p24"/>
          <p:cNvSpPr/>
          <p:nvPr/>
        </p:nvSpPr>
        <p:spPr>
          <a:xfrm>
            <a:off x="2113000" y="2080475"/>
            <a:ext cx="854100" cy="810000"/>
          </a:xfrm>
          <a:prstGeom prst="rect">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4"/>
          <p:cNvSpPr/>
          <p:nvPr/>
        </p:nvSpPr>
        <p:spPr>
          <a:xfrm>
            <a:off x="4604481" y="894775"/>
            <a:ext cx="770400" cy="6483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4"/>
          <p:cNvSpPr/>
          <p:nvPr/>
        </p:nvSpPr>
        <p:spPr>
          <a:xfrm>
            <a:off x="5500400" y="1491425"/>
            <a:ext cx="517500" cy="4737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4"/>
          <p:cNvSpPr/>
          <p:nvPr/>
        </p:nvSpPr>
        <p:spPr>
          <a:xfrm>
            <a:off x="5500400" y="494525"/>
            <a:ext cx="517500" cy="4737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4"/>
          <p:cNvSpPr/>
          <p:nvPr/>
        </p:nvSpPr>
        <p:spPr>
          <a:xfrm>
            <a:off x="5528325" y="3887375"/>
            <a:ext cx="517500" cy="4737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4"/>
          <p:cNvSpPr/>
          <p:nvPr/>
        </p:nvSpPr>
        <p:spPr>
          <a:xfrm>
            <a:off x="5528325" y="2890475"/>
            <a:ext cx="517500" cy="4737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4"/>
          <p:cNvSpPr txBox="1"/>
          <p:nvPr/>
        </p:nvSpPr>
        <p:spPr>
          <a:xfrm>
            <a:off x="2046775" y="1690275"/>
            <a:ext cx="7704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Client</a:t>
            </a:r>
            <a:endParaRPr b="1">
              <a:solidFill>
                <a:srgbClr val="FFFFFF"/>
              </a:solidFill>
            </a:endParaRPr>
          </a:p>
        </p:txBody>
      </p:sp>
      <p:sp>
        <p:nvSpPr>
          <p:cNvPr id="187" name="Google Shape;187;p24"/>
          <p:cNvSpPr txBox="1"/>
          <p:nvPr/>
        </p:nvSpPr>
        <p:spPr>
          <a:xfrm>
            <a:off x="4517875" y="494525"/>
            <a:ext cx="6552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S</a:t>
            </a:r>
            <a:r>
              <a:rPr lang="en" b="1" baseline="-25000">
                <a:solidFill>
                  <a:srgbClr val="FFFFFF"/>
                </a:solidFill>
              </a:rPr>
              <a:t>a-m</a:t>
            </a:r>
            <a:endParaRPr b="1" baseline="-25000">
              <a:solidFill>
                <a:srgbClr val="FFFFFF"/>
              </a:solidFill>
            </a:endParaRPr>
          </a:p>
        </p:txBody>
      </p:sp>
      <p:sp>
        <p:nvSpPr>
          <p:cNvPr id="188" name="Google Shape;188;p24"/>
          <p:cNvSpPr txBox="1"/>
          <p:nvPr/>
        </p:nvSpPr>
        <p:spPr>
          <a:xfrm>
            <a:off x="4743675" y="3987600"/>
            <a:ext cx="6552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S</a:t>
            </a:r>
            <a:r>
              <a:rPr lang="en" b="1" baseline="-25000">
                <a:solidFill>
                  <a:srgbClr val="FFFFFF"/>
                </a:solidFill>
              </a:rPr>
              <a:t>n-z</a:t>
            </a:r>
            <a:endParaRPr b="1" baseline="-25000">
              <a:solidFill>
                <a:srgbClr val="FFFFFF"/>
              </a:solidFill>
            </a:endParaRPr>
          </a:p>
        </p:txBody>
      </p:sp>
      <p:cxnSp>
        <p:nvCxnSpPr>
          <p:cNvPr id="189" name="Google Shape;189;p24"/>
          <p:cNvCxnSpPr/>
          <p:nvPr/>
        </p:nvCxnSpPr>
        <p:spPr>
          <a:xfrm>
            <a:off x="3009057" y="2899788"/>
            <a:ext cx="1533600" cy="410100"/>
          </a:xfrm>
          <a:prstGeom prst="straightConnector1">
            <a:avLst/>
          </a:prstGeom>
          <a:noFill/>
          <a:ln w="9525" cap="flat" cmpd="sng">
            <a:solidFill>
              <a:srgbClr val="FFFFFF"/>
            </a:solidFill>
            <a:prstDash val="solid"/>
            <a:round/>
            <a:headEnd type="none" w="med" len="med"/>
            <a:tailEnd type="triangle" w="med" len="med"/>
          </a:ln>
        </p:spPr>
      </p:cxnSp>
      <p:cxnSp>
        <p:nvCxnSpPr>
          <p:cNvPr id="190" name="Google Shape;190;p24"/>
          <p:cNvCxnSpPr/>
          <p:nvPr/>
        </p:nvCxnSpPr>
        <p:spPr>
          <a:xfrm rot="10800000" flipH="1">
            <a:off x="3033325" y="1454625"/>
            <a:ext cx="1435800" cy="596400"/>
          </a:xfrm>
          <a:prstGeom prst="straightConnector1">
            <a:avLst/>
          </a:prstGeom>
          <a:noFill/>
          <a:ln w="9525" cap="flat" cmpd="sng">
            <a:solidFill>
              <a:srgbClr val="FFFFFF"/>
            </a:solidFill>
            <a:prstDash val="solid"/>
            <a:round/>
            <a:headEnd type="none" w="med" len="med"/>
            <a:tailEnd type="triangle" w="med" len="med"/>
          </a:ln>
        </p:spPr>
      </p:cxnSp>
      <p:sp>
        <p:nvSpPr>
          <p:cNvPr id="191" name="Google Shape;191;p24"/>
          <p:cNvSpPr txBox="1"/>
          <p:nvPr/>
        </p:nvSpPr>
        <p:spPr>
          <a:xfrm rot="-1275954">
            <a:off x="2825172" y="1317053"/>
            <a:ext cx="2139805" cy="25019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dirty="0">
                <a:solidFill>
                  <a:srgbClr val="FFFFFF"/>
                </a:solidFill>
              </a:rPr>
              <a:t>commit t1, </a:t>
            </a:r>
            <a:r>
              <a:rPr lang="en" sz="1200" dirty="0" err="1">
                <a:solidFill>
                  <a:srgbClr val="FFFFFF"/>
                </a:solidFill>
              </a:rPr>
              <a:t>coord</a:t>
            </a:r>
            <a:r>
              <a:rPr lang="en" sz="1200" dirty="0">
                <a:solidFill>
                  <a:srgbClr val="FFFFFF"/>
                </a:solidFill>
              </a:rPr>
              <a:t>: S</a:t>
            </a:r>
            <a:r>
              <a:rPr lang="en" sz="1200" baseline="-25000" dirty="0">
                <a:solidFill>
                  <a:srgbClr val="FFFFFF"/>
                </a:solidFill>
              </a:rPr>
              <a:t>a-m</a:t>
            </a:r>
            <a:r>
              <a:rPr lang="en" sz="1200" dirty="0">
                <a:solidFill>
                  <a:srgbClr val="FFFFFF"/>
                </a:solidFill>
              </a:rPr>
              <a:t> </a:t>
            </a:r>
            <a:endParaRPr sz="1200" dirty="0">
              <a:solidFill>
                <a:srgbClr val="FFFFFF"/>
              </a:solidFill>
            </a:endParaRPr>
          </a:p>
        </p:txBody>
      </p:sp>
      <p:sp>
        <p:nvSpPr>
          <p:cNvPr id="192" name="Google Shape;192;p24"/>
          <p:cNvSpPr/>
          <p:nvPr/>
        </p:nvSpPr>
        <p:spPr>
          <a:xfrm>
            <a:off x="4617119" y="3339300"/>
            <a:ext cx="770400" cy="6483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93" name="Google Shape;193;p24"/>
          <p:cNvCxnSpPr/>
          <p:nvPr/>
        </p:nvCxnSpPr>
        <p:spPr>
          <a:xfrm flipH="1">
            <a:off x="3128925" y="1557750"/>
            <a:ext cx="1369500" cy="574200"/>
          </a:xfrm>
          <a:prstGeom prst="straightConnector1">
            <a:avLst/>
          </a:prstGeom>
          <a:noFill/>
          <a:ln w="9525" cap="flat" cmpd="sng">
            <a:solidFill>
              <a:srgbClr val="FFFFFF"/>
            </a:solidFill>
            <a:prstDash val="solid"/>
            <a:round/>
            <a:headEnd type="none" w="med" len="med"/>
            <a:tailEnd type="triangle" w="med" len="med"/>
          </a:ln>
        </p:spPr>
      </p:cxnSp>
      <p:sp>
        <p:nvSpPr>
          <p:cNvPr id="194" name="Google Shape;194;p24"/>
          <p:cNvSpPr txBox="1"/>
          <p:nvPr/>
        </p:nvSpPr>
        <p:spPr>
          <a:xfrm rot="-1344738">
            <a:off x="3392726" y="1743274"/>
            <a:ext cx="1133846" cy="419679"/>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300">
                <a:solidFill>
                  <a:srgbClr val="FFFFFF"/>
                </a:solidFill>
              </a:rPr>
              <a:t>committed</a:t>
            </a:r>
            <a:endParaRPr sz="1300">
              <a:solidFill>
                <a:srgbClr val="FFFFFF"/>
              </a:solidFill>
            </a:endParaRPr>
          </a:p>
        </p:txBody>
      </p:sp>
      <p:sp>
        <p:nvSpPr>
          <p:cNvPr id="195" name="Google Shape;195;p24"/>
          <p:cNvSpPr txBox="1"/>
          <p:nvPr/>
        </p:nvSpPr>
        <p:spPr>
          <a:xfrm rot="971608">
            <a:off x="2925614" y="2822982"/>
            <a:ext cx="2122405" cy="25017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100" dirty="0">
                <a:solidFill>
                  <a:srgbClr val="FFFFFF"/>
                </a:solidFill>
              </a:rPr>
              <a:t>commit t1, </a:t>
            </a:r>
            <a:r>
              <a:rPr lang="en" sz="1100" dirty="0" err="1">
                <a:solidFill>
                  <a:srgbClr val="FFFFFF"/>
                </a:solidFill>
              </a:rPr>
              <a:t>coord</a:t>
            </a:r>
            <a:r>
              <a:rPr lang="en" sz="1100" dirty="0">
                <a:solidFill>
                  <a:srgbClr val="FFFFFF"/>
                </a:solidFill>
              </a:rPr>
              <a:t>: S</a:t>
            </a:r>
            <a:r>
              <a:rPr lang="en" sz="1100" baseline="-25000" dirty="0">
                <a:solidFill>
                  <a:srgbClr val="FFFFFF"/>
                </a:solidFill>
              </a:rPr>
              <a:t>a-m</a:t>
            </a:r>
            <a:r>
              <a:rPr lang="en" sz="1100" dirty="0">
                <a:solidFill>
                  <a:srgbClr val="FFFFFF"/>
                </a:solidFill>
              </a:rPr>
              <a:t>, w(z=3)</a:t>
            </a:r>
            <a:endParaRPr sz="1100" dirty="0">
              <a:solidFill>
                <a:srgbClr val="FFFFFF"/>
              </a:solidFill>
            </a:endParaRPr>
          </a:p>
        </p:txBody>
      </p:sp>
      <p:cxnSp>
        <p:nvCxnSpPr>
          <p:cNvPr id="196" name="Google Shape;196;p24"/>
          <p:cNvCxnSpPr/>
          <p:nvPr/>
        </p:nvCxnSpPr>
        <p:spPr>
          <a:xfrm rot="10800000" flipH="1">
            <a:off x="4851800" y="1601775"/>
            <a:ext cx="600" cy="1693500"/>
          </a:xfrm>
          <a:prstGeom prst="straightConnector1">
            <a:avLst/>
          </a:prstGeom>
          <a:noFill/>
          <a:ln w="9525" cap="flat" cmpd="sng">
            <a:solidFill>
              <a:srgbClr val="FFFFFF"/>
            </a:solidFill>
            <a:prstDash val="solid"/>
            <a:round/>
            <a:headEnd type="none" w="med" len="med"/>
            <a:tailEnd type="triangle" w="med" len="med"/>
          </a:ln>
        </p:spPr>
      </p:cxnSp>
      <p:sp>
        <p:nvSpPr>
          <p:cNvPr id="197" name="Google Shape;197;p24"/>
          <p:cNvSpPr txBox="1"/>
          <p:nvPr/>
        </p:nvSpPr>
        <p:spPr>
          <a:xfrm>
            <a:off x="2078075" y="2044675"/>
            <a:ext cx="989400" cy="739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100" dirty="0">
                <a:solidFill>
                  <a:srgbClr val="FFFFFF"/>
                </a:solidFill>
              </a:rPr>
              <a:t>x = 1</a:t>
            </a:r>
            <a:endParaRPr sz="1100" dirty="0">
              <a:solidFill>
                <a:srgbClr val="FFFFFF"/>
              </a:solidFill>
            </a:endParaRPr>
          </a:p>
          <a:p>
            <a:pPr marL="0" lvl="0" indent="0" algn="l" rtl="0">
              <a:lnSpc>
                <a:spcPct val="100000"/>
              </a:lnSpc>
              <a:spcBef>
                <a:spcPts val="0"/>
              </a:spcBef>
              <a:spcAft>
                <a:spcPts val="0"/>
              </a:spcAft>
              <a:buNone/>
            </a:pPr>
            <a:r>
              <a:rPr lang="en" sz="1100" dirty="0">
                <a:solidFill>
                  <a:srgbClr val="FFFFFF"/>
                </a:solidFill>
              </a:rPr>
              <a:t>y = 2</a:t>
            </a:r>
            <a:endParaRPr sz="1100" dirty="0">
              <a:solidFill>
                <a:srgbClr val="FFFFFF"/>
              </a:solidFill>
            </a:endParaRPr>
          </a:p>
          <a:p>
            <a:pPr marL="0" lvl="0" indent="0" algn="l" rtl="0">
              <a:lnSpc>
                <a:spcPct val="100000"/>
              </a:lnSpc>
              <a:spcBef>
                <a:spcPts val="0"/>
              </a:spcBef>
              <a:spcAft>
                <a:spcPts val="0"/>
              </a:spcAft>
              <a:buNone/>
            </a:pPr>
            <a:r>
              <a:rPr lang="en" sz="1100" dirty="0">
                <a:solidFill>
                  <a:srgbClr val="FFFFFF"/>
                </a:solidFill>
              </a:rPr>
              <a:t>x = 3</a:t>
            </a:r>
            <a:endParaRPr sz="1100" dirty="0">
              <a:solidFill>
                <a:srgbClr val="FFFFFF"/>
              </a:solidFill>
            </a:endParaRPr>
          </a:p>
          <a:p>
            <a:pPr marL="0" lvl="0" indent="0" algn="l" rtl="0">
              <a:lnSpc>
                <a:spcPct val="100000"/>
              </a:lnSpc>
              <a:spcBef>
                <a:spcPts val="0"/>
              </a:spcBef>
              <a:spcAft>
                <a:spcPts val="0"/>
              </a:spcAft>
              <a:buNone/>
            </a:pPr>
            <a:r>
              <a:rPr lang="en" sz="1100" dirty="0">
                <a:solidFill>
                  <a:srgbClr val="FFFFFF"/>
                </a:solidFill>
              </a:rPr>
              <a:t>w(z = 3)</a:t>
            </a:r>
            <a:endParaRPr sz="1100" dirty="0">
              <a:solidFill>
                <a:srgbClr val="FFFFFF"/>
              </a:solidFill>
            </a:endParaRPr>
          </a:p>
        </p:txBody>
      </p:sp>
      <p:sp>
        <p:nvSpPr>
          <p:cNvPr id="198" name="Google Shape;198;p24"/>
          <p:cNvSpPr txBox="1"/>
          <p:nvPr/>
        </p:nvSpPr>
        <p:spPr>
          <a:xfrm rot="3622">
            <a:off x="4186625" y="2222550"/>
            <a:ext cx="854100" cy="249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dirty="0" err="1">
                <a:solidFill>
                  <a:srgbClr val="FFFFFF"/>
                </a:solidFill>
              </a:rPr>
              <a:t>s</a:t>
            </a:r>
            <a:r>
              <a:rPr lang="en" sz="1200" baseline="-25000" dirty="0" err="1">
                <a:solidFill>
                  <a:srgbClr val="FFFFFF"/>
                </a:solidFill>
              </a:rPr>
              <a:t>p</a:t>
            </a:r>
            <a:r>
              <a:rPr lang="en" sz="1200" dirty="0">
                <a:solidFill>
                  <a:srgbClr val="FFFFFF"/>
                </a:solidFill>
              </a:rPr>
              <a:t> = 7</a:t>
            </a:r>
            <a:endParaRPr sz="1200" dirty="0">
              <a:solidFill>
                <a:srgbClr val="FFFFFF"/>
              </a:solidFill>
            </a:endParaRPr>
          </a:p>
        </p:txBody>
      </p:sp>
      <p:cxnSp>
        <p:nvCxnSpPr>
          <p:cNvPr id="199" name="Google Shape;199;p24"/>
          <p:cNvCxnSpPr>
            <a:endCxn id="195" idx="3"/>
          </p:cNvCxnSpPr>
          <p:nvPr/>
        </p:nvCxnSpPr>
        <p:spPr>
          <a:xfrm>
            <a:off x="4999317" y="1690320"/>
            <a:ext cx="6600" cy="1553700"/>
          </a:xfrm>
          <a:prstGeom prst="straightConnector1">
            <a:avLst/>
          </a:prstGeom>
          <a:noFill/>
          <a:ln w="9525" cap="flat" cmpd="sng">
            <a:solidFill>
              <a:srgbClr val="FFFFFF"/>
            </a:solidFill>
            <a:prstDash val="solid"/>
            <a:round/>
            <a:headEnd type="none" w="med" len="med"/>
            <a:tailEnd type="triangle" w="med" len="med"/>
          </a:ln>
        </p:spPr>
      </p:cxnSp>
      <p:sp>
        <p:nvSpPr>
          <p:cNvPr id="200" name="Google Shape;200;p24"/>
          <p:cNvSpPr txBox="1"/>
          <p:nvPr/>
        </p:nvSpPr>
        <p:spPr>
          <a:xfrm rot="3182">
            <a:off x="4999200" y="2220650"/>
            <a:ext cx="2592601" cy="249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dirty="0">
                <a:solidFill>
                  <a:srgbClr val="FFFFFF"/>
                </a:solidFill>
              </a:rPr>
              <a:t>s</a:t>
            </a:r>
            <a:r>
              <a:rPr lang="en" sz="1200" baseline="-25000" dirty="0">
                <a:solidFill>
                  <a:srgbClr val="FFFFFF"/>
                </a:solidFill>
              </a:rPr>
              <a:t>t1</a:t>
            </a:r>
            <a:r>
              <a:rPr lang="en" sz="1200" dirty="0">
                <a:solidFill>
                  <a:srgbClr val="FFFFFF"/>
                </a:solidFill>
              </a:rPr>
              <a:t> = 8</a:t>
            </a:r>
            <a:endParaRPr sz="1200" dirty="0">
              <a:solidFill>
                <a:srgbClr val="FFFFFF"/>
              </a:solidFill>
            </a:endParaRPr>
          </a:p>
        </p:txBody>
      </p:sp>
      <p:cxnSp>
        <p:nvCxnSpPr>
          <p:cNvPr id="201" name="Google Shape;201;p24"/>
          <p:cNvCxnSpPr>
            <a:stCxn id="192" idx="0"/>
            <a:endCxn id="185" idx="1"/>
          </p:cNvCxnSpPr>
          <p:nvPr/>
        </p:nvCxnSpPr>
        <p:spPr>
          <a:xfrm rot="10800000" flipH="1">
            <a:off x="5002319" y="3127200"/>
            <a:ext cx="525900" cy="212100"/>
          </a:xfrm>
          <a:prstGeom prst="straightConnector1">
            <a:avLst/>
          </a:prstGeom>
          <a:noFill/>
          <a:ln w="9525" cap="flat" cmpd="sng">
            <a:solidFill>
              <a:srgbClr val="FFFFFF"/>
            </a:solidFill>
            <a:prstDash val="solid"/>
            <a:round/>
            <a:headEnd type="triangle" w="med" len="med"/>
            <a:tailEnd type="triangle" w="med" len="med"/>
          </a:ln>
        </p:spPr>
      </p:cxnSp>
      <p:cxnSp>
        <p:nvCxnSpPr>
          <p:cNvPr id="202" name="Google Shape;202;p24"/>
          <p:cNvCxnSpPr>
            <a:stCxn id="192" idx="2"/>
            <a:endCxn id="184" idx="1"/>
          </p:cNvCxnSpPr>
          <p:nvPr/>
        </p:nvCxnSpPr>
        <p:spPr>
          <a:xfrm>
            <a:off x="5002319" y="3987600"/>
            <a:ext cx="525900" cy="136500"/>
          </a:xfrm>
          <a:prstGeom prst="straightConnector1">
            <a:avLst/>
          </a:prstGeom>
          <a:noFill/>
          <a:ln w="9525" cap="flat" cmpd="sng">
            <a:solidFill>
              <a:srgbClr val="FFFFFF"/>
            </a:solidFill>
            <a:prstDash val="solid"/>
            <a:round/>
            <a:headEnd type="triangle" w="med" len="med"/>
            <a:tailEnd type="triangle" w="med" len="med"/>
          </a:ln>
        </p:spPr>
      </p:cxnSp>
      <p:cxnSp>
        <p:nvCxnSpPr>
          <p:cNvPr id="203" name="Google Shape;203;p24"/>
          <p:cNvCxnSpPr>
            <a:stCxn id="184" idx="0"/>
            <a:endCxn id="185" idx="2"/>
          </p:cNvCxnSpPr>
          <p:nvPr/>
        </p:nvCxnSpPr>
        <p:spPr>
          <a:xfrm rot="10800000">
            <a:off x="5787075" y="3364175"/>
            <a:ext cx="0" cy="523200"/>
          </a:xfrm>
          <a:prstGeom prst="straightConnector1">
            <a:avLst/>
          </a:prstGeom>
          <a:noFill/>
          <a:ln w="9525" cap="flat" cmpd="sng">
            <a:solidFill>
              <a:srgbClr val="FFFFFF"/>
            </a:solidFill>
            <a:prstDash val="solid"/>
            <a:round/>
            <a:headEnd type="triangle" w="med" len="med"/>
            <a:tailEnd type="triangle" w="med" len="med"/>
          </a:ln>
        </p:spPr>
      </p:cxnSp>
      <p:cxnSp>
        <p:nvCxnSpPr>
          <p:cNvPr id="204" name="Google Shape;204;p24"/>
          <p:cNvCxnSpPr>
            <a:stCxn id="181" idx="0"/>
            <a:endCxn id="183" idx="1"/>
          </p:cNvCxnSpPr>
          <p:nvPr/>
        </p:nvCxnSpPr>
        <p:spPr>
          <a:xfrm rot="10800000" flipH="1">
            <a:off x="4989681" y="731275"/>
            <a:ext cx="510600" cy="163500"/>
          </a:xfrm>
          <a:prstGeom prst="straightConnector1">
            <a:avLst/>
          </a:prstGeom>
          <a:noFill/>
          <a:ln w="9525" cap="flat" cmpd="sng">
            <a:solidFill>
              <a:srgbClr val="FFFFFF"/>
            </a:solidFill>
            <a:prstDash val="solid"/>
            <a:round/>
            <a:headEnd type="triangle" w="med" len="med"/>
            <a:tailEnd type="triangle" w="med" len="med"/>
          </a:ln>
        </p:spPr>
      </p:cxnSp>
      <p:cxnSp>
        <p:nvCxnSpPr>
          <p:cNvPr id="205" name="Google Shape;205;p24"/>
          <p:cNvCxnSpPr>
            <a:stCxn id="181" idx="2"/>
            <a:endCxn id="182" idx="1"/>
          </p:cNvCxnSpPr>
          <p:nvPr/>
        </p:nvCxnSpPr>
        <p:spPr>
          <a:xfrm>
            <a:off x="4989681" y="1543075"/>
            <a:ext cx="510600" cy="185100"/>
          </a:xfrm>
          <a:prstGeom prst="straightConnector1">
            <a:avLst/>
          </a:prstGeom>
          <a:noFill/>
          <a:ln w="9525" cap="flat" cmpd="sng">
            <a:solidFill>
              <a:srgbClr val="FFFFFF"/>
            </a:solidFill>
            <a:prstDash val="solid"/>
            <a:round/>
            <a:headEnd type="triangle" w="med" len="med"/>
            <a:tailEnd type="triangle" w="med" len="med"/>
          </a:ln>
        </p:spPr>
      </p:cxnSp>
      <p:cxnSp>
        <p:nvCxnSpPr>
          <p:cNvPr id="206" name="Google Shape;206;p24"/>
          <p:cNvCxnSpPr>
            <a:stCxn id="182" idx="0"/>
            <a:endCxn id="183" idx="2"/>
          </p:cNvCxnSpPr>
          <p:nvPr/>
        </p:nvCxnSpPr>
        <p:spPr>
          <a:xfrm rot="10800000">
            <a:off x="5759150" y="968225"/>
            <a:ext cx="0" cy="523200"/>
          </a:xfrm>
          <a:prstGeom prst="straightConnector1">
            <a:avLst/>
          </a:prstGeom>
          <a:noFill/>
          <a:ln w="9525" cap="flat" cmpd="sng">
            <a:solidFill>
              <a:srgbClr val="FFFFFF"/>
            </a:solidFill>
            <a:prstDash val="solid"/>
            <a:round/>
            <a:headEnd type="triangle" w="med" len="med"/>
            <a:tailEnd type="triangle" w="med" len="med"/>
          </a:ln>
        </p:spPr>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0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9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9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Lock-free read-only transactions</a:t>
            </a:r>
            <a:endParaRPr/>
          </a:p>
        </p:txBody>
      </p:sp>
      <p:sp>
        <p:nvSpPr>
          <p:cNvPr id="212" name="Google Shape;212;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dirty="0"/>
              <a:t>Client chooses a commit timestamp (</a:t>
            </a:r>
            <a:r>
              <a:rPr lang="en" i="1" dirty="0" err="1"/>
              <a:t>s</a:t>
            </a:r>
            <a:r>
              <a:rPr lang="en" i="1" baseline="-25000" dirty="0" err="1"/>
              <a:t>read</a:t>
            </a:r>
            <a:r>
              <a:rPr lang="en" dirty="0"/>
              <a:t>) to be </a:t>
            </a:r>
            <a:r>
              <a:rPr lang="en" dirty="0" err="1"/>
              <a:t>TrueTime.now</a:t>
            </a:r>
            <a:r>
              <a:rPr lang="en"/>
              <a:t>().latest, </a:t>
            </a:r>
            <a:r>
              <a:rPr lang="en" dirty="0"/>
              <a:t>sends this to shards along with transaction</a:t>
            </a:r>
            <a:endParaRPr dirty="0"/>
          </a:p>
          <a:p>
            <a:pPr marL="457200" lvl="0" indent="-342900" algn="l" rtl="0">
              <a:spcBef>
                <a:spcPts val="0"/>
              </a:spcBef>
              <a:spcAft>
                <a:spcPts val="0"/>
              </a:spcAft>
              <a:buSzPts val="1800"/>
              <a:buAutoNum type="arabicPeriod"/>
            </a:pPr>
            <a:r>
              <a:rPr lang="en" dirty="0"/>
              <a:t>Shards wait until </a:t>
            </a:r>
            <a:r>
              <a:rPr lang="en" i="1" dirty="0" err="1"/>
              <a:t>s</a:t>
            </a:r>
            <a:r>
              <a:rPr lang="en" i="1" baseline="-25000" dirty="0" err="1"/>
              <a:t>read</a:t>
            </a:r>
            <a:r>
              <a:rPr lang="en" dirty="0"/>
              <a:t> &lt; </a:t>
            </a:r>
            <a:r>
              <a:rPr lang="en" i="1" dirty="0" err="1"/>
              <a:t>t</a:t>
            </a:r>
            <a:r>
              <a:rPr lang="en" i="1" baseline="-25000" dirty="0" err="1"/>
              <a:t>safe</a:t>
            </a:r>
            <a:endParaRPr dirty="0"/>
          </a:p>
          <a:p>
            <a:pPr marL="457200" lvl="0" indent="-342900" algn="l" rtl="0">
              <a:spcBef>
                <a:spcPts val="0"/>
              </a:spcBef>
              <a:spcAft>
                <a:spcPts val="0"/>
              </a:spcAft>
              <a:buSzPts val="1800"/>
              <a:buAutoNum type="arabicPeriod"/>
            </a:pPr>
            <a:r>
              <a:rPr lang="en" dirty="0"/>
              <a:t>Shards read data as of the time </a:t>
            </a:r>
            <a:r>
              <a:rPr lang="en" i="1" dirty="0" err="1"/>
              <a:t>s</a:t>
            </a:r>
            <a:r>
              <a:rPr lang="en" i="1" baseline="-25000" dirty="0" err="1"/>
              <a:t>read</a:t>
            </a:r>
            <a:endParaRPr dirty="0"/>
          </a:p>
          <a:p>
            <a:pPr marL="457200" lvl="0" indent="-342900" algn="l" rtl="0">
              <a:spcBef>
                <a:spcPts val="0"/>
              </a:spcBef>
              <a:spcAft>
                <a:spcPts val="0"/>
              </a:spcAft>
              <a:buSzPts val="1800"/>
              <a:buAutoNum type="arabicPeriod"/>
            </a:pPr>
            <a:r>
              <a:rPr lang="en" dirty="0"/>
              <a:t>Shards return data.</a:t>
            </a:r>
            <a:endParaRPr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6"/>
          <p:cNvSpPr txBox="1">
            <a:spLocks noGrp="1"/>
          </p:cNvSpPr>
          <p:nvPr>
            <p:ph type="title"/>
          </p:nvPr>
        </p:nvSpPr>
        <p:spPr>
          <a:xfrm>
            <a:off x="311700" y="445025"/>
            <a:ext cx="39144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Read-Only Example</a:t>
            </a:r>
            <a:endParaRPr/>
          </a:p>
        </p:txBody>
      </p:sp>
      <p:sp>
        <p:nvSpPr>
          <p:cNvPr id="218" name="Google Shape;218;p26"/>
          <p:cNvSpPr txBox="1"/>
          <p:nvPr/>
        </p:nvSpPr>
        <p:spPr>
          <a:xfrm>
            <a:off x="311700" y="1278000"/>
            <a:ext cx="1119000" cy="154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txn 1:</a:t>
            </a:r>
            <a:endParaRPr>
              <a:solidFill>
                <a:srgbClr val="FFFFFF"/>
              </a:solidFill>
            </a:endParaRPr>
          </a:p>
          <a:p>
            <a:pPr marL="0" lvl="0" indent="0" algn="l" rtl="0">
              <a:spcBef>
                <a:spcPts val="0"/>
              </a:spcBef>
              <a:spcAft>
                <a:spcPts val="0"/>
              </a:spcAft>
              <a:buNone/>
            </a:pPr>
            <a:r>
              <a:rPr lang="en">
                <a:solidFill>
                  <a:srgbClr val="FFFFFF"/>
                </a:solidFill>
              </a:rPr>
              <a:t>   x = r(a)</a:t>
            </a:r>
            <a:endParaRPr>
              <a:solidFill>
                <a:srgbClr val="FFFFFF"/>
              </a:solidFill>
            </a:endParaRPr>
          </a:p>
          <a:p>
            <a:pPr marL="0" lvl="0" indent="0" algn="l" rtl="0">
              <a:spcBef>
                <a:spcPts val="0"/>
              </a:spcBef>
              <a:spcAft>
                <a:spcPts val="0"/>
              </a:spcAft>
              <a:buNone/>
            </a:pPr>
            <a:r>
              <a:rPr lang="en">
                <a:solidFill>
                  <a:srgbClr val="FFFFFF"/>
                </a:solidFill>
              </a:rPr>
              <a:t>   y = r(z)</a:t>
            </a:r>
            <a:endParaRPr>
              <a:solidFill>
                <a:srgbClr val="FFFFFF"/>
              </a:solidFill>
            </a:endParaRPr>
          </a:p>
          <a:p>
            <a:pPr marL="0" lvl="0" indent="0" algn="l" rtl="0">
              <a:spcBef>
                <a:spcPts val="0"/>
              </a:spcBef>
              <a:spcAft>
                <a:spcPts val="0"/>
              </a:spcAft>
              <a:buNone/>
            </a:pPr>
            <a:endParaRPr>
              <a:solidFill>
                <a:srgbClr val="FFFFFF"/>
              </a:solidFill>
            </a:endParaRPr>
          </a:p>
        </p:txBody>
      </p:sp>
      <p:sp>
        <p:nvSpPr>
          <p:cNvPr id="219" name="Google Shape;219;p26"/>
          <p:cNvSpPr/>
          <p:nvPr/>
        </p:nvSpPr>
        <p:spPr>
          <a:xfrm>
            <a:off x="2113000" y="2080475"/>
            <a:ext cx="854100" cy="810000"/>
          </a:xfrm>
          <a:prstGeom prst="rect">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6"/>
          <p:cNvSpPr/>
          <p:nvPr/>
        </p:nvSpPr>
        <p:spPr>
          <a:xfrm>
            <a:off x="4604481" y="894775"/>
            <a:ext cx="770400" cy="6483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6"/>
          <p:cNvSpPr/>
          <p:nvPr/>
        </p:nvSpPr>
        <p:spPr>
          <a:xfrm>
            <a:off x="5500400" y="1491425"/>
            <a:ext cx="517500" cy="4737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6"/>
          <p:cNvSpPr/>
          <p:nvPr/>
        </p:nvSpPr>
        <p:spPr>
          <a:xfrm>
            <a:off x="5500400" y="494525"/>
            <a:ext cx="517500" cy="4737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6"/>
          <p:cNvSpPr/>
          <p:nvPr/>
        </p:nvSpPr>
        <p:spPr>
          <a:xfrm>
            <a:off x="5528325" y="3887375"/>
            <a:ext cx="517500" cy="4737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6"/>
          <p:cNvSpPr/>
          <p:nvPr/>
        </p:nvSpPr>
        <p:spPr>
          <a:xfrm>
            <a:off x="5528325" y="2890475"/>
            <a:ext cx="517500" cy="4737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6"/>
          <p:cNvSpPr txBox="1"/>
          <p:nvPr/>
        </p:nvSpPr>
        <p:spPr>
          <a:xfrm>
            <a:off x="2046775" y="1690275"/>
            <a:ext cx="7704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Client</a:t>
            </a:r>
            <a:endParaRPr b="1">
              <a:solidFill>
                <a:srgbClr val="FFFFFF"/>
              </a:solidFill>
            </a:endParaRPr>
          </a:p>
        </p:txBody>
      </p:sp>
      <p:sp>
        <p:nvSpPr>
          <p:cNvPr id="226" name="Google Shape;226;p26"/>
          <p:cNvSpPr txBox="1"/>
          <p:nvPr/>
        </p:nvSpPr>
        <p:spPr>
          <a:xfrm>
            <a:off x="4670275" y="494525"/>
            <a:ext cx="6552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S</a:t>
            </a:r>
            <a:r>
              <a:rPr lang="en" b="1" baseline="-25000">
                <a:solidFill>
                  <a:srgbClr val="FFFFFF"/>
                </a:solidFill>
              </a:rPr>
              <a:t>a-m</a:t>
            </a:r>
            <a:endParaRPr b="1" baseline="-25000">
              <a:solidFill>
                <a:srgbClr val="FFFFFF"/>
              </a:solidFill>
            </a:endParaRPr>
          </a:p>
        </p:txBody>
      </p:sp>
      <p:sp>
        <p:nvSpPr>
          <p:cNvPr id="227" name="Google Shape;227;p26"/>
          <p:cNvSpPr txBox="1"/>
          <p:nvPr/>
        </p:nvSpPr>
        <p:spPr>
          <a:xfrm>
            <a:off x="4756325" y="3969575"/>
            <a:ext cx="6552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S</a:t>
            </a:r>
            <a:r>
              <a:rPr lang="en" b="1" baseline="-25000">
                <a:solidFill>
                  <a:srgbClr val="FFFFFF"/>
                </a:solidFill>
              </a:rPr>
              <a:t>n-z</a:t>
            </a:r>
            <a:endParaRPr b="1" baseline="-25000">
              <a:solidFill>
                <a:srgbClr val="FFFFFF"/>
              </a:solidFill>
            </a:endParaRPr>
          </a:p>
        </p:txBody>
      </p:sp>
      <p:cxnSp>
        <p:nvCxnSpPr>
          <p:cNvPr id="228" name="Google Shape;228;p26"/>
          <p:cNvCxnSpPr/>
          <p:nvPr/>
        </p:nvCxnSpPr>
        <p:spPr>
          <a:xfrm>
            <a:off x="3009057" y="2899788"/>
            <a:ext cx="1533600" cy="410100"/>
          </a:xfrm>
          <a:prstGeom prst="straightConnector1">
            <a:avLst/>
          </a:prstGeom>
          <a:noFill/>
          <a:ln w="9525" cap="flat" cmpd="sng">
            <a:solidFill>
              <a:srgbClr val="FFFFFF"/>
            </a:solidFill>
            <a:prstDash val="solid"/>
            <a:round/>
            <a:headEnd type="none" w="med" len="med"/>
            <a:tailEnd type="triangle" w="med" len="med"/>
          </a:ln>
        </p:spPr>
      </p:cxnSp>
      <p:sp>
        <p:nvSpPr>
          <p:cNvPr id="229" name="Google Shape;229;p26"/>
          <p:cNvSpPr txBox="1"/>
          <p:nvPr/>
        </p:nvSpPr>
        <p:spPr>
          <a:xfrm rot="978044">
            <a:off x="3386844" y="2759375"/>
            <a:ext cx="936401" cy="249972"/>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n" dirty="0">
                <a:solidFill>
                  <a:srgbClr val="FFFFFF"/>
                </a:solidFill>
              </a:rPr>
              <a:t>r(z), </a:t>
            </a:r>
            <a:r>
              <a:rPr lang="en" dirty="0" err="1">
                <a:solidFill>
                  <a:srgbClr val="FFFFFF"/>
                </a:solidFill>
              </a:rPr>
              <a:t>ro</a:t>
            </a:r>
            <a:r>
              <a:rPr lang="en" dirty="0">
                <a:solidFill>
                  <a:srgbClr val="FFFFFF"/>
                </a:solidFill>
              </a:rPr>
              <a:t>, </a:t>
            </a:r>
            <a:r>
              <a:rPr lang="en" dirty="0" err="1">
                <a:solidFill>
                  <a:srgbClr val="FFFFFF"/>
                </a:solidFill>
              </a:rPr>
              <a:t>s</a:t>
            </a:r>
            <a:r>
              <a:rPr lang="en" baseline="-25000" dirty="0" err="1">
                <a:solidFill>
                  <a:srgbClr val="FFFFFF"/>
                </a:solidFill>
              </a:rPr>
              <a:t>r</a:t>
            </a:r>
            <a:endParaRPr dirty="0">
              <a:solidFill>
                <a:srgbClr val="FFFFFF"/>
              </a:solidFill>
            </a:endParaRPr>
          </a:p>
        </p:txBody>
      </p:sp>
      <p:cxnSp>
        <p:nvCxnSpPr>
          <p:cNvPr id="230" name="Google Shape;230;p26"/>
          <p:cNvCxnSpPr/>
          <p:nvPr/>
        </p:nvCxnSpPr>
        <p:spPr>
          <a:xfrm rot="10800000" flipH="1">
            <a:off x="3033325" y="1454625"/>
            <a:ext cx="1435800" cy="596400"/>
          </a:xfrm>
          <a:prstGeom prst="straightConnector1">
            <a:avLst/>
          </a:prstGeom>
          <a:noFill/>
          <a:ln w="9525" cap="flat" cmpd="sng">
            <a:solidFill>
              <a:srgbClr val="FFFFFF"/>
            </a:solidFill>
            <a:prstDash val="solid"/>
            <a:round/>
            <a:headEnd type="none" w="med" len="med"/>
            <a:tailEnd type="triangle" w="med" len="med"/>
          </a:ln>
        </p:spPr>
      </p:cxnSp>
      <p:sp>
        <p:nvSpPr>
          <p:cNvPr id="231" name="Google Shape;231;p26"/>
          <p:cNvSpPr txBox="1"/>
          <p:nvPr/>
        </p:nvSpPr>
        <p:spPr>
          <a:xfrm rot="-1276320">
            <a:off x="3215806" y="1378943"/>
            <a:ext cx="1090359" cy="250197"/>
          </a:xfrm>
          <a:prstGeom prst="rect">
            <a:avLst/>
          </a:prstGeom>
          <a:noFill/>
          <a:ln>
            <a:noFill/>
          </a:ln>
        </p:spPr>
        <p:txBody>
          <a:bodyPr spcFirstLastPara="1" wrap="square" lIns="91425" tIns="91425" rIns="91425" bIns="91425" anchor="t" anchorCtr="0">
            <a:noAutofit/>
          </a:bodyPr>
          <a:lstStyle/>
          <a:p>
            <a:pPr lvl="0"/>
            <a:r>
              <a:rPr lang="en" dirty="0">
                <a:solidFill>
                  <a:srgbClr val="FFFFFF"/>
                </a:solidFill>
              </a:rPr>
              <a:t>r(a), </a:t>
            </a:r>
            <a:r>
              <a:rPr lang="en" dirty="0" err="1">
                <a:solidFill>
                  <a:srgbClr val="FFFFFF"/>
                </a:solidFill>
              </a:rPr>
              <a:t>ro</a:t>
            </a:r>
            <a:r>
              <a:rPr lang="en" dirty="0">
                <a:solidFill>
                  <a:srgbClr val="FFFFFF"/>
                </a:solidFill>
              </a:rPr>
              <a:t>, </a:t>
            </a:r>
            <a:r>
              <a:rPr lang="en" dirty="0" err="1">
                <a:solidFill>
                  <a:srgbClr val="FFFFFF"/>
                </a:solidFill>
              </a:rPr>
              <a:t>s</a:t>
            </a:r>
            <a:r>
              <a:rPr lang="en" baseline="-25000" dirty="0" err="1">
                <a:solidFill>
                  <a:srgbClr val="FFFFFF"/>
                </a:solidFill>
              </a:rPr>
              <a:t>r</a:t>
            </a:r>
            <a:endParaRPr dirty="0">
              <a:solidFill>
                <a:srgbClr val="FFFFFF"/>
              </a:solidFill>
            </a:endParaRPr>
          </a:p>
        </p:txBody>
      </p:sp>
      <p:sp>
        <p:nvSpPr>
          <p:cNvPr id="232" name="Google Shape;232;p26"/>
          <p:cNvSpPr txBox="1"/>
          <p:nvPr/>
        </p:nvSpPr>
        <p:spPr>
          <a:xfrm>
            <a:off x="4561757" y="847405"/>
            <a:ext cx="1735800" cy="739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00" dirty="0">
                <a:solidFill>
                  <a:srgbClr val="FFFFFF"/>
                </a:solidFill>
              </a:rPr>
              <a:t>wait(</a:t>
            </a:r>
            <a:r>
              <a:rPr lang="en" sz="900" dirty="0" err="1">
                <a:solidFill>
                  <a:srgbClr val="FFFFFF"/>
                </a:solidFill>
              </a:rPr>
              <a:t>t</a:t>
            </a:r>
            <a:r>
              <a:rPr lang="en" sz="900" baseline="-25000" dirty="0" err="1">
                <a:solidFill>
                  <a:srgbClr val="FFFFFF"/>
                </a:solidFill>
              </a:rPr>
              <a:t>safe</a:t>
            </a:r>
            <a:r>
              <a:rPr lang="en" sz="900" baseline="-25000" dirty="0">
                <a:solidFill>
                  <a:srgbClr val="FFFFFF"/>
                </a:solidFill>
              </a:rPr>
              <a:t> </a:t>
            </a:r>
            <a:r>
              <a:rPr lang="en" sz="900" dirty="0">
                <a:solidFill>
                  <a:srgbClr val="FFFFFF"/>
                </a:solidFill>
              </a:rPr>
              <a:t>&gt; </a:t>
            </a:r>
            <a:r>
              <a:rPr lang="en" sz="900" dirty="0" err="1">
                <a:solidFill>
                  <a:srgbClr val="FFFFFF"/>
                </a:solidFill>
              </a:rPr>
              <a:t>s</a:t>
            </a:r>
            <a:r>
              <a:rPr lang="en" sz="900" baseline="-25000" dirty="0" err="1">
                <a:solidFill>
                  <a:srgbClr val="FFFFFF"/>
                </a:solidFill>
              </a:rPr>
              <a:t>r</a:t>
            </a:r>
            <a:r>
              <a:rPr lang="en" sz="900" dirty="0">
                <a:solidFill>
                  <a:srgbClr val="FFFFFF"/>
                </a:solidFill>
              </a:rPr>
              <a:t>)</a:t>
            </a:r>
          </a:p>
          <a:p>
            <a:pPr marL="0" lvl="0" indent="0" algn="l" rtl="0">
              <a:spcBef>
                <a:spcPts val="0"/>
              </a:spcBef>
              <a:spcAft>
                <a:spcPts val="0"/>
              </a:spcAft>
              <a:buNone/>
            </a:pPr>
            <a:r>
              <a:rPr lang="en" sz="900" dirty="0">
                <a:solidFill>
                  <a:srgbClr val="FFFFFF"/>
                </a:solidFill>
              </a:rPr>
              <a:t>return </a:t>
            </a:r>
          </a:p>
          <a:p>
            <a:pPr marL="0" lvl="0" indent="0" algn="l" rtl="0">
              <a:spcBef>
                <a:spcPts val="0"/>
              </a:spcBef>
              <a:spcAft>
                <a:spcPts val="0"/>
              </a:spcAft>
              <a:buNone/>
            </a:pPr>
            <a:r>
              <a:rPr lang="en" sz="900" dirty="0">
                <a:solidFill>
                  <a:srgbClr val="FFFFFF"/>
                </a:solidFill>
              </a:rPr>
              <a:t>   value(a)</a:t>
            </a:r>
            <a:endParaRPr sz="900" dirty="0">
              <a:solidFill>
                <a:srgbClr val="FFFFFF"/>
              </a:solidFill>
            </a:endParaRPr>
          </a:p>
        </p:txBody>
      </p:sp>
      <p:sp>
        <p:nvSpPr>
          <p:cNvPr id="233" name="Google Shape;233;p26"/>
          <p:cNvSpPr/>
          <p:nvPr/>
        </p:nvSpPr>
        <p:spPr>
          <a:xfrm>
            <a:off x="4617119" y="3339300"/>
            <a:ext cx="770400" cy="6483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6"/>
          <p:cNvSpPr txBox="1"/>
          <p:nvPr/>
        </p:nvSpPr>
        <p:spPr>
          <a:xfrm>
            <a:off x="4574403" y="3288569"/>
            <a:ext cx="1735800" cy="81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sz="900" dirty="0">
                <a:solidFill>
                  <a:srgbClr val="FFFFFF"/>
                </a:solidFill>
              </a:rPr>
              <a:t>wait(</a:t>
            </a:r>
            <a:r>
              <a:rPr lang="en" sz="900" dirty="0" err="1">
                <a:solidFill>
                  <a:srgbClr val="FFFFFF"/>
                </a:solidFill>
              </a:rPr>
              <a:t>t</a:t>
            </a:r>
            <a:r>
              <a:rPr lang="en" sz="900" baseline="-25000" dirty="0" err="1">
                <a:solidFill>
                  <a:srgbClr val="FFFFFF"/>
                </a:solidFill>
              </a:rPr>
              <a:t>safe</a:t>
            </a:r>
            <a:r>
              <a:rPr lang="en" sz="900" baseline="-25000" dirty="0">
                <a:solidFill>
                  <a:srgbClr val="FFFFFF"/>
                </a:solidFill>
              </a:rPr>
              <a:t> </a:t>
            </a:r>
            <a:r>
              <a:rPr lang="en" sz="900" dirty="0">
                <a:solidFill>
                  <a:srgbClr val="FFFFFF"/>
                </a:solidFill>
              </a:rPr>
              <a:t>&gt; </a:t>
            </a:r>
            <a:r>
              <a:rPr lang="en" sz="900" dirty="0" err="1">
                <a:solidFill>
                  <a:srgbClr val="FFFFFF"/>
                </a:solidFill>
              </a:rPr>
              <a:t>s</a:t>
            </a:r>
            <a:r>
              <a:rPr lang="en" sz="900" baseline="-25000" dirty="0" err="1">
                <a:solidFill>
                  <a:srgbClr val="FFFFFF"/>
                </a:solidFill>
              </a:rPr>
              <a:t>r</a:t>
            </a:r>
            <a:r>
              <a:rPr lang="en" sz="900" dirty="0">
                <a:solidFill>
                  <a:srgbClr val="FFFFFF"/>
                </a:solidFill>
              </a:rPr>
              <a:t>)</a:t>
            </a:r>
          </a:p>
          <a:p>
            <a:pPr marL="0" lvl="0" indent="0" algn="l" rtl="0">
              <a:spcBef>
                <a:spcPts val="0"/>
              </a:spcBef>
              <a:spcAft>
                <a:spcPts val="0"/>
              </a:spcAft>
              <a:buClr>
                <a:srgbClr val="000000"/>
              </a:buClr>
              <a:buSzPts val="1100"/>
              <a:buFont typeface="Arial"/>
              <a:buNone/>
            </a:pPr>
            <a:r>
              <a:rPr lang="en" sz="900" dirty="0">
                <a:solidFill>
                  <a:srgbClr val="FFFFFF"/>
                </a:solidFill>
              </a:rPr>
              <a:t>return </a:t>
            </a:r>
          </a:p>
          <a:p>
            <a:pPr marL="0" lvl="0" indent="0" algn="l" rtl="0">
              <a:spcBef>
                <a:spcPts val="0"/>
              </a:spcBef>
              <a:spcAft>
                <a:spcPts val="0"/>
              </a:spcAft>
              <a:buClr>
                <a:srgbClr val="000000"/>
              </a:buClr>
              <a:buSzPts val="1100"/>
              <a:buFont typeface="Arial"/>
              <a:buNone/>
            </a:pPr>
            <a:r>
              <a:rPr lang="en" sz="900" dirty="0">
                <a:solidFill>
                  <a:srgbClr val="FFFFFF"/>
                </a:solidFill>
              </a:rPr>
              <a:t>   value(z)</a:t>
            </a:r>
            <a:endParaRPr sz="900" dirty="0">
              <a:solidFill>
                <a:srgbClr val="FFFFFF"/>
              </a:solidFill>
            </a:endParaRPr>
          </a:p>
          <a:p>
            <a:pPr marL="0" lvl="0" indent="0" algn="l" rtl="0">
              <a:spcBef>
                <a:spcPts val="0"/>
              </a:spcBef>
              <a:spcAft>
                <a:spcPts val="0"/>
              </a:spcAft>
              <a:buNone/>
            </a:pPr>
            <a:endParaRPr sz="900" dirty="0">
              <a:solidFill>
                <a:srgbClr val="FFFFFF"/>
              </a:solidFill>
            </a:endParaRPr>
          </a:p>
        </p:txBody>
      </p:sp>
      <p:cxnSp>
        <p:nvCxnSpPr>
          <p:cNvPr id="235" name="Google Shape;235;p26"/>
          <p:cNvCxnSpPr/>
          <p:nvPr/>
        </p:nvCxnSpPr>
        <p:spPr>
          <a:xfrm flipH="1">
            <a:off x="3128925" y="1557750"/>
            <a:ext cx="1369500" cy="574200"/>
          </a:xfrm>
          <a:prstGeom prst="straightConnector1">
            <a:avLst/>
          </a:prstGeom>
          <a:noFill/>
          <a:ln w="9525" cap="flat" cmpd="sng">
            <a:solidFill>
              <a:srgbClr val="FFFFFF"/>
            </a:solidFill>
            <a:prstDash val="solid"/>
            <a:round/>
            <a:headEnd type="none" w="med" len="med"/>
            <a:tailEnd type="triangle" w="med" len="med"/>
          </a:ln>
        </p:spPr>
      </p:cxnSp>
      <p:sp>
        <p:nvSpPr>
          <p:cNvPr id="236" name="Google Shape;236;p26"/>
          <p:cNvSpPr txBox="1"/>
          <p:nvPr/>
        </p:nvSpPr>
        <p:spPr>
          <a:xfrm rot="-1276831">
            <a:off x="3524343" y="1786827"/>
            <a:ext cx="741456" cy="25019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FFFFFF"/>
                </a:solidFill>
              </a:rPr>
              <a:t>a == 1</a:t>
            </a:r>
            <a:endParaRPr dirty="0">
              <a:solidFill>
                <a:srgbClr val="FFFFFF"/>
              </a:solidFill>
            </a:endParaRPr>
          </a:p>
        </p:txBody>
      </p:sp>
      <p:sp>
        <p:nvSpPr>
          <p:cNvPr id="237" name="Google Shape;237;p26"/>
          <p:cNvSpPr txBox="1"/>
          <p:nvPr/>
        </p:nvSpPr>
        <p:spPr>
          <a:xfrm rot="971439">
            <a:off x="3358381" y="3150787"/>
            <a:ext cx="741301" cy="25017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z == 2</a:t>
            </a:r>
            <a:endParaRPr>
              <a:solidFill>
                <a:srgbClr val="FFFFFF"/>
              </a:solidFill>
            </a:endParaRPr>
          </a:p>
        </p:txBody>
      </p:sp>
      <p:cxnSp>
        <p:nvCxnSpPr>
          <p:cNvPr id="238" name="Google Shape;238;p26"/>
          <p:cNvCxnSpPr/>
          <p:nvPr/>
        </p:nvCxnSpPr>
        <p:spPr>
          <a:xfrm rot="10800000">
            <a:off x="2981725" y="2978650"/>
            <a:ext cx="1494600" cy="419700"/>
          </a:xfrm>
          <a:prstGeom prst="straightConnector1">
            <a:avLst/>
          </a:prstGeom>
          <a:noFill/>
          <a:ln w="9525" cap="flat" cmpd="sng">
            <a:solidFill>
              <a:srgbClr val="FFFFFF"/>
            </a:solidFill>
            <a:prstDash val="solid"/>
            <a:round/>
            <a:headEnd type="none" w="med" len="med"/>
            <a:tailEnd type="triangle" w="med" len="med"/>
          </a:ln>
        </p:spPr>
      </p:cxnSp>
      <p:sp>
        <p:nvSpPr>
          <p:cNvPr id="239" name="Google Shape;239;p26"/>
          <p:cNvSpPr txBox="1"/>
          <p:nvPr/>
        </p:nvSpPr>
        <p:spPr>
          <a:xfrm>
            <a:off x="2078075" y="2044675"/>
            <a:ext cx="989400" cy="739200"/>
          </a:xfrm>
          <a:prstGeom prst="rect">
            <a:avLst/>
          </a:prstGeom>
          <a:noFill/>
          <a:ln>
            <a:noFill/>
          </a:ln>
        </p:spPr>
        <p:txBody>
          <a:bodyPr spcFirstLastPara="1" wrap="square" lIns="91425" tIns="91425" rIns="91425" bIns="91425" anchor="t" anchorCtr="0">
            <a:noAutofit/>
          </a:bodyPr>
          <a:lstStyle/>
          <a:p>
            <a:pPr lvl="0"/>
            <a:r>
              <a:rPr lang="en-US" sz="1100" dirty="0" err="1">
                <a:solidFill>
                  <a:srgbClr val="FFFFFF"/>
                </a:solidFill>
              </a:rPr>
              <a:t>s</a:t>
            </a:r>
            <a:r>
              <a:rPr lang="en-US" sz="1100" baseline="-25000" dirty="0" err="1">
                <a:solidFill>
                  <a:srgbClr val="FFFFFF"/>
                </a:solidFill>
              </a:rPr>
              <a:t>r</a:t>
            </a:r>
            <a:r>
              <a:rPr lang="en-US" sz="1100" dirty="0">
                <a:solidFill>
                  <a:srgbClr val="FFFFFF"/>
                </a:solidFill>
              </a:rPr>
              <a:t> =</a:t>
            </a:r>
          </a:p>
          <a:p>
            <a:pPr lvl="0"/>
            <a:r>
              <a:rPr lang="en-US" sz="1100" dirty="0">
                <a:solidFill>
                  <a:srgbClr val="FFFFFF"/>
                </a:solidFill>
              </a:rPr>
              <a:t>   </a:t>
            </a:r>
            <a:r>
              <a:rPr lang="en-US" sz="1100" dirty="0" err="1">
                <a:solidFill>
                  <a:srgbClr val="FFFFFF"/>
                </a:solidFill>
              </a:rPr>
              <a:t>TT.now</a:t>
            </a:r>
            <a:r>
              <a:rPr lang="en-US" sz="1100" dirty="0">
                <a:solidFill>
                  <a:srgbClr val="FFFFFF"/>
                </a:solidFill>
              </a:rPr>
              <a:t>()</a:t>
            </a:r>
          </a:p>
          <a:p>
            <a:pPr lvl="0"/>
            <a:r>
              <a:rPr lang="en-US" sz="1100" dirty="0">
                <a:solidFill>
                  <a:srgbClr val="FFFFFF"/>
                </a:solidFill>
              </a:rPr>
              <a:t>   .latest</a:t>
            </a:r>
          </a:p>
          <a:p>
            <a:pPr marL="0" lvl="0" indent="0" algn="l" rtl="0">
              <a:lnSpc>
                <a:spcPct val="100000"/>
              </a:lnSpc>
              <a:spcBef>
                <a:spcPts val="0"/>
              </a:spcBef>
              <a:spcAft>
                <a:spcPts val="0"/>
              </a:spcAft>
              <a:buNone/>
            </a:pPr>
            <a:endParaRPr sz="1100" baseline="30000" dirty="0">
              <a:solidFill>
                <a:srgbClr val="FFFF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Better read-only transaction algorithm?</a:t>
            </a:r>
            <a:endParaRPr/>
          </a:p>
        </p:txBody>
      </p:sp>
      <p:sp>
        <p:nvSpPr>
          <p:cNvPr id="245" name="Google Shape;245;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Can we make it non-blocking and strictly serializable without adding extra round-trips?</a:t>
            </a:r>
            <a:endParaRPr/>
          </a:p>
          <a:p>
            <a:pPr marL="457200" lvl="0" indent="-342900" algn="l" rtl="0">
              <a:spcBef>
                <a:spcPts val="0"/>
              </a:spcBef>
              <a:spcAft>
                <a:spcPts val="0"/>
              </a:spcAft>
              <a:buSzPts val="1800"/>
              <a:buChar char="●"/>
            </a:pPr>
            <a:r>
              <a:rPr lang="en"/>
              <a:t>The SNOW Theorem says </a:t>
            </a:r>
            <a:r>
              <a:rPr lang="en">
                <a:solidFill>
                  <a:srgbClr val="FF0000"/>
                </a:solidFill>
              </a:rPr>
              <a:t>no!</a:t>
            </a:r>
            <a:endParaRPr>
              <a:solidFill>
                <a:srgbClr val="FF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SNOW Theorem</a:t>
            </a:r>
            <a:endParaRPr/>
          </a:p>
        </p:txBody>
      </p:sp>
      <p:sp>
        <p:nvSpPr>
          <p:cNvPr id="251" name="Google Shape;251;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Read-only transaction algorithms cannot achieve all of the SNOW properties</a:t>
            </a:r>
            <a:endParaRPr dirty="0"/>
          </a:p>
          <a:p>
            <a:pPr marL="457200" lvl="0" indent="-342900" algn="l" rtl="0">
              <a:spcBef>
                <a:spcPts val="1600"/>
              </a:spcBef>
              <a:spcAft>
                <a:spcPts val="0"/>
              </a:spcAft>
              <a:buSzPts val="1800"/>
              <a:buChar char="●"/>
            </a:pPr>
            <a:r>
              <a:rPr lang="en" dirty="0">
                <a:solidFill>
                  <a:srgbClr val="FF0000"/>
                </a:solidFill>
              </a:rPr>
              <a:t>S</a:t>
            </a:r>
            <a:r>
              <a:rPr lang="en" dirty="0"/>
              <a:t>trict Serializability</a:t>
            </a:r>
            <a:endParaRPr dirty="0"/>
          </a:p>
          <a:p>
            <a:pPr marL="457200" lvl="0" indent="-342900" algn="l" rtl="0">
              <a:spcBef>
                <a:spcPts val="0"/>
              </a:spcBef>
              <a:spcAft>
                <a:spcPts val="0"/>
              </a:spcAft>
              <a:buSzPts val="1800"/>
              <a:buChar char="●"/>
            </a:pPr>
            <a:r>
              <a:rPr lang="en" dirty="0">
                <a:solidFill>
                  <a:srgbClr val="FF0000"/>
                </a:solidFill>
              </a:rPr>
              <a:t>N</a:t>
            </a:r>
            <a:r>
              <a:rPr lang="en" dirty="0"/>
              <a:t>on-blocking: Servers return a value immediately without waiting</a:t>
            </a:r>
            <a:endParaRPr dirty="0"/>
          </a:p>
          <a:p>
            <a:pPr marL="457200" lvl="0" indent="-342900" algn="l" rtl="0">
              <a:spcBef>
                <a:spcPts val="0"/>
              </a:spcBef>
              <a:spcAft>
                <a:spcPts val="0"/>
              </a:spcAft>
              <a:buSzPts val="1800"/>
              <a:buChar char="●"/>
            </a:pPr>
            <a:r>
              <a:rPr lang="en" dirty="0">
                <a:solidFill>
                  <a:srgbClr val="FF0000"/>
                </a:solidFill>
              </a:rPr>
              <a:t>O</a:t>
            </a:r>
            <a:r>
              <a:rPr lang="en" dirty="0"/>
              <a:t>ne Response:</a:t>
            </a:r>
            <a:endParaRPr dirty="0"/>
          </a:p>
          <a:p>
            <a:pPr marL="914400" lvl="1" indent="-317500" algn="l" rtl="0">
              <a:spcBef>
                <a:spcPts val="0"/>
              </a:spcBef>
              <a:spcAft>
                <a:spcPts val="0"/>
              </a:spcAft>
              <a:buSzPts val="1400"/>
              <a:buChar char="○"/>
            </a:pPr>
            <a:r>
              <a:rPr lang="en" dirty="0"/>
              <a:t>Read-only transactions take a single round of communication</a:t>
            </a:r>
            <a:endParaRPr dirty="0"/>
          </a:p>
          <a:p>
            <a:pPr marL="914400" lvl="1" indent="-317500" algn="l" rtl="0">
              <a:spcBef>
                <a:spcPts val="0"/>
              </a:spcBef>
              <a:spcAft>
                <a:spcPts val="0"/>
              </a:spcAft>
              <a:buSzPts val="1400"/>
              <a:buChar char="○"/>
            </a:pPr>
            <a:r>
              <a:rPr lang="en" dirty="0"/>
              <a:t>Read operations return only one value (cannot send multiple versions of the data)</a:t>
            </a:r>
            <a:endParaRPr dirty="0"/>
          </a:p>
          <a:p>
            <a:pPr marL="457200" lvl="0" indent="-342900" algn="l" rtl="0">
              <a:spcBef>
                <a:spcPts val="0"/>
              </a:spcBef>
              <a:spcAft>
                <a:spcPts val="0"/>
              </a:spcAft>
              <a:buSzPts val="1800"/>
              <a:buChar char="●"/>
            </a:pPr>
            <a:r>
              <a:rPr lang="en" dirty="0">
                <a:solidFill>
                  <a:srgbClr val="FF0000"/>
                </a:solidFill>
              </a:rPr>
              <a:t>W</a:t>
            </a:r>
            <a:r>
              <a:rPr lang="en" dirty="0"/>
              <a:t>rite transactions that conflict: Can handle concurrent write transactions</a:t>
            </a:r>
            <a:endParaRPr dirty="0"/>
          </a:p>
          <a:p>
            <a:pPr marL="457200" lvl="0" indent="-342900" algn="l" rtl="0">
              <a:spcBef>
                <a:spcPts val="0"/>
              </a:spcBef>
              <a:spcAft>
                <a:spcPts val="0"/>
              </a:spcAft>
              <a:buSzPts val="1800"/>
              <a:buChar char="●"/>
            </a:pPr>
            <a:r>
              <a:rPr lang="en" dirty="0"/>
              <a:t>Latency-optimal: </a:t>
            </a:r>
            <a:r>
              <a:rPr lang="en" dirty="0">
                <a:solidFill>
                  <a:srgbClr val="FF0000"/>
                </a:solidFill>
              </a:rPr>
              <a:t>N+O</a:t>
            </a:r>
            <a:endParaRPr dirty="0"/>
          </a:p>
          <a:p>
            <a:pPr marL="457200" lvl="0" indent="-342900" algn="l" rtl="0">
              <a:spcBef>
                <a:spcPts val="0"/>
              </a:spcBef>
              <a:spcAft>
                <a:spcPts val="0"/>
              </a:spcAft>
              <a:buSzPts val="1800"/>
              <a:buChar char="●"/>
            </a:pPr>
            <a:r>
              <a:rPr lang="en" dirty="0"/>
              <a:t>SNOW-optimal: any three of the four properties</a:t>
            </a:r>
            <a:endParaRPr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5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SNOW and Spanner</a:t>
            </a:r>
            <a:endParaRPr/>
          </a:p>
        </p:txBody>
      </p:sp>
      <p:sp>
        <p:nvSpPr>
          <p:cNvPr id="257" name="Google Shape;257;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What properties does the Spanner RO-</a:t>
            </a:r>
            <a:r>
              <a:rPr lang="en" dirty="0" err="1"/>
              <a:t>txn</a:t>
            </a:r>
            <a:r>
              <a:rPr lang="en" dirty="0"/>
              <a:t> have?</a:t>
            </a:r>
            <a:endParaRPr dirty="0"/>
          </a:p>
          <a:p>
            <a:pPr marL="914400" lvl="1" indent="-317500" algn="l" rtl="0">
              <a:spcBef>
                <a:spcPts val="0"/>
              </a:spcBef>
              <a:spcAft>
                <a:spcPts val="0"/>
              </a:spcAft>
              <a:buSzPts val="1400"/>
              <a:buChar char="○"/>
            </a:pPr>
            <a:r>
              <a:rPr lang="en" dirty="0"/>
              <a:t>SOW: Must block waiting for </a:t>
            </a:r>
            <a:r>
              <a:rPr lang="en" dirty="0" err="1"/>
              <a:t>TrueTime.after</a:t>
            </a:r>
            <a:r>
              <a:rPr lang="en" dirty="0"/>
              <a:t>(</a:t>
            </a:r>
            <a:r>
              <a:rPr lang="en" i="1" dirty="0" err="1"/>
              <a:t>s</a:t>
            </a:r>
            <a:r>
              <a:rPr lang="en" i="1" baseline="-25000" dirty="0" err="1"/>
              <a:t>read</a:t>
            </a:r>
            <a:r>
              <a:rPr lang="en" dirty="0"/>
              <a:t>)</a:t>
            </a:r>
            <a:endParaRPr dirty="0"/>
          </a:p>
          <a:p>
            <a:pPr marL="457200" lvl="0" indent="-342900" algn="l" rtl="0">
              <a:spcBef>
                <a:spcPts val="0"/>
              </a:spcBef>
              <a:spcAft>
                <a:spcPts val="0"/>
              </a:spcAft>
              <a:buSzPts val="1800"/>
              <a:buChar char="●"/>
            </a:pPr>
            <a:r>
              <a:rPr lang="en" dirty="0"/>
              <a:t>SNOW-optimal?</a:t>
            </a:r>
            <a:endParaRPr dirty="0"/>
          </a:p>
          <a:p>
            <a:pPr marL="914400" lvl="1" indent="-317500" algn="l" rtl="0">
              <a:spcBef>
                <a:spcPts val="0"/>
              </a:spcBef>
              <a:spcAft>
                <a:spcPts val="0"/>
              </a:spcAft>
              <a:buSzPts val="1400"/>
              <a:buChar char="○"/>
            </a:pPr>
            <a:r>
              <a:rPr lang="en" dirty="0"/>
              <a:t>Yes.</a:t>
            </a:r>
            <a:endParaRPr dirty="0"/>
          </a:p>
          <a:p>
            <a:pPr marL="457200" lvl="0" indent="-342900" algn="l" rtl="0">
              <a:spcBef>
                <a:spcPts val="0"/>
              </a:spcBef>
              <a:spcAft>
                <a:spcPts val="0"/>
              </a:spcAft>
              <a:buSzPts val="1800"/>
              <a:buChar char="●"/>
            </a:pPr>
            <a:r>
              <a:rPr lang="en" dirty="0"/>
              <a:t>Latency-optimal (N+O)?</a:t>
            </a:r>
            <a:endParaRPr dirty="0"/>
          </a:p>
          <a:p>
            <a:pPr marL="914400" lvl="1" indent="-317500" algn="l" rtl="0">
              <a:spcBef>
                <a:spcPts val="0"/>
              </a:spcBef>
              <a:spcAft>
                <a:spcPts val="0"/>
              </a:spcAft>
              <a:buSzPts val="1400"/>
              <a:buChar char="○"/>
            </a:pPr>
            <a:r>
              <a:rPr lang="en" dirty="0"/>
              <a:t>Nope! Can we get latency-optimal?</a:t>
            </a:r>
            <a:endParaRPr dirty="0"/>
          </a:p>
          <a:p>
            <a:pPr marL="1371600" lvl="2" indent="-317500" algn="l" rtl="0">
              <a:spcBef>
                <a:spcPts val="0"/>
              </a:spcBef>
              <a:spcAft>
                <a:spcPts val="0"/>
              </a:spcAft>
              <a:buSzPts val="1400"/>
              <a:buChar char="■"/>
            </a:pPr>
            <a:r>
              <a:rPr lang="en" dirty="0"/>
              <a:t>Must give up something.</a:t>
            </a:r>
            <a:endParaRPr dirty="0"/>
          </a:p>
          <a:p>
            <a:pPr marL="0" lvl="0" indent="0" algn="l" rtl="0">
              <a:spcBef>
                <a:spcPts val="1600"/>
              </a:spcBef>
              <a:spcAft>
                <a:spcPts val="1600"/>
              </a:spcAft>
              <a:buNone/>
            </a:pPr>
            <a:endParaRPr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Spanner snapshot read-only transactions</a:t>
            </a:r>
            <a:endParaRPr/>
          </a:p>
        </p:txBody>
      </p:sp>
      <p:sp>
        <p:nvSpPr>
          <p:cNvPr id="263" name="Google Shape;263;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Return a stale read result by explicitly reading at a time before </a:t>
            </a:r>
            <a:r>
              <a:rPr lang="en" i="1"/>
              <a:t>t</a:t>
            </a:r>
            <a:r>
              <a:rPr lang="en" i="1" baseline="-25000"/>
              <a:t>safe</a:t>
            </a:r>
            <a:endParaRPr/>
          </a:p>
          <a:p>
            <a:pPr marL="457200" lvl="0" indent="-342900" algn="l" rtl="0">
              <a:spcBef>
                <a:spcPts val="0"/>
              </a:spcBef>
              <a:spcAft>
                <a:spcPts val="0"/>
              </a:spcAft>
              <a:buSzPts val="1800"/>
              <a:buChar char="●"/>
            </a:pPr>
            <a:r>
              <a:rPr lang="en"/>
              <a:t>Which SNOW properties?</a:t>
            </a:r>
            <a:endParaRPr/>
          </a:p>
          <a:p>
            <a:pPr marL="914400" lvl="1" indent="-317500" algn="l" rtl="0">
              <a:spcBef>
                <a:spcPts val="0"/>
              </a:spcBef>
              <a:spcAft>
                <a:spcPts val="0"/>
              </a:spcAft>
              <a:buSzPts val="1400"/>
              <a:buChar char="○"/>
            </a:pPr>
            <a:r>
              <a:rPr lang="en">
                <a:solidFill>
                  <a:srgbClr val="FF0000"/>
                </a:solidFill>
              </a:rPr>
              <a:t>NOW</a:t>
            </a:r>
            <a:endParaRPr>
              <a:solidFill>
                <a:srgbClr val="FF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26"/>
          <p:cNvSpPr txBox="1">
            <a:spLocks noGrp="1"/>
          </p:cNvSpPr>
          <p:nvPr>
            <p:ph type="title"/>
          </p:nvPr>
        </p:nvSpPr>
        <p:spPr>
          <a:xfrm>
            <a:off x="311700" y="445025"/>
            <a:ext cx="39144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Lock-free RO-</a:t>
            </a:r>
            <a:r>
              <a:rPr lang="en" dirty="0" err="1"/>
              <a:t>txn</a:t>
            </a:r>
            <a:endParaRPr dirty="0"/>
          </a:p>
        </p:txBody>
      </p:sp>
      <p:sp>
        <p:nvSpPr>
          <p:cNvPr id="218" name="Google Shape;218;p26"/>
          <p:cNvSpPr txBox="1"/>
          <p:nvPr/>
        </p:nvSpPr>
        <p:spPr>
          <a:xfrm>
            <a:off x="311700" y="1278000"/>
            <a:ext cx="1119000" cy="154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txn 1:</a:t>
            </a:r>
            <a:endParaRPr>
              <a:solidFill>
                <a:srgbClr val="FFFFFF"/>
              </a:solidFill>
            </a:endParaRPr>
          </a:p>
          <a:p>
            <a:pPr marL="0" lvl="0" indent="0" algn="l" rtl="0">
              <a:spcBef>
                <a:spcPts val="0"/>
              </a:spcBef>
              <a:spcAft>
                <a:spcPts val="0"/>
              </a:spcAft>
              <a:buNone/>
            </a:pPr>
            <a:r>
              <a:rPr lang="en">
                <a:solidFill>
                  <a:srgbClr val="FFFFFF"/>
                </a:solidFill>
              </a:rPr>
              <a:t>   x = r(a)</a:t>
            </a:r>
            <a:endParaRPr>
              <a:solidFill>
                <a:srgbClr val="FFFFFF"/>
              </a:solidFill>
            </a:endParaRPr>
          </a:p>
          <a:p>
            <a:pPr marL="0" lvl="0" indent="0" algn="l" rtl="0">
              <a:spcBef>
                <a:spcPts val="0"/>
              </a:spcBef>
              <a:spcAft>
                <a:spcPts val="0"/>
              </a:spcAft>
              <a:buNone/>
            </a:pPr>
            <a:r>
              <a:rPr lang="en">
                <a:solidFill>
                  <a:srgbClr val="FFFFFF"/>
                </a:solidFill>
              </a:rPr>
              <a:t>   y = r(z)</a:t>
            </a:r>
            <a:endParaRPr>
              <a:solidFill>
                <a:srgbClr val="FFFFFF"/>
              </a:solidFill>
            </a:endParaRPr>
          </a:p>
          <a:p>
            <a:pPr marL="0" lvl="0" indent="0" algn="l" rtl="0">
              <a:spcBef>
                <a:spcPts val="0"/>
              </a:spcBef>
              <a:spcAft>
                <a:spcPts val="0"/>
              </a:spcAft>
              <a:buNone/>
            </a:pPr>
            <a:endParaRPr>
              <a:solidFill>
                <a:srgbClr val="FFFFFF"/>
              </a:solidFill>
            </a:endParaRPr>
          </a:p>
        </p:txBody>
      </p:sp>
      <p:sp>
        <p:nvSpPr>
          <p:cNvPr id="219" name="Google Shape;219;p26"/>
          <p:cNvSpPr/>
          <p:nvPr/>
        </p:nvSpPr>
        <p:spPr>
          <a:xfrm>
            <a:off x="2113000" y="2080475"/>
            <a:ext cx="854100" cy="810000"/>
          </a:xfrm>
          <a:prstGeom prst="rect">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6"/>
          <p:cNvSpPr/>
          <p:nvPr/>
        </p:nvSpPr>
        <p:spPr>
          <a:xfrm>
            <a:off x="4604481" y="894775"/>
            <a:ext cx="770400" cy="6483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6"/>
          <p:cNvSpPr/>
          <p:nvPr/>
        </p:nvSpPr>
        <p:spPr>
          <a:xfrm>
            <a:off x="5500400" y="1491425"/>
            <a:ext cx="517500" cy="4737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6"/>
          <p:cNvSpPr/>
          <p:nvPr/>
        </p:nvSpPr>
        <p:spPr>
          <a:xfrm>
            <a:off x="5500400" y="494525"/>
            <a:ext cx="517500" cy="4737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6"/>
          <p:cNvSpPr/>
          <p:nvPr/>
        </p:nvSpPr>
        <p:spPr>
          <a:xfrm>
            <a:off x="5528325" y="3887375"/>
            <a:ext cx="517500" cy="4737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6"/>
          <p:cNvSpPr/>
          <p:nvPr/>
        </p:nvSpPr>
        <p:spPr>
          <a:xfrm>
            <a:off x="5528325" y="2890475"/>
            <a:ext cx="517500" cy="4737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6"/>
          <p:cNvSpPr txBox="1"/>
          <p:nvPr/>
        </p:nvSpPr>
        <p:spPr>
          <a:xfrm>
            <a:off x="2046775" y="1690275"/>
            <a:ext cx="7704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Client</a:t>
            </a:r>
            <a:endParaRPr b="1">
              <a:solidFill>
                <a:srgbClr val="FFFFFF"/>
              </a:solidFill>
            </a:endParaRPr>
          </a:p>
        </p:txBody>
      </p:sp>
      <p:sp>
        <p:nvSpPr>
          <p:cNvPr id="226" name="Google Shape;226;p26"/>
          <p:cNvSpPr txBox="1"/>
          <p:nvPr/>
        </p:nvSpPr>
        <p:spPr>
          <a:xfrm>
            <a:off x="4670275" y="494525"/>
            <a:ext cx="6552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S</a:t>
            </a:r>
            <a:r>
              <a:rPr lang="en" b="1" baseline="-25000">
                <a:solidFill>
                  <a:srgbClr val="FFFFFF"/>
                </a:solidFill>
              </a:rPr>
              <a:t>a-m</a:t>
            </a:r>
            <a:endParaRPr b="1" baseline="-25000">
              <a:solidFill>
                <a:srgbClr val="FFFFFF"/>
              </a:solidFill>
            </a:endParaRPr>
          </a:p>
        </p:txBody>
      </p:sp>
      <p:sp>
        <p:nvSpPr>
          <p:cNvPr id="227" name="Google Shape;227;p26"/>
          <p:cNvSpPr txBox="1"/>
          <p:nvPr/>
        </p:nvSpPr>
        <p:spPr>
          <a:xfrm>
            <a:off x="4756325" y="3969575"/>
            <a:ext cx="6552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S</a:t>
            </a:r>
            <a:r>
              <a:rPr lang="en" b="1" baseline="-25000">
                <a:solidFill>
                  <a:srgbClr val="FFFFFF"/>
                </a:solidFill>
              </a:rPr>
              <a:t>n-z</a:t>
            </a:r>
            <a:endParaRPr b="1" baseline="-25000">
              <a:solidFill>
                <a:srgbClr val="FFFFFF"/>
              </a:solidFill>
            </a:endParaRPr>
          </a:p>
        </p:txBody>
      </p:sp>
      <p:cxnSp>
        <p:nvCxnSpPr>
          <p:cNvPr id="228" name="Google Shape;228;p26"/>
          <p:cNvCxnSpPr/>
          <p:nvPr/>
        </p:nvCxnSpPr>
        <p:spPr>
          <a:xfrm>
            <a:off x="3009057" y="2899788"/>
            <a:ext cx="1533600" cy="410100"/>
          </a:xfrm>
          <a:prstGeom prst="straightConnector1">
            <a:avLst/>
          </a:prstGeom>
          <a:noFill/>
          <a:ln w="9525" cap="flat" cmpd="sng">
            <a:solidFill>
              <a:srgbClr val="FFFFFF"/>
            </a:solidFill>
            <a:prstDash val="solid"/>
            <a:round/>
            <a:headEnd type="none" w="med" len="med"/>
            <a:tailEnd type="triangle" w="med" len="med"/>
          </a:ln>
        </p:spPr>
      </p:cxnSp>
      <p:sp>
        <p:nvSpPr>
          <p:cNvPr id="229" name="Google Shape;229;p26"/>
          <p:cNvSpPr txBox="1"/>
          <p:nvPr/>
        </p:nvSpPr>
        <p:spPr>
          <a:xfrm rot="978044">
            <a:off x="3386844" y="2759375"/>
            <a:ext cx="936401" cy="249972"/>
          </a:xfrm>
          <a:prstGeom prst="rect">
            <a:avLst/>
          </a:prstGeom>
          <a:noFill/>
          <a:ln>
            <a:noFill/>
          </a:ln>
        </p:spPr>
        <p:txBody>
          <a:bodyPr spcFirstLastPara="1" wrap="square" lIns="91425" tIns="91425" rIns="91425" bIns="91425" anchor="t" anchorCtr="0">
            <a:noAutofit/>
          </a:bodyPr>
          <a:lstStyle/>
          <a:p>
            <a:pPr lvl="0"/>
            <a:r>
              <a:rPr lang="en" dirty="0">
                <a:solidFill>
                  <a:srgbClr val="FFFFFF"/>
                </a:solidFill>
              </a:rPr>
              <a:t>r(z), </a:t>
            </a:r>
            <a:r>
              <a:rPr lang="en" dirty="0" err="1">
                <a:solidFill>
                  <a:srgbClr val="FFFFFF"/>
                </a:solidFill>
              </a:rPr>
              <a:t>ro</a:t>
            </a:r>
            <a:r>
              <a:rPr lang="en" dirty="0">
                <a:solidFill>
                  <a:srgbClr val="FFFFFF"/>
                </a:solidFill>
              </a:rPr>
              <a:t>, </a:t>
            </a:r>
            <a:r>
              <a:rPr lang="en" dirty="0" err="1">
                <a:solidFill>
                  <a:srgbClr val="FFFFFF"/>
                </a:solidFill>
              </a:rPr>
              <a:t>s</a:t>
            </a:r>
            <a:r>
              <a:rPr lang="en" baseline="-25000" dirty="0" err="1">
                <a:solidFill>
                  <a:srgbClr val="FFFFFF"/>
                </a:solidFill>
              </a:rPr>
              <a:t>r</a:t>
            </a:r>
            <a:endParaRPr dirty="0">
              <a:solidFill>
                <a:srgbClr val="FFFFFF"/>
              </a:solidFill>
            </a:endParaRPr>
          </a:p>
        </p:txBody>
      </p:sp>
      <p:cxnSp>
        <p:nvCxnSpPr>
          <p:cNvPr id="230" name="Google Shape;230;p26"/>
          <p:cNvCxnSpPr/>
          <p:nvPr/>
        </p:nvCxnSpPr>
        <p:spPr>
          <a:xfrm rot="10800000" flipH="1">
            <a:off x="3033325" y="1454625"/>
            <a:ext cx="1435800" cy="596400"/>
          </a:xfrm>
          <a:prstGeom prst="straightConnector1">
            <a:avLst/>
          </a:prstGeom>
          <a:noFill/>
          <a:ln w="9525" cap="flat" cmpd="sng">
            <a:solidFill>
              <a:srgbClr val="FFFFFF"/>
            </a:solidFill>
            <a:prstDash val="solid"/>
            <a:round/>
            <a:headEnd type="none" w="med" len="med"/>
            <a:tailEnd type="triangle" w="med" len="med"/>
          </a:ln>
        </p:spPr>
      </p:cxnSp>
      <p:sp>
        <p:nvSpPr>
          <p:cNvPr id="231" name="Google Shape;231;p26"/>
          <p:cNvSpPr txBox="1"/>
          <p:nvPr/>
        </p:nvSpPr>
        <p:spPr>
          <a:xfrm rot="-1276320">
            <a:off x="3215806" y="1378943"/>
            <a:ext cx="1090359" cy="250197"/>
          </a:xfrm>
          <a:prstGeom prst="rect">
            <a:avLst/>
          </a:prstGeom>
          <a:noFill/>
          <a:ln>
            <a:noFill/>
          </a:ln>
        </p:spPr>
        <p:txBody>
          <a:bodyPr spcFirstLastPara="1" wrap="square" lIns="91425" tIns="91425" rIns="91425" bIns="91425" anchor="t" anchorCtr="0">
            <a:noAutofit/>
          </a:bodyPr>
          <a:lstStyle/>
          <a:p>
            <a:pPr lvl="0"/>
            <a:r>
              <a:rPr lang="en" dirty="0">
                <a:solidFill>
                  <a:srgbClr val="FFFFFF"/>
                </a:solidFill>
              </a:rPr>
              <a:t>r(a), </a:t>
            </a:r>
            <a:r>
              <a:rPr lang="en" dirty="0" err="1">
                <a:solidFill>
                  <a:srgbClr val="FFFFFF"/>
                </a:solidFill>
              </a:rPr>
              <a:t>ro</a:t>
            </a:r>
            <a:r>
              <a:rPr lang="en" dirty="0">
                <a:solidFill>
                  <a:srgbClr val="FFFFFF"/>
                </a:solidFill>
              </a:rPr>
              <a:t>, </a:t>
            </a:r>
            <a:r>
              <a:rPr lang="en" dirty="0" err="1">
                <a:solidFill>
                  <a:srgbClr val="FFFFFF"/>
                </a:solidFill>
              </a:rPr>
              <a:t>s</a:t>
            </a:r>
            <a:r>
              <a:rPr lang="en" baseline="-25000" dirty="0" err="1">
                <a:solidFill>
                  <a:srgbClr val="FFFFFF"/>
                </a:solidFill>
              </a:rPr>
              <a:t>r</a:t>
            </a:r>
            <a:endParaRPr dirty="0">
              <a:solidFill>
                <a:srgbClr val="FFFFFF"/>
              </a:solidFill>
            </a:endParaRPr>
          </a:p>
        </p:txBody>
      </p:sp>
      <p:sp>
        <p:nvSpPr>
          <p:cNvPr id="232" name="Google Shape;232;p26"/>
          <p:cNvSpPr txBox="1"/>
          <p:nvPr/>
        </p:nvSpPr>
        <p:spPr>
          <a:xfrm>
            <a:off x="4561757" y="847405"/>
            <a:ext cx="1735800" cy="739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00" dirty="0">
                <a:solidFill>
                  <a:srgbClr val="FFFFFF"/>
                </a:solidFill>
              </a:rPr>
              <a:t>wait(</a:t>
            </a:r>
            <a:r>
              <a:rPr lang="en" sz="900" dirty="0" err="1">
                <a:solidFill>
                  <a:srgbClr val="FFFFFF"/>
                </a:solidFill>
              </a:rPr>
              <a:t>t</a:t>
            </a:r>
            <a:r>
              <a:rPr lang="en" sz="900" baseline="-25000" dirty="0" err="1">
                <a:solidFill>
                  <a:srgbClr val="FFFFFF"/>
                </a:solidFill>
              </a:rPr>
              <a:t>safe</a:t>
            </a:r>
            <a:r>
              <a:rPr lang="en" sz="900" baseline="-25000" dirty="0">
                <a:solidFill>
                  <a:srgbClr val="FFFFFF"/>
                </a:solidFill>
              </a:rPr>
              <a:t> </a:t>
            </a:r>
            <a:r>
              <a:rPr lang="en" sz="900" dirty="0">
                <a:solidFill>
                  <a:srgbClr val="FFFFFF"/>
                </a:solidFill>
              </a:rPr>
              <a:t>&gt; </a:t>
            </a:r>
            <a:r>
              <a:rPr lang="en" sz="900" dirty="0" err="1">
                <a:solidFill>
                  <a:srgbClr val="FFFFFF"/>
                </a:solidFill>
              </a:rPr>
              <a:t>s</a:t>
            </a:r>
            <a:r>
              <a:rPr lang="en" sz="900" baseline="-25000" dirty="0" err="1">
                <a:solidFill>
                  <a:srgbClr val="FFFFFF"/>
                </a:solidFill>
              </a:rPr>
              <a:t>r</a:t>
            </a:r>
            <a:r>
              <a:rPr lang="en" sz="900" dirty="0">
                <a:solidFill>
                  <a:srgbClr val="FFFFFF"/>
                </a:solidFill>
              </a:rPr>
              <a:t>)</a:t>
            </a:r>
          </a:p>
          <a:p>
            <a:pPr marL="0" lvl="0" indent="0" algn="l" rtl="0">
              <a:spcBef>
                <a:spcPts val="0"/>
              </a:spcBef>
              <a:spcAft>
                <a:spcPts val="0"/>
              </a:spcAft>
              <a:buNone/>
            </a:pPr>
            <a:r>
              <a:rPr lang="en" sz="900" dirty="0">
                <a:solidFill>
                  <a:srgbClr val="FFFFFF"/>
                </a:solidFill>
              </a:rPr>
              <a:t>return </a:t>
            </a:r>
          </a:p>
          <a:p>
            <a:pPr marL="0" lvl="0" indent="0" algn="l" rtl="0">
              <a:spcBef>
                <a:spcPts val="0"/>
              </a:spcBef>
              <a:spcAft>
                <a:spcPts val="0"/>
              </a:spcAft>
              <a:buNone/>
            </a:pPr>
            <a:r>
              <a:rPr lang="en" sz="900" dirty="0">
                <a:solidFill>
                  <a:srgbClr val="FFFFFF"/>
                </a:solidFill>
              </a:rPr>
              <a:t>   value(a)</a:t>
            </a:r>
            <a:endParaRPr sz="900" dirty="0">
              <a:solidFill>
                <a:srgbClr val="FFFFFF"/>
              </a:solidFill>
            </a:endParaRPr>
          </a:p>
        </p:txBody>
      </p:sp>
      <p:sp>
        <p:nvSpPr>
          <p:cNvPr id="233" name="Google Shape;233;p26"/>
          <p:cNvSpPr/>
          <p:nvPr/>
        </p:nvSpPr>
        <p:spPr>
          <a:xfrm>
            <a:off x="4617119" y="3339300"/>
            <a:ext cx="770400" cy="6483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6"/>
          <p:cNvSpPr txBox="1"/>
          <p:nvPr/>
        </p:nvSpPr>
        <p:spPr>
          <a:xfrm>
            <a:off x="4574403" y="3288569"/>
            <a:ext cx="1735800" cy="81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sz="900" dirty="0">
                <a:solidFill>
                  <a:srgbClr val="FFFFFF"/>
                </a:solidFill>
              </a:rPr>
              <a:t>wait(</a:t>
            </a:r>
            <a:r>
              <a:rPr lang="en" sz="900" dirty="0" err="1">
                <a:solidFill>
                  <a:srgbClr val="FFFFFF"/>
                </a:solidFill>
              </a:rPr>
              <a:t>t</a:t>
            </a:r>
            <a:r>
              <a:rPr lang="en" sz="900" baseline="-25000" dirty="0" err="1">
                <a:solidFill>
                  <a:srgbClr val="FFFFFF"/>
                </a:solidFill>
              </a:rPr>
              <a:t>safe</a:t>
            </a:r>
            <a:r>
              <a:rPr lang="en" sz="900" baseline="-25000" dirty="0">
                <a:solidFill>
                  <a:srgbClr val="FFFFFF"/>
                </a:solidFill>
              </a:rPr>
              <a:t> </a:t>
            </a:r>
            <a:r>
              <a:rPr lang="en" sz="900" dirty="0">
                <a:solidFill>
                  <a:srgbClr val="FFFFFF"/>
                </a:solidFill>
              </a:rPr>
              <a:t>&gt; </a:t>
            </a:r>
            <a:r>
              <a:rPr lang="en" sz="900" dirty="0" err="1">
                <a:solidFill>
                  <a:srgbClr val="FFFFFF"/>
                </a:solidFill>
              </a:rPr>
              <a:t>s</a:t>
            </a:r>
            <a:r>
              <a:rPr lang="en" sz="900" baseline="-25000" dirty="0" err="1">
                <a:solidFill>
                  <a:srgbClr val="FFFFFF"/>
                </a:solidFill>
              </a:rPr>
              <a:t>r</a:t>
            </a:r>
            <a:r>
              <a:rPr lang="en" sz="900" dirty="0">
                <a:solidFill>
                  <a:srgbClr val="FFFFFF"/>
                </a:solidFill>
              </a:rPr>
              <a:t>)</a:t>
            </a:r>
          </a:p>
          <a:p>
            <a:pPr marL="0" lvl="0" indent="0" algn="l" rtl="0">
              <a:spcBef>
                <a:spcPts val="0"/>
              </a:spcBef>
              <a:spcAft>
                <a:spcPts val="0"/>
              </a:spcAft>
              <a:buClr>
                <a:srgbClr val="000000"/>
              </a:buClr>
              <a:buSzPts val="1100"/>
              <a:buFont typeface="Arial"/>
              <a:buNone/>
            </a:pPr>
            <a:r>
              <a:rPr lang="en" sz="900" dirty="0">
                <a:solidFill>
                  <a:srgbClr val="FFFFFF"/>
                </a:solidFill>
              </a:rPr>
              <a:t>return </a:t>
            </a:r>
          </a:p>
          <a:p>
            <a:pPr marL="0" lvl="0" indent="0" algn="l" rtl="0">
              <a:spcBef>
                <a:spcPts val="0"/>
              </a:spcBef>
              <a:spcAft>
                <a:spcPts val="0"/>
              </a:spcAft>
              <a:buClr>
                <a:srgbClr val="000000"/>
              </a:buClr>
              <a:buSzPts val="1100"/>
              <a:buFont typeface="Arial"/>
              <a:buNone/>
            </a:pPr>
            <a:r>
              <a:rPr lang="en" sz="900" dirty="0">
                <a:solidFill>
                  <a:srgbClr val="FFFFFF"/>
                </a:solidFill>
              </a:rPr>
              <a:t>   value(z)</a:t>
            </a:r>
            <a:endParaRPr sz="900" dirty="0">
              <a:solidFill>
                <a:srgbClr val="FFFFFF"/>
              </a:solidFill>
            </a:endParaRPr>
          </a:p>
          <a:p>
            <a:pPr marL="0" lvl="0" indent="0" algn="l" rtl="0">
              <a:spcBef>
                <a:spcPts val="0"/>
              </a:spcBef>
              <a:spcAft>
                <a:spcPts val="0"/>
              </a:spcAft>
              <a:buNone/>
            </a:pPr>
            <a:endParaRPr sz="900" dirty="0">
              <a:solidFill>
                <a:srgbClr val="FFFFFF"/>
              </a:solidFill>
            </a:endParaRPr>
          </a:p>
        </p:txBody>
      </p:sp>
      <p:cxnSp>
        <p:nvCxnSpPr>
          <p:cNvPr id="235" name="Google Shape;235;p26"/>
          <p:cNvCxnSpPr/>
          <p:nvPr/>
        </p:nvCxnSpPr>
        <p:spPr>
          <a:xfrm flipH="1">
            <a:off x="3128925" y="1557750"/>
            <a:ext cx="1369500" cy="574200"/>
          </a:xfrm>
          <a:prstGeom prst="straightConnector1">
            <a:avLst/>
          </a:prstGeom>
          <a:noFill/>
          <a:ln w="9525" cap="flat" cmpd="sng">
            <a:solidFill>
              <a:srgbClr val="FFFFFF"/>
            </a:solidFill>
            <a:prstDash val="solid"/>
            <a:round/>
            <a:headEnd type="none" w="med" len="med"/>
            <a:tailEnd type="triangle" w="med" len="med"/>
          </a:ln>
        </p:spPr>
      </p:cxnSp>
      <p:sp>
        <p:nvSpPr>
          <p:cNvPr id="236" name="Google Shape;236;p26"/>
          <p:cNvSpPr txBox="1"/>
          <p:nvPr/>
        </p:nvSpPr>
        <p:spPr>
          <a:xfrm rot="-1276831">
            <a:off x="3524343" y="1786827"/>
            <a:ext cx="741456" cy="25019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FFFFFF"/>
                </a:solidFill>
              </a:rPr>
              <a:t>a == 1</a:t>
            </a:r>
            <a:endParaRPr dirty="0">
              <a:solidFill>
                <a:srgbClr val="FFFFFF"/>
              </a:solidFill>
            </a:endParaRPr>
          </a:p>
        </p:txBody>
      </p:sp>
      <p:sp>
        <p:nvSpPr>
          <p:cNvPr id="237" name="Google Shape;237;p26"/>
          <p:cNvSpPr txBox="1"/>
          <p:nvPr/>
        </p:nvSpPr>
        <p:spPr>
          <a:xfrm rot="971439">
            <a:off x="3358381" y="3150787"/>
            <a:ext cx="741301" cy="25017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z == 2</a:t>
            </a:r>
            <a:endParaRPr>
              <a:solidFill>
                <a:srgbClr val="FFFFFF"/>
              </a:solidFill>
            </a:endParaRPr>
          </a:p>
        </p:txBody>
      </p:sp>
      <p:cxnSp>
        <p:nvCxnSpPr>
          <p:cNvPr id="238" name="Google Shape;238;p26"/>
          <p:cNvCxnSpPr/>
          <p:nvPr/>
        </p:nvCxnSpPr>
        <p:spPr>
          <a:xfrm rot="10800000">
            <a:off x="2981725" y="2978650"/>
            <a:ext cx="1494600" cy="419700"/>
          </a:xfrm>
          <a:prstGeom prst="straightConnector1">
            <a:avLst/>
          </a:prstGeom>
          <a:noFill/>
          <a:ln w="9525" cap="flat" cmpd="sng">
            <a:solidFill>
              <a:srgbClr val="FFFFFF"/>
            </a:solidFill>
            <a:prstDash val="solid"/>
            <a:round/>
            <a:headEnd type="none" w="med" len="med"/>
            <a:tailEnd type="triangle" w="med" len="med"/>
          </a:ln>
        </p:spPr>
      </p:cxnSp>
      <p:sp>
        <p:nvSpPr>
          <p:cNvPr id="239" name="Google Shape;239;p26"/>
          <p:cNvSpPr txBox="1"/>
          <p:nvPr/>
        </p:nvSpPr>
        <p:spPr>
          <a:xfrm>
            <a:off x="2078075" y="2044675"/>
            <a:ext cx="989400" cy="739200"/>
          </a:xfrm>
          <a:prstGeom prst="rect">
            <a:avLst/>
          </a:prstGeom>
          <a:noFill/>
          <a:ln>
            <a:noFill/>
          </a:ln>
        </p:spPr>
        <p:txBody>
          <a:bodyPr spcFirstLastPara="1" wrap="square" lIns="91425" tIns="91425" rIns="91425" bIns="91425" anchor="t" anchorCtr="0">
            <a:noAutofit/>
          </a:bodyPr>
          <a:lstStyle/>
          <a:p>
            <a:pPr lvl="0"/>
            <a:r>
              <a:rPr lang="en-US" sz="1100" dirty="0" err="1">
                <a:solidFill>
                  <a:srgbClr val="FFFFFF"/>
                </a:solidFill>
              </a:rPr>
              <a:t>s</a:t>
            </a:r>
            <a:r>
              <a:rPr lang="en-US" sz="1100" baseline="-25000" dirty="0" err="1">
                <a:solidFill>
                  <a:srgbClr val="FFFFFF"/>
                </a:solidFill>
              </a:rPr>
              <a:t>r</a:t>
            </a:r>
            <a:r>
              <a:rPr lang="en-US" sz="1100" dirty="0">
                <a:solidFill>
                  <a:srgbClr val="FFFFFF"/>
                </a:solidFill>
              </a:rPr>
              <a:t> =</a:t>
            </a:r>
          </a:p>
          <a:p>
            <a:pPr lvl="0"/>
            <a:r>
              <a:rPr lang="en-US" sz="1100" dirty="0">
                <a:solidFill>
                  <a:srgbClr val="FFFFFF"/>
                </a:solidFill>
              </a:rPr>
              <a:t>   </a:t>
            </a:r>
            <a:r>
              <a:rPr lang="en-US" sz="1100" dirty="0" err="1">
                <a:solidFill>
                  <a:srgbClr val="FFFFFF"/>
                </a:solidFill>
              </a:rPr>
              <a:t>TT.now</a:t>
            </a:r>
            <a:r>
              <a:rPr lang="en-US" sz="1100" dirty="0">
                <a:solidFill>
                  <a:srgbClr val="FFFFFF"/>
                </a:solidFill>
              </a:rPr>
              <a:t>()</a:t>
            </a:r>
          </a:p>
          <a:p>
            <a:pPr lvl="0"/>
            <a:r>
              <a:rPr lang="en-US" sz="1100" dirty="0">
                <a:solidFill>
                  <a:srgbClr val="FFFFFF"/>
                </a:solidFill>
              </a:rPr>
              <a:t>   .latest</a:t>
            </a:r>
          </a:p>
          <a:p>
            <a:pPr marL="0" lvl="0" indent="0" algn="l" rtl="0">
              <a:lnSpc>
                <a:spcPct val="100000"/>
              </a:lnSpc>
              <a:spcBef>
                <a:spcPts val="0"/>
              </a:spcBef>
              <a:spcAft>
                <a:spcPts val="0"/>
              </a:spcAft>
              <a:buNone/>
            </a:pPr>
            <a:endParaRPr sz="1100" baseline="30000" dirty="0">
              <a:solidFill>
                <a:srgbClr val="FFFFFF"/>
              </a:solidFill>
            </a:endParaRPr>
          </a:p>
        </p:txBody>
      </p:sp>
    </p:spTree>
    <p:extLst>
      <p:ext uri="{BB962C8B-B14F-4D97-AF65-F5344CB8AC3E}">
        <p14:creationId xmlns:p14="http://schemas.microsoft.com/office/powerpoint/2010/main" val="28816564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3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Concurrency Control Recap</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Last precept: 2-phase locking (2PL) and optimistic concurrency control (OCC)</a:t>
            </a:r>
            <a:endParaRPr/>
          </a:p>
          <a:p>
            <a:pPr marL="457200" lvl="0" indent="-342900" algn="l" rtl="0">
              <a:spcBef>
                <a:spcPts val="0"/>
              </a:spcBef>
              <a:spcAft>
                <a:spcPts val="0"/>
              </a:spcAft>
              <a:buSzPts val="1800"/>
              <a:buChar char="●"/>
            </a:pPr>
            <a:r>
              <a:rPr lang="en"/>
              <a:t>2PL:</a:t>
            </a:r>
            <a:endParaRPr/>
          </a:p>
          <a:p>
            <a:pPr marL="914400" lvl="1" indent="-317500" algn="l" rtl="0">
              <a:spcBef>
                <a:spcPts val="0"/>
              </a:spcBef>
              <a:spcAft>
                <a:spcPts val="0"/>
              </a:spcAft>
              <a:buSzPts val="1400"/>
              <a:buChar char="○"/>
            </a:pPr>
            <a:r>
              <a:rPr lang="en">
                <a:solidFill>
                  <a:srgbClr val="FF0000"/>
                </a:solidFill>
              </a:rPr>
              <a:t>Rule: Do not acquire a lock once any lock has been released</a:t>
            </a:r>
            <a:endParaRPr/>
          </a:p>
          <a:p>
            <a:pPr marL="914400" lvl="1" indent="-317500" algn="l" rtl="0">
              <a:spcBef>
                <a:spcPts val="0"/>
              </a:spcBef>
              <a:spcAft>
                <a:spcPts val="0"/>
              </a:spcAft>
              <a:buSzPts val="1400"/>
              <a:buChar char="○"/>
            </a:pPr>
            <a:r>
              <a:rPr lang="en"/>
              <a:t>Growing Phase: acquire shared (read) locks and exclusive (write) locks</a:t>
            </a:r>
            <a:endParaRPr/>
          </a:p>
          <a:p>
            <a:pPr marL="914400" lvl="1" indent="-317500" algn="l" rtl="0">
              <a:spcBef>
                <a:spcPts val="0"/>
              </a:spcBef>
              <a:spcAft>
                <a:spcPts val="0"/>
              </a:spcAft>
              <a:buSzPts val="1400"/>
              <a:buChar char="○"/>
            </a:pPr>
            <a:r>
              <a:rPr lang="en"/>
              <a:t>Shrinking Phase: release locks</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2"/>
          <p:cNvSpPr txBox="1">
            <a:spLocks noGrp="1"/>
          </p:cNvSpPr>
          <p:nvPr>
            <p:ph type="title"/>
          </p:nvPr>
        </p:nvSpPr>
        <p:spPr>
          <a:xfrm>
            <a:off x="311700" y="445025"/>
            <a:ext cx="39144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Block-free RO-</a:t>
            </a:r>
            <a:r>
              <a:rPr lang="en" dirty="0" err="1"/>
              <a:t>txn</a:t>
            </a:r>
            <a:endParaRPr dirty="0"/>
          </a:p>
        </p:txBody>
      </p:sp>
      <p:sp>
        <p:nvSpPr>
          <p:cNvPr id="296" name="Google Shape;296;p32"/>
          <p:cNvSpPr txBox="1"/>
          <p:nvPr/>
        </p:nvSpPr>
        <p:spPr>
          <a:xfrm>
            <a:off x="311700" y="1278000"/>
            <a:ext cx="1119000" cy="154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txn 1:</a:t>
            </a:r>
            <a:endParaRPr>
              <a:solidFill>
                <a:srgbClr val="FFFFFF"/>
              </a:solidFill>
            </a:endParaRPr>
          </a:p>
          <a:p>
            <a:pPr marL="0" lvl="0" indent="0" algn="l" rtl="0">
              <a:spcBef>
                <a:spcPts val="0"/>
              </a:spcBef>
              <a:spcAft>
                <a:spcPts val="0"/>
              </a:spcAft>
              <a:buNone/>
            </a:pPr>
            <a:r>
              <a:rPr lang="en">
                <a:solidFill>
                  <a:srgbClr val="FFFFFF"/>
                </a:solidFill>
              </a:rPr>
              <a:t>   x = r(a)</a:t>
            </a:r>
            <a:endParaRPr>
              <a:solidFill>
                <a:srgbClr val="FFFFFF"/>
              </a:solidFill>
            </a:endParaRPr>
          </a:p>
          <a:p>
            <a:pPr marL="0" lvl="0" indent="0" algn="l" rtl="0">
              <a:spcBef>
                <a:spcPts val="0"/>
              </a:spcBef>
              <a:spcAft>
                <a:spcPts val="0"/>
              </a:spcAft>
              <a:buNone/>
            </a:pPr>
            <a:r>
              <a:rPr lang="en">
                <a:solidFill>
                  <a:srgbClr val="FFFFFF"/>
                </a:solidFill>
              </a:rPr>
              <a:t>   y = r(z)</a:t>
            </a:r>
            <a:endParaRPr>
              <a:solidFill>
                <a:srgbClr val="FFFFFF"/>
              </a:solidFill>
            </a:endParaRPr>
          </a:p>
          <a:p>
            <a:pPr marL="0" lvl="0" indent="0" algn="l" rtl="0">
              <a:spcBef>
                <a:spcPts val="0"/>
              </a:spcBef>
              <a:spcAft>
                <a:spcPts val="0"/>
              </a:spcAft>
              <a:buNone/>
            </a:pPr>
            <a:endParaRPr>
              <a:solidFill>
                <a:srgbClr val="FFFFFF"/>
              </a:solidFill>
            </a:endParaRPr>
          </a:p>
        </p:txBody>
      </p:sp>
      <p:sp>
        <p:nvSpPr>
          <p:cNvPr id="297" name="Google Shape;297;p32"/>
          <p:cNvSpPr/>
          <p:nvPr/>
        </p:nvSpPr>
        <p:spPr>
          <a:xfrm>
            <a:off x="2113000" y="2080475"/>
            <a:ext cx="854100" cy="810000"/>
          </a:xfrm>
          <a:prstGeom prst="rect">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2"/>
          <p:cNvSpPr/>
          <p:nvPr/>
        </p:nvSpPr>
        <p:spPr>
          <a:xfrm>
            <a:off x="4604481" y="894775"/>
            <a:ext cx="770400" cy="6483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2"/>
          <p:cNvSpPr/>
          <p:nvPr/>
        </p:nvSpPr>
        <p:spPr>
          <a:xfrm>
            <a:off x="5500400" y="1491425"/>
            <a:ext cx="517500" cy="4737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2"/>
          <p:cNvSpPr/>
          <p:nvPr/>
        </p:nvSpPr>
        <p:spPr>
          <a:xfrm>
            <a:off x="5500400" y="494525"/>
            <a:ext cx="517500" cy="473700"/>
          </a:xfrm>
          <a:prstGeom prst="rect">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2"/>
          <p:cNvSpPr/>
          <p:nvPr/>
        </p:nvSpPr>
        <p:spPr>
          <a:xfrm>
            <a:off x="5528325" y="3887375"/>
            <a:ext cx="517500" cy="4737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2"/>
          <p:cNvSpPr/>
          <p:nvPr/>
        </p:nvSpPr>
        <p:spPr>
          <a:xfrm>
            <a:off x="5528325" y="2890475"/>
            <a:ext cx="517500" cy="4737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2"/>
          <p:cNvSpPr txBox="1"/>
          <p:nvPr/>
        </p:nvSpPr>
        <p:spPr>
          <a:xfrm>
            <a:off x="2046775" y="1690275"/>
            <a:ext cx="7704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FFFFFF"/>
                </a:solidFill>
              </a:rPr>
              <a:t>Client</a:t>
            </a:r>
            <a:endParaRPr b="1">
              <a:solidFill>
                <a:srgbClr val="FFFFFF"/>
              </a:solidFill>
            </a:endParaRPr>
          </a:p>
        </p:txBody>
      </p:sp>
      <p:sp>
        <p:nvSpPr>
          <p:cNvPr id="304" name="Google Shape;304;p32"/>
          <p:cNvSpPr txBox="1"/>
          <p:nvPr/>
        </p:nvSpPr>
        <p:spPr>
          <a:xfrm>
            <a:off x="4670275" y="494525"/>
            <a:ext cx="6552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rgbClr val="FFFFFF"/>
                </a:solidFill>
              </a:rPr>
              <a:t>S</a:t>
            </a:r>
            <a:r>
              <a:rPr lang="en" b="1" baseline="-25000" dirty="0">
                <a:solidFill>
                  <a:srgbClr val="FFFFFF"/>
                </a:solidFill>
              </a:rPr>
              <a:t>a-m</a:t>
            </a:r>
            <a:endParaRPr b="1" baseline="-25000" dirty="0">
              <a:solidFill>
                <a:srgbClr val="FFFFFF"/>
              </a:solidFill>
            </a:endParaRPr>
          </a:p>
        </p:txBody>
      </p:sp>
      <p:sp>
        <p:nvSpPr>
          <p:cNvPr id="305" name="Google Shape;305;p32"/>
          <p:cNvSpPr txBox="1"/>
          <p:nvPr/>
        </p:nvSpPr>
        <p:spPr>
          <a:xfrm>
            <a:off x="4756325" y="3969575"/>
            <a:ext cx="655200" cy="309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dirty="0">
                <a:solidFill>
                  <a:srgbClr val="FFFFFF"/>
                </a:solidFill>
              </a:rPr>
              <a:t>S</a:t>
            </a:r>
            <a:r>
              <a:rPr lang="en" b="1" baseline="-25000" dirty="0">
                <a:solidFill>
                  <a:srgbClr val="FFFFFF"/>
                </a:solidFill>
              </a:rPr>
              <a:t>n-z</a:t>
            </a:r>
            <a:endParaRPr b="1" baseline="-25000" dirty="0">
              <a:solidFill>
                <a:srgbClr val="FFFFFF"/>
              </a:solidFill>
            </a:endParaRPr>
          </a:p>
        </p:txBody>
      </p:sp>
      <p:cxnSp>
        <p:nvCxnSpPr>
          <p:cNvPr id="306" name="Google Shape;306;p32"/>
          <p:cNvCxnSpPr/>
          <p:nvPr/>
        </p:nvCxnSpPr>
        <p:spPr>
          <a:xfrm>
            <a:off x="3009057" y="2899788"/>
            <a:ext cx="1533600" cy="410100"/>
          </a:xfrm>
          <a:prstGeom prst="straightConnector1">
            <a:avLst/>
          </a:prstGeom>
          <a:noFill/>
          <a:ln w="9525" cap="flat" cmpd="sng">
            <a:solidFill>
              <a:srgbClr val="FFFFFF"/>
            </a:solidFill>
            <a:prstDash val="solid"/>
            <a:round/>
            <a:headEnd type="none" w="med" len="med"/>
            <a:tailEnd type="triangle" w="med" len="med"/>
          </a:ln>
        </p:spPr>
      </p:cxnSp>
      <p:sp>
        <p:nvSpPr>
          <p:cNvPr id="307" name="Google Shape;307;p32"/>
          <p:cNvSpPr txBox="1"/>
          <p:nvPr/>
        </p:nvSpPr>
        <p:spPr>
          <a:xfrm rot="977943">
            <a:off x="3159648" y="2726838"/>
            <a:ext cx="1168356" cy="249972"/>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FFFFFF"/>
                </a:solidFill>
              </a:rPr>
              <a:t>r(z), </a:t>
            </a:r>
            <a:r>
              <a:rPr lang="en" dirty="0" err="1">
                <a:solidFill>
                  <a:srgbClr val="FFFFFF"/>
                </a:solidFill>
              </a:rPr>
              <a:t>ro</a:t>
            </a:r>
            <a:r>
              <a:rPr lang="en" dirty="0">
                <a:solidFill>
                  <a:srgbClr val="FFFFFF"/>
                </a:solidFill>
              </a:rPr>
              <a:t>, </a:t>
            </a:r>
            <a:r>
              <a:rPr lang="en" dirty="0" err="1">
                <a:solidFill>
                  <a:srgbClr val="FFFFFF"/>
                </a:solidFill>
              </a:rPr>
              <a:t>s</a:t>
            </a:r>
            <a:r>
              <a:rPr lang="en" baseline="-25000" dirty="0" err="1">
                <a:solidFill>
                  <a:srgbClr val="FFFFFF"/>
                </a:solidFill>
              </a:rPr>
              <a:t>r</a:t>
            </a:r>
            <a:endParaRPr baseline="-25000" dirty="0">
              <a:solidFill>
                <a:srgbClr val="FFFFFF"/>
              </a:solidFill>
            </a:endParaRPr>
          </a:p>
        </p:txBody>
      </p:sp>
      <p:cxnSp>
        <p:nvCxnSpPr>
          <p:cNvPr id="308" name="Google Shape;308;p32"/>
          <p:cNvCxnSpPr/>
          <p:nvPr/>
        </p:nvCxnSpPr>
        <p:spPr>
          <a:xfrm rot="10800000" flipH="1">
            <a:off x="3033325" y="1454625"/>
            <a:ext cx="1435800" cy="596400"/>
          </a:xfrm>
          <a:prstGeom prst="straightConnector1">
            <a:avLst/>
          </a:prstGeom>
          <a:noFill/>
          <a:ln w="9525" cap="flat" cmpd="sng">
            <a:solidFill>
              <a:srgbClr val="FFFFFF"/>
            </a:solidFill>
            <a:prstDash val="solid"/>
            <a:round/>
            <a:headEnd type="none" w="med" len="med"/>
            <a:tailEnd type="triangle" w="med" len="med"/>
          </a:ln>
        </p:spPr>
      </p:cxnSp>
      <p:sp>
        <p:nvSpPr>
          <p:cNvPr id="309" name="Google Shape;309;p32"/>
          <p:cNvSpPr txBox="1"/>
          <p:nvPr/>
        </p:nvSpPr>
        <p:spPr>
          <a:xfrm rot="-1276086">
            <a:off x="3065417" y="1433078"/>
            <a:ext cx="1113217" cy="25019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rgbClr val="FFFFFF"/>
                </a:solidFill>
              </a:rPr>
              <a:t>r(a), </a:t>
            </a:r>
            <a:r>
              <a:rPr lang="en" dirty="0" err="1">
                <a:solidFill>
                  <a:srgbClr val="FFFFFF"/>
                </a:solidFill>
              </a:rPr>
              <a:t>ro</a:t>
            </a:r>
            <a:r>
              <a:rPr lang="en" dirty="0">
                <a:solidFill>
                  <a:srgbClr val="FFFFFF"/>
                </a:solidFill>
              </a:rPr>
              <a:t>, </a:t>
            </a:r>
            <a:r>
              <a:rPr lang="en" dirty="0" err="1">
                <a:solidFill>
                  <a:srgbClr val="FFFFFF"/>
                </a:solidFill>
              </a:rPr>
              <a:t>s</a:t>
            </a:r>
            <a:r>
              <a:rPr lang="en" baseline="-25000" dirty="0" err="1">
                <a:solidFill>
                  <a:srgbClr val="FFFFFF"/>
                </a:solidFill>
              </a:rPr>
              <a:t>r</a:t>
            </a:r>
            <a:endParaRPr baseline="-25000" dirty="0">
              <a:solidFill>
                <a:srgbClr val="FFFFFF"/>
              </a:solidFill>
            </a:endParaRPr>
          </a:p>
        </p:txBody>
      </p:sp>
      <p:sp>
        <p:nvSpPr>
          <p:cNvPr id="310" name="Google Shape;310;p32"/>
          <p:cNvSpPr txBox="1"/>
          <p:nvPr/>
        </p:nvSpPr>
        <p:spPr>
          <a:xfrm>
            <a:off x="4559641" y="871561"/>
            <a:ext cx="989400" cy="739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00" dirty="0">
                <a:solidFill>
                  <a:srgbClr val="FFFFFF"/>
                </a:solidFill>
              </a:rPr>
              <a:t>return </a:t>
            </a:r>
          </a:p>
          <a:p>
            <a:pPr marL="0" lvl="0" indent="0" algn="l" rtl="0">
              <a:spcBef>
                <a:spcPts val="0"/>
              </a:spcBef>
              <a:spcAft>
                <a:spcPts val="0"/>
              </a:spcAft>
              <a:buNone/>
            </a:pPr>
            <a:r>
              <a:rPr lang="en" sz="900" dirty="0">
                <a:solidFill>
                  <a:srgbClr val="FFFFFF"/>
                </a:solidFill>
              </a:rPr>
              <a:t>   value(</a:t>
            </a:r>
            <a:r>
              <a:rPr lang="en" sz="900" dirty="0" err="1">
                <a:solidFill>
                  <a:srgbClr val="FFFFFF"/>
                </a:solidFill>
              </a:rPr>
              <a:t>a,s</a:t>
            </a:r>
            <a:r>
              <a:rPr lang="en" sz="900" baseline="-25000" dirty="0" err="1">
                <a:solidFill>
                  <a:srgbClr val="FFFFFF"/>
                </a:solidFill>
              </a:rPr>
              <a:t>r</a:t>
            </a:r>
            <a:r>
              <a:rPr lang="en" sz="900" dirty="0">
                <a:solidFill>
                  <a:srgbClr val="FFFFFF"/>
                </a:solidFill>
              </a:rPr>
              <a:t>)</a:t>
            </a:r>
            <a:endParaRPr sz="900" dirty="0">
              <a:solidFill>
                <a:srgbClr val="FFFFFF"/>
              </a:solidFill>
            </a:endParaRPr>
          </a:p>
        </p:txBody>
      </p:sp>
      <p:sp>
        <p:nvSpPr>
          <p:cNvPr id="311" name="Google Shape;311;p32"/>
          <p:cNvSpPr/>
          <p:nvPr/>
        </p:nvSpPr>
        <p:spPr>
          <a:xfrm>
            <a:off x="4617119" y="3339300"/>
            <a:ext cx="770400" cy="648300"/>
          </a:xfrm>
          <a:prstGeom prst="rect">
            <a:avLst/>
          </a:prstGeom>
          <a:noFill/>
          <a:ln w="19050" cap="flat" cmpd="sng">
            <a:solidFill>
              <a:srgbClr val="00FF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2"/>
          <p:cNvSpPr txBox="1"/>
          <p:nvPr/>
        </p:nvSpPr>
        <p:spPr>
          <a:xfrm>
            <a:off x="4572297" y="3307619"/>
            <a:ext cx="989400" cy="81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rgbClr val="000000"/>
              </a:buClr>
              <a:buSzPts val="1100"/>
              <a:buFont typeface="Arial"/>
              <a:buNone/>
            </a:pPr>
            <a:r>
              <a:rPr lang="en" sz="900" dirty="0">
                <a:solidFill>
                  <a:srgbClr val="FFFFFF"/>
                </a:solidFill>
              </a:rPr>
              <a:t>return </a:t>
            </a:r>
          </a:p>
          <a:p>
            <a:pPr marL="0" lvl="0" indent="0" algn="l" rtl="0">
              <a:spcBef>
                <a:spcPts val="0"/>
              </a:spcBef>
              <a:spcAft>
                <a:spcPts val="0"/>
              </a:spcAft>
              <a:buClr>
                <a:srgbClr val="000000"/>
              </a:buClr>
              <a:buSzPts val="1100"/>
              <a:buFont typeface="Arial"/>
              <a:buNone/>
            </a:pPr>
            <a:r>
              <a:rPr lang="en" sz="900" dirty="0">
                <a:solidFill>
                  <a:srgbClr val="FFFFFF"/>
                </a:solidFill>
              </a:rPr>
              <a:t>   value(</a:t>
            </a:r>
            <a:r>
              <a:rPr lang="en" sz="900" dirty="0" err="1">
                <a:solidFill>
                  <a:srgbClr val="FFFFFF"/>
                </a:solidFill>
              </a:rPr>
              <a:t>z,s</a:t>
            </a:r>
            <a:r>
              <a:rPr lang="en" sz="900" baseline="-25000" dirty="0" err="1">
                <a:solidFill>
                  <a:srgbClr val="FFFFFF"/>
                </a:solidFill>
              </a:rPr>
              <a:t>r</a:t>
            </a:r>
            <a:r>
              <a:rPr lang="en" sz="900" dirty="0">
                <a:solidFill>
                  <a:srgbClr val="FFFFFF"/>
                </a:solidFill>
              </a:rPr>
              <a:t>)</a:t>
            </a:r>
            <a:endParaRPr sz="900" dirty="0">
              <a:solidFill>
                <a:srgbClr val="FFFFFF"/>
              </a:solidFill>
            </a:endParaRPr>
          </a:p>
        </p:txBody>
      </p:sp>
      <p:cxnSp>
        <p:nvCxnSpPr>
          <p:cNvPr id="313" name="Google Shape;313;p32"/>
          <p:cNvCxnSpPr/>
          <p:nvPr/>
        </p:nvCxnSpPr>
        <p:spPr>
          <a:xfrm flipH="1">
            <a:off x="3128925" y="1557750"/>
            <a:ext cx="1369500" cy="574200"/>
          </a:xfrm>
          <a:prstGeom prst="straightConnector1">
            <a:avLst/>
          </a:prstGeom>
          <a:noFill/>
          <a:ln w="9525" cap="flat" cmpd="sng">
            <a:solidFill>
              <a:srgbClr val="FFFFFF"/>
            </a:solidFill>
            <a:prstDash val="solid"/>
            <a:round/>
            <a:headEnd type="none" w="med" len="med"/>
            <a:tailEnd type="triangle" w="med" len="med"/>
          </a:ln>
        </p:spPr>
      </p:cxnSp>
      <p:sp>
        <p:nvSpPr>
          <p:cNvPr id="314" name="Google Shape;314;p32"/>
          <p:cNvSpPr txBox="1"/>
          <p:nvPr/>
        </p:nvSpPr>
        <p:spPr>
          <a:xfrm rot="-1276831">
            <a:off x="3524343" y="1786827"/>
            <a:ext cx="741456" cy="25019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 == 1</a:t>
            </a:r>
            <a:endParaRPr>
              <a:solidFill>
                <a:srgbClr val="FFFFFF"/>
              </a:solidFill>
            </a:endParaRPr>
          </a:p>
        </p:txBody>
      </p:sp>
      <p:sp>
        <p:nvSpPr>
          <p:cNvPr id="315" name="Google Shape;315;p32"/>
          <p:cNvSpPr txBox="1"/>
          <p:nvPr/>
        </p:nvSpPr>
        <p:spPr>
          <a:xfrm rot="971439">
            <a:off x="3358381" y="3150787"/>
            <a:ext cx="741301" cy="250176"/>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z == 2</a:t>
            </a:r>
            <a:endParaRPr>
              <a:solidFill>
                <a:srgbClr val="FFFFFF"/>
              </a:solidFill>
            </a:endParaRPr>
          </a:p>
        </p:txBody>
      </p:sp>
      <p:cxnSp>
        <p:nvCxnSpPr>
          <p:cNvPr id="316" name="Google Shape;316;p32"/>
          <p:cNvCxnSpPr/>
          <p:nvPr/>
        </p:nvCxnSpPr>
        <p:spPr>
          <a:xfrm rot="10800000">
            <a:off x="2981725" y="2978650"/>
            <a:ext cx="1494600" cy="419700"/>
          </a:xfrm>
          <a:prstGeom prst="straightConnector1">
            <a:avLst/>
          </a:prstGeom>
          <a:noFill/>
          <a:ln w="9525" cap="flat" cmpd="sng">
            <a:solidFill>
              <a:srgbClr val="FFFFFF"/>
            </a:solidFill>
            <a:prstDash val="solid"/>
            <a:round/>
            <a:headEnd type="none" w="med" len="med"/>
            <a:tailEnd type="triangle" w="med" len="med"/>
          </a:ln>
        </p:spPr>
      </p:cxnSp>
      <p:sp>
        <p:nvSpPr>
          <p:cNvPr id="317" name="Google Shape;317;p32"/>
          <p:cNvSpPr txBox="1"/>
          <p:nvPr/>
        </p:nvSpPr>
        <p:spPr>
          <a:xfrm>
            <a:off x="2059025" y="2044675"/>
            <a:ext cx="989400" cy="739200"/>
          </a:xfrm>
          <a:prstGeom prst="rect">
            <a:avLst/>
          </a:prstGeom>
          <a:noFill/>
          <a:ln>
            <a:noFill/>
          </a:ln>
        </p:spPr>
        <p:txBody>
          <a:bodyPr spcFirstLastPara="1" wrap="square" lIns="91425" tIns="91425" rIns="91425" bIns="91425" anchor="t" anchorCtr="0">
            <a:noAutofit/>
          </a:bodyPr>
          <a:lstStyle/>
          <a:p>
            <a:pPr lvl="0"/>
            <a:r>
              <a:rPr lang="en" sz="1100" dirty="0" err="1">
                <a:solidFill>
                  <a:srgbClr val="FFFFFF"/>
                </a:solidFill>
              </a:rPr>
              <a:t>s</a:t>
            </a:r>
            <a:r>
              <a:rPr lang="en" sz="1100" baseline="-25000" dirty="0" err="1">
                <a:solidFill>
                  <a:srgbClr val="FFFFFF"/>
                </a:solidFill>
              </a:rPr>
              <a:t>r</a:t>
            </a:r>
            <a:r>
              <a:rPr lang="en" sz="1100" baseline="-25000" dirty="0">
                <a:solidFill>
                  <a:srgbClr val="FFFFFF"/>
                </a:solidFill>
              </a:rPr>
              <a:t> </a:t>
            </a:r>
            <a:r>
              <a:rPr lang="en" sz="1100" dirty="0">
                <a:solidFill>
                  <a:srgbClr val="FFFFFF"/>
                </a:solidFill>
              </a:rPr>
              <a:t>= [</a:t>
            </a:r>
            <a:r>
              <a:rPr lang="en" sz="1100" i="1" dirty="0">
                <a:solidFill>
                  <a:srgbClr val="FFFFFF"/>
                </a:solidFill>
              </a:rPr>
              <a:t>some time &lt; </a:t>
            </a:r>
            <a:r>
              <a:rPr lang="en" sz="1100" i="1" dirty="0" err="1">
                <a:solidFill>
                  <a:srgbClr val="FFFFFF"/>
                </a:solidFill>
              </a:rPr>
              <a:t>t</a:t>
            </a:r>
            <a:r>
              <a:rPr lang="en" sz="1100" i="1" baseline="-25000" dirty="0" err="1">
                <a:solidFill>
                  <a:srgbClr val="FFFFFF"/>
                </a:solidFill>
              </a:rPr>
              <a:t>safe</a:t>
            </a:r>
            <a:r>
              <a:rPr lang="en" sz="1100" dirty="0">
                <a:solidFill>
                  <a:srgbClr val="FFFFFF"/>
                </a:solidFill>
              </a:rPr>
              <a:t>]</a:t>
            </a:r>
            <a:endParaRPr sz="1100" baseline="30000" dirty="0">
              <a:solidFill>
                <a:srgbClr val="FFFF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0">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1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Summary</a:t>
            </a:r>
            <a:endParaRPr/>
          </a:p>
        </p:txBody>
      </p:sp>
      <p:sp>
        <p:nvSpPr>
          <p:cNvPr id="323" name="Google Shape;323;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Spanner</a:t>
            </a:r>
            <a:endParaRPr/>
          </a:p>
          <a:p>
            <a:pPr marL="914400" lvl="1" indent="-317500" algn="l" rtl="0">
              <a:spcBef>
                <a:spcPts val="0"/>
              </a:spcBef>
              <a:spcAft>
                <a:spcPts val="0"/>
              </a:spcAft>
              <a:buSzPts val="1400"/>
              <a:buChar char="○"/>
            </a:pPr>
            <a:r>
              <a:rPr lang="en"/>
              <a:t>Sharded datastore where shards are Paxos groups</a:t>
            </a:r>
            <a:endParaRPr/>
          </a:p>
          <a:p>
            <a:pPr marL="914400" lvl="1" indent="-317500" algn="l" rtl="0">
              <a:spcBef>
                <a:spcPts val="0"/>
              </a:spcBef>
              <a:spcAft>
                <a:spcPts val="0"/>
              </a:spcAft>
              <a:buSzPts val="1400"/>
              <a:buChar char="○"/>
            </a:pPr>
            <a:r>
              <a:rPr lang="en"/>
              <a:t>Transactions use Client-driven 2PL</a:t>
            </a:r>
            <a:endParaRPr/>
          </a:p>
          <a:p>
            <a:pPr marL="914400" lvl="1" indent="-317500" algn="l" rtl="0">
              <a:spcBef>
                <a:spcPts val="0"/>
              </a:spcBef>
              <a:spcAft>
                <a:spcPts val="0"/>
              </a:spcAft>
              <a:buSzPts val="1400"/>
              <a:buChar char="○"/>
            </a:pPr>
            <a:r>
              <a:rPr lang="en"/>
              <a:t>Commit Wait</a:t>
            </a:r>
            <a:endParaRPr/>
          </a:p>
          <a:p>
            <a:pPr marL="1371600" lvl="2" indent="-317500" algn="l" rtl="0">
              <a:spcBef>
                <a:spcPts val="0"/>
              </a:spcBef>
              <a:spcAft>
                <a:spcPts val="0"/>
              </a:spcAft>
              <a:buSzPts val="1400"/>
              <a:buChar char="■"/>
            </a:pPr>
            <a:r>
              <a:rPr lang="en"/>
              <a:t>2PC with waiting for the commit time to have passed and be safe to read</a:t>
            </a:r>
            <a:endParaRPr/>
          </a:p>
          <a:p>
            <a:pPr marL="457200" marR="0" lvl="0" indent="-317500" algn="l" rtl="0">
              <a:lnSpc>
                <a:spcPct val="115000"/>
              </a:lnSpc>
              <a:spcBef>
                <a:spcPts val="0"/>
              </a:spcBef>
              <a:spcAft>
                <a:spcPts val="0"/>
              </a:spcAft>
              <a:buClr>
                <a:srgbClr val="FFFFFF"/>
              </a:buClr>
              <a:buSzPts val="1400"/>
              <a:buFont typeface="Arial"/>
              <a:buChar char="●"/>
            </a:pPr>
            <a:r>
              <a:rPr lang="en"/>
              <a:t>SNOW</a:t>
            </a:r>
            <a:endParaRPr/>
          </a:p>
          <a:p>
            <a:pPr marL="914400" marR="0" lvl="1" indent="-317500" algn="l" rtl="0">
              <a:lnSpc>
                <a:spcPct val="115000"/>
              </a:lnSpc>
              <a:spcBef>
                <a:spcPts val="0"/>
              </a:spcBef>
              <a:spcAft>
                <a:spcPts val="0"/>
              </a:spcAft>
              <a:buSzPts val="1400"/>
              <a:buChar char="○"/>
            </a:pPr>
            <a:r>
              <a:rPr lang="en"/>
              <a:t>Read-only transaction algorithms cannot achieve </a:t>
            </a:r>
            <a:r>
              <a:rPr lang="en">
                <a:solidFill>
                  <a:srgbClr val="FF0000"/>
                </a:solidFill>
              </a:rPr>
              <a:t>s</a:t>
            </a:r>
            <a:r>
              <a:rPr lang="en"/>
              <a:t>trict serializability, </a:t>
            </a:r>
            <a:r>
              <a:rPr lang="en">
                <a:solidFill>
                  <a:srgbClr val="FF0000"/>
                </a:solidFill>
              </a:rPr>
              <a:t>n</a:t>
            </a:r>
            <a:r>
              <a:rPr lang="en"/>
              <a:t>on-blocking, </a:t>
            </a:r>
            <a:r>
              <a:rPr lang="en">
                <a:solidFill>
                  <a:srgbClr val="FF0000"/>
                </a:solidFill>
              </a:rPr>
              <a:t>o</a:t>
            </a:r>
            <a:r>
              <a:rPr lang="en"/>
              <a:t>ne response, and </a:t>
            </a:r>
            <a:r>
              <a:rPr lang="en">
                <a:solidFill>
                  <a:srgbClr val="FF0000"/>
                </a:solidFill>
              </a:rPr>
              <a:t>w</a:t>
            </a:r>
            <a:r>
              <a:rPr lang="en"/>
              <a:t>rite transactions that conflict, at the same time</a:t>
            </a:r>
            <a:endParaRPr/>
          </a:p>
          <a:p>
            <a:pPr marL="914400" marR="0" lvl="1" indent="-317500" algn="l" rtl="0">
              <a:lnSpc>
                <a:spcPct val="115000"/>
              </a:lnSpc>
              <a:spcBef>
                <a:spcPts val="0"/>
              </a:spcBef>
              <a:spcAft>
                <a:spcPts val="0"/>
              </a:spcAft>
              <a:buSzPts val="1400"/>
              <a:buChar char="○"/>
            </a:pPr>
            <a:r>
              <a:rPr lang="en"/>
              <a:t>Spanner RO txns are one of:</a:t>
            </a:r>
            <a:endParaRPr/>
          </a:p>
          <a:p>
            <a:pPr marL="1371600" marR="0" lvl="2" indent="-317500" algn="l" rtl="0">
              <a:lnSpc>
                <a:spcPct val="115000"/>
              </a:lnSpc>
              <a:spcBef>
                <a:spcPts val="0"/>
              </a:spcBef>
              <a:spcAft>
                <a:spcPts val="0"/>
              </a:spcAft>
              <a:buSzPts val="1400"/>
              <a:buChar char="■"/>
            </a:pPr>
            <a:r>
              <a:rPr lang="en"/>
              <a:t>SOW (best consistency)</a:t>
            </a:r>
            <a:endParaRPr/>
          </a:p>
          <a:p>
            <a:pPr marL="1371600" marR="0" lvl="2" indent="-317500" algn="l" rtl="0">
              <a:lnSpc>
                <a:spcPct val="115000"/>
              </a:lnSpc>
              <a:spcBef>
                <a:spcPts val="0"/>
              </a:spcBef>
              <a:spcAft>
                <a:spcPts val="0"/>
              </a:spcAft>
              <a:buSzPts val="1400"/>
              <a:buChar char="■"/>
            </a:pPr>
            <a:r>
              <a:rPr lang="en"/>
              <a:t>NOW (best latency)</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34"/>
          <p:cNvSpPr txBox="1">
            <a:spLocks noGrp="1"/>
          </p:cNvSpPr>
          <p:nvPr>
            <p:ph type="title"/>
          </p:nvPr>
        </p:nvSpPr>
        <p:spPr>
          <a:xfrm>
            <a:off x="1016000" y="2285400"/>
            <a:ext cx="6978952"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Thank you for a great semester!</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600" dirty="0"/>
              <a:t>How can we achieve strict </a:t>
            </a:r>
            <a:r>
              <a:rPr lang="en" sz="2600" dirty="0" smtClean="0"/>
              <a:t>serializability</a:t>
            </a:r>
            <a:r>
              <a:rPr lang="en-US" sz="2600" dirty="0" smtClean="0"/>
              <a:t>,</a:t>
            </a:r>
            <a:r>
              <a:rPr lang="en" sz="2600" dirty="0" smtClean="0"/>
              <a:t> scalability?</a:t>
            </a:r>
            <a:endParaRPr sz="2600" dirty="0"/>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Shard the keyspace: servers maintain a subset of the </a:t>
            </a:r>
            <a:r>
              <a:rPr lang="en" dirty="0" smtClean="0"/>
              <a:t>keyspace</a:t>
            </a:r>
            <a:r>
              <a:rPr lang="en-US" dirty="0" smtClean="0"/>
              <a:t> (scalability).</a:t>
            </a:r>
          </a:p>
          <a:p>
            <a:pPr marL="114300" lvl="0" indent="0" algn="l" rtl="0">
              <a:spcBef>
                <a:spcPts val="0"/>
              </a:spcBef>
              <a:spcAft>
                <a:spcPts val="0"/>
              </a:spcAft>
              <a:buSzPts val="1800"/>
              <a:buNone/>
            </a:pPr>
            <a:endParaRPr lang="en-US" dirty="0" smtClean="0"/>
          </a:p>
          <a:p>
            <a:pPr marL="457200" lvl="0" indent="-342900" algn="l" rtl="0">
              <a:spcBef>
                <a:spcPts val="0"/>
              </a:spcBef>
              <a:spcAft>
                <a:spcPts val="0"/>
              </a:spcAft>
              <a:buSzPts val="1800"/>
              <a:buChar char="●"/>
            </a:pPr>
            <a:r>
              <a:rPr lang="en-US" dirty="0" smtClean="0"/>
              <a:t>Concurrency control protocol (strict </a:t>
            </a:r>
            <a:r>
              <a:rPr lang="en-US" dirty="0" err="1" smtClean="0"/>
              <a:t>serializability</a:t>
            </a:r>
            <a:r>
              <a:rPr lang="en-US" dirty="0" smtClean="0"/>
              <a:t>):</a:t>
            </a:r>
            <a:endParaRPr dirty="0"/>
          </a:p>
          <a:p>
            <a:pPr lvl="1" indent="-342900">
              <a:spcBef>
                <a:spcPts val="0"/>
              </a:spcBef>
              <a:buSzPts val="1800"/>
              <a:buFont typeface="+mj-lt"/>
              <a:buAutoNum type="arabicPeriod"/>
            </a:pPr>
            <a:r>
              <a:rPr lang="en" dirty="0"/>
              <a:t>Use 2PL to handle concurrent transactions</a:t>
            </a:r>
            <a:endParaRPr dirty="0"/>
          </a:p>
          <a:p>
            <a:pPr lvl="1" indent="-342900">
              <a:spcBef>
                <a:spcPts val="0"/>
              </a:spcBef>
              <a:buSzPts val="1800"/>
              <a:buFont typeface="+mj-lt"/>
              <a:buAutoNum type="arabicPeriod"/>
            </a:pPr>
            <a:r>
              <a:rPr lang="en" dirty="0"/>
              <a:t>Use 2-phase commit (2PC) to achieve atomic commit of </a:t>
            </a:r>
            <a:r>
              <a:rPr lang="en" dirty="0" smtClean="0"/>
              <a:t>transactions</a:t>
            </a:r>
            <a:endParaRPr lang="en-US" dirty="0" smtClean="0"/>
          </a:p>
          <a:p>
            <a:pPr marL="571500" lvl="1" indent="0">
              <a:spcBef>
                <a:spcPts val="0"/>
              </a:spcBef>
              <a:buSzPts val="1800"/>
              <a:buNone/>
            </a:pPr>
            <a:endParaRPr dirty="0"/>
          </a:p>
          <a:p>
            <a:pPr marL="457200" lvl="0" indent="-342900" algn="l" rtl="0">
              <a:spcBef>
                <a:spcPts val="0"/>
              </a:spcBef>
              <a:spcAft>
                <a:spcPts val="0"/>
              </a:spcAft>
              <a:buSzPts val="1800"/>
              <a:buChar char="●"/>
            </a:pPr>
            <a:r>
              <a:rPr lang="en" dirty="0"/>
              <a:t>How does 2PC handle server </a:t>
            </a:r>
            <a:r>
              <a:rPr lang="en" dirty="0" smtClean="0"/>
              <a:t>failures</a:t>
            </a:r>
            <a:r>
              <a:rPr lang="en-US" dirty="0" smtClean="0"/>
              <a:t> (fault tolerance)</a:t>
            </a:r>
            <a:r>
              <a:rPr lang="en" dirty="0" smtClean="0"/>
              <a:t>?</a:t>
            </a:r>
            <a:endParaRPr lang="en-US" dirty="0"/>
          </a:p>
          <a:p>
            <a:pPr lvl="1" indent="-342900">
              <a:spcBef>
                <a:spcPts val="0"/>
              </a:spcBef>
              <a:buSzPts val="1800"/>
              <a:buFont typeface="Arial"/>
              <a:buChar char="•"/>
            </a:pPr>
            <a:r>
              <a:rPr lang="en-US" dirty="0" smtClean="0"/>
              <a:t>Answer: </a:t>
            </a:r>
            <a:r>
              <a:rPr lang="en" dirty="0" smtClean="0"/>
              <a:t>It </a:t>
            </a:r>
            <a:r>
              <a:rPr lang="en" dirty="0"/>
              <a:t>doesn’t!</a:t>
            </a:r>
            <a:endParaRPr dirty="0"/>
          </a:p>
          <a:p>
            <a:pPr lvl="1" indent="-342900">
              <a:spcBef>
                <a:spcPts val="0"/>
              </a:spcBef>
              <a:buSzPts val="1800"/>
              <a:buFont typeface="Arial"/>
              <a:buChar char="•"/>
            </a:pPr>
            <a:r>
              <a:rPr lang="en-US" dirty="0" smtClean="0"/>
              <a:t>Instead, we </a:t>
            </a:r>
            <a:r>
              <a:rPr lang="en-US" dirty="0"/>
              <a:t>r</a:t>
            </a:r>
            <a:r>
              <a:rPr lang="en" dirty="0" smtClean="0"/>
              <a:t>eplicate </a:t>
            </a:r>
            <a:r>
              <a:rPr lang="en" dirty="0"/>
              <a:t>each shard using Paxos!</a:t>
            </a:r>
            <a:endParaRPr dirty="0"/>
          </a:p>
          <a:p>
            <a:pPr marL="0" lvl="0" indent="0" algn="l" rtl="0">
              <a:spcBef>
                <a:spcPts val="1600"/>
              </a:spcBef>
              <a:spcAft>
                <a:spcPts val="1600"/>
              </a:spcAft>
              <a:buNone/>
            </a:pPr>
            <a:endParaRPr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p:nvPr/>
        </p:nvSpPr>
        <p:spPr>
          <a:xfrm>
            <a:off x="4965400" y="3340075"/>
            <a:ext cx="1226400" cy="12396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6"/>
          <p:cNvSpPr/>
          <p:nvPr/>
        </p:nvSpPr>
        <p:spPr>
          <a:xfrm>
            <a:off x="4965400" y="1388725"/>
            <a:ext cx="1226400" cy="1239600"/>
          </a:xfrm>
          <a:prstGeom prst="ellipse">
            <a:avLst/>
          </a:prstGeom>
          <a:no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Toy example:</a:t>
            </a:r>
            <a:endParaRPr/>
          </a:p>
        </p:txBody>
      </p:sp>
      <p:sp>
        <p:nvSpPr>
          <p:cNvPr id="75" name="Google Shape;75;p16"/>
          <p:cNvSpPr/>
          <p:nvPr/>
        </p:nvSpPr>
        <p:spPr>
          <a:xfrm>
            <a:off x="2809225" y="2714250"/>
            <a:ext cx="448500" cy="408900"/>
          </a:xfrm>
          <a:prstGeom prst="rect">
            <a:avLst/>
          </a:prstGeom>
          <a:solidFill>
            <a:schemeClr val="lt1"/>
          </a:solid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6"/>
          <p:cNvSpPr/>
          <p:nvPr/>
        </p:nvSpPr>
        <p:spPr>
          <a:xfrm>
            <a:off x="5404188" y="1535763"/>
            <a:ext cx="347400" cy="285000"/>
          </a:xfrm>
          <a:prstGeom prst="rect">
            <a:avLst/>
          </a:prstGeom>
          <a:solidFill>
            <a:schemeClr val="lt1"/>
          </a:solid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7" name="Google Shape;77;p16"/>
          <p:cNvCxnSpPr>
            <a:stCxn id="75" idx="3"/>
            <a:endCxn id="73" idx="2"/>
          </p:cNvCxnSpPr>
          <p:nvPr/>
        </p:nvCxnSpPr>
        <p:spPr>
          <a:xfrm rot="10800000" flipH="1">
            <a:off x="3257725" y="2008500"/>
            <a:ext cx="1707600" cy="910200"/>
          </a:xfrm>
          <a:prstGeom prst="straightConnector1">
            <a:avLst/>
          </a:prstGeom>
          <a:noFill/>
          <a:ln w="9525" cap="flat" cmpd="sng">
            <a:solidFill>
              <a:srgbClr val="FF00FF"/>
            </a:solidFill>
            <a:prstDash val="solid"/>
            <a:round/>
            <a:headEnd type="triangle" w="med" len="med"/>
            <a:tailEnd type="triangle" w="med" len="med"/>
          </a:ln>
        </p:spPr>
      </p:cxnSp>
      <p:sp>
        <p:nvSpPr>
          <p:cNvPr id="78" name="Google Shape;78;p16"/>
          <p:cNvSpPr/>
          <p:nvPr/>
        </p:nvSpPr>
        <p:spPr>
          <a:xfrm>
            <a:off x="5751588" y="1973163"/>
            <a:ext cx="347400" cy="285000"/>
          </a:xfrm>
          <a:prstGeom prst="rect">
            <a:avLst/>
          </a:prstGeom>
          <a:solidFill>
            <a:schemeClr val="lt1"/>
          </a:solid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6"/>
          <p:cNvSpPr/>
          <p:nvPr/>
        </p:nvSpPr>
        <p:spPr>
          <a:xfrm>
            <a:off x="5058250" y="1973163"/>
            <a:ext cx="347400" cy="285000"/>
          </a:xfrm>
          <a:prstGeom prst="rect">
            <a:avLst/>
          </a:prstGeom>
          <a:solidFill>
            <a:schemeClr val="lt1"/>
          </a:solid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0" name="Google Shape;80;p16"/>
          <p:cNvCxnSpPr>
            <a:stCxn id="75" idx="3"/>
            <a:endCxn id="72" idx="2"/>
          </p:cNvCxnSpPr>
          <p:nvPr/>
        </p:nvCxnSpPr>
        <p:spPr>
          <a:xfrm>
            <a:off x="3257725" y="2918700"/>
            <a:ext cx="1707600" cy="1041300"/>
          </a:xfrm>
          <a:prstGeom prst="straightConnector1">
            <a:avLst/>
          </a:prstGeom>
          <a:noFill/>
          <a:ln w="9525" cap="flat" cmpd="sng">
            <a:solidFill>
              <a:srgbClr val="FF00FF"/>
            </a:solidFill>
            <a:prstDash val="solid"/>
            <a:round/>
            <a:headEnd type="triangle" w="med" len="med"/>
            <a:tailEnd type="triangle" w="med" len="med"/>
          </a:ln>
        </p:spPr>
      </p:cxnSp>
      <p:cxnSp>
        <p:nvCxnSpPr>
          <p:cNvPr id="81" name="Google Shape;81;p16"/>
          <p:cNvCxnSpPr>
            <a:endCxn id="72" idx="0"/>
          </p:cNvCxnSpPr>
          <p:nvPr/>
        </p:nvCxnSpPr>
        <p:spPr>
          <a:xfrm flipH="1">
            <a:off x="5578600" y="2014675"/>
            <a:ext cx="7500" cy="1325400"/>
          </a:xfrm>
          <a:prstGeom prst="straightConnector1">
            <a:avLst/>
          </a:prstGeom>
          <a:noFill/>
          <a:ln w="9525" cap="flat" cmpd="sng">
            <a:solidFill>
              <a:schemeClr val="accent4"/>
            </a:solidFill>
            <a:prstDash val="solid"/>
            <a:round/>
            <a:headEnd type="triangle" w="med" len="med"/>
            <a:tailEnd type="triangle" w="med" len="med"/>
          </a:ln>
        </p:spPr>
      </p:cxnSp>
      <p:sp>
        <p:nvSpPr>
          <p:cNvPr id="82" name="Google Shape;82;p16"/>
          <p:cNvSpPr txBox="1"/>
          <p:nvPr/>
        </p:nvSpPr>
        <p:spPr>
          <a:xfrm>
            <a:off x="3748475" y="2067850"/>
            <a:ext cx="666000" cy="28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00FF"/>
                </a:solidFill>
              </a:rPr>
              <a:t>2PL</a:t>
            </a:r>
            <a:endParaRPr>
              <a:solidFill>
                <a:srgbClr val="FF00FF"/>
              </a:solidFill>
            </a:endParaRPr>
          </a:p>
        </p:txBody>
      </p:sp>
      <p:sp>
        <p:nvSpPr>
          <p:cNvPr id="83" name="Google Shape;83;p16"/>
          <p:cNvSpPr txBox="1"/>
          <p:nvPr/>
        </p:nvSpPr>
        <p:spPr>
          <a:xfrm>
            <a:off x="5703275" y="2776200"/>
            <a:ext cx="666000" cy="28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4"/>
                </a:solidFill>
              </a:rPr>
              <a:t>2PC</a:t>
            </a:r>
            <a:endParaRPr>
              <a:solidFill>
                <a:schemeClr val="accent4"/>
              </a:solidFill>
            </a:endParaRPr>
          </a:p>
        </p:txBody>
      </p:sp>
      <p:cxnSp>
        <p:nvCxnSpPr>
          <p:cNvPr id="84" name="Google Shape;84;p16"/>
          <p:cNvCxnSpPr>
            <a:stCxn id="79" idx="0"/>
            <a:endCxn id="76" idx="1"/>
          </p:cNvCxnSpPr>
          <p:nvPr/>
        </p:nvCxnSpPr>
        <p:spPr>
          <a:xfrm rot="10800000" flipH="1">
            <a:off x="5231950" y="1678263"/>
            <a:ext cx="172200" cy="294900"/>
          </a:xfrm>
          <a:prstGeom prst="straightConnector1">
            <a:avLst/>
          </a:prstGeom>
          <a:noFill/>
          <a:ln w="9525" cap="flat" cmpd="sng">
            <a:solidFill>
              <a:schemeClr val="accent5"/>
            </a:solidFill>
            <a:prstDash val="solid"/>
            <a:round/>
            <a:headEnd type="triangle" w="med" len="med"/>
            <a:tailEnd type="triangle" w="med" len="med"/>
          </a:ln>
        </p:spPr>
      </p:cxnSp>
      <p:cxnSp>
        <p:nvCxnSpPr>
          <p:cNvPr id="85" name="Google Shape;85;p16"/>
          <p:cNvCxnSpPr>
            <a:stCxn id="79" idx="3"/>
            <a:endCxn id="78" idx="1"/>
          </p:cNvCxnSpPr>
          <p:nvPr/>
        </p:nvCxnSpPr>
        <p:spPr>
          <a:xfrm>
            <a:off x="5405650" y="2115663"/>
            <a:ext cx="345900" cy="0"/>
          </a:xfrm>
          <a:prstGeom prst="straightConnector1">
            <a:avLst/>
          </a:prstGeom>
          <a:noFill/>
          <a:ln w="9525" cap="flat" cmpd="sng">
            <a:solidFill>
              <a:schemeClr val="accent5"/>
            </a:solidFill>
            <a:prstDash val="solid"/>
            <a:round/>
            <a:headEnd type="triangle" w="med" len="med"/>
            <a:tailEnd type="triangle" w="med" len="med"/>
          </a:ln>
        </p:spPr>
      </p:cxnSp>
      <p:cxnSp>
        <p:nvCxnSpPr>
          <p:cNvPr id="86" name="Google Shape;86;p16"/>
          <p:cNvCxnSpPr>
            <a:stCxn id="78" idx="0"/>
            <a:endCxn id="76" idx="3"/>
          </p:cNvCxnSpPr>
          <p:nvPr/>
        </p:nvCxnSpPr>
        <p:spPr>
          <a:xfrm rot="10800000">
            <a:off x="5751588" y="1678263"/>
            <a:ext cx="173700" cy="294900"/>
          </a:xfrm>
          <a:prstGeom prst="straightConnector1">
            <a:avLst/>
          </a:prstGeom>
          <a:noFill/>
          <a:ln w="9525" cap="flat" cmpd="sng">
            <a:solidFill>
              <a:schemeClr val="accent5"/>
            </a:solidFill>
            <a:prstDash val="solid"/>
            <a:round/>
            <a:headEnd type="triangle" w="med" len="med"/>
            <a:tailEnd type="triangle" w="med" len="med"/>
          </a:ln>
        </p:spPr>
      </p:cxnSp>
      <p:sp>
        <p:nvSpPr>
          <p:cNvPr id="87" name="Google Shape;87;p16"/>
          <p:cNvSpPr/>
          <p:nvPr/>
        </p:nvSpPr>
        <p:spPr>
          <a:xfrm>
            <a:off x="5404188" y="3458688"/>
            <a:ext cx="347400" cy="285000"/>
          </a:xfrm>
          <a:prstGeom prst="rect">
            <a:avLst/>
          </a:prstGeom>
          <a:solidFill>
            <a:schemeClr val="lt1"/>
          </a:solid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6"/>
          <p:cNvSpPr/>
          <p:nvPr/>
        </p:nvSpPr>
        <p:spPr>
          <a:xfrm>
            <a:off x="5751588" y="3896088"/>
            <a:ext cx="347400" cy="285000"/>
          </a:xfrm>
          <a:prstGeom prst="rect">
            <a:avLst/>
          </a:prstGeom>
          <a:solidFill>
            <a:schemeClr val="lt1"/>
          </a:solid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6"/>
          <p:cNvSpPr/>
          <p:nvPr/>
        </p:nvSpPr>
        <p:spPr>
          <a:xfrm>
            <a:off x="5058250" y="3896088"/>
            <a:ext cx="347400" cy="285000"/>
          </a:xfrm>
          <a:prstGeom prst="rect">
            <a:avLst/>
          </a:prstGeom>
          <a:solidFill>
            <a:schemeClr val="lt1"/>
          </a:solidFill>
          <a:ln w="1905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90" name="Google Shape;90;p16"/>
          <p:cNvCxnSpPr>
            <a:stCxn id="89" idx="0"/>
            <a:endCxn id="87" idx="1"/>
          </p:cNvCxnSpPr>
          <p:nvPr/>
        </p:nvCxnSpPr>
        <p:spPr>
          <a:xfrm rot="10800000" flipH="1">
            <a:off x="5231950" y="3601188"/>
            <a:ext cx="172200" cy="294900"/>
          </a:xfrm>
          <a:prstGeom prst="straightConnector1">
            <a:avLst/>
          </a:prstGeom>
          <a:noFill/>
          <a:ln w="9525" cap="flat" cmpd="sng">
            <a:solidFill>
              <a:schemeClr val="accent5"/>
            </a:solidFill>
            <a:prstDash val="solid"/>
            <a:round/>
            <a:headEnd type="triangle" w="med" len="med"/>
            <a:tailEnd type="triangle" w="med" len="med"/>
          </a:ln>
        </p:spPr>
      </p:cxnSp>
      <p:cxnSp>
        <p:nvCxnSpPr>
          <p:cNvPr id="91" name="Google Shape;91;p16"/>
          <p:cNvCxnSpPr>
            <a:stCxn id="89" idx="3"/>
            <a:endCxn id="88" idx="1"/>
          </p:cNvCxnSpPr>
          <p:nvPr/>
        </p:nvCxnSpPr>
        <p:spPr>
          <a:xfrm>
            <a:off x="5405650" y="4038588"/>
            <a:ext cx="345900" cy="0"/>
          </a:xfrm>
          <a:prstGeom prst="straightConnector1">
            <a:avLst/>
          </a:prstGeom>
          <a:noFill/>
          <a:ln w="9525" cap="flat" cmpd="sng">
            <a:solidFill>
              <a:schemeClr val="accent5"/>
            </a:solidFill>
            <a:prstDash val="solid"/>
            <a:round/>
            <a:headEnd type="triangle" w="med" len="med"/>
            <a:tailEnd type="triangle" w="med" len="med"/>
          </a:ln>
        </p:spPr>
      </p:cxnSp>
      <p:cxnSp>
        <p:nvCxnSpPr>
          <p:cNvPr id="92" name="Google Shape;92;p16"/>
          <p:cNvCxnSpPr>
            <a:stCxn id="88" idx="0"/>
            <a:endCxn id="87" idx="3"/>
          </p:cNvCxnSpPr>
          <p:nvPr/>
        </p:nvCxnSpPr>
        <p:spPr>
          <a:xfrm rot="10800000">
            <a:off x="5751588" y="3601188"/>
            <a:ext cx="173700" cy="294900"/>
          </a:xfrm>
          <a:prstGeom prst="straightConnector1">
            <a:avLst/>
          </a:prstGeom>
          <a:noFill/>
          <a:ln w="9525" cap="flat" cmpd="sng">
            <a:solidFill>
              <a:schemeClr val="accent5"/>
            </a:solidFill>
            <a:prstDash val="solid"/>
            <a:round/>
            <a:headEnd type="triangle" w="med" len="med"/>
            <a:tailEnd type="triangle" w="med" len="med"/>
          </a:ln>
        </p:spPr>
      </p:cxnSp>
      <p:sp>
        <p:nvSpPr>
          <p:cNvPr id="93" name="Google Shape;93;p16"/>
          <p:cNvSpPr txBox="1"/>
          <p:nvPr/>
        </p:nvSpPr>
        <p:spPr>
          <a:xfrm>
            <a:off x="6292550" y="1859350"/>
            <a:ext cx="762600" cy="28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5"/>
                </a:solidFill>
              </a:rPr>
              <a:t>Paxos</a:t>
            </a:r>
            <a:endParaRPr>
              <a:solidFill>
                <a:schemeClr val="accent5"/>
              </a:solidFill>
            </a:endParaRPr>
          </a:p>
        </p:txBody>
      </p:sp>
      <p:sp>
        <p:nvSpPr>
          <p:cNvPr id="94" name="Google Shape;94;p16"/>
          <p:cNvSpPr txBox="1"/>
          <p:nvPr/>
        </p:nvSpPr>
        <p:spPr>
          <a:xfrm>
            <a:off x="5196600" y="955875"/>
            <a:ext cx="762600" cy="28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Shards</a:t>
            </a:r>
            <a:endParaRPr>
              <a:solidFill>
                <a:srgbClr val="FFFFFF"/>
              </a:solidFill>
            </a:endParaRPr>
          </a:p>
        </p:txBody>
      </p:sp>
      <p:cxnSp>
        <p:nvCxnSpPr>
          <p:cNvPr id="95" name="Google Shape;95;p16"/>
          <p:cNvCxnSpPr>
            <a:stCxn id="73" idx="4"/>
            <a:endCxn id="72" idx="0"/>
          </p:cNvCxnSpPr>
          <p:nvPr/>
        </p:nvCxnSpPr>
        <p:spPr>
          <a:xfrm>
            <a:off x="5578600" y="2628325"/>
            <a:ext cx="0" cy="711900"/>
          </a:xfrm>
          <a:prstGeom prst="straightConnector1">
            <a:avLst/>
          </a:prstGeom>
          <a:noFill/>
          <a:ln w="9525" cap="flat" cmpd="sng">
            <a:solidFill>
              <a:schemeClr val="accent4"/>
            </a:solidFill>
            <a:prstDash val="solid"/>
            <a:round/>
            <a:headEnd type="triangle" w="med" len="med"/>
            <a:tailEnd type="triangle" w="med" len="med"/>
          </a:ln>
        </p:spPr>
      </p:cxnSp>
      <p:sp>
        <p:nvSpPr>
          <p:cNvPr id="96" name="Google Shape;96;p16"/>
          <p:cNvSpPr txBox="1"/>
          <p:nvPr/>
        </p:nvSpPr>
        <p:spPr>
          <a:xfrm>
            <a:off x="2087425" y="2734050"/>
            <a:ext cx="666000" cy="28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Client</a:t>
            </a:r>
            <a:endParaRPr>
              <a:solidFill>
                <a:srgbClr val="FFFF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9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9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9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9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3"/>
                                        </p:tgtEl>
                                        <p:attrNameLst>
                                          <p:attrName>style.visibility</p:attrName>
                                        </p:attrNameLst>
                                      </p:cBhvr>
                                      <p:to>
                                        <p:strVal val="visible"/>
                                      </p:to>
                                    </p:set>
                                  </p:childTnLst>
                                </p:cTn>
                              </p:par>
                              <p:par>
                                <p:cTn id="57" presetID="1" presetClass="exit" presetSubtype="0" fill="hold" nodeType="withEffect">
                                  <p:stCondLst>
                                    <p:cond delay="0"/>
                                  </p:stCondLst>
                                  <p:childTnLst>
                                    <p:set>
                                      <p:cBhvr>
                                        <p:cTn id="58" dur="1" fill="hold">
                                          <p:stCondLst>
                                            <p:cond delay="0"/>
                                          </p:stCondLst>
                                        </p:cTn>
                                        <p:tgtEl>
                                          <p:spTgt spid="81"/>
                                        </p:tgtEl>
                                        <p:attrNameLst>
                                          <p:attrName>style.visibility</p:attrName>
                                        </p:attrNameLst>
                                      </p:cBhvr>
                                      <p:to>
                                        <p:strVal val="hidden"/>
                                      </p:to>
                                    </p:set>
                                  </p:childTnLst>
                                </p:cTn>
                              </p:par>
                              <p:par>
                                <p:cTn id="59" presetID="1" presetClass="entr" presetSubtype="0" fill="hold" nodeType="withEffect">
                                  <p:stCondLst>
                                    <p:cond delay="0"/>
                                  </p:stCondLst>
                                  <p:childTnLst>
                                    <p:set>
                                      <p:cBhvr>
                                        <p:cTn id="60"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Putting it together in a real system: Spanner</a:t>
            </a:r>
            <a:endParaRPr/>
          </a:p>
        </p:txBody>
      </p:sp>
      <p:sp>
        <p:nvSpPr>
          <p:cNvPr id="102" name="Google Shape;102;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Observation: reads are </a:t>
            </a:r>
            <a:r>
              <a:rPr lang="en" dirty="0">
                <a:solidFill>
                  <a:srgbClr val="FF0000"/>
                </a:solidFill>
              </a:rPr>
              <a:t>much</a:t>
            </a:r>
            <a:r>
              <a:rPr lang="en" dirty="0"/>
              <a:t> more frequent than writes</a:t>
            </a:r>
            <a:endParaRPr dirty="0"/>
          </a:p>
          <a:p>
            <a:pPr marL="914400" lvl="1" indent="-317500" algn="l" rtl="0">
              <a:spcBef>
                <a:spcPts val="0"/>
              </a:spcBef>
              <a:spcAft>
                <a:spcPts val="0"/>
              </a:spcAft>
              <a:buSzPts val="1400"/>
              <a:buChar char="○"/>
            </a:pPr>
            <a:r>
              <a:rPr lang="en" dirty="0"/>
              <a:t>Facebook’s TAO sees 500 reads per 1 write.</a:t>
            </a:r>
            <a:endParaRPr dirty="0"/>
          </a:p>
          <a:p>
            <a:pPr marL="914400" lvl="1" indent="-317500" algn="l" rtl="0">
              <a:spcBef>
                <a:spcPts val="0"/>
              </a:spcBef>
              <a:spcAft>
                <a:spcPts val="0"/>
              </a:spcAft>
              <a:buSzPts val="1400"/>
              <a:buChar char="○"/>
            </a:pPr>
            <a:r>
              <a:rPr lang="en" dirty="0"/>
              <a:t>Google Ads (F1) on Spanner from 1? DC saw 51.5B reads in a 24 hour period</a:t>
            </a:r>
            <a:endParaRPr dirty="0"/>
          </a:p>
          <a:p>
            <a:pPr marL="914400" lvl="1" indent="-317500" algn="l" rtl="0">
              <a:spcBef>
                <a:spcPts val="0"/>
              </a:spcBef>
              <a:spcAft>
                <a:spcPts val="0"/>
              </a:spcAft>
              <a:buSzPts val="1400"/>
              <a:buChar char="○"/>
            </a:pPr>
            <a:r>
              <a:rPr lang="en" dirty="0"/>
              <a:t>Many reads are across shards</a:t>
            </a:r>
            <a:endParaRPr dirty="0"/>
          </a:p>
          <a:p>
            <a:pPr marL="457200" lvl="0" indent="-342900" algn="l" rtl="0">
              <a:spcBef>
                <a:spcPts val="0"/>
              </a:spcBef>
              <a:spcAft>
                <a:spcPts val="0"/>
              </a:spcAft>
              <a:buSzPts val="1800"/>
              <a:buChar char="●"/>
            </a:pPr>
            <a:r>
              <a:rPr lang="en" dirty="0"/>
              <a:t>Takeaway: </a:t>
            </a:r>
            <a:r>
              <a:rPr lang="en" dirty="0">
                <a:solidFill>
                  <a:srgbClr val="FF0000"/>
                </a:solidFill>
              </a:rPr>
              <a:t>Make read-only transactions very efficient</a:t>
            </a:r>
            <a:endParaRPr dirty="0">
              <a:solidFill>
                <a:srgbClr val="FF0000"/>
              </a:solidFill>
            </a:endParaRPr>
          </a:p>
          <a:p>
            <a:pPr marL="457200" lvl="0" indent="-342900" algn="l" rtl="0">
              <a:spcBef>
                <a:spcPts val="0"/>
              </a:spcBef>
              <a:spcAft>
                <a:spcPts val="0"/>
              </a:spcAft>
              <a:buSzPts val="1800"/>
              <a:buChar char="●"/>
            </a:pPr>
            <a:r>
              <a:rPr lang="en" dirty="0"/>
              <a:t>Two goals for Spanner:</a:t>
            </a:r>
            <a:endParaRPr dirty="0"/>
          </a:p>
          <a:p>
            <a:pPr marL="914400" lvl="1" indent="-317500" algn="l" rtl="0">
              <a:spcBef>
                <a:spcPts val="0"/>
              </a:spcBef>
              <a:spcAft>
                <a:spcPts val="0"/>
              </a:spcAft>
              <a:buSzPts val="1400"/>
              <a:buChar char="○"/>
            </a:pPr>
            <a:r>
              <a:rPr lang="en" dirty="0"/>
              <a:t>Lock-free read-only transactions</a:t>
            </a:r>
            <a:endParaRPr dirty="0"/>
          </a:p>
          <a:p>
            <a:pPr marL="914400" lvl="1" indent="-317500" algn="l" rtl="0">
              <a:spcBef>
                <a:spcPts val="0"/>
              </a:spcBef>
              <a:spcAft>
                <a:spcPts val="0"/>
              </a:spcAft>
              <a:buSzPts val="1400"/>
              <a:buChar char="○"/>
            </a:pPr>
            <a:r>
              <a:rPr lang="en" dirty="0"/>
              <a:t>Non-blocking, but stale (not strictly serializable) read-only transactions</a:t>
            </a:r>
            <a:endParaRPr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Spanner</a:t>
            </a:r>
            <a:endParaRPr/>
          </a:p>
        </p:txBody>
      </p:sp>
      <p:sp>
        <p:nvSpPr>
          <p:cNvPr id="108" name="Google Shape;108;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Main idea: use real-time for ordering transactions by finding a maximum clock skew</a:t>
            </a:r>
            <a:endParaRPr/>
          </a:p>
          <a:p>
            <a:pPr marL="457200" lvl="0" indent="-342900" algn="l" rtl="0">
              <a:spcBef>
                <a:spcPts val="0"/>
              </a:spcBef>
              <a:spcAft>
                <a:spcPts val="0"/>
              </a:spcAft>
              <a:buSzPts val="1800"/>
              <a:buChar char="●"/>
            </a:pPr>
            <a:r>
              <a:rPr lang="en"/>
              <a:t>TrueTime</a:t>
            </a:r>
            <a:endParaRPr>
              <a:solidFill>
                <a:srgbClr val="00FF00"/>
              </a:solidFill>
            </a:endParaRPr>
          </a:p>
          <a:p>
            <a:pPr marL="914400" lvl="1" indent="-317500" algn="l" rtl="0">
              <a:spcBef>
                <a:spcPts val="0"/>
              </a:spcBef>
              <a:spcAft>
                <a:spcPts val="0"/>
              </a:spcAft>
              <a:buSzPts val="1400"/>
              <a:buChar char="○"/>
            </a:pPr>
            <a:r>
              <a:rPr lang="en"/>
              <a:t>TrueTime.now()</a:t>
            </a:r>
            <a:endParaRPr/>
          </a:p>
          <a:p>
            <a:pPr marL="1371600" lvl="2" indent="-317500" algn="l" rtl="0">
              <a:spcBef>
                <a:spcPts val="0"/>
              </a:spcBef>
              <a:spcAft>
                <a:spcPts val="0"/>
              </a:spcAft>
              <a:buSzPts val="1400"/>
              <a:buChar char="■"/>
            </a:pPr>
            <a:r>
              <a:rPr lang="en"/>
              <a:t>Returns a range [a,b] where a is the earliest possible time, and b is latest</a:t>
            </a:r>
            <a:endParaRPr/>
          </a:p>
          <a:p>
            <a:pPr marL="914400" lvl="1" indent="-317500" algn="l" rtl="0">
              <a:spcBef>
                <a:spcPts val="0"/>
              </a:spcBef>
              <a:spcAft>
                <a:spcPts val="0"/>
              </a:spcAft>
              <a:buSzPts val="1400"/>
              <a:buChar char="○"/>
            </a:pPr>
            <a:r>
              <a:rPr lang="en"/>
              <a:t>TrueTime.after(t)</a:t>
            </a:r>
            <a:endParaRPr/>
          </a:p>
          <a:p>
            <a:pPr marL="1371600" lvl="2" indent="-317500" algn="l" rtl="0">
              <a:spcBef>
                <a:spcPts val="0"/>
              </a:spcBef>
              <a:spcAft>
                <a:spcPts val="0"/>
              </a:spcAft>
              <a:buSzPts val="1400"/>
              <a:buChar char="■"/>
            </a:pPr>
            <a:r>
              <a:rPr lang="en"/>
              <a:t>True if the current time is definitely after t</a:t>
            </a:r>
            <a:endParaRPr/>
          </a:p>
          <a:p>
            <a:pPr marL="914400" lvl="1" indent="-317500" algn="l" rtl="0">
              <a:spcBef>
                <a:spcPts val="0"/>
              </a:spcBef>
              <a:spcAft>
                <a:spcPts val="0"/>
              </a:spcAft>
              <a:buSzPts val="1400"/>
              <a:buChar char="○"/>
            </a:pPr>
            <a:r>
              <a:rPr lang="en"/>
              <a:t>TrueTime.before(t)</a:t>
            </a:r>
            <a:endParaRPr/>
          </a:p>
          <a:p>
            <a:pPr marL="1371600" lvl="2" indent="-317500" algn="l" rtl="0">
              <a:spcBef>
                <a:spcPts val="0"/>
              </a:spcBef>
              <a:spcAft>
                <a:spcPts val="0"/>
              </a:spcAft>
              <a:buSzPts val="1400"/>
              <a:buChar char="■"/>
            </a:pPr>
            <a:r>
              <a:rPr lang="en"/>
              <a:t>True if the current time is definitely before t</a:t>
            </a:r>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General transactions</a:t>
            </a:r>
            <a:endParaRPr/>
          </a:p>
        </p:txBody>
      </p:sp>
      <p:sp>
        <p:nvSpPr>
          <p:cNvPr id="114" name="Google Shape;114;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General transactions are transactions that can contain reads and writes</a:t>
            </a:r>
            <a:endParaRPr/>
          </a:p>
          <a:p>
            <a:pPr marL="457200" lvl="0" indent="-342900" algn="l" rtl="0">
              <a:spcBef>
                <a:spcPts val="0"/>
              </a:spcBef>
              <a:spcAft>
                <a:spcPts val="0"/>
              </a:spcAft>
              <a:buSzPts val="1800"/>
              <a:buChar char="●"/>
            </a:pPr>
            <a:r>
              <a:rPr lang="en"/>
              <a:t>Similar to 2PL+2PC+Paxos scheme above, but use TrueTime to determine commit timestamps for transactions</a:t>
            </a:r>
            <a:endParaRPr/>
          </a:p>
          <a:p>
            <a:pPr marL="457200" lvl="0" indent="-342900" algn="l" rtl="0">
              <a:spcBef>
                <a:spcPts val="0"/>
              </a:spcBef>
              <a:spcAft>
                <a:spcPts val="0"/>
              </a:spcAft>
              <a:buSzPts val="1800"/>
              <a:buChar char="●"/>
            </a:pPr>
            <a:r>
              <a:rPr lang="en"/>
              <a:t>Each server maintains </a:t>
            </a:r>
            <a:r>
              <a:rPr lang="en" i="1"/>
              <a:t>t</a:t>
            </a:r>
            <a:r>
              <a:rPr lang="en" i="1" baseline="-25000"/>
              <a:t>safe</a:t>
            </a:r>
            <a:r>
              <a:rPr lang="en"/>
              <a:t> where all transactions with commit timestamp </a:t>
            </a:r>
            <a:r>
              <a:rPr lang="en" i="1"/>
              <a:t>s</a:t>
            </a:r>
            <a:r>
              <a:rPr lang="en" i="1" baseline="-25000"/>
              <a:t>i</a:t>
            </a:r>
            <a:r>
              <a:rPr lang="en"/>
              <a:t> &lt; </a:t>
            </a:r>
            <a:r>
              <a:rPr lang="en" i="1"/>
              <a:t>t</a:t>
            </a:r>
            <a:r>
              <a:rPr lang="en" i="1" baseline="-25000"/>
              <a:t>safe</a:t>
            </a:r>
            <a:r>
              <a:rPr lang="en"/>
              <a:t> are committed and can be read.</a:t>
            </a:r>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General transactions (steps)</a:t>
            </a:r>
            <a:endParaRPr/>
          </a:p>
        </p:txBody>
      </p:sp>
      <p:sp>
        <p:nvSpPr>
          <p:cNvPr id="120" name="Google Shape;120;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General transactions are driven by the client:</a:t>
            </a:r>
            <a:endParaRPr dirty="0"/>
          </a:p>
          <a:p>
            <a:pPr marL="457200" lvl="0" indent="-342900" algn="l" rtl="0">
              <a:spcBef>
                <a:spcPts val="1600"/>
              </a:spcBef>
              <a:spcAft>
                <a:spcPts val="0"/>
              </a:spcAft>
              <a:buSzPts val="1800"/>
              <a:buAutoNum type="arabicPeriod"/>
            </a:pPr>
            <a:r>
              <a:rPr lang="en" dirty="0"/>
              <a:t>Client issues reads to the leader of each shard group </a:t>
            </a:r>
            <a:endParaRPr dirty="0"/>
          </a:p>
          <a:p>
            <a:pPr marL="457200" lvl="0" indent="-342900" algn="l" rtl="0">
              <a:spcBef>
                <a:spcPts val="0"/>
              </a:spcBef>
              <a:spcAft>
                <a:spcPts val="0"/>
              </a:spcAft>
              <a:buSzPts val="1800"/>
              <a:buAutoNum type="arabicPeriod"/>
            </a:pPr>
            <a:r>
              <a:rPr lang="en" dirty="0"/>
              <a:t>Leader acquires read locks and returns the most recent value to the client</a:t>
            </a:r>
            <a:endParaRPr dirty="0"/>
          </a:p>
          <a:p>
            <a:pPr marL="457200" lvl="0" indent="-342900" algn="l" rtl="0">
              <a:spcBef>
                <a:spcPts val="0"/>
              </a:spcBef>
              <a:spcAft>
                <a:spcPts val="0"/>
              </a:spcAft>
              <a:buSzPts val="1800"/>
              <a:buAutoNum type="arabicPeriod"/>
            </a:pPr>
            <a:r>
              <a:rPr lang="en" dirty="0"/>
              <a:t>Client locally performs the writes</a:t>
            </a:r>
            <a:endParaRPr dirty="0"/>
          </a:p>
          <a:p>
            <a:pPr marL="457200" lvl="0" indent="-342900" algn="l" rtl="0">
              <a:spcBef>
                <a:spcPts val="0"/>
              </a:spcBef>
              <a:spcAft>
                <a:spcPts val="0"/>
              </a:spcAft>
              <a:buSzPts val="1800"/>
              <a:buAutoNum type="arabicPeriod"/>
            </a:pPr>
            <a:r>
              <a:rPr lang="en" dirty="0"/>
              <a:t>Client chooses a coordinator from the shard leaders</a:t>
            </a:r>
            <a:endParaRPr dirty="0"/>
          </a:p>
          <a:p>
            <a:pPr marL="457200" lvl="0" indent="-342900" algn="l" rtl="0">
              <a:spcBef>
                <a:spcPts val="0"/>
              </a:spcBef>
              <a:spcAft>
                <a:spcPts val="0"/>
              </a:spcAft>
              <a:buSzPts val="1800"/>
              <a:buAutoNum type="arabicPeriod"/>
            </a:pPr>
            <a:r>
              <a:rPr lang="en" dirty="0"/>
              <a:t>Client initiates the commit protocol by sending a commit message to each leader with the buffered writes and the coordinator ID</a:t>
            </a:r>
            <a:endParaRPr dirty="0"/>
          </a:p>
          <a:p>
            <a:pPr marL="457200" lvl="0" indent="-342900" algn="l" rtl="0">
              <a:spcBef>
                <a:spcPts val="0"/>
              </a:spcBef>
              <a:spcAft>
                <a:spcPts val="0"/>
              </a:spcAft>
              <a:buSzPts val="1800"/>
              <a:buAutoNum type="arabicPeriod"/>
            </a:pPr>
            <a:r>
              <a:rPr lang="en" dirty="0"/>
              <a:t>Leaders execute the commit protocol</a:t>
            </a:r>
            <a:endParaRPr dirty="0"/>
          </a:p>
          <a:p>
            <a:pPr marL="457200" lvl="0" indent="-342900" algn="l" rtl="0">
              <a:spcBef>
                <a:spcPts val="0"/>
              </a:spcBef>
              <a:spcAft>
                <a:spcPts val="0"/>
              </a:spcAft>
              <a:buSzPts val="1800"/>
              <a:buAutoNum type="arabicPeriod"/>
            </a:pPr>
            <a:r>
              <a:rPr lang="en" dirty="0"/>
              <a:t>Client waits for the commit message from the coordinator</a:t>
            </a:r>
            <a:endParaRPr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0">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General transactions (commit protocol)</a:t>
            </a:r>
            <a:endParaRPr dirty="0"/>
          </a:p>
        </p:txBody>
      </p:sp>
      <p:sp>
        <p:nvSpPr>
          <p:cNvPr id="126" name="Google Shape;126;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n" dirty="0"/>
              <a:t>All shard leaders acquire write locks</a:t>
            </a:r>
            <a:endParaRPr dirty="0"/>
          </a:p>
          <a:p>
            <a:pPr marL="457200" lvl="0" indent="-342900" algn="l" rtl="0">
              <a:spcBef>
                <a:spcPts val="0"/>
              </a:spcBef>
              <a:spcAft>
                <a:spcPts val="0"/>
              </a:spcAft>
              <a:buSzPts val="1800"/>
              <a:buAutoNum type="arabicPeriod"/>
            </a:pPr>
            <a:r>
              <a:rPr lang="en" dirty="0"/>
              <a:t>Non-coordinators</a:t>
            </a:r>
            <a:endParaRPr dirty="0"/>
          </a:p>
          <a:p>
            <a:pPr marL="914400" lvl="1" indent="-317500" algn="l" rtl="0">
              <a:spcBef>
                <a:spcPts val="0"/>
              </a:spcBef>
              <a:spcAft>
                <a:spcPts val="0"/>
              </a:spcAft>
              <a:buSzPts val="1400"/>
              <a:buAutoNum type="alphaLcPeriod"/>
            </a:pPr>
            <a:r>
              <a:rPr lang="en" dirty="0"/>
              <a:t>Choose a prepare timestamp &gt; all previous local timestamps</a:t>
            </a:r>
            <a:endParaRPr dirty="0"/>
          </a:p>
          <a:p>
            <a:pPr marL="914400" lvl="1" indent="-317500" algn="l" rtl="0">
              <a:spcBef>
                <a:spcPts val="0"/>
              </a:spcBef>
              <a:spcAft>
                <a:spcPts val="0"/>
              </a:spcAft>
              <a:buSzPts val="1400"/>
              <a:buAutoNum type="alphaLcPeriod"/>
            </a:pPr>
            <a:r>
              <a:rPr lang="en" dirty="0"/>
              <a:t>Log the prepare record via </a:t>
            </a:r>
            <a:r>
              <a:rPr lang="en" dirty="0" err="1"/>
              <a:t>Paxos</a:t>
            </a:r>
            <a:endParaRPr dirty="0"/>
          </a:p>
          <a:p>
            <a:pPr marL="914400" lvl="1" indent="-317500" algn="l" rtl="0">
              <a:spcBef>
                <a:spcPts val="0"/>
              </a:spcBef>
              <a:spcAft>
                <a:spcPts val="0"/>
              </a:spcAft>
              <a:buSzPts val="1400"/>
              <a:buAutoNum type="alphaLcPeriod"/>
            </a:pPr>
            <a:r>
              <a:rPr lang="en" dirty="0"/>
              <a:t>Notify the coordinator of the prepare timestamp</a:t>
            </a:r>
            <a:endParaRPr dirty="0"/>
          </a:p>
          <a:p>
            <a:pPr marL="457200" lvl="0" indent="-342900" algn="l" rtl="0">
              <a:spcBef>
                <a:spcPts val="0"/>
              </a:spcBef>
              <a:spcAft>
                <a:spcPts val="0"/>
              </a:spcAft>
              <a:buSzPts val="1800"/>
              <a:buAutoNum type="arabicPeriod"/>
            </a:pPr>
            <a:r>
              <a:rPr lang="en" dirty="0"/>
              <a:t>Coordinator</a:t>
            </a:r>
            <a:endParaRPr dirty="0"/>
          </a:p>
          <a:p>
            <a:pPr marL="914400" lvl="1" indent="-317500" algn="l" rtl="0">
              <a:spcBef>
                <a:spcPts val="0"/>
              </a:spcBef>
              <a:spcAft>
                <a:spcPts val="0"/>
              </a:spcAft>
              <a:buSzPts val="1400"/>
              <a:buAutoNum type="alphaLcPeriod"/>
            </a:pPr>
            <a:r>
              <a:rPr lang="en" dirty="0"/>
              <a:t>Waits for all prepare timestamps</a:t>
            </a:r>
            <a:endParaRPr dirty="0"/>
          </a:p>
          <a:p>
            <a:pPr marL="914400" lvl="1" indent="-317500" algn="l" rtl="0">
              <a:spcBef>
                <a:spcPts val="0"/>
              </a:spcBef>
              <a:spcAft>
                <a:spcPts val="0"/>
              </a:spcAft>
              <a:buSzPts val="1400"/>
              <a:buAutoNum type="alphaLcPeriod"/>
            </a:pPr>
            <a:r>
              <a:rPr lang="en" dirty="0"/>
              <a:t>Chooses a commit timestamp &gt;= prepare timestamp and &gt; local timestamps</a:t>
            </a:r>
            <a:endParaRPr dirty="0"/>
          </a:p>
          <a:p>
            <a:pPr marL="914400" lvl="1" indent="-317500" algn="l" rtl="0">
              <a:spcBef>
                <a:spcPts val="0"/>
              </a:spcBef>
              <a:spcAft>
                <a:spcPts val="0"/>
              </a:spcAft>
              <a:buSzPts val="1400"/>
              <a:buAutoNum type="alphaLcPeriod"/>
            </a:pPr>
            <a:r>
              <a:rPr lang="en" dirty="0"/>
              <a:t>Logs commit record via </a:t>
            </a:r>
            <a:r>
              <a:rPr lang="en" dirty="0" err="1"/>
              <a:t>Paxos</a:t>
            </a:r>
            <a:endParaRPr dirty="0"/>
          </a:p>
          <a:p>
            <a:pPr marL="914400" lvl="1" indent="-317500" algn="l" rtl="0">
              <a:spcBef>
                <a:spcPts val="0"/>
              </a:spcBef>
              <a:spcAft>
                <a:spcPts val="0"/>
              </a:spcAft>
              <a:buSzPts val="1400"/>
              <a:buAutoNum type="alphaLcPeriod"/>
            </a:pPr>
            <a:r>
              <a:rPr lang="en" dirty="0"/>
              <a:t>Wait until </a:t>
            </a:r>
            <a:r>
              <a:rPr lang="en" dirty="0" err="1"/>
              <a:t>TrueTime.after</a:t>
            </a:r>
            <a:r>
              <a:rPr lang="en" dirty="0"/>
              <a:t>(commit timestamp)</a:t>
            </a:r>
            <a:endParaRPr dirty="0"/>
          </a:p>
          <a:p>
            <a:pPr marL="914400" lvl="1" indent="-317500" algn="l" rtl="0">
              <a:spcBef>
                <a:spcPts val="0"/>
              </a:spcBef>
              <a:spcAft>
                <a:spcPts val="0"/>
              </a:spcAft>
              <a:buSzPts val="1400"/>
              <a:buAutoNum type="alphaLcPeriod"/>
            </a:pPr>
            <a:r>
              <a:rPr lang="en" dirty="0"/>
              <a:t>Sends commit timestamp to replicas, non-coordinators, and the client</a:t>
            </a:r>
            <a:endParaRPr dirty="0"/>
          </a:p>
          <a:p>
            <a:pPr marL="457200" lvl="0" indent="-342900" algn="l" rtl="0">
              <a:spcBef>
                <a:spcPts val="0"/>
              </a:spcBef>
              <a:spcAft>
                <a:spcPts val="0"/>
              </a:spcAft>
              <a:buSzPts val="1800"/>
              <a:buAutoNum type="arabicPeriod"/>
            </a:pPr>
            <a:r>
              <a:rPr lang="en" dirty="0"/>
              <a:t>All apply the transaction at commit timestamp and release the locks</a:t>
            </a:r>
            <a:endParaRPr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2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1909</TotalTime>
  <Words>1982</Words>
  <Application>Microsoft Macintosh PowerPoint</Application>
  <PresentationFormat>On-screen Show (16:9)</PresentationFormat>
  <Paragraphs>287</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Simple Dark</vt:lpstr>
      <vt:lpstr>Spanner and SNOW</vt:lpstr>
      <vt:lpstr>Concurrency Control Recap</vt:lpstr>
      <vt:lpstr>How can we achieve strict serializability, scalability?</vt:lpstr>
      <vt:lpstr>Toy example:</vt:lpstr>
      <vt:lpstr>Putting it together in a real system: Spanner</vt:lpstr>
      <vt:lpstr>Spanner</vt:lpstr>
      <vt:lpstr>General transactions</vt:lpstr>
      <vt:lpstr>General transactions (steps)</vt:lpstr>
      <vt:lpstr>General transactions (commit protocol)</vt:lpstr>
      <vt:lpstr>Example</vt:lpstr>
      <vt:lpstr>Example</vt:lpstr>
      <vt:lpstr>Example</vt:lpstr>
      <vt:lpstr>Lock-free read-only transactions</vt:lpstr>
      <vt:lpstr>Read-Only Example</vt:lpstr>
      <vt:lpstr>Better read-only transaction algorithm?</vt:lpstr>
      <vt:lpstr>The SNOW Theorem</vt:lpstr>
      <vt:lpstr>SNOW and Spanner</vt:lpstr>
      <vt:lpstr>Spanner snapshot read-only transactions</vt:lpstr>
      <vt:lpstr>Lock-free RO-txn</vt:lpstr>
      <vt:lpstr>Block-free RO-txn</vt:lpstr>
      <vt:lpstr>Summary</vt:lpstr>
      <vt:lpstr>Thank you for a great semester!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Spanner and SNOW</dc:title>
  <cp:lastModifiedBy>Jennifer Lam</cp:lastModifiedBy>
  <cp:revision>23</cp:revision>
  <dcterms:modified xsi:type="dcterms:W3CDTF">2019-12-06T01:48:59Z</dcterms:modified>
</cp:coreProperties>
</file>