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1" r:id="rId3"/>
    <p:sldId id="274" r:id="rId4"/>
    <p:sldId id="316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319" r:id="rId19"/>
    <p:sldId id="320" r:id="rId20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A0"/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2"/>
    <p:restoredTop sz="85011"/>
  </p:normalViewPr>
  <p:slideViewPr>
    <p:cSldViewPr snapToGrid="0" snapToObjects="1">
      <p:cViewPr>
        <p:scale>
          <a:sx n="109" d="100"/>
          <a:sy n="109" d="100"/>
        </p:scale>
        <p:origin x="1656" y="6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7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1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8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07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6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8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7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Q:</a:t>
            </a:r>
            <a:r>
              <a:rPr lang="en-US" b="0" baseline="0" dirty="0" smtClean="0"/>
              <a:t> </a:t>
            </a:r>
            <a:r>
              <a:rPr lang="en-US" b="0" dirty="0" smtClean="0"/>
              <a:t>How can we get such a FIFO channel?</a:t>
            </a:r>
          </a:p>
          <a:p>
            <a:r>
              <a:rPr lang="en-US" b="0" dirty="0" smtClean="0"/>
              <a:t>A: At</a:t>
            </a:r>
            <a:r>
              <a:rPr lang="en-US" b="0" baseline="0" dirty="0" smtClean="0"/>
              <a:t>-least-once retransmission + at-most-once deduplication + ordering of messages (</a:t>
            </a:r>
            <a:r>
              <a:rPr lang="en-US" b="0" baseline="0" dirty="0" err="1" smtClean="0"/>
              <a:t>seq</a:t>
            </a:r>
            <a:r>
              <a:rPr lang="en-US" b="0" baseline="0" dirty="0" smtClean="0"/>
              <a:t> no + delivery in </a:t>
            </a:r>
            <a:r>
              <a:rPr lang="en-US" b="0" baseline="0" dirty="0" err="1" smtClean="0"/>
              <a:t>seq</a:t>
            </a:r>
            <a:r>
              <a:rPr lang="en-US" b="0" baseline="0" dirty="0" smtClean="0"/>
              <a:t> no order)</a:t>
            </a:r>
          </a:p>
          <a:p>
            <a:r>
              <a:rPr lang="en-US" b="0" baseline="0" dirty="0" smtClean="0"/>
              <a:t>A: TCP provides all of the above for us as long as processes do not fail (which we assumed here)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EAB4E-334F-0043-B52E-1001B85E8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0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60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11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Distributed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Snapshots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 + 518: (Advanced) Distributed Systems</a:t>
            </a:r>
          </a:p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Lecture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6</a:t>
            </a: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/>
              <a:t>Mike Freedman &amp; Wyatt 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18620"/>
            <a:ext cx="9601200" cy="652765"/>
          </a:xfrm>
        </p:spPr>
        <p:txBody>
          <a:bodyPr>
            <a:normAutofit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P, Q put tokens into channels, then snapshot </a:t>
            </a:r>
            <a:endParaRPr lang="en-US" spc="0" dirty="0" smtClean="0">
              <a:solidFill>
                <a:schemeClr val="accent6">
                  <a:lumMod val="75000"/>
                </a:schemeClr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10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Problem: Disappearing tokens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28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007" y="6079731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18" name="Oval 17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1" name="Curved Connector 20"/>
            <p:cNvCxnSpPr>
              <a:endCxn id="18" idx="2"/>
            </p:cNvCxnSpPr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48614" y="6078872"/>
            <a:ext cx="204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982323" y="5104090"/>
            <a:ext cx="1860015" cy="463463"/>
            <a:chOff x="4458322" y="5104089"/>
            <a:chExt cx="1860015" cy="463463"/>
          </a:xfrm>
        </p:grpSpPr>
        <p:sp>
          <p:nvSpPr>
            <p:cNvPr id="33" name="Oval 32"/>
            <p:cNvSpPr/>
            <p:nvPr/>
          </p:nvSpPr>
          <p:spPr>
            <a:xfrm>
              <a:off x="4458322" y="5104089"/>
              <a:ext cx="463463" cy="4634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B</a:t>
              </a:r>
              <a:endParaRPr lang="en-US" dirty="0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36" name="Curved Connector 35"/>
            <p:cNvCxnSpPr>
              <a:stCxn id="17" idx="2"/>
            </p:cNvCxnSpPr>
            <p:nvPr/>
          </p:nvCxnSpPr>
          <p:spPr>
            <a:xfrm rot="10800000" flipV="1">
              <a:off x="4921785" y="5168133"/>
              <a:ext cx="1396552" cy="167686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672792" y="5104089"/>
            <a:ext cx="2297933" cy="463463"/>
            <a:chOff x="5148791" y="5104088"/>
            <a:chExt cx="2297933" cy="463463"/>
          </a:xfrm>
        </p:grpSpPr>
        <p:sp>
          <p:nvSpPr>
            <p:cNvPr id="34" name="Oval 33"/>
            <p:cNvSpPr/>
            <p:nvPr/>
          </p:nvSpPr>
          <p:spPr>
            <a:xfrm>
              <a:off x="5148791" y="5104088"/>
              <a:ext cx="463463" cy="46346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37" name="Curved Connector 36"/>
            <p:cNvCxnSpPr>
              <a:stCxn id="19" idx="2"/>
              <a:endCxn id="34" idx="6"/>
            </p:cNvCxnSpPr>
            <p:nvPr/>
          </p:nvCxnSpPr>
          <p:spPr>
            <a:xfrm rot="10800000">
              <a:off x="5612255" y="5335821"/>
              <a:ext cx="1834469" cy="64045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2526781" y="2398081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misses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Y, B, and O tokens</a:t>
            </a:r>
          </a:p>
        </p:txBody>
      </p:sp>
    </p:spTree>
    <p:extLst>
      <p:ext uri="{BB962C8B-B14F-4D97-AF65-F5344CB8AC3E}">
        <p14:creationId xmlns:p14="http://schemas.microsoft.com/office/powerpoint/2010/main" val="13654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6" grpId="0"/>
      <p:bldP spid="28" grpId="0" animBg="1"/>
      <p:bldP spid="32" grpId="0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6258"/>
            <a:ext cx="9601200" cy="846262"/>
          </a:xfrm>
        </p:spPr>
        <p:txBody>
          <a:bodyPr>
            <a:normAutofit fontScale="92500" lnSpcReduction="20000"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P snapshots, then </a:t>
            </a:r>
            <a:r>
              <a:rPr lang="en-US" spc="0" smtClean="0">
                <a:ea typeface="Helvetica Neue Medium" charset="0"/>
                <a:cs typeface="Helvetica Neue Medium" charset="0"/>
              </a:rPr>
              <a:t>sends Y</a:t>
            </a:r>
            <a:endParaRPr lang="en-US" spc="0" dirty="0" smtClean="0">
              <a:ea typeface="Helvetica Neue Medium" charset="0"/>
              <a:cs typeface="Helvetica Neue Medium" charset="0"/>
            </a:endParaRPr>
          </a:p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Q receives Y, then snapshots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11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Duplicated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744849" y="4174919"/>
            <a:ext cx="2476922" cy="463463"/>
            <a:chOff x="1743927" y="4052949"/>
            <a:chExt cx="2476922" cy="463463"/>
          </a:xfrm>
        </p:grpSpPr>
        <p:sp>
          <p:nvSpPr>
            <p:cNvPr id="27" name="Oval 26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8" name="Curved Connector 27"/>
            <p:cNvCxnSpPr>
              <a:stCxn id="24" idx="6"/>
            </p:cNvCxnSpPr>
            <p:nvPr/>
          </p:nvCxnSpPr>
          <p:spPr>
            <a:xfrm>
              <a:off x="1743927" y="4162712"/>
              <a:ext cx="2013459" cy="12197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522117" y="6076142"/>
            <a:ext cx="3329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Q =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{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5099" y="2754996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duplicates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the Y token</a:t>
            </a:r>
          </a:p>
        </p:txBody>
      </p:sp>
    </p:spTree>
    <p:extLst>
      <p:ext uri="{BB962C8B-B14F-4D97-AF65-F5344CB8AC3E}">
        <p14:creationId xmlns:p14="http://schemas.microsoft.com/office/powerpoint/2010/main" val="13775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What went wrong?  We should have captured the state of the </a:t>
            </a:r>
            <a:r>
              <a:rPr lang="en-US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channels</a:t>
            </a:r>
            <a:r>
              <a:rPr lang="en-US" b="0" i="0" spc="0" dirty="0" smtClean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as well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Let’s send a </a:t>
            </a:r>
            <a:r>
              <a:rPr lang="en-US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marker message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  <a:r>
              <a:rPr lang="en-US" b="0" i="0" spc="0" dirty="0" smtClean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to track this state</a:t>
            </a:r>
          </a:p>
          <a:p>
            <a:pPr lvl="1"/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Distinct from other messages</a:t>
            </a:r>
          </a:p>
          <a:p>
            <a:pPr lvl="1"/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Channels deliver marker and other messages FIFO</a:t>
            </a:r>
          </a:p>
          <a:p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Idea: “Marker” messages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70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We’ll designate one node (say P) to start the snapshot</a:t>
            </a:r>
          </a:p>
          <a:p>
            <a:pPr lvl="1"/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Without any steps in between, P: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Records its local state (“snapshots”)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Sends a marker on each outbound channel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Nodes remember whether they have snapshotted</a:t>
            </a:r>
          </a:p>
          <a:p>
            <a:endParaRPr lang="en-US" b="0" i="0" spc="0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 receiving a marker, a non-snapshotted node performs steps (1) and (2) above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Chandy-Lamport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Algorithm: Overview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08713"/>
            <a:ext cx="10310446" cy="2085786"/>
          </a:xfrm>
        </p:spPr>
        <p:txBody>
          <a:bodyPr>
            <a:normAutofit lnSpcReduction="10000"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P snapshots and sends marker, then sends Y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 smtClean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Send Rule: </a:t>
            </a:r>
            <a:r>
              <a:rPr lang="en-US" spc="0" dirty="0" smtClean="0">
                <a:ea typeface="Helvetica Neue Medium" charset="0"/>
                <a:cs typeface="Helvetica Neue Medium" charset="0"/>
              </a:rPr>
              <a:t>Send marker on all outgoing channels</a:t>
            </a:r>
          </a:p>
          <a:p>
            <a:pPr lvl="1"/>
            <a:r>
              <a:rPr lang="en-US" spc="0" dirty="0" smtClean="0">
                <a:ea typeface="Helvetica Neue Medium" charset="0"/>
                <a:cs typeface="Helvetica Neue Medium" charset="0"/>
              </a:rPr>
              <a:t>Immediately after snapshot</a:t>
            </a:r>
          </a:p>
          <a:p>
            <a:pPr lvl="1"/>
            <a:r>
              <a:rPr lang="en-US" spc="0" dirty="0" smtClean="0">
                <a:ea typeface="Helvetica Neue Medium" charset="0"/>
                <a:cs typeface="Helvetica Neue Medium" charset="0"/>
              </a:rPr>
              <a:t>Before sending any further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Chandy-Lamport: Sending process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1300" y="6079731"/>
            <a:ext cx="3045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snap:</a:t>
            </a:r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86935" y="3875294"/>
            <a:ext cx="3581759" cy="643423"/>
            <a:chOff x="1462934" y="3875293"/>
            <a:chExt cx="3581759" cy="643423"/>
          </a:xfrm>
        </p:grpSpPr>
        <p:sp>
          <p:nvSpPr>
            <p:cNvPr id="6" name="TextBox 5"/>
            <p:cNvSpPr txBox="1"/>
            <p:nvPr/>
          </p:nvSpPr>
          <p:spPr>
            <a:xfrm>
              <a:off x="4454467" y="3933941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  <p:cxnSp>
          <p:nvCxnSpPr>
            <p:cNvPr id="31" name="Curved Connector 30"/>
            <p:cNvCxnSpPr>
              <a:endCxn id="6" idx="1"/>
            </p:cNvCxnSpPr>
            <p:nvPr/>
          </p:nvCxnSpPr>
          <p:spPr>
            <a:xfrm>
              <a:off x="1462934" y="3875293"/>
              <a:ext cx="2991533" cy="351036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77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98017"/>
            <a:ext cx="10515600" cy="2085786"/>
          </a:xfrm>
        </p:spPr>
        <p:txBody>
          <a:bodyPr>
            <a:normAutofit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At the same time, Q sends orange token </a:t>
            </a:r>
            <a:r>
              <a:rPr lang="en-US" spc="0" dirty="0" smtClean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</a:p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Then, Q receives marker </a:t>
            </a:r>
            <a:r>
              <a:rPr lang="en-US" spc="0" dirty="0">
                <a:ea typeface="Helvetica Neue Medium" charset="0"/>
                <a:cs typeface="Helvetica Neue Medium" charset="0"/>
              </a:rPr>
              <a:t>▲</a:t>
            </a:r>
          </a:p>
          <a:p>
            <a:r>
              <a:rPr lang="en-US" spc="0" dirty="0" smtClean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not yet snapshotted)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channel c record c’s state as empty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0046" cy="1325563"/>
          </a:xfrm>
        </p:spPr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Chandy-Lamport: Receiving process (1/2)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467" y="3933942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81387" y="5102834"/>
            <a:ext cx="3689337" cy="463463"/>
            <a:chOff x="3757386" y="5102833"/>
            <a:chExt cx="3689337" cy="463463"/>
          </a:xfrm>
        </p:grpSpPr>
        <p:sp>
          <p:nvSpPr>
            <p:cNvPr id="26" name="Oval 25"/>
            <p:cNvSpPr/>
            <p:nvPr/>
          </p:nvSpPr>
          <p:spPr>
            <a:xfrm>
              <a:off x="3757386" y="5102833"/>
              <a:ext cx="463463" cy="46346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7" name="Curved Connector 26"/>
            <p:cNvCxnSpPr>
              <a:stCxn id="19" idx="2"/>
              <a:endCxn id="26" idx="6"/>
            </p:cNvCxnSpPr>
            <p:nvPr/>
          </p:nvCxnSpPr>
          <p:spPr>
            <a:xfrm rot="10800000">
              <a:off x="4220849" y="5334565"/>
              <a:ext cx="3225874" cy="6530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568694" y="4172250"/>
            <a:ext cx="1708527" cy="584775"/>
            <a:chOff x="5044693" y="4172249"/>
            <a:chExt cx="1708527" cy="584775"/>
          </a:xfrm>
        </p:grpSpPr>
        <p:cxnSp>
          <p:nvCxnSpPr>
            <p:cNvPr id="29" name="Curved Connector 28"/>
            <p:cNvCxnSpPr>
              <a:stCxn id="6" idx="3"/>
              <a:endCxn id="32" idx="1"/>
            </p:cNvCxnSpPr>
            <p:nvPr/>
          </p:nvCxnSpPr>
          <p:spPr>
            <a:xfrm>
              <a:off x="5044693" y="4226329"/>
              <a:ext cx="1118301" cy="238308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162994" y="4172249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528067" y="6087351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93378" y="3282417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37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431568"/>
            <a:ext cx="10333893" cy="1975401"/>
          </a:xfrm>
        </p:spPr>
        <p:txBody>
          <a:bodyPr>
            <a:normAutofit fontScale="92500"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Q sends marker to P</a:t>
            </a:r>
          </a:p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P receives orange token </a:t>
            </a:r>
            <a:r>
              <a:rPr lang="en-US" spc="0" dirty="0" smtClean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  <a:r>
              <a:rPr lang="en-US" spc="0" dirty="0" smtClean="0">
                <a:ea typeface="Helvetica Neue Medium" charset="0"/>
                <a:cs typeface="Helvetica Neue Medium" charset="0"/>
              </a:rPr>
              <a:t>, then marker </a:t>
            </a:r>
            <a:r>
              <a:rPr lang="en-US" spc="0" dirty="0">
                <a:ea typeface="Helvetica Neue Medium" charset="0"/>
                <a:cs typeface="Helvetica Neue Medium" charset="0"/>
              </a:rPr>
              <a:t>▲</a:t>
            </a:r>
            <a:endParaRPr lang="en-US" spc="0" dirty="0" smtClean="0">
              <a:ea typeface="Helvetica Neue Medium" charset="0"/>
              <a:cs typeface="Helvetica Neue Medium" charset="0"/>
            </a:endParaRPr>
          </a:p>
          <a:p>
            <a:r>
              <a:rPr lang="en-US" spc="0" dirty="0" smtClean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already snapshotted):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 record c’s state: all msgs from c since snapshot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16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Chandy-Lamport: Receiving process (2/2)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60666" y="6088448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81387" y="51028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1014" y="6082399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18608" y="5014943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cxnSp>
        <p:nvCxnSpPr>
          <p:cNvPr id="28" name="Curved Connector 27"/>
          <p:cNvCxnSpPr>
            <a:endCxn id="25" idx="3"/>
          </p:cNvCxnSpPr>
          <p:nvPr/>
        </p:nvCxnSpPr>
        <p:spPr>
          <a:xfrm rot="5400000">
            <a:off x="7020318" y="4345542"/>
            <a:ext cx="550306" cy="1373273"/>
          </a:xfrm>
          <a:prstGeom prst="curvedConnector2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461255" y="4337031"/>
            <a:ext cx="2820133" cy="997534"/>
            <a:chOff x="937254" y="4337031"/>
            <a:chExt cx="2820133" cy="997534"/>
          </a:xfrm>
        </p:grpSpPr>
        <p:cxnSp>
          <p:nvCxnSpPr>
            <p:cNvPr id="31" name="Curved Connector 30"/>
            <p:cNvCxnSpPr>
              <a:stCxn id="26" idx="2"/>
              <a:endCxn id="36" idx="6"/>
            </p:cNvCxnSpPr>
            <p:nvPr/>
          </p:nvCxnSpPr>
          <p:spPr>
            <a:xfrm rot="10800000">
              <a:off x="1400718" y="4568763"/>
              <a:ext cx="2356669" cy="765802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937254" y="4337031"/>
              <a:ext cx="463463" cy="46346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58304" y="4232961"/>
            <a:ext cx="2760305" cy="1074371"/>
            <a:chOff x="1734303" y="4232960"/>
            <a:chExt cx="2760305" cy="1074371"/>
          </a:xfrm>
        </p:grpSpPr>
        <p:cxnSp>
          <p:nvCxnSpPr>
            <p:cNvPr id="38" name="Curved Connector 37"/>
            <p:cNvCxnSpPr>
              <a:stCxn id="25" idx="1"/>
            </p:cNvCxnSpPr>
            <p:nvPr/>
          </p:nvCxnSpPr>
          <p:spPr>
            <a:xfrm rot="10800000">
              <a:off x="2206764" y="4525350"/>
              <a:ext cx="2287844" cy="781981"/>
            </a:xfrm>
            <a:prstGeom prst="curvedConnector3">
              <a:avLst>
                <a:gd name="adj1" fmla="val 68652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734303" y="4232960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693379" y="3303992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11793" y="5951653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channel(Q,P) = {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6" name="Right Arrow 45"/>
          <p:cNvSpPr/>
          <p:nvPr/>
        </p:nvSpPr>
        <p:spPr>
          <a:xfrm rot="18900000">
            <a:off x="6778210" y="6421045"/>
            <a:ext cx="396240" cy="352608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/>
      <p:bldP spid="45" grpId="0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Distributed algorithm: No one process decides when it terminates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Eventually, all processes </a:t>
            </a:r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have received a marker (and recorded their own state</a:t>
            </a:r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All processes have received a marker on all the </a:t>
            </a:r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N–1 </a:t>
            </a:r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incoming channels (and recorded their states</a:t>
            </a:r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Later, a central server can gather the </a:t>
            </a:r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local states </a:t>
            </a:r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 build a global snapshot</a:t>
            </a: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Terminating </a:t>
            </a:r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altLang="x-none" b="0" i="0" spc="0" smtClean="0">
                <a:latin typeface="Helvetica Neue Medium" charset="0"/>
                <a:ea typeface="Helvetica Neue Medium" charset="0"/>
                <a:cs typeface="Helvetica Neue Medium" charset="0"/>
              </a:rPr>
              <a:t>Snapshot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56BED-8F3A-1447-80A5-1FC9D052AD0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2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</a:t>
            </a:r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Distributed Global Snapshots</a:t>
            </a:r>
          </a:p>
          <a:p>
            <a:pPr lvl="1"/>
            <a:r>
              <a:rPr lang="en-US" dirty="0" smtClean="0"/>
              <a:t>FIFO Channels: we can do that!</a:t>
            </a:r>
          </a:p>
          <a:p>
            <a:pPr lvl="1"/>
            <a:r>
              <a:rPr lang="en-US" dirty="0" err="1" smtClean="0"/>
              <a:t>Chandy-Lamport</a:t>
            </a:r>
            <a:r>
              <a:rPr lang="en-US" dirty="0" smtClean="0"/>
              <a:t> algorithm: use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marker messages to coordinate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999340"/>
          </a:xfrm>
        </p:spPr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What is the state of a </a:t>
            </a:r>
            <a:r>
              <a:rPr lang="en-US" b="0" i="0" spc="0" smtClean="0">
                <a:latin typeface="Helvetica Neue Medium" charset="0"/>
                <a:ea typeface="Helvetica Neue Medium" charset="0"/>
                <a:cs typeface="Helvetica Neue Medium" charset="0"/>
              </a:rPr>
              <a:t>distributed system?</a:t>
            </a:r>
            <a:endParaRPr lang="en-US" b="0" i="0" spc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7" name="Can 6"/>
          <p:cNvSpPr/>
          <p:nvPr/>
        </p:nvSpPr>
        <p:spPr>
          <a:xfrm>
            <a:off x="7984071" y="3888188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799" y="4388554"/>
            <a:ext cx="3182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New York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acct1 balance = $1000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acct2 balance = $2000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492" y="2880617"/>
            <a:ext cx="1392831" cy="13533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7877" y="4019769"/>
            <a:ext cx="3601399" cy="1691534"/>
            <a:chOff x="-123215" y="4019768"/>
            <a:chExt cx="2798490" cy="1691534"/>
          </a:xfrm>
        </p:grpSpPr>
        <p:sp>
          <p:nvSpPr>
            <p:cNvPr id="10" name="Can 9"/>
            <p:cNvSpPr/>
            <p:nvPr/>
          </p:nvSpPr>
          <p:spPr>
            <a:xfrm>
              <a:off x="2197987" y="4019768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23215" y="4233974"/>
              <a:ext cx="213385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San Francisco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acct1 balance = $1000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acct2 balance = $2000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7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N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processes in the system with no 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process failures</a:t>
            </a:r>
          </a:p>
          <a:p>
            <a:pPr lvl="1"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Each process has some state it keeps track of</a:t>
            </a: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endParaRPr lang="en-US" b="0" i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endParaRPr lang="en-US" b="0" i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There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are two 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first-in, first-out, unidirectional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channels between every process 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pair P and Q</a:t>
            </a:r>
          </a:p>
          <a:p>
            <a:pPr lvl="1"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Call them channel(P, Q) and channel(Q, P)</a:t>
            </a:r>
          </a:p>
          <a:p>
            <a:pPr lvl="1">
              <a:defRPr/>
            </a:pPr>
            <a:endParaRPr lang="en-US" b="0" i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The channel has state, too: the set of messages inside</a:t>
            </a:r>
          </a:p>
          <a:p>
            <a:pPr lvl="1">
              <a:defRPr/>
            </a:pPr>
            <a:endParaRPr lang="en-US" b="0" i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All messages sent on channels arrive intact, unduplicated, in order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System model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FIFO communication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 smtClean="0"/>
              <a:t>“</a:t>
            </a:r>
            <a:r>
              <a:rPr lang="en-US" dirty="0">
                <a:ea typeface="Helvetica Neue Medium" charset="0"/>
                <a:cs typeface="Helvetica Neue Medium" charset="0"/>
              </a:rPr>
              <a:t>All messages sent on channels arrive intact, unduplicated, in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order”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 smtClean="0"/>
          </a:p>
          <a:p>
            <a:r>
              <a:rPr lang="en-US" dirty="0" smtClean="0"/>
              <a:t>Q: Arrive?</a:t>
            </a:r>
          </a:p>
          <a:p>
            <a:r>
              <a:rPr lang="en-US" dirty="0" smtClean="0"/>
              <a:t>Q: Intact?</a:t>
            </a:r>
          </a:p>
          <a:p>
            <a:r>
              <a:rPr lang="en-US" dirty="0" smtClean="0"/>
              <a:t>Q: Unduplicated?</a:t>
            </a:r>
          </a:p>
          <a:p>
            <a:r>
              <a:rPr lang="en-US" dirty="0" smtClean="0"/>
              <a:t>Q: In order?</a:t>
            </a:r>
          </a:p>
          <a:p>
            <a:endParaRPr lang="en-US" dirty="0"/>
          </a:p>
          <a:p>
            <a:r>
              <a:rPr lang="en-US" dirty="0" smtClean="0"/>
              <a:t>TCP provides all of these when processes don’t fail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94385" y="17787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At-least-once retransmission</a:t>
            </a:r>
          </a:p>
          <a:p>
            <a:r>
              <a:rPr lang="en-US" dirty="0" smtClean="0"/>
              <a:t>Network layer checksums </a:t>
            </a:r>
          </a:p>
          <a:p>
            <a:r>
              <a:rPr lang="en-US" dirty="0" smtClean="0"/>
              <a:t>At-most-once deduplication</a:t>
            </a:r>
          </a:p>
          <a:p>
            <a:r>
              <a:rPr lang="en-US" dirty="0" smtClean="0"/>
              <a:t>Sender include sequence numbers,</a:t>
            </a:r>
            <a:br>
              <a:rPr lang="en-US" dirty="0" smtClean="0"/>
            </a:br>
            <a:r>
              <a:rPr lang="en-US" dirty="0" smtClean="0"/>
              <a:t>receiver only delivers in sequence order </a:t>
            </a:r>
          </a:p>
        </p:txBody>
      </p:sp>
    </p:spTree>
    <p:extLst>
      <p:ext uri="{BB962C8B-B14F-4D97-AF65-F5344CB8AC3E}">
        <p14:creationId xmlns:p14="http://schemas.microsoft.com/office/powerpoint/2010/main" val="19969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Global snapshot is global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Each distributed application has a number of processes running on a number of physical servers</a:t>
            </a:r>
          </a:p>
          <a:p>
            <a:pPr>
              <a:defRPr/>
            </a:pP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These processes communicate with each other via channels</a:t>
            </a:r>
          </a:p>
          <a:p>
            <a:pPr>
              <a:defRPr/>
            </a:pP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global snapshot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captures 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The local states of each process (e.g., program variables), and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The state of each communication channel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023D8-24EC-2845-9184-8E577DE22C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Why do we need snapshots?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515601" cy="435133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Checkpointing: Restart if the application fails</a:t>
            </a:r>
          </a:p>
          <a:p>
            <a:pPr>
              <a:defRPr/>
            </a:pP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Collecting garbage: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emove objects that aren’t referenced</a:t>
            </a:r>
          </a:p>
          <a:p>
            <a:pPr>
              <a:defRPr/>
            </a:pP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Detecting deadlocks: The snapshot can examine the current application state</a:t>
            </a:r>
          </a:p>
          <a:p>
            <a:pPr lvl="1"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Process A grabs Lock 1, B grabs 2, A waits for 2, B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 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waits for 1...   ...   ...</a:t>
            </a:r>
          </a:p>
          <a:p>
            <a:pPr>
              <a:defRPr/>
            </a:pP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Other debugging: A little easier to work with than printf</a:t>
            </a:r>
            <a:r>
              <a:rPr lang="mr-IN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…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0D4D7-759E-D64F-AD10-98634D650D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Just synchronize local clocks?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process records state at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some agreed-upon time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endParaRPr lang="en-US" altLang="x-none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altLang="x-none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But system clocks </a:t>
            </a:r>
            <a:r>
              <a:rPr lang="en-US" altLang="x-none" b="0" i="0" spc="0" dirty="0" smtClean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skew,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significantly with respect to CPU process’ clock cycle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And we </a:t>
            </a:r>
            <a:r>
              <a:rPr lang="en-US" altLang="x-none" b="0" i="0" spc="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wouldn’t record </a:t>
            </a:r>
            <a:r>
              <a:rPr lang="en-US" altLang="x-none" b="0" i="0" spc="0" dirty="0" smtClean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messages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between processes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altLang="x-none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Do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 need synchronization?</a:t>
            </a:r>
          </a:p>
          <a:p>
            <a:endParaRPr lang="en-US" altLang="x-none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What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did Lamport realize about ordering events?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0B1F5-C347-D84D-B6CD-F310A678108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9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383082"/>
          </a:xfrm>
        </p:spPr>
        <p:txBody>
          <a:bodyPr>
            <a:normAutofit fontScale="92500" lnSpcReduction="10000"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Let’s represent process state as a set of colored tokens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Suppose there are two processes, P and Q: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8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System model: Graphical example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2944" y="2830882"/>
            <a:ext cx="1967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P: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7744" y="2830882"/>
            <a:ext cx="2000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Q: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9512" y="4025809"/>
            <a:ext cx="2357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channel(P, Q)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3521" y="5074212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channel(Q, P)</a:t>
            </a: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2758" y="6198255"/>
            <a:ext cx="95777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Correct global snapshot = Exactly one of each token</a:t>
            </a:r>
          </a:p>
        </p:txBody>
      </p:sp>
    </p:spTree>
    <p:extLst>
      <p:ext uri="{BB962C8B-B14F-4D97-AF65-F5344CB8AC3E}">
        <p14:creationId xmlns:p14="http://schemas.microsoft.com/office/powerpoint/2010/main" val="16542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we take snapshots only </a:t>
            </a:r>
            <a:r>
              <a:rPr lang="en-US" b="0" i="0" spc="0">
                <a:latin typeface="Helvetica Neue Medium" charset="0"/>
                <a:ea typeface="Helvetica Neue Medium" charset="0"/>
                <a:cs typeface="Helvetica Neue Medium" charset="0"/>
              </a:rPr>
              <a:t>from </a:t>
            </a:r>
            <a:r>
              <a:rPr lang="en-US" b="0" i="0" spc="0" smtClean="0">
                <a:latin typeface="Helvetica Neue Medium" charset="0"/>
                <a:ea typeface="Helvetica Neue Medium" charset="0"/>
                <a:cs typeface="Helvetica Neue Medium" charset="0"/>
              </a:rPr>
              <a:t>a process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perspective</a:t>
            </a:r>
          </a:p>
          <a:p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Suppose snapshots happen independently at each process</a:t>
            </a:r>
          </a:p>
          <a:p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Let’s look at the implications...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When is inconsistency possible?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4939</TotalTime>
  <Words>968</Words>
  <Application>Microsoft Macintosh PowerPoint</Application>
  <PresentationFormat>Widescreen</PresentationFormat>
  <Paragraphs>225</Paragraphs>
  <Slides>19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Helvetica Neue Medium</vt:lpstr>
      <vt:lpstr>Wingdings</vt:lpstr>
      <vt:lpstr>Arial</vt:lpstr>
      <vt:lpstr>Office Theme</vt:lpstr>
      <vt:lpstr>Distributed Snapshots</vt:lpstr>
      <vt:lpstr>Distributed Snapshots</vt:lpstr>
      <vt:lpstr>System model</vt:lpstr>
      <vt:lpstr>Aside: FIFO communication channel</vt:lpstr>
      <vt:lpstr>Global snapshot is global state</vt:lpstr>
      <vt:lpstr>Why do we need snapshots?</vt:lpstr>
      <vt:lpstr>Just synchronize local clocks?</vt:lpstr>
      <vt:lpstr>System model: Graphical example</vt:lpstr>
      <vt:lpstr>When is inconsistency possible?</vt:lpstr>
      <vt:lpstr>Problem: Disappearing tokens</vt:lpstr>
      <vt:lpstr>Problem: Duplicated tokens</vt:lpstr>
      <vt:lpstr>Idea: “Marker” messages</vt:lpstr>
      <vt:lpstr>Chandy-Lamport Algorithm: Overview</vt:lpstr>
      <vt:lpstr>Chandy-Lamport: Sending process</vt:lpstr>
      <vt:lpstr>Chandy-Lamport: Receiving process (1/2)</vt:lpstr>
      <vt:lpstr>Chandy-Lamport: Receiving process (2/2)</vt:lpstr>
      <vt:lpstr>Terminating a Snapshot</vt:lpstr>
      <vt:lpstr>Take-away points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Andrew Lloyd</cp:lastModifiedBy>
  <cp:revision>36</cp:revision>
  <cp:lastPrinted>2019-09-30T00:42:54Z</cp:lastPrinted>
  <dcterms:created xsi:type="dcterms:W3CDTF">2018-09-09T13:59:16Z</dcterms:created>
  <dcterms:modified xsi:type="dcterms:W3CDTF">2019-09-30T01:08:25Z</dcterms:modified>
</cp:coreProperties>
</file>