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4" r:id="rId3"/>
    <p:sldId id="262" r:id="rId4"/>
    <p:sldId id="263" r:id="rId5"/>
    <p:sldId id="264" r:id="rId6"/>
    <p:sldId id="265" r:id="rId7"/>
    <p:sldId id="266" r:id="rId8"/>
    <p:sldId id="267" r:id="rId9"/>
    <p:sldId id="322" r:id="rId10"/>
    <p:sldId id="301" r:id="rId11"/>
    <p:sldId id="320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A0"/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/>
    <p:restoredTop sz="85011"/>
  </p:normalViewPr>
  <p:slideViewPr>
    <p:cSldViewPr snapToGrid="0" snapToObjects="1">
      <p:cViewPr>
        <p:scale>
          <a:sx n="109" d="100"/>
          <a:sy n="109" d="100"/>
        </p:scale>
        <p:origin x="1656" y="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93E77-8BD3-A648-87D4-C5D2D7D8C76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A4F46-256C-3D43-9A45-845FA8CC6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4E39-7FA6-C742-8253-895787F77186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EAB4E-334F-0043-B52E-1001B85E8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5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3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Vector </a:t>
            </a:r>
            <a:r>
              <a:rPr 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Clocks</a:t>
            </a:r>
            <a:endParaRPr 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 + 518: (Advanced) Distributed Systems</a:t>
            </a:r>
          </a:p>
          <a:p>
            <a:r>
              <a:rPr 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Lecture </a:t>
            </a:r>
            <a:r>
              <a:rPr lang="en-US" dirty="0">
                <a:ea typeface="Helvetica Neue Medium" charset="0"/>
                <a:cs typeface="Helvetica Neue Medium" charset="0"/>
              </a:rPr>
              <a:t>5</a:t>
            </a:r>
            <a:endParaRPr lang="en-US" b="0" i="0" spc="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/>
              <a:t>Mike Freedman &amp; 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7846" y="178757"/>
            <a:ext cx="10415954" cy="47282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i="0" spc="0" dirty="0">
                <a:ea typeface="Helvetica Neue Medium" charset="0"/>
                <a:cs typeface="Helvetica Neue Medium" charset="0"/>
              </a:rPr>
              <a:t>Two events a, 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i="0" spc="0" dirty="0">
                <a:ea typeface="Helvetica Neue Medium" charset="0"/>
                <a:cs typeface="Helvetica Neue Medium" charset="0"/>
              </a:rPr>
              <a:t>Lamport clocks: C(a) &lt; C(z)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 smtClean="0">
                <a:ea typeface="Helvetica Neue Medium" charset="0"/>
                <a:cs typeface="Helvetica Neue Medium" charset="0"/>
              </a:rPr>
              <a:t>	Conclusion</a:t>
            </a:r>
            <a:r>
              <a:rPr lang="en-US" sz="3200" i="0" spc="0" dirty="0">
                <a:ea typeface="Helvetica Neue Medium" charset="0"/>
                <a:cs typeface="Helvetica Neue Medium" charset="0"/>
              </a:rPr>
              <a:t>: </a:t>
            </a:r>
            <a:r>
              <a:rPr lang="en-US" sz="3200" dirty="0" smtClean="0"/>
              <a:t>z -/-&gt; </a:t>
            </a:r>
            <a:r>
              <a:rPr lang="en-US" sz="3200" dirty="0" smtClean="0">
                <a:sym typeface="Wingdings"/>
              </a:rPr>
              <a:t>a, i.e., either a  z or a || z</a:t>
            </a:r>
            <a:endParaRPr lang="en-US" sz="3600" i="0" spc="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i="0" spc="0" dirty="0">
                <a:ea typeface="Helvetica Neue Medium" charset="0"/>
                <a:cs typeface="Helvetica Neue Medium" charset="0"/>
              </a:rPr>
              <a:t>Vector clocks: V(a) &lt; </a:t>
            </a:r>
            <a:r>
              <a:rPr lang="en-US" sz="3600" i="0" spc="0" dirty="0" smtClean="0">
                <a:ea typeface="Helvetica Neue Medium" charset="0"/>
                <a:cs typeface="Helvetica Neue Medium" charset="0"/>
              </a:rPr>
              <a:t>V(z)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ea typeface="Helvetica Neue Medium" charset="0"/>
                <a:cs typeface="Helvetica Neue Medium" charset="0"/>
              </a:rPr>
              <a:t>	</a:t>
            </a:r>
            <a:r>
              <a:rPr lang="en-US" sz="3200" i="0" spc="0" dirty="0" smtClean="0">
                <a:ea typeface="Helvetica Neue Medium" charset="0"/>
                <a:cs typeface="Helvetica Neue Medium" charset="0"/>
              </a:rPr>
              <a:t>Conclusion</a:t>
            </a:r>
            <a:r>
              <a:rPr lang="en-US" sz="3200" i="0" spc="0" dirty="0">
                <a:ea typeface="Helvetica Neue Medium" charset="0"/>
                <a:cs typeface="Helvetica Neue Medium" charset="0"/>
              </a:rPr>
              <a:t>: </a:t>
            </a:r>
            <a:r>
              <a:rPr lang="en-US" sz="3200" dirty="0" smtClean="0"/>
              <a:t>a </a:t>
            </a:r>
            <a:r>
              <a:rPr lang="en-US" sz="3200" dirty="0">
                <a:sym typeface="Wingdings"/>
              </a:rPr>
              <a:t> z</a:t>
            </a:r>
            <a:endParaRPr lang="en-US" altLang="en-US" sz="36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7846" y="5129960"/>
            <a:ext cx="968326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 Medium" charset="0"/>
                <a:ea typeface="Helvetica Neue Medium" charset="0"/>
                <a:cs typeface="Helvetica Neue Medium" charset="0"/>
              </a:rPr>
              <a:t>Vector clock timestamps </a:t>
            </a:r>
            <a:r>
              <a:rPr lang="en-US" sz="3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precisely capture happens-before </a:t>
            </a:r>
            <a:r>
              <a:rPr lang="en-US" sz="3600" smtClean="0">
                <a:latin typeface="Helvetica Neue Medium" charset="0"/>
                <a:ea typeface="Helvetica Neue Medium" charset="0"/>
                <a:cs typeface="Helvetica Neue Medium" charset="0"/>
              </a:rPr>
              <a:t>relation (potential causality)</a:t>
            </a:r>
            <a:endParaRPr lang="en-US" sz="3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</a:t>
            </a:r>
            <a:r>
              <a:rPr lang="en-US" dirty="0" smtClean="0"/>
              <a:t> Clocks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 a </a:t>
            </a:r>
            <a:r>
              <a:rPr lang="en-US" dirty="0" smtClean="0">
                <a:sym typeface="Wingdings"/>
              </a:rPr>
              <a:t> b	</a:t>
            </a: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=&gt;	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/>
              <a:t>Q: </a:t>
            </a:r>
            <a:r>
              <a:rPr lang="en-US" dirty="0" smtClean="0">
                <a:sym typeface="Wingdings"/>
              </a:rPr>
              <a:t>LC(a) &lt; LC(b) 	=&gt;	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/>
              <a:t>Q: </a:t>
            </a:r>
            <a:r>
              <a:rPr lang="en-US" dirty="0" smtClean="0"/>
              <a:t>a || b		=&gt;	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8215" y="18341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ym typeface="Wingdings"/>
              </a:rPr>
              <a:t>				LC(a) &lt; LC(b)</a:t>
            </a:r>
          </a:p>
          <a:p>
            <a:pPr marL="0" indent="0">
              <a:buFont typeface="Arial"/>
              <a:buNone/>
            </a:pPr>
            <a:endParaRPr lang="en-US" dirty="0" smtClean="0">
              <a:sym typeface="Wingdings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sym typeface="Wingdings"/>
              </a:rPr>
              <a:t>				b -/-&gt; a	( a  b or a || b )</a:t>
            </a:r>
          </a:p>
          <a:p>
            <a:pPr marL="0" indent="0">
              <a:buFont typeface="Arial"/>
              <a:buNone/>
            </a:pPr>
            <a:endParaRPr lang="en-US" dirty="0" smtClean="0">
              <a:sym typeface="Wingdings"/>
            </a:endParaRPr>
          </a:p>
          <a:p>
            <a:pPr marL="0" indent="0">
              <a:buFont typeface="Arial"/>
              <a:buNone/>
            </a:pPr>
            <a:r>
              <a:rPr lang="en-US" dirty="0" smtClean="0"/>
              <a:t>				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0" i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Lamport</a:t>
            </a:r>
            <a:r>
              <a:rPr lang="en-US" b="0" i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clock timestamps do not capture causality</a:t>
            </a:r>
          </a:p>
          <a:p>
            <a:endParaRPr lang="en-US" b="0" i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b="0" i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Given two timestamps C(a) and C(z), want to know whether there’s a chain of events linking them:</a:t>
            </a:r>
          </a:p>
          <a:p>
            <a:endParaRPr lang="en-US" b="0" i="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0" indent="0" algn="ctr">
              <a:buNone/>
            </a:pPr>
            <a:r>
              <a:rPr lang="en-US" b="0" i="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b="0" i="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b  ...  y  z</a:t>
            </a:r>
          </a:p>
          <a:p>
            <a:pPr marL="0" indent="0" algn="ctr">
              <a:buNone/>
            </a:pPr>
            <a:endParaRPr lang="en-US" b="0" i="0" dirty="0">
              <a:latin typeface="Helvetica Neue Medium" charset="0"/>
              <a:ea typeface="Helvetica Neue Medium" charset="0"/>
              <a:cs typeface="Helvetica Neue Medium" charset="0"/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Lamport Clocks and Causality</a:t>
            </a:r>
            <a:endParaRPr 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One integer can’t order events in more than one process</a:t>
            </a:r>
          </a:p>
          <a:p>
            <a:endParaRPr lang="en-US" alt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So, a </a:t>
            </a:r>
            <a:r>
              <a:rPr lang="en-US" altLang="en-US" b="0" i="0" spc="0" dirty="0" smtClean="0">
                <a:solidFill>
                  <a:srgbClr val="E775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Vector Clock (VC) 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is a vector of integers, one entry for each process in the entire distributed system</a:t>
            </a:r>
          </a:p>
          <a:p>
            <a:endParaRPr lang="en-US" alt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/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Label event e with VC(e) = [c</a:t>
            </a:r>
            <a:r>
              <a:rPr lang="en-US" altLang="en-US" b="0" i="0" spc="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, c</a:t>
            </a:r>
            <a:r>
              <a:rPr lang="en-US" altLang="en-US" b="0" i="0" spc="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…, </a:t>
            </a:r>
            <a:r>
              <a:rPr lang="en-US" altLang="en-US" b="0" i="0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altLang="en-US" b="0" i="0" spc="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]</a:t>
            </a:r>
            <a:endParaRPr lang="en-US" alt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2"/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Each entry </a:t>
            </a:r>
            <a:r>
              <a:rPr lang="en-US" altLang="en-US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altLang="en-US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is a count of events in process k that causally precede 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  <a:p>
            <a:pPr lvl="2"/>
            <a:endParaRPr lang="en-US" altLang="en-US" b="0" i="0" spc="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Vector clock: Introduction</a:t>
            </a:r>
            <a:endParaRPr lang="en-US" alt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Initially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all vectors 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are [0, 0, …, 0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]</a:t>
            </a:r>
          </a:p>
          <a:p>
            <a:pPr eaLnBrk="1" hangingPunct="1"/>
            <a:endParaRPr lang="en-US" altLang="en-US" b="0" i="0" spc="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eaLnBrk="1" hangingPunct="1"/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Two update rules:</a:t>
            </a:r>
          </a:p>
          <a:p>
            <a:pPr eaLnBrk="1" hangingPunct="1"/>
            <a:endParaRPr lang="en-US" altLang="en-US" b="0" i="0" spc="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For each local event 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on process </a:t>
            </a:r>
            <a:r>
              <a:rPr lang="en-US" altLang="en-US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increment 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local entry c</a:t>
            </a:r>
            <a:r>
              <a:rPr lang="en-US" altLang="en-US" b="0" i="0" spc="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endParaRPr lang="en-US" altLang="en-US" b="0" i="0" spc="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b="0" i="0" spc="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If process 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j receives message with 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vector 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[d</a:t>
            </a:r>
            <a:r>
              <a:rPr lang="en-US" altLang="en-US" b="0" i="0" spc="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d</a:t>
            </a:r>
            <a:r>
              <a:rPr lang="en-US" altLang="en-US" b="0" i="0" spc="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…, </a:t>
            </a:r>
            <a:r>
              <a:rPr lang="en-US" altLang="en-US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r>
              <a:rPr lang="en-US" altLang="en-US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]:</a:t>
            </a:r>
          </a:p>
          <a:p>
            <a:pPr lvl="1" eaLnBrk="1" hangingPunct="1"/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Set 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each 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local entry </a:t>
            </a:r>
            <a:r>
              <a:rPr lang="en-US" altLang="en-US" b="0" i="0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altLang="en-US" b="0" i="0" spc="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= max{</a:t>
            </a:r>
            <a:r>
              <a:rPr lang="en-US" altLang="en-US" b="0" i="0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altLang="en-US" b="0" i="0" spc="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</a:t>
            </a:r>
            <a:r>
              <a:rPr lang="en-US" altLang="en-US" b="0" i="0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r>
              <a:rPr lang="en-US" altLang="en-US" b="0" i="0" spc="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}</a:t>
            </a:r>
            <a:endParaRPr lang="en-US" alt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 eaLnBrk="1" hangingPunct="1"/>
            <a:r>
              <a:rPr lang="en-US" altLang="en-US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Increment </a:t>
            </a:r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local entry </a:t>
            </a:r>
            <a:r>
              <a:rPr lang="en-US" altLang="en-US" b="0" i="0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altLang="en-US" b="0" i="0" spc="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j</a:t>
            </a:r>
            <a:endParaRPr lang="en-US" altLang="en-US" b="0" i="0" spc="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Vector clock: Update rules</a:t>
            </a:r>
            <a:endParaRPr lang="en-US" alt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6280283" cy="5224990"/>
          </a:xfrm>
        </p:spPr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piggybacks on inter-process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6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Vector clock: Example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7856080" y="2392700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2"/>
          </p:cNvCxnSpPr>
          <p:nvPr/>
        </p:nvCxnSpPr>
        <p:spPr>
          <a:xfrm flipH="1">
            <a:off x="8893892" y="2411928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>
            <a:off x="9932852" y="2409610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7565350" y="1811242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9" name="Oval 8"/>
          <p:cNvSpPr/>
          <p:nvPr/>
        </p:nvSpPr>
        <p:spPr>
          <a:xfrm>
            <a:off x="7787319" y="265151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7319" y="317296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1492" y="2447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3912" y="298483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8825131" y="348113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6730" y="34749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6"/>
            <a:endCxn id="14" idx="2"/>
          </p:cNvCxnSpPr>
          <p:nvPr/>
        </p:nvCxnSpPr>
        <p:spPr>
          <a:xfrm>
            <a:off x="7924839" y="3241723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8603970" y="1828151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8" name="Process 17"/>
          <p:cNvSpPr/>
          <p:nvPr/>
        </p:nvSpPr>
        <p:spPr>
          <a:xfrm>
            <a:off x="9642122" y="1828152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27727" y="5866463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0" name="Oval 19"/>
          <p:cNvSpPr/>
          <p:nvPr/>
        </p:nvSpPr>
        <p:spPr>
          <a:xfrm>
            <a:off x="8825131" y="420462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89800" y="40209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9862521" y="451999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862521" y="286069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6191" y="26716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10428" y="4598425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111883">
            <a:off x="7851446" y="333326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64746" y="249703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62223" y="284710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23333" y="332526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15137" y="385611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65855" y="4384507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[2,2,2]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59015" y="270242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[0,0,1]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9" name="Straight Arrow Connector 48"/>
          <p:cNvCxnSpPr>
            <a:stCxn id="20" idx="6"/>
            <a:endCxn id="30" idx="2"/>
          </p:cNvCxnSpPr>
          <p:nvPr/>
        </p:nvCxnSpPr>
        <p:spPr>
          <a:xfrm>
            <a:off x="8962651" y="4273383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88144">
            <a:off x="8880163" y="43833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2523" y="4579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9601200" cy="4792133"/>
          </a:xfrm>
        </p:spPr>
        <p:txBody>
          <a:bodyPr>
            <a:normAutofit/>
          </a:bodyPr>
          <a:lstStyle/>
          <a:p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Rule for comparing vector timestamps:</a:t>
            </a:r>
          </a:p>
          <a:p>
            <a:pPr lvl="1"/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V(a) = V(b) when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for all 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</a:p>
          <a:p>
            <a:pPr lvl="1"/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V(a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) &lt; V(b) when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≤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for all k and V(a) ≠ V(b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sz="3200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Concurrency: </a:t>
            </a:r>
          </a:p>
          <a:p>
            <a:pPr lvl="1"/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V(a) 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|| 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V(b) 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if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&lt; b</a:t>
            </a:r>
            <a:r>
              <a:rPr lang="en-US" sz="3200" b="0" i="0" spc="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and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j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&gt;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j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some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j</a:t>
            </a:r>
          </a:p>
          <a:p>
            <a:endParaRPr lang="en-US" sz="3200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Comparing vector timestamps</a:t>
            </a:r>
            <a:endParaRPr 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21494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V(w) &lt; V(z) then there is a chain of events linked by </a:t>
            </a:r>
            <a:r>
              <a:rPr lang="en-US" sz="24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24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                Happens-Before </a:t>
            </a:r>
            <a:r>
              <a:rPr lang="en-US" sz="24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(</a:t>
            </a:r>
            <a:r>
              <a:rPr lang="en-US" sz="2400" b="0" i="0" spc="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) between a and z</a:t>
            </a:r>
          </a:p>
          <a:p>
            <a:pPr>
              <a:buClr>
                <a:schemeClr val="tx1"/>
              </a:buClr>
            </a:pPr>
            <a:endParaRPr lang="en-US" sz="2400" b="0" i="0" spc="0" dirty="0">
              <a:latin typeface="Helvetica Neue Medium" charset="0"/>
              <a:ea typeface="Helvetica Neue Medium" charset="0"/>
              <a:cs typeface="Helvetica Neue Medium" charset="0"/>
              <a:sym typeface="Wingdings"/>
            </a:endParaRPr>
          </a:p>
          <a:p>
            <a:pPr>
              <a:buClr>
                <a:schemeClr val="tx1"/>
              </a:buClr>
            </a:pPr>
            <a:r>
              <a:rPr lang="en-US" sz="24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V(</a:t>
            </a:r>
            <a:r>
              <a:rPr lang="en-US" sz="2400" b="0" i="0" spc="0" dirty="0" smtClean="0">
                <a:solidFill>
                  <a:srgbClr val="E775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4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) || V(w) then there is </a:t>
            </a:r>
            <a:r>
              <a:rPr lang="en-US" sz="2400" b="0" i="0" spc="0" dirty="0">
                <a:solidFill>
                  <a:srgbClr val="E775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  <a:r>
              <a:rPr lang="en-US" sz="24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such chain of events between a and 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Vector clocks capture causality</a:t>
            </a:r>
            <a:endParaRPr 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593477" y="4201838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50465" y="4201838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26465" y="445634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26465" y="497779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76646" y="478966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</a:p>
        </p:txBody>
      </p:sp>
      <p:sp>
        <p:nvSpPr>
          <p:cNvPr id="38" name="Oval 37"/>
          <p:cNvSpPr/>
          <p:nvPr/>
        </p:nvSpPr>
        <p:spPr>
          <a:xfrm>
            <a:off x="6180687" y="550094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9065" y="5481492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y</a:t>
            </a:r>
          </a:p>
        </p:txBody>
      </p:sp>
      <p:cxnSp>
        <p:nvCxnSpPr>
          <p:cNvPr id="40" name="Straight Arrow Connector 39"/>
          <p:cNvCxnSpPr>
            <a:stCxn id="36" idx="6"/>
            <a:endCxn id="38" idx="2"/>
          </p:cNvCxnSpPr>
          <p:nvPr/>
        </p:nvCxnSpPr>
        <p:spPr>
          <a:xfrm>
            <a:off x="3663985" y="5046554"/>
            <a:ext cx="2516702" cy="523152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180687" y="622443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48708" y="424559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77643" y="4815722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17247" y="5338874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03244" y="600985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44207" y="424558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29683" y="60012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z</a:t>
            </a:r>
          </a:p>
        </p:txBody>
      </p:sp>
      <p:sp>
        <p:nvSpPr>
          <p:cNvPr id="29" name="Process 28"/>
          <p:cNvSpPr/>
          <p:nvPr/>
        </p:nvSpPr>
        <p:spPr>
          <a:xfrm>
            <a:off x="3297901" y="362037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30" name="Process 29"/>
          <p:cNvSpPr/>
          <p:nvPr/>
        </p:nvSpPr>
        <p:spPr>
          <a:xfrm>
            <a:off x="5952219" y="3619219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31" name="Process 30"/>
          <p:cNvSpPr/>
          <p:nvPr/>
        </p:nvSpPr>
        <p:spPr>
          <a:xfrm>
            <a:off x="8621572" y="3618061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913460" y="4200680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8" idx="4"/>
            <a:endCxn id="47" idx="0"/>
          </p:cNvCxnSpPr>
          <p:nvPr/>
        </p:nvCxnSpPr>
        <p:spPr>
          <a:xfrm>
            <a:off x="6249447" y="5638467"/>
            <a:ext cx="0" cy="585969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4"/>
            <a:endCxn id="36" idx="0"/>
          </p:cNvCxnSpPr>
          <p:nvPr/>
        </p:nvCxnSpPr>
        <p:spPr>
          <a:xfrm>
            <a:off x="3595225" y="4593868"/>
            <a:ext cx="0" cy="383927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491840" y="4476422"/>
            <a:ext cx="1537252" cy="523220"/>
            <a:chOff x="4595752" y="4199049"/>
            <a:chExt cx="1537252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5081113" y="4225337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[</a:t>
              </a:r>
              <a:r>
                <a:rPr lang="en-US" sz="24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0,0,1]</a:t>
              </a:r>
              <a:endParaRPr lang="en-US" sz="2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44554" y="443808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95752" y="419904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E775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9601200" cy="4792133"/>
          </a:xfrm>
        </p:spPr>
        <p:txBody>
          <a:bodyPr>
            <a:normAutofit/>
          </a:bodyPr>
          <a:lstStyle/>
          <a:p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Rule for comparing vector timestamps:</a:t>
            </a:r>
          </a:p>
          <a:p>
            <a:pPr lvl="1"/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V(a) = V(b) when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for all 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</a:p>
          <a:p>
            <a:pPr lvl="2"/>
            <a:r>
              <a:rPr lang="en-US" sz="2800" dirty="0" smtClean="0">
                <a:ea typeface="Helvetica Neue Medium" charset="0"/>
                <a:cs typeface="Helvetica Neue Medium" charset="0"/>
              </a:rPr>
              <a:t>They are the same event</a:t>
            </a:r>
            <a:endParaRPr lang="en-US" sz="2800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V(a) &lt; V(b) when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≤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for all k and V(a) ≠ V(b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</a:p>
          <a:p>
            <a:pPr lvl="2"/>
            <a:r>
              <a:rPr lang="en-US" sz="28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ea typeface="Helvetica Neue Medium" charset="0"/>
                <a:cs typeface="Helvetica Neue Medium" charset="0"/>
                <a:sym typeface="Wingdings"/>
              </a:rPr>
              <a:t> b</a:t>
            </a:r>
            <a:endParaRPr lang="en-US" sz="2800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sz="3200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Concurrency: </a:t>
            </a:r>
          </a:p>
          <a:p>
            <a:pPr lvl="1"/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V(a) 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|| 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V(b) 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if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&lt; b</a:t>
            </a:r>
            <a:r>
              <a:rPr lang="en-US" sz="3200" b="0" i="0" spc="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and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j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 &gt;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lang="en-US" sz="3200" b="0" i="0" spc="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j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some </a:t>
            </a:r>
            <a:r>
              <a:rPr lang="en-US" sz="3200" b="0" i="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i</a:t>
            </a:r>
            <a:r>
              <a:rPr lang="en-US" sz="3200" b="0" i="0" spc="0" dirty="0">
                <a:latin typeface="Helvetica Neue Medium" charset="0"/>
                <a:ea typeface="Helvetica Neue Medium" charset="0"/>
                <a:cs typeface="Helvetica Neue Medium" charset="0"/>
              </a:rPr>
              <a:t>, </a:t>
            </a:r>
            <a:r>
              <a:rPr lang="en-US" sz="3200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j</a:t>
            </a:r>
          </a:p>
          <a:p>
            <a:pPr lvl="2"/>
            <a:r>
              <a:rPr lang="en-US" sz="28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|| b</a:t>
            </a:r>
            <a:endParaRPr lang="en-US" sz="2800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sz="3200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Comparing vector timestamps</a:t>
            </a:r>
            <a:endParaRPr lang="en-US" b="0" i="0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466</Words>
  <Application>Microsoft Macintosh PowerPoint</Application>
  <PresentationFormat>Widescreen</PresentationFormat>
  <Paragraphs>116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Helvetica Neue Medium</vt:lpstr>
      <vt:lpstr>Wingdings</vt:lpstr>
      <vt:lpstr>Arial</vt:lpstr>
      <vt:lpstr>Office Theme</vt:lpstr>
      <vt:lpstr>Vector Clocks</vt:lpstr>
      <vt:lpstr>Lamport Clocks Review</vt:lpstr>
      <vt:lpstr>Lamport Clocks and Causality</vt:lpstr>
      <vt:lpstr>Vector clock: Introduction</vt:lpstr>
      <vt:lpstr>Vector clock: Update rules</vt:lpstr>
      <vt:lpstr>Vector clock: Example</vt:lpstr>
      <vt:lpstr>Comparing vector timestamps</vt:lpstr>
      <vt:lpstr>Vector clocks capture causality</vt:lpstr>
      <vt:lpstr>Comparing vector timestamps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35</cp:revision>
  <cp:lastPrinted>2019-09-30T00:41:24Z</cp:lastPrinted>
  <dcterms:created xsi:type="dcterms:W3CDTF">2018-09-09T13:59:16Z</dcterms:created>
  <dcterms:modified xsi:type="dcterms:W3CDTF">2019-09-30T01:08:56Z</dcterms:modified>
</cp:coreProperties>
</file>