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74" r:id="rId11"/>
    <p:sldId id="275" r:id="rId12"/>
    <p:sldId id="276" r:id="rId13"/>
    <p:sldId id="277" r:id="rId14"/>
    <p:sldId id="308"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309" r:id="rId32"/>
    <p:sldId id="295" r:id="rId33"/>
    <p:sldId id="296" r:id="rId34"/>
    <p:sldId id="297" r:id="rId35"/>
    <p:sldId id="298" r:id="rId36"/>
    <p:sldId id="299" r:id="rId37"/>
    <p:sldId id="300" r:id="rId38"/>
    <p:sldId id="3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4"/>
    <p:restoredTop sz="78661"/>
  </p:normalViewPr>
  <p:slideViewPr>
    <p:cSldViewPr snapToGrid="0" snapToObjects="1">
      <p:cViewPr>
        <p:scale>
          <a:sx n="130" d="100"/>
          <a:sy n="130" d="100"/>
        </p:scale>
        <p:origin x="42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38412-CC09-B343-90D4-9E78E2B64E27}" type="datetimeFigureOut">
              <a:rPr lang="en-US" smtClean="0"/>
              <a:t>9/25/19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to use synchronized clocks to fix this!</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2618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b="0" baseline="0" dirty="0" smtClean="0">
              <a:ea typeface="ＭＳ Ｐゴシック" charset="-128"/>
            </a:endParaRPr>
          </a:p>
        </p:txBody>
      </p:sp>
    </p:spTree>
    <p:extLst>
      <p:ext uri="{BB962C8B-B14F-4D97-AF65-F5344CB8AC3E}">
        <p14:creationId xmlns:p14="http://schemas.microsoft.com/office/powerpoint/2010/main" val="104388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351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5874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116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69961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151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63184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Q: Why not GPS on everything?</a:t>
            </a:r>
          </a:p>
          <a:p>
            <a:r>
              <a:rPr lang="en-GB" dirty="0" smtClean="0"/>
              <a:t> A: Expensive +</a:t>
            </a:r>
            <a:r>
              <a:rPr lang="en-GB" baseline="0" dirty="0" smtClean="0"/>
              <a:t> </a:t>
            </a:r>
            <a:r>
              <a:rPr lang="en-GB" dirty="0" smtClean="0"/>
              <a:t>GPS does not work inside buildings</a:t>
            </a:r>
          </a:p>
          <a:p>
            <a:endParaRPr lang="en-GB" altLang="en-US" dirty="0" smtClean="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275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return to real-time w/ Spanner near the end of the class. Uses worst-case bounds on aggressively synchronized clocks in datacenters in its distributed systems design.</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883F3E-8D2D-8D4F-BA7F-C0A897C14CA0}"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83F3E-8D2D-8D4F-BA7F-C0A897C14CA0}"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883F3E-8D2D-8D4F-BA7F-C0A897C14CA0}"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9/25/19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9/25/19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smtClean="0"/>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a:t>COS 418 + 518: (Advanced) Distributed Systems</a:t>
            </a:r>
          </a:p>
          <a:p>
            <a:r>
              <a:rPr lang="en-US" dirty="0"/>
              <a:t>Lecture </a:t>
            </a:r>
            <a:r>
              <a:rPr lang="en-US" dirty="0" smtClean="0"/>
              <a:t>4</a:t>
            </a:r>
            <a:endParaRPr lang="en-US" dirty="0"/>
          </a:p>
          <a:p>
            <a:endParaRPr lang="en-US" dirty="0"/>
          </a:p>
          <a:p>
            <a:r>
              <a:rPr lang="en-US" dirty="0"/>
              <a:t>Mike Freedman &amp; Wyatt Lloyd</a:t>
            </a:r>
          </a:p>
        </p:txBody>
      </p:sp>
      <p:pic>
        <p:nvPicPr>
          <p:cNvPr id="6" name="Picture 5"/>
          <p:cNvPicPr>
            <a:picLocks noChangeAspect="1"/>
          </p:cNvPicPr>
          <p:nvPr/>
        </p:nvPicPr>
        <p:blipFill>
          <a:blip r:embed="rId2"/>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Clocks on different systems will always behave differently</a:t>
            </a:r>
          </a:p>
          <a:p>
            <a:pPr lvl="1"/>
            <a:r>
              <a:rPr lang="en-US" dirty="0" smtClean="0"/>
              <a:t>Disagreement between machines can result in undesirable behavior</a:t>
            </a:r>
          </a:p>
          <a:p>
            <a:endParaRPr lang="en-US" dirty="0" smtClean="0"/>
          </a:p>
          <a:p>
            <a:r>
              <a:rPr lang="en-US" dirty="0" smtClean="0"/>
              <a:t>NTP clock synchronization</a:t>
            </a:r>
          </a:p>
          <a:p>
            <a:pPr lvl="1"/>
            <a:r>
              <a:rPr lang="en-US" dirty="0" smtClean="0"/>
              <a:t>Rely on timestamps to estimate network delays</a:t>
            </a:r>
          </a:p>
          <a:p>
            <a:pPr lvl="1"/>
            <a:r>
              <a:rPr lang="en-US" dirty="0" smtClean="0"/>
              <a:t>100s 𝝁s−</a:t>
            </a:r>
            <a:r>
              <a:rPr lang="en-US" dirty="0" err="1" smtClean="0"/>
              <a:t>ms</a:t>
            </a:r>
            <a:r>
              <a:rPr lang="en-US" dirty="0" smtClean="0"/>
              <a:t> accuracy</a:t>
            </a:r>
          </a:p>
          <a:p>
            <a:pPr lvl="1"/>
            <a:r>
              <a:rPr lang="en-US" dirty="0" smtClean="0"/>
              <a:t>Clocks never exactly synchronized</a:t>
            </a:r>
          </a:p>
          <a:p>
            <a:pPr lvl="1"/>
            <a:endParaRPr lang="en-US" dirty="0" smtClean="0"/>
          </a:p>
          <a:p>
            <a:r>
              <a:rPr lang="en-US" dirty="0" smtClean="0"/>
              <a:t>Often </a:t>
            </a:r>
            <a:r>
              <a:rPr lang="en-US" dirty="0" smtClean="0">
                <a:solidFill>
                  <a:srgbClr val="FF0000"/>
                </a:solidFill>
              </a:rPr>
              <a:t>inadequate </a:t>
            </a:r>
            <a:r>
              <a:rPr lang="en-US" dirty="0" smtClean="0"/>
              <a:t>for distributed systems</a:t>
            </a:r>
          </a:p>
          <a:p>
            <a:pPr lvl="1"/>
            <a:r>
              <a:rPr lang="en-US" dirty="0" smtClean="0"/>
              <a:t>Often need to reason about the order of events</a:t>
            </a:r>
          </a:p>
          <a:p>
            <a:pPr lvl="1"/>
            <a:r>
              <a:rPr lang="en-US" dirty="0"/>
              <a:t>Might need precision on the order of </a:t>
            </a:r>
            <a:r>
              <a:rPr lang="en-US" dirty="0" smtClean="0"/>
              <a:t>ns</a:t>
            </a:r>
            <a:endParaRPr lang="en-US" dirty="0"/>
          </a:p>
          <a:p>
            <a:endParaRPr lang="en-US" dirty="0" smtClean="0"/>
          </a:p>
        </p:txBody>
      </p:sp>
      <p:sp>
        <p:nvSpPr>
          <p:cNvPr id="2" name="Slide Number Placeholder 1"/>
          <p:cNvSpPr>
            <a:spLocks noGrp="1"/>
          </p:cNvSpPr>
          <p:nvPr>
            <p:ph type="sldNum" sz="quarter" idx="12"/>
          </p:nvPr>
        </p:nvSpPr>
        <p:spPr/>
        <p:txBody>
          <a:bodyPr/>
          <a:lstStyle/>
          <a:p>
            <a:fld id="{729111C5-E04E-4942-8174-12BB645D56A6}" type="slidenum">
              <a:rPr lang="en-US" smtClean="0"/>
              <a:pPr/>
              <a:t>10</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t>
            </a:r>
            <a:r>
              <a:rPr lang="en-US" altLang="en-US" sz="3200" dirty="0" smtClean="0">
                <a:solidFill>
                  <a:schemeClr val="tx1">
                    <a:lumMod val="50000"/>
                    <a:lumOff val="50000"/>
                  </a:schemeClr>
                </a:solidFill>
              </a:rPr>
              <a:t>algorithm, </a:t>
            </a:r>
            <a:r>
              <a:rPr lang="en-US" altLang="en-US" sz="3200" dirty="0">
                <a:solidFill>
                  <a:schemeClr val="tx1">
                    <a:lumMod val="50000"/>
                    <a:lumOff val="50000"/>
                  </a:schemeClr>
                </a:solidFill>
              </a:rPr>
              <a:t>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541443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smtClean="0"/>
              <a:t>A New York-based bank wants to make its transaction ledger database resilient to whole-site failures</a:t>
            </a:r>
          </a:p>
          <a:p>
            <a:endParaRPr lang="en-US" dirty="0"/>
          </a:p>
          <a:p>
            <a:r>
              <a:rPr lang="en-US" dirty="0" smtClean="0">
                <a:solidFill>
                  <a:schemeClr val="accent6">
                    <a:lumMod val="75000"/>
                  </a:schemeClr>
                </a:solidFill>
              </a:rPr>
              <a:t>Replicate</a:t>
            </a:r>
            <a:r>
              <a:rPr lang="en-US" dirty="0" smtClean="0">
                <a:solidFill>
                  <a:srgbClr val="00B050"/>
                </a:solidFill>
              </a:rPr>
              <a:t> </a:t>
            </a:r>
            <a:r>
              <a:rPr lang="en-US" dirty="0" smtClean="0"/>
              <a:t>the database, keep one copy in sf, one in </a:t>
            </a:r>
            <a:r>
              <a:rPr lang="en-US" dirty="0" err="1" smtClean="0"/>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smtClean="0">
                <a:solidFill>
                  <a:schemeClr val="accent6">
                    <a:lumMod val="75000"/>
                  </a:schemeClr>
                </a:solidFill>
              </a:rPr>
              <a:t>Replicate </a:t>
            </a:r>
            <a:r>
              <a:rPr lang="en-US" dirty="0" smtClean="0"/>
              <a:t>the database, keep one copy in sf, one in </a:t>
            </a:r>
            <a:r>
              <a:rPr lang="en-US" dirty="0" err="1" smtClean="0"/>
              <a:t>nyc</a:t>
            </a:r>
            <a:endParaRPr lang="en-US" dirty="0"/>
          </a:p>
          <a:p>
            <a:pPr lvl="1"/>
            <a:r>
              <a:rPr lang="en-US" dirty="0" smtClean="0"/>
              <a:t>Client sends </a:t>
            </a:r>
            <a:r>
              <a:rPr lang="en-US" dirty="0" smtClean="0"/>
              <a:t>reads to </a:t>
            </a:r>
            <a:r>
              <a:rPr lang="en-US" dirty="0" smtClean="0"/>
              <a:t>the nearest copy</a:t>
            </a:r>
          </a:p>
          <a:p>
            <a:pPr lvl="1"/>
            <a:r>
              <a:rPr lang="en-US" dirty="0" smtClean="0"/>
              <a:t>Client sends update to both copies</a:t>
            </a:r>
            <a:endParaRPr lang="en-US" dirty="0"/>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RFC 677 “The Maintenance of Duplicate Databases” (1975)</a:t>
            </a:r>
            <a:endParaRPr lang="en-US" sz="4000" dirty="0"/>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smtClean="0"/>
              <a:t>.”</a:t>
            </a:r>
            <a:endParaRPr lang="en-US" dirty="0"/>
          </a:p>
        </p:txBody>
      </p:sp>
    </p:spTree>
    <p:extLst>
      <p:ext uri="{BB962C8B-B14F-4D97-AF65-F5344CB8AC3E}">
        <p14:creationId xmlns:p14="http://schemas.microsoft.com/office/powerpoint/2010/main" val="1329369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smtClean="0"/>
              <a:t>Idea: Logical clocks</a:t>
            </a:r>
            <a:endParaRPr lang="en-US" altLang="en-US" dirty="0"/>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smtClean="0"/>
          </a:p>
          <a:p>
            <a:pPr eaLnBrk="1" hangingPunct="1"/>
            <a:r>
              <a:rPr lang="en-US" altLang="en-US" dirty="0" smtClean="0"/>
              <a:t>Landmark 1978 paper by Leslie Lamport</a:t>
            </a:r>
          </a:p>
          <a:p>
            <a:pPr eaLnBrk="1" hangingPunct="1"/>
            <a:endParaRPr lang="en-US" altLang="en-US" dirty="0"/>
          </a:p>
          <a:p>
            <a:pPr eaLnBrk="1" hangingPunct="1"/>
            <a:r>
              <a:rPr lang="en-US" altLang="en-US" dirty="0" smtClean="0"/>
              <a:t>Insight: only the </a:t>
            </a:r>
            <a:r>
              <a:rPr lang="en-US" altLang="en-US" dirty="0" smtClean="0">
                <a:solidFill>
                  <a:schemeClr val="accent6">
                    <a:lumMod val="75000"/>
                  </a:schemeClr>
                </a:solidFill>
              </a:rPr>
              <a:t>events themselves </a:t>
            </a:r>
            <a:r>
              <a:rPr lang="en-US" altLang="en-US" dirty="0" smtClean="0"/>
              <a:t>matter </a:t>
            </a:r>
          </a:p>
          <a:p>
            <a:pPr lvl="1" eaLnBrk="1" hangingPunct="1"/>
            <a:endParaRPr lang="en-US" altLang="en-US" dirty="0" smtClean="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smtClean="0"/>
              <a:t>Consider three processes: P1, P2, and P3</a:t>
            </a:r>
          </a:p>
          <a:p>
            <a:endParaRPr lang="en-GB" altLang="en-US" dirty="0"/>
          </a:p>
          <a:p>
            <a:r>
              <a:rPr lang="en-GB" altLang="en-US" dirty="0" smtClean="0"/>
              <a:t>Notation: Event a</a:t>
            </a:r>
            <a:r>
              <a:rPr lang="en-US" altLang="en-US" dirty="0" smtClean="0"/>
              <a:t> </a:t>
            </a:r>
            <a:r>
              <a:rPr lang="en-US" altLang="en-US" dirty="0" smtClean="0">
                <a:solidFill>
                  <a:schemeClr val="accent6">
                    <a:lumMod val="75000"/>
                  </a:schemeClr>
                </a:solidFill>
              </a:rPr>
              <a:t>happens before</a:t>
            </a:r>
            <a:r>
              <a:rPr lang="en-US" altLang="en-US" dirty="0" smtClean="0"/>
              <a:t> event b (a </a:t>
            </a:r>
            <a:r>
              <a:rPr lang="en-US" altLang="en-US" dirty="0" smtClean="0">
                <a:solidFill>
                  <a:schemeClr val="accent6">
                    <a:lumMod val="75000"/>
                  </a:schemeClr>
                </a:solidFill>
                <a:sym typeface="Wingdings"/>
              </a:rPr>
              <a:t></a:t>
            </a:r>
            <a:r>
              <a:rPr lang="en-US" altLang="en-US" dirty="0" smtClean="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smtClean="0"/>
              <a:t>Defining “happens-before” (</a:t>
            </a:r>
            <a:r>
              <a:rPr lang="en-GB" altLang="en-US" dirty="0" smtClean="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Tree>
    <p:extLst>
      <p:ext uri="{BB962C8B-B14F-4D97-AF65-F5344CB8AC3E}">
        <p14:creationId xmlns:p14="http://schemas.microsoft.com/office/powerpoint/2010/main" val="1853719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t>Can observe event order at a single process</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Tree>
    <p:extLst>
      <p:ext uri="{BB962C8B-B14F-4D97-AF65-F5344CB8AC3E}">
        <p14:creationId xmlns:p14="http://schemas.microsoft.com/office/powerpoint/2010/main" val="1945056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smtClean="0"/>
              <a:t>If </a:t>
            </a:r>
            <a:r>
              <a:rPr lang="en-US" altLang="en-US" b="1" dirty="0" smtClean="0"/>
              <a:t>same process </a:t>
            </a:r>
            <a:r>
              <a:rPr lang="en-US" altLang="en-US" dirty="0" smtClean="0"/>
              <a:t>and </a:t>
            </a:r>
            <a:r>
              <a:rPr lang="en-US" altLang="en-US" b="1" dirty="0"/>
              <a:t>a</a:t>
            </a:r>
            <a:r>
              <a:rPr lang="en-US" altLang="en-US" dirty="0" smtClean="0"/>
              <a:t> occurs before </a:t>
            </a:r>
            <a:r>
              <a:rPr lang="en-US" altLang="en-US" b="1" dirty="0"/>
              <a:t>b</a:t>
            </a:r>
            <a:r>
              <a:rPr lang="en-US" altLang="en-US" dirty="0" smtClean="0"/>
              <a:t>, then </a:t>
            </a:r>
            <a:r>
              <a:rPr lang="en-US" altLang="en-US" b="1" dirty="0"/>
              <a:t>a</a:t>
            </a:r>
            <a:r>
              <a:rPr lang="en-US" altLang="en-US" dirty="0" smtClean="0"/>
              <a:t> </a:t>
            </a:r>
            <a:r>
              <a:rPr lang="en-US" altLang="en-US" dirty="0" smtClean="0">
                <a:sym typeface="Wingdings"/>
              </a:rPr>
              <a:t> </a:t>
            </a:r>
            <a:r>
              <a:rPr lang="en-US" altLang="en-US" b="1" dirty="0">
                <a:sym typeface="Wingdings"/>
              </a:rPr>
              <a:t>b</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Tree>
    <p:extLst>
      <p:ext uri="{BB962C8B-B14F-4D97-AF65-F5344CB8AC3E}">
        <p14:creationId xmlns:p14="http://schemas.microsoft.com/office/powerpoint/2010/main" val="737410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Can observe ordering when processes communicate</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If </a:t>
            </a:r>
            <a:r>
              <a:rPr lang="en-US" altLang="en-US" b="1" dirty="0" smtClean="0">
                <a:sym typeface="Wingdings"/>
              </a:rPr>
              <a:t>c</a:t>
            </a:r>
            <a:r>
              <a:rPr lang="en-US" altLang="en-US" dirty="0" smtClean="0">
                <a:sym typeface="Wingdings"/>
              </a:rPr>
              <a:t> </a:t>
            </a:r>
            <a:r>
              <a:rPr lang="en-US" altLang="en-US" dirty="0">
                <a:sym typeface="Wingdings"/>
              </a:rPr>
              <a:t>is a message receipt of </a:t>
            </a:r>
            <a:r>
              <a:rPr lang="en-US" altLang="en-US" b="1" dirty="0" smtClean="0">
                <a:sym typeface="Wingdings"/>
              </a:rPr>
              <a:t>b</a:t>
            </a:r>
            <a:r>
              <a:rPr lang="en-US" altLang="en-US" dirty="0" smtClean="0">
                <a:sym typeface="Wingdings"/>
              </a:rPr>
              <a:t>, </a:t>
            </a:r>
            <a:r>
              <a:rPr lang="en-US" altLang="en-US" dirty="0">
                <a:sym typeface="Wingdings"/>
              </a:rPr>
              <a:t>then </a:t>
            </a:r>
            <a:r>
              <a:rPr lang="en-US" altLang="en-US" b="1" dirty="0" smtClean="0">
                <a:sym typeface="Wingdings"/>
              </a:rPr>
              <a:t>b</a:t>
            </a:r>
            <a:r>
              <a:rPr lang="en-US" altLang="en-US" dirty="0" smtClean="0">
                <a:sym typeface="Wingdings"/>
              </a:rPr>
              <a:t> </a:t>
            </a:r>
            <a:r>
              <a:rPr lang="en-US" altLang="en-US" dirty="0">
                <a:sym typeface="Wingdings"/>
              </a:rPr>
              <a:t> </a:t>
            </a:r>
            <a:r>
              <a:rPr lang="en-US" altLang="en-US" b="1" dirty="0" smtClean="0">
                <a:sym typeface="Wingdings"/>
              </a:rPr>
              <a:t>c</a:t>
            </a:r>
            <a:endParaRPr lang="en-US" altLang="en-US" b="1" dirty="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631650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smtClean="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is a message receipt of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c</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Can observe ordering </a:t>
            </a:r>
            <a:r>
              <a:rPr lang="en-US" altLang="en-US" dirty="0" smtClean="0">
                <a:sym typeface="Wingdings"/>
              </a:rPr>
              <a:t>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smtClean="0">
                <a:solidFill>
                  <a:schemeClr val="tx1">
                    <a:lumMod val="50000"/>
                    <a:lumOff val="50000"/>
                  </a:schemeClr>
                </a:solidFill>
              </a:rPr>
              <a:t>If </a:t>
            </a:r>
            <a:r>
              <a:rPr lang="en-US" altLang="en-US" b="1" dirty="0" smtClean="0">
                <a:solidFill>
                  <a:schemeClr val="tx1">
                    <a:lumMod val="50000"/>
                    <a:lumOff val="50000"/>
                  </a:schemeClr>
                </a:solidFill>
              </a:rPr>
              <a:t>same process </a:t>
            </a:r>
            <a:r>
              <a:rPr lang="en-US" altLang="en-US" dirty="0" smtClean="0">
                <a:solidFill>
                  <a:schemeClr val="tx1">
                    <a:lumMod val="50000"/>
                    <a:lumOff val="50000"/>
                  </a:schemeClr>
                </a:solidFill>
              </a:rPr>
              <a:t>and </a:t>
            </a:r>
            <a:r>
              <a:rPr lang="en-US" altLang="en-US" b="1" dirty="0">
                <a:solidFill>
                  <a:schemeClr val="tx1">
                    <a:lumMod val="50000"/>
                    <a:lumOff val="50000"/>
                  </a:schemeClr>
                </a:solidFill>
              </a:rPr>
              <a:t>a</a:t>
            </a:r>
            <a:r>
              <a:rPr lang="en-US" altLang="en-US" dirty="0" smtClean="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smtClean="0">
                <a:solidFill>
                  <a:schemeClr val="tx1">
                    <a:lumMod val="50000"/>
                    <a:lumOff val="50000"/>
                  </a:schemeClr>
                </a:solidFill>
              </a:rPr>
              <a:t>, 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smtClean="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smtClean="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If </a:t>
            </a:r>
            <a:r>
              <a:rPr lang="en-US" altLang="en-US" b="1" dirty="0">
                <a:sym typeface="Wingdings"/>
              </a:rPr>
              <a:t>a</a:t>
            </a:r>
            <a:r>
              <a:rPr lang="en-US" altLang="en-US" dirty="0" smtClean="0">
                <a:sym typeface="Wingdings"/>
              </a:rPr>
              <a:t>  </a:t>
            </a:r>
            <a:r>
              <a:rPr lang="en-US" altLang="en-US" b="1" dirty="0" smtClean="0">
                <a:sym typeface="Wingdings"/>
              </a:rPr>
              <a:t>b</a:t>
            </a:r>
            <a:r>
              <a:rPr lang="en-US" altLang="en-US" dirty="0" smtClean="0">
                <a:sym typeface="Wingdings"/>
              </a:rPr>
              <a:t> and </a:t>
            </a:r>
            <a:r>
              <a:rPr lang="en-US" altLang="en-US" b="1" dirty="0">
                <a:sym typeface="Wingdings"/>
              </a:rPr>
              <a:t>b</a:t>
            </a:r>
            <a:r>
              <a:rPr lang="en-US" altLang="en-US" dirty="0" smtClean="0">
                <a:sym typeface="Wingdings"/>
              </a:rPr>
              <a:t>  </a:t>
            </a:r>
            <a:r>
              <a:rPr lang="en-US" altLang="en-US" b="1" dirty="0">
                <a:sym typeface="Wingdings"/>
              </a:rPr>
              <a:t>c</a:t>
            </a:r>
            <a:r>
              <a:rPr lang="en-US" altLang="en-US" dirty="0" smtClean="0">
                <a:sym typeface="Wingdings"/>
              </a:rPr>
              <a:t>, then </a:t>
            </a:r>
            <a:r>
              <a:rPr lang="en-US" altLang="en-US" b="1" dirty="0">
                <a:sym typeface="Wingdings"/>
              </a:rPr>
              <a:t>a</a:t>
            </a:r>
            <a:r>
              <a:rPr lang="en-US" altLang="en-US" dirty="0" smtClean="0">
                <a:sym typeface="Wingdings"/>
              </a:rPr>
              <a:t>  </a:t>
            </a:r>
            <a:r>
              <a:rPr lang="en-US" altLang="en-US" b="1" dirty="0">
                <a:sym typeface="Wingdings"/>
              </a:rPr>
              <a:t>c</a:t>
            </a:r>
            <a:endParaRPr lang="en-US" altLang="en-US" b="1"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smtClean="0"/>
              <a:t>Not all events are related by </a:t>
            </a:r>
            <a:r>
              <a:rPr lang="en-GB" dirty="0" smtClean="0">
                <a:sym typeface="Wingdings"/>
              </a:rPr>
              <a:t></a:t>
            </a:r>
            <a:endParaRPr lang="en-GB" dirty="0">
              <a:sym typeface="Wingdings"/>
            </a:endParaRPr>
          </a:p>
          <a:p>
            <a:endParaRPr lang="en-GB" dirty="0" smtClean="0"/>
          </a:p>
          <a:p>
            <a:r>
              <a:rPr lang="en-GB" dirty="0" smtClean="0"/>
              <a:t>a, d not related by </a:t>
            </a:r>
            <a:r>
              <a:rPr lang="en-GB" dirty="0" smtClean="0">
                <a:sym typeface="Wingdings"/>
              </a:rPr>
              <a:t></a:t>
            </a:r>
            <a:r>
              <a:rPr lang="en-GB" dirty="0" smtClean="0"/>
              <a:t> so </a:t>
            </a:r>
            <a:r>
              <a:rPr lang="en-GB" dirty="0" smtClean="0">
                <a:solidFill>
                  <a:schemeClr val="accent6">
                    <a:lumMod val="75000"/>
                  </a:schemeClr>
                </a:solidFill>
              </a:rPr>
              <a:t>concurrent,</a:t>
            </a:r>
            <a:r>
              <a:rPr lang="en-GB" dirty="0" smtClean="0"/>
              <a:t> written as a || d</a:t>
            </a:r>
            <a:endParaRPr lang="en-GB" dirty="0"/>
          </a:p>
        </p:txBody>
      </p:sp>
      <p:sp>
        <p:nvSpPr>
          <p:cNvPr id="63489" name="Rectangle 2"/>
          <p:cNvSpPr>
            <a:spLocks noGrp="1" noChangeArrowheads="1"/>
          </p:cNvSpPr>
          <p:nvPr>
            <p:ph type="title"/>
          </p:nvPr>
        </p:nvSpPr>
        <p:spPr/>
        <p:txBody>
          <a:bodyPr/>
          <a:lstStyle/>
          <a:p>
            <a:r>
              <a:rPr lang="en-GB" altLang="en-US" smtClean="0"/>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Tree>
    <p:extLst>
      <p:ext uri="{BB962C8B-B14F-4D97-AF65-F5344CB8AC3E}">
        <p14:creationId xmlns:p14="http://schemas.microsoft.com/office/powerpoint/2010/main" val="15593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sym typeface="Wingdings"/>
              </a:rPr>
              <a:t>Each process P</a:t>
            </a:r>
            <a:r>
              <a:rPr lang="en-US" altLang="en-US" i="1" baseline="-25000" dirty="0" smtClean="0">
                <a:sym typeface="Wingdings"/>
              </a:rPr>
              <a:t>i</a:t>
            </a:r>
            <a:r>
              <a:rPr lang="en-US" altLang="en-US" dirty="0" smtClean="0">
                <a:sym typeface="Wingdings"/>
              </a:rPr>
              <a:t> maintains a local clock </a:t>
            </a:r>
            <a:r>
              <a:rPr lang="en-US" altLang="en-US" i="1" dirty="0" smtClean="0">
                <a:sym typeface="Wingdings"/>
              </a:rPr>
              <a:t>C</a:t>
            </a:r>
            <a:r>
              <a:rPr lang="en-US" altLang="en-US" i="1" baseline="-25000" dirty="0" smtClean="0">
                <a:sym typeface="Wingdings"/>
              </a:rPr>
              <a:t>i</a:t>
            </a:r>
          </a:p>
          <a:p>
            <a:endParaRPr lang="en-US" altLang="en-US" i="1" dirty="0">
              <a:sym typeface="Wingdings"/>
            </a:endParaRPr>
          </a:p>
          <a:p>
            <a:pPr marL="514350" indent="-514350">
              <a:buFont typeface="+mj-lt"/>
              <a:buAutoNum type="arabicPeriod"/>
            </a:pPr>
            <a:r>
              <a:rPr lang="en-US" altLang="en-US" dirty="0" smtClean="0">
                <a:sym typeface="Wingdings"/>
              </a:rPr>
              <a:t>Before executing an event, </a:t>
            </a:r>
            <a:r>
              <a:rPr lang="en-US" altLang="en-US" i="1" dirty="0" smtClean="0">
                <a:sym typeface="Wingdings"/>
              </a:rPr>
              <a:t>C</a:t>
            </a:r>
            <a:r>
              <a:rPr lang="en-US" altLang="en-US" i="1" baseline="-25000" dirty="0" smtClean="0">
                <a:sym typeface="Wingdings"/>
              </a:rPr>
              <a:t>i</a:t>
            </a:r>
            <a:r>
              <a:rPr lang="en-US" altLang="en-US" dirty="0" smtClean="0">
                <a:sym typeface="Wingdings"/>
              </a:rPr>
              <a:t>  </a:t>
            </a:r>
            <a:r>
              <a:rPr lang="en-US" altLang="en-US" i="1" dirty="0" smtClean="0">
                <a:sym typeface="Wingdings"/>
              </a:rPr>
              <a:t>C</a:t>
            </a:r>
            <a:r>
              <a:rPr lang="en-US" altLang="en-US" i="1" baseline="-25000" dirty="0" smtClean="0">
                <a:sym typeface="Wingdings"/>
              </a:rPr>
              <a:t>i</a:t>
            </a:r>
            <a:r>
              <a:rPr lang="en-US" altLang="en-US" dirty="0" smtClean="0">
                <a:sym typeface="Wingdings"/>
              </a:rPr>
              <a:t> + 1</a:t>
            </a: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p>
          <a:p>
            <a:pPr marL="747713" lvl="1" indent="-347663"/>
            <a:endParaRPr lang="en-US" altLang="en-US" dirty="0" smtClean="0">
              <a:sym typeface="Wingdings"/>
            </a:endParaRPr>
          </a:p>
          <a:p>
            <a:pPr marL="747713" lvl="1" indent="-347663"/>
            <a:r>
              <a:rPr lang="en-US" altLang="en-US" dirty="0" smtClean="0">
                <a:sym typeface="Wingdings"/>
              </a:rPr>
              <a:t>Set event time </a:t>
            </a:r>
            <a:r>
              <a:rPr lang="en-US" altLang="en-US" i="1" dirty="0" smtClean="0">
                <a:sym typeface="Wingdings"/>
              </a:rPr>
              <a:t>C</a:t>
            </a:r>
            <a:r>
              <a:rPr lang="en-US" altLang="en-US" dirty="0" smtClean="0">
                <a:sym typeface="Wingdings"/>
              </a:rPr>
              <a:t>(a) 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t>
            </a:r>
            <a:r>
              <a:rPr lang="en-US" altLang="en-US" dirty="0">
                <a:sym typeface="Wingdings"/>
              </a:rPr>
              <a:t>b</a:t>
            </a:r>
            <a:r>
              <a:rPr lang="en-US" altLang="en-US" dirty="0" smtClean="0">
                <a:sym typeface="Wingdings"/>
              </a:rPr>
              <a: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endParaRPr lang="en-US" altLang="en-US" dirty="0">
              <a:sym typeface="Wingdings"/>
            </a:endParaRPr>
          </a:p>
          <a:p>
            <a:pPr lvl="1"/>
            <a:endParaRPr lang="en-US" altLang="en-US" dirty="0" smtClean="0">
              <a:sym typeface="Wingdings"/>
            </a:endParaRPr>
          </a:p>
          <a:p>
            <a:pPr lvl="1"/>
            <a:r>
              <a:rPr lang="en-US" altLang="en-US" dirty="0" smtClean="0">
                <a:sym typeface="Wingdings"/>
              </a:rPr>
              <a:t>Set event time </a:t>
            </a:r>
            <a:r>
              <a:rPr lang="en-US" altLang="en-US" i="1" dirty="0" smtClean="0">
                <a:sym typeface="Wingdings"/>
              </a:rPr>
              <a:t>C</a:t>
            </a:r>
            <a:r>
              <a:rPr lang="en-US" altLang="en-US" dirty="0" smtClean="0">
                <a:sym typeface="Wingdings"/>
              </a:rPr>
              <a:t>(</a:t>
            </a:r>
            <a:r>
              <a:rPr lang="en-US" altLang="en-US" dirty="0">
                <a:sym typeface="Wingdings"/>
              </a:rPr>
              <a:t>b</a:t>
            </a:r>
            <a:r>
              <a:rPr lang="en-US" altLang="en-US" dirty="0" smtClean="0">
                <a:sym typeface="Wingdings"/>
              </a:rPr>
              <a:t>) </a:t>
            </a:r>
            <a:r>
              <a:rPr lang="en-US" altLang="en-US" dirty="0">
                <a:sym typeface="Wingdings"/>
              </a:rPr>
              <a:t>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a:t>
            </a:r>
            <a:r>
              <a:rPr lang="en-US" altLang="en-US" dirty="0" smtClean="0">
                <a:solidFill>
                  <a:schemeClr val="bg1">
                    <a:lumMod val="50000"/>
                  </a:schemeClr>
                </a:solidFill>
                <a:sym typeface="Wingdings"/>
              </a:rPr>
              <a:t>event </a:t>
            </a:r>
            <a:r>
              <a:rPr lang="en-US" altLang="en-US" dirty="0">
                <a:solidFill>
                  <a:schemeClr val="bg1">
                    <a:lumMod val="50000"/>
                  </a:schemeClr>
                </a:solidFill>
                <a:sym typeface="Wingdings"/>
              </a:rPr>
              <a:t>b</a:t>
            </a:r>
            <a:r>
              <a:rPr lang="en-US" altLang="en-US" dirty="0" smtClean="0">
                <a:solidFill>
                  <a:schemeClr val="bg1">
                    <a:lumMod val="50000"/>
                  </a:schemeClr>
                </a:solidFill>
                <a:sym typeface="Wingdings"/>
              </a:rPr>
              <a:t>,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dirty="0" smtClean="0">
                <a:solidFill>
                  <a:schemeClr val="bg1">
                    <a:lumMod val="50000"/>
                  </a:schemeClr>
                </a:solidFill>
                <a:sym typeface="Wingdings"/>
              </a:rPr>
              <a:t>1</a:t>
            </a: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Send the local clock in the message m</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smtClean="0">
              <a:sym typeface="Wingdings"/>
            </a:endParaRPr>
          </a:p>
          <a:p>
            <a:pPr marL="514350" indent="-514350">
              <a:buFont typeface="+mj-lt"/>
              <a:buAutoNum type="arabicPeriod" startAt="3"/>
            </a:pPr>
            <a:r>
              <a:rPr lang="en-US" altLang="en-US" dirty="0" smtClean="0">
                <a:sym typeface="Wingdings"/>
              </a:rPr>
              <a:t>On process </a:t>
            </a:r>
            <a:r>
              <a:rPr lang="en-US" altLang="en-US" dirty="0" err="1" smtClean="0">
                <a:sym typeface="Wingdings"/>
              </a:rPr>
              <a:t>P</a:t>
            </a:r>
            <a:r>
              <a:rPr lang="en-US" altLang="en-US" i="1" baseline="-25000" dirty="0" err="1" smtClean="0">
                <a:sym typeface="Wingdings"/>
              </a:rPr>
              <a:t>j</a:t>
            </a:r>
            <a:r>
              <a:rPr lang="en-US" altLang="en-US" dirty="0" smtClean="0">
                <a:sym typeface="Wingdings"/>
              </a:rPr>
              <a:t> receiving a message m:</a:t>
            </a:r>
          </a:p>
          <a:p>
            <a:pPr marL="914400" lvl="1" indent="-514350"/>
            <a:endParaRPr lang="en-US" altLang="en-US" dirty="0" smtClean="0">
              <a:sym typeface="Wingdings"/>
            </a:endParaRPr>
          </a:p>
          <a:p>
            <a:pPr marL="690563" lvl="1" indent="-290513"/>
            <a:r>
              <a:rPr lang="en-US" altLang="en-US" dirty="0" smtClean="0">
                <a:sym typeface="Wingdings"/>
              </a:rPr>
              <a:t>Set </a:t>
            </a:r>
            <a:r>
              <a:rPr lang="en-US" altLang="en-US" i="1" dirty="0" smtClean="0">
                <a:sym typeface="Wingdings"/>
              </a:rPr>
              <a:t>C</a:t>
            </a:r>
            <a:r>
              <a:rPr lang="en-US" altLang="en-US" i="1" baseline="-25000" dirty="0" smtClean="0">
                <a:sym typeface="Wingdings"/>
              </a:rPr>
              <a:t>j</a:t>
            </a:r>
            <a:r>
              <a:rPr lang="en-US" altLang="en-US" dirty="0" smtClean="0">
                <a:sym typeface="Wingdings"/>
              </a:rPr>
              <a:t> </a:t>
            </a:r>
            <a:r>
              <a:rPr lang="en-US" altLang="en-US" dirty="0" smtClean="0">
                <a:solidFill>
                  <a:schemeClr val="accent6">
                    <a:lumMod val="75000"/>
                  </a:schemeClr>
                </a:solidFill>
                <a:sym typeface="Wingdings"/>
              </a:rPr>
              <a:t>and </a:t>
            </a:r>
            <a:r>
              <a:rPr lang="en-US" altLang="en-US" dirty="0" smtClean="0">
                <a:sym typeface="Wingdings"/>
              </a:rPr>
              <a:t>receive event time </a:t>
            </a:r>
            <a:r>
              <a:rPr lang="en-US" altLang="en-US" i="1" dirty="0" smtClean="0">
                <a:sym typeface="Wingdings"/>
              </a:rPr>
              <a:t>C</a:t>
            </a:r>
            <a:r>
              <a:rPr lang="de-DE" altLang="en-US" dirty="0" smtClean="0">
                <a:sym typeface="Wingdings"/>
              </a:rPr>
              <a:t>(c)</a:t>
            </a:r>
            <a:r>
              <a:rPr lang="en-US" altLang="en-US" dirty="0" smtClean="0">
                <a:sym typeface="Wingdings"/>
              </a:rPr>
              <a:t> 1 + max{ </a:t>
            </a:r>
            <a:r>
              <a:rPr lang="en-US" altLang="en-US" i="1" dirty="0" err="1" smtClean="0">
                <a:sym typeface="Wingdings"/>
              </a:rPr>
              <a:t>C</a:t>
            </a:r>
            <a:r>
              <a:rPr lang="en-US" altLang="en-US" i="1" baseline="-25000" dirty="0" err="1" smtClean="0">
                <a:sym typeface="Wingdings"/>
              </a:rPr>
              <a:t>j</a:t>
            </a:r>
            <a:r>
              <a:rPr lang="en-US" altLang="en-US" dirty="0" smtClean="0">
                <a:sym typeface="Wingdings"/>
              </a:rPr>
              <a:t>, </a:t>
            </a:r>
            <a:r>
              <a:rPr lang="en-US" altLang="en-US" i="1" dirty="0" smtClean="0">
                <a:sym typeface="Wingdings"/>
              </a:rPr>
              <a:t>C</a:t>
            </a:r>
            <a:r>
              <a:rPr lang="en-US" altLang="en-US" dirty="0" smtClean="0">
                <a:sym typeface="Wingdings"/>
              </a:rPr>
              <a:t>(m) }</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sz="3200" dirty="0"/>
              <a:t>2143 &lt; 2144 </a:t>
            </a:r>
            <a:r>
              <a:rPr lang="en-US" sz="3200" dirty="0">
                <a:sym typeface="Wingdings"/>
              </a:rPr>
              <a:t> make </a:t>
            </a:r>
            <a:r>
              <a:rPr lang="en-US" sz="3200"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8200" y="1553064"/>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489827" y="3586317"/>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1755807" y="5279132"/>
            <a:ext cx="7003984" cy="1077218"/>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3200" dirty="0">
                <a:latin typeface="Helvetica Neue Medium" charset="0"/>
                <a:ea typeface="Helvetica Neue Medium" charset="0"/>
                <a:cs typeface="Helvetica Neue Medium" charset="0"/>
              </a:rPr>
              <a:t>Lack of time synchronization result – a </a:t>
            </a:r>
            <a:r>
              <a:rPr lang="en-US" sz="32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smtClean="0"/>
              <a:t>Lamport Timestamps: Ordering all events</a:t>
            </a:r>
            <a:endParaRPr lang="en-US" altLang="en-US" sz="4000" dirty="0"/>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smtClean="0">
              <a:solidFill>
                <a:srgbClr val="000000"/>
              </a:solidFill>
            </a:endParaRPr>
          </a:p>
          <a:p>
            <a:pPr marL="971550" lvl="1" indent="-514350">
              <a:buFont typeface="+mj-lt"/>
              <a:buAutoNum type="arabicPeriod"/>
            </a:pPr>
            <a:r>
              <a:rPr lang="en-US" altLang="en-US" dirty="0" smtClean="0">
                <a:solidFill>
                  <a:srgbClr val="000000"/>
                </a:solidFill>
              </a:rPr>
              <a:t>Process P</a:t>
            </a:r>
            <a:r>
              <a:rPr lang="en-US" altLang="en-US" i="1" baseline="-25000" dirty="0" smtClean="0">
                <a:solidFill>
                  <a:srgbClr val="000000"/>
                </a:solidFill>
              </a:rPr>
              <a:t>i</a:t>
            </a:r>
            <a:r>
              <a:rPr lang="en-US" altLang="en-US" dirty="0" smtClean="0">
                <a:solidFill>
                  <a:srgbClr val="000000"/>
                </a:solidFill>
              </a:rPr>
              <a:t> </a:t>
            </a:r>
            <a:r>
              <a:rPr lang="en-US" altLang="en-US" dirty="0">
                <a:solidFill>
                  <a:srgbClr val="000000"/>
                </a:solidFill>
              </a:rPr>
              <a:t>timestamps event e with </a:t>
            </a:r>
            <a:r>
              <a:rPr lang="en-US" altLang="en-US" i="1" dirty="0" smtClean="0">
                <a:solidFill>
                  <a:srgbClr val="000000"/>
                </a:solidFill>
              </a:rPr>
              <a:t>C</a:t>
            </a:r>
            <a:r>
              <a:rPr lang="en-US" altLang="en-US" i="1" baseline="-25000" dirty="0" smtClean="0">
                <a:solidFill>
                  <a:srgbClr val="000000"/>
                </a:solidFill>
              </a:rPr>
              <a:t>i</a:t>
            </a:r>
            <a:r>
              <a:rPr lang="en-US" altLang="en-US" dirty="0" smtClean="0">
                <a:solidFill>
                  <a:srgbClr val="000000"/>
                </a:solidFill>
              </a:rPr>
              <a:t>(e</a:t>
            </a:r>
            <a:r>
              <a:rPr lang="en-US" altLang="en-US" dirty="0">
                <a:solidFill>
                  <a:srgbClr val="000000"/>
                </a:solidFill>
              </a:rPr>
              <a:t>).</a:t>
            </a:r>
            <a:r>
              <a:rPr lang="en-US" altLang="en-US" i="1" dirty="0" err="1" smtClean="0">
                <a:solidFill>
                  <a:srgbClr val="000000"/>
                </a:solidFill>
              </a:rPr>
              <a:t>i</a:t>
            </a:r>
            <a:endParaRPr lang="en-US" altLang="en-US" dirty="0" smtClean="0">
              <a:solidFill>
                <a:srgbClr val="000000"/>
              </a:solidFill>
            </a:endParaRPr>
          </a:p>
          <a:p>
            <a:pPr marL="971550" lvl="1" indent="-514350">
              <a:buFont typeface="+mj-lt"/>
              <a:buAutoNum type="arabicPeriod"/>
            </a:pPr>
            <a:endParaRPr lang="en-US" altLang="en-US" i="1" dirty="0" smtClean="0">
              <a:solidFill>
                <a:srgbClr val="000000"/>
              </a:solidFill>
            </a:endParaRPr>
          </a:p>
          <a:p>
            <a:pPr marL="971550" lvl="1" indent="-514350">
              <a:buFont typeface="+mj-lt"/>
              <a:buAutoNum type="arabicPeriod"/>
            </a:pP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a:t>
            </a:r>
            <a:r>
              <a:rPr lang="en-US" altLang="en-US" i="1" dirty="0" err="1">
                <a:solidFill>
                  <a:srgbClr val="000000"/>
                </a:solidFill>
              </a:rPr>
              <a:t>i</a:t>
            </a:r>
            <a:r>
              <a:rPr lang="en-US" altLang="en-US" dirty="0">
                <a:solidFill>
                  <a:srgbClr val="000000"/>
                </a:solidFill>
              </a:rPr>
              <a:t> </a:t>
            </a:r>
            <a:r>
              <a:rPr lang="en-US" altLang="en-US" dirty="0" smtClean="0">
                <a:solidFill>
                  <a:srgbClr val="000000"/>
                </a:solidFill>
              </a:rPr>
              <a:t>&lt;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a:t>
            </a:r>
            <a:r>
              <a:rPr lang="en-US" altLang="en-US" i="1" dirty="0" smtClean="0">
                <a:solidFill>
                  <a:srgbClr val="000000"/>
                </a:solidFill>
              </a:rPr>
              <a:t>j</a:t>
            </a:r>
            <a:r>
              <a:rPr lang="en-US" altLang="en-US" dirty="0" smtClean="0">
                <a:solidFill>
                  <a:srgbClr val="000000"/>
                </a:solidFill>
              </a:rPr>
              <a:t> when:</a:t>
            </a:r>
            <a:endParaRPr lang="en-US" altLang="en-US" dirty="0">
              <a:solidFill>
                <a:srgbClr val="000000"/>
              </a:solidFill>
            </a:endParaRPr>
          </a:p>
          <a:p>
            <a:pPr lvl="2" eaLnBrk="1" hangingPunct="1"/>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&lt; </a:t>
            </a:r>
            <a:r>
              <a:rPr lang="en-US" altLang="en-US" i="1" dirty="0" smtClean="0">
                <a:solidFill>
                  <a:srgbClr val="000000"/>
                </a:solidFill>
              </a:rPr>
              <a:t>C</a:t>
            </a:r>
            <a:r>
              <a:rPr lang="en-US" altLang="en-US" dirty="0" smtClean="0">
                <a:solidFill>
                  <a:srgbClr val="000000"/>
                </a:solidFill>
              </a:rPr>
              <a:t>(b), </a:t>
            </a:r>
            <a:r>
              <a:rPr lang="en-US" altLang="en-US" dirty="0" smtClean="0">
                <a:solidFill>
                  <a:schemeClr val="accent6">
                    <a:lumMod val="75000"/>
                  </a:schemeClr>
                </a:solidFill>
              </a:rPr>
              <a:t>or </a:t>
            </a: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 and </a:t>
            </a:r>
            <a:r>
              <a:rPr lang="en-US" altLang="en-US" i="1" dirty="0" err="1">
                <a:solidFill>
                  <a:srgbClr val="000000"/>
                </a:solidFill>
              </a:rPr>
              <a:t>i</a:t>
            </a:r>
            <a:r>
              <a:rPr lang="en-US" altLang="en-US" dirty="0">
                <a:solidFill>
                  <a:srgbClr val="000000"/>
                </a:solidFill>
              </a:rPr>
              <a:t> &lt; </a:t>
            </a:r>
            <a:r>
              <a:rPr lang="en-US" altLang="en-US" i="1" dirty="0" smtClean="0">
                <a:solidFill>
                  <a:srgbClr val="000000"/>
                </a:solidFill>
              </a:rPr>
              <a:t>j</a:t>
            </a:r>
          </a:p>
          <a:p>
            <a:pPr lvl="1" eaLnBrk="1" hangingPunct="1"/>
            <a:endParaRPr lang="en-US" altLang="en-US" i="1" dirty="0" smtClean="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smtClean="0">
                <a:sym typeface="Wingdings"/>
              </a:rPr>
              <a:t>This is called a total ordering </a:t>
            </a:r>
            <a:r>
              <a:rPr lang="en-US" altLang="en-US" dirty="0" smtClean="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75929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all these events</a:t>
            </a:r>
            <a:endParaRPr lang="en-US" dirty="0"/>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smtClean="0">
                <a:solidFill>
                  <a:schemeClr val="tx1"/>
                </a:solidFill>
              </a:rPr>
              <a:t>C</a:t>
            </a:r>
            <a:r>
              <a:rPr lang="en-US" baseline="-25000" dirty="0" smtClean="0">
                <a:solidFill>
                  <a:schemeClr val="tx1"/>
                </a:solidFill>
              </a:rPr>
              <a:t>1</a:t>
            </a:r>
            <a:r>
              <a:rPr lang="en-US" dirty="0" smtClean="0">
                <a:solidFill>
                  <a:schemeClr val="tx1"/>
                </a:solidFill>
              </a:rPr>
              <a:t>=0</a:t>
            </a:r>
            <a:endParaRPr lang="en-US" dirty="0">
              <a:solidFill>
                <a:schemeClr val="tx1"/>
              </a:solidFill>
            </a:endParaRP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rPr>
              <a:t>P4</a:t>
            </a:r>
            <a:endParaRPr lang="en-US" sz="2400" dirty="0">
              <a:solidFill>
                <a:schemeClr val="tx1"/>
              </a:solidFill>
            </a:endParaRP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smtClean="0">
                <a:latin typeface="Arial" charset="0"/>
                <a:ea typeface="Arial" charset="0"/>
                <a:cs typeface="Arial" charset="0"/>
              </a:rPr>
              <a:t>d</a:t>
            </a:r>
            <a:endParaRPr lang="en-US" sz="2400" dirty="0">
              <a:latin typeface="Arial" charset="0"/>
              <a:ea typeface="Arial" charset="0"/>
              <a:cs typeface="Arial" charset="0"/>
            </a:endParaRP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smtClean="0">
                <a:latin typeface="Arial" charset="0"/>
                <a:ea typeface="Arial" charset="0"/>
                <a:cs typeface="Arial" charset="0"/>
              </a:rPr>
              <a:t>e</a:t>
            </a:r>
            <a:endParaRPr lang="en-US" sz="2400" dirty="0">
              <a:latin typeface="Arial" charset="0"/>
              <a:ea typeface="Arial" charset="0"/>
              <a:cs typeface="Arial" charset="0"/>
            </a:endParaRP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smtClean="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smtClean="0">
                <a:latin typeface="Arial" charset="0"/>
                <a:ea typeface="Arial" charset="0"/>
                <a:cs typeface="Arial" charset="0"/>
              </a:rPr>
              <a:t>g</a:t>
            </a:r>
            <a:endParaRPr lang="en-US" sz="2400" dirty="0">
              <a:latin typeface="Arial" charset="0"/>
              <a:ea typeface="Arial" charset="0"/>
              <a:cs typeface="Arial" charset="0"/>
            </a:endParaRP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smtClean="0">
                <a:latin typeface="Arial" charset="0"/>
                <a:ea typeface="Arial" charset="0"/>
                <a:cs typeface="Arial" charset="0"/>
              </a:rPr>
              <a:t>h</a:t>
            </a:r>
            <a:endParaRPr lang="en-US" sz="2400" dirty="0">
              <a:latin typeface="Arial" charset="0"/>
              <a:ea typeface="Arial" charset="0"/>
              <a:cs typeface="Arial" charset="0"/>
            </a:endParaRP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smtClean="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2518525"/>
            <a:ext cx="87630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smtClean="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smtClean="0">
              <a:ea typeface="Helvetica Neue Medium" charset="0"/>
              <a:cs typeface="Helvetica Neue Medium" charset="0"/>
            </a:endParaRPr>
          </a:p>
          <a:p>
            <a:r>
              <a:rPr lang="en-US" dirty="0" smtClean="0">
                <a:ea typeface="Helvetica Neue Medium" charset="0"/>
                <a:cs typeface="Helvetica Neue Medium" charset="0"/>
              </a:rPr>
              <a:t>Key idea: Place events into a sorted </a:t>
            </a:r>
            <a:r>
              <a:rPr lang="en-US" dirty="0" smtClean="0">
                <a:solidFill>
                  <a:schemeClr val="accent6">
                    <a:lumMod val="75000"/>
                  </a:schemeClr>
                </a:solidFill>
                <a:ea typeface="Helvetica Neue Medium" charset="0"/>
                <a:cs typeface="Helvetica Neue Medium" charset="0"/>
              </a:rPr>
              <a:t>local queue</a:t>
            </a:r>
            <a:endParaRPr lang="en-US" dirty="0" smtClean="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endParaRPr lang="en-US" dirty="0" smtClean="0">
              <a:ea typeface="Helvetica Neue Medium" charset="0"/>
              <a:cs typeface="Helvetica Neue Medium" charset="0"/>
            </a:endParaRP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smtClean="0">
                <a:ea typeface="Helvetica Neue Medium" charset="0"/>
                <a:cs typeface="Helvetica Neue Medium" charset="0"/>
              </a:rPr>
              <a:t>Totally-Ordered Multicast</a:t>
            </a:r>
            <a:endParaRPr lang="en-US" dirty="0">
              <a:ea typeface="Helvetica Neue Medium" charset="0"/>
              <a:cs typeface="Helvetica Neue Medium" charset="0"/>
            </a:endParaRPr>
          </a:p>
        </p:txBody>
      </p:sp>
      <p:grpSp>
        <p:nvGrpSpPr>
          <p:cNvPr id="3" name="Group 2"/>
          <p:cNvGrpSpPr/>
          <p:nvPr/>
        </p:nvGrpSpPr>
        <p:grpSpPr>
          <a:xfrm>
            <a:off x="3787374"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32</a:t>
            </a:fld>
            <a:endParaRPr lang="en-US">
              <a:ea typeface="Helvetica Neue Medium" charset="0"/>
              <a:cs typeface="Helvetica Neue Medium" charset="0"/>
            </a:endParaRPr>
          </a:p>
        </p:txBody>
      </p:sp>
      <p:sp>
        <p:nvSpPr>
          <p:cNvPr id="21" name="TextBox 20"/>
          <p:cNvSpPr txBox="1"/>
          <p:nvPr/>
        </p:nvSpPr>
        <p:spPr>
          <a:xfrm>
            <a:off x="16764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8146303"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8233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smtClean="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smtClean="0"/>
              <a:t>On receiving an update from replica:</a:t>
            </a:r>
          </a:p>
          <a:p>
            <a:pPr marL="971550" lvl="1" indent="-514350">
              <a:buFont typeface="+mj-lt"/>
              <a:buAutoNum type="alphaLcParenR"/>
            </a:pPr>
            <a:r>
              <a:rPr lang="en-US" dirty="0"/>
              <a:t>A</a:t>
            </a:r>
            <a:r>
              <a:rPr lang="en-US" dirty="0" smtClean="0"/>
              <a:t>dd it to your local queue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 </a:t>
            </a:r>
            <a:r>
              <a:rPr lang="en-US" baseline="30000" dirty="0" smtClean="0">
                <a:solidFill>
                  <a:schemeClr val="accent6">
                    <a:lumMod val="75000"/>
                  </a:schemeClr>
                </a:solidFill>
              </a:rPr>
              <a:t>(Almost correct)</a:t>
            </a:r>
            <a:endParaRPr lang="en-US" baseline="30000"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spTree>
    <p:extLst>
      <p:ext uri="{BB962C8B-B14F-4D97-AF65-F5344CB8AC3E}">
        <p14:creationId xmlns:p14="http://schemas.microsoft.com/office/powerpoint/2010/main" val="6020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34</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6676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8"/>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99"/>
                                        </p:tgtEl>
                                        <p:attrNameLst>
                                          <p:attrName>style.visibility</p:attrName>
                                        </p:attrNameLst>
                                      </p:cBhvr>
                                      <p:to>
                                        <p:strVal val="visible"/>
                                      </p:to>
                                    </p:set>
                                    <p:anim calcmode="lin" valueType="num">
                                      <p:cBhvr>
                                        <p:cTn id="76" dur="500" fill="hold"/>
                                        <p:tgtEl>
                                          <p:spTgt spid="99"/>
                                        </p:tgtEl>
                                        <p:attrNameLst>
                                          <p:attrName>ppt_w</p:attrName>
                                        </p:attrNameLst>
                                      </p:cBhvr>
                                      <p:tavLst>
                                        <p:tav tm="0">
                                          <p:val>
                                            <p:fltVal val="0"/>
                                          </p:val>
                                        </p:tav>
                                        <p:tav tm="100000">
                                          <p:val>
                                            <p:strVal val="#ppt_w"/>
                                          </p:val>
                                        </p:tav>
                                      </p:tavLst>
                                    </p:anim>
                                    <p:anim calcmode="lin" valueType="num">
                                      <p:cBhvr>
                                        <p:cTn id="77" dur="500" fill="hold"/>
                                        <p:tgtEl>
                                          <p:spTgt spid="99"/>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p:cTn id="80" dur="500" fill="hold"/>
                                        <p:tgtEl>
                                          <p:spTgt spid="50"/>
                                        </p:tgtEl>
                                        <p:attrNameLst>
                                          <p:attrName>ppt_w</p:attrName>
                                        </p:attrNameLst>
                                      </p:cBhvr>
                                      <p:tavLst>
                                        <p:tav tm="0">
                                          <p:val>
                                            <p:fltVal val="0"/>
                                          </p:val>
                                        </p:tav>
                                        <p:tav tm="100000">
                                          <p:val>
                                            <p:strVal val="#ppt_w"/>
                                          </p:val>
                                        </p:tav>
                                      </p:tavLst>
                                    </p:anim>
                                    <p:anim calcmode="lin" valueType="num">
                                      <p:cBhvr>
                                        <p:cTn id="81"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a:t>
            </a:r>
            <a:r>
              <a:rPr lang="en-US" dirty="0" smtClean="0"/>
              <a:t>update from </a:t>
            </a:r>
            <a:r>
              <a:rPr lang="en-US" dirty="0"/>
              <a:t>client, broadcast to others (including yourself)</a:t>
            </a:r>
          </a:p>
          <a:p>
            <a:pPr marL="514350" indent="-514350">
              <a:buFont typeface="+mj-lt"/>
              <a:buAutoNum type="arabicPeriod"/>
            </a:pPr>
            <a:endParaRPr lang="en-US" dirty="0" smtClean="0"/>
          </a:p>
          <a:p>
            <a:pPr marL="514350" indent="-514350">
              <a:buFont typeface="+mj-lt"/>
              <a:buAutoNum type="arabicPeriod"/>
            </a:pPr>
            <a:r>
              <a:rPr lang="en-US" dirty="0" smtClean="0"/>
              <a:t>On receiving </a:t>
            </a:r>
            <a:r>
              <a:rPr lang="en-US" dirty="0">
                <a:solidFill>
                  <a:schemeClr val="accent3">
                    <a:lumMod val="50000"/>
                  </a:schemeClr>
                </a:solidFill>
              </a:rPr>
              <a:t>or </a:t>
            </a:r>
            <a:r>
              <a:rPr lang="en-US" dirty="0" smtClean="0">
                <a:solidFill>
                  <a:schemeClr val="accent3">
                    <a:lumMod val="50000"/>
                  </a:schemeClr>
                </a:solidFill>
              </a:rPr>
              <a:t>processing </a:t>
            </a:r>
            <a:r>
              <a:rPr lang="en-US" dirty="0" smtClean="0"/>
              <a:t>an update:</a:t>
            </a:r>
          </a:p>
          <a:p>
            <a:pPr marL="971550" lvl="1" indent="-514350">
              <a:buFont typeface="+mj-lt"/>
              <a:buAutoNum type="alphaLcParenR"/>
            </a:pPr>
            <a:r>
              <a:rPr lang="en-US" dirty="0"/>
              <a:t>A</a:t>
            </a:r>
            <a:r>
              <a:rPr lang="en-US" dirty="0" smtClean="0"/>
              <a:t>dd it to your local queue, if received update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 </a:t>
            </a:r>
            <a:r>
              <a:rPr lang="en-US" dirty="0" smtClean="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a:t>
            </a:r>
            <a:r>
              <a:rPr lang="en-US" dirty="0"/>
              <a:t> </a:t>
            </a:r>
            <a:r>
              <a:rPr lang="en-US" baseline="30000" dirty="0" smtClean="0">
                <a:solidFill>
                  <a:schemeClr val="accent3">
                    <a:lumMod val="50000"/>
                  </a:schemeClr>
                </a:solidFill>
              </a:rPr>
              <a:t>(Correct version)</a:t>
            </a:r>
            <a:endParaRPr lang="en-US" baseline="30000" dirty="0">
              <a:solidFill>
                <a:schemeClr val="accent3">
                  <a:lumMod val="50000"/>
                </a:schemeClr>
              </a:solidFill>
            </a:endParaRP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35</a:t>
            </a:fld>
            <a:endParaRPr lang="en-US"/>
          </a:p>
        </p:txBody>
      </p:sp>
    </p:spTree>
    <p:extLst>
      <p:ext uri="{BB962C8B-B14F-4D97-AF65-F5344CB8AC3E}">
        <p14:creationId xmlns:p14="http://schemas.microsoft.com/office/powerpoint/2010/main" val="561091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36</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7902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r>
              <a:rPr lang="en-US" i="1" dirty="0" smtClean="0"/>
              <a:t>?</a:t>
            </a:r>
          </a:p>
          <a:p>
            <a:pPr lvl="5"/>
            <a:endParaRPr lang="en-US" dirty="0" smtClean="0"/>
          </a:p>
          <a:p>
            <a:r>
              <a:rPr lang="en-US" dirty="0" smtClean="0"/>
              <a:t>Not </a:t>
            </a:r>
            <a:r>
              <a:rPr lang="en-US" dirty="0"/>
              <a:t>by a long shot!  </a:t>
            </a:r>
          </a:p>
          <a:p>
            <a:pPr lvl="8"/>
            <a:endParaRPr lang="en-US" dirty="0"/>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smtClean="0"/>
              <a:t>So, are we done?</a:t>
            </a:r>
            <a:endParaRPr lang="en-US" dirty="0"/>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37</a:t>
            </a:fld>
            <a:endParaRPr lang="en-US"/>
          </a:p>
        </p:txBody>
      </p:sp>
    </p:spTree>
    <p:extLst>
      <p:ext uri="{BB962C8B-B14F-4D97-AF65-F5344CB8AC3E}">
        <p14:creationId xmlns:p14="http://schemas.microsoft.com/office/powerpoint/2010/main" val="406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smtClean="0"/>
              <a:t>We saw an application of Lamport clocks for totally-ordered multicast</a:t>
            </a:r>
          </a:p>
          <a:p>
            <a:endParaRPr lang="en-GB" altLang="en-US" dirty="0"/>
          </a:p>
          <a:p>
            <a:r>
              <a:rPr lang="en-GB" altLang="en-US" dirty="0" smtClean="0"/>
              <a:t>But: while by construction, a </a:t>
            </a:r>
            <a:r>
              <a:rPr lang="en-GB" altLang="en-US" dirty="0" smtClean="0">
                <a:sym typeface="Wingdings"/>
              </a:rPr>
              <a:t> </a:t>
            </a:r>
            <a:r>
              <a:rPr lang="en-GB" altLang="en-US" dirty="0" smtClean="0"/>
              <a:t>b implies </a:t>
            </a:r>
            <a:r>
              <a:rPr lang="en-GB" altLang="en-US" i="1" dirty="0" smtClean="0"/>
              <a:t>C</a:t>
            </a:r>
            <a:r>
              <a:rPr lang="en-GB" altLang="en-US" dirty="0" smtClean="0"/>
              <a:t>(a) &lt; </a:t>
            </a:r>
            <a:r>
              <a:rPr lang="en-GB" altLang="en-US" i="1" dirty="0" smtClean="0"/>
              <a:t>C</a:t>
            </a:r>
            <a:r>
              <a:rPr lang="en-GB" altLang="en-US" dirty="0" smtClean="0"/>
              <a:t>(b),</a:t>
            </a:r>
          </a:p>
          <a:p>
            <a:pPr lvl="1"/>
            <a:r>
              <a:rPr lang="en-GB" altLang="en-US" dirty="0" smtClean="0"/>
              <a:t>The converse is not necessarily true:</a:t>
            </a:r>
          </a:p>
          <a:p>
            <a:pPr lvl="2"/>
            <a:r>
              <a:rPr lang="en-GB" altLang="en-US" i="1" dirty="0" smtClean="0"/>
              <a:t>C</a:t>
            </a:r>
            <a:r>
              <a:rPr lang="en-GB" altLang="en-US" dirty="0" smtClean="0"/>
              <a:t>(a) &lt; </a:t>
            </a:r>
            <a:r>
              <a:rPr lang="en-GB" altLang="en-US" i="1" dirty="0" smtClean="0"/>
              <a:t>C</a:t>
            </a:r>
            <a:r>
              <a:rPr lang="en-GB" altLang="en-US" dirty="0" smtClean="0"/>
              <a:t>(b) does not imply a </a:t>
            </a:r>
            <a:r>
              <a:rPr lang="en-GB" altLang="en-US" dirty="0" smtClean="0">
                <a:sym typeface="Wingdings"/>
              </a:rPr>
              <a:t> </a:t>
            </a:r>
            <a:r>
              <a:rPr lang="en-GB" altLang="en-US" dirty="0" smtClean="0"/>
              <a:t>b (possibly, a || b)</a:t>
            </a:r>
            <a:endParaRPr lang="en-GB" altLang="en-US" dirty="0"/>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38</a:t>
            </a:fld>
            <a:endParaRPr lang="en-US"/>
          </a:p>
        </p:txBody>
      </p:sp>
      <p:sp>
        <p:nvSpPr>
          <p:cNvPr id="66561" name="Rectangle 2"/>
          <p:cNvSpPr>
            <a:spLocks noGrp="1" noChangeArrowheads="1"/>
          </p:cNvSpPr>
          <p:nvPr>
            <p:ph type="title"/>
          </p:nvPr>
        </p:nvSpPr>
        <p:spPr/>
        <p:txBody>
          <a:bodyPr/>
          <a:lstStyle/>
          <a:p>
            <a:r>
              <a:rPr lang="en-GB" altLang="en-US" dirty="0" smtClean="0"/>
              <a:t>Take-away points: Lamport clocks</a:t>
            </a:r>
            <a:endParaRPr lang="en-GB" altLang="en-US" dirty="0"/>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a:t>
            </a:r>
            <a:r>
              <a:rPr lang="en-US" sz="2800" dirty="0" err="1">
                <a:latin typeface="Helvetica Neue Medium" charset="0"/>
                <a:ea typeface="Helvetica Neue Medium" charset="0"/>
                <a:cs typeface="Helvetica Neue Medium" charset="0"/>
              </a:rPr>
              <a:t>Lamport</a:t>
            </a:r>
            <a:r>
              <a:rPr lang="en-US" sz="2800" dirty="0">
                <a:latin typeface="Helvetica Neue Medium" charset="0"/>
                <a:ea typeface="Helvetica Neue Medium" charset="0"/>
                <a:cs typeface="Helvetica Neue Medium" charset="0"/>
              </a:rPr>
              <a:t> </a:t>
            </a:r>
            <a:r>
              <a:rPr lang="en-US" sz="2800" dirty="0" smtClean="0">
                <a:latin typeface="Helvetica Neue Medium" charset="0"/>
                <a:ea typeface="Helvetica Neue Medium" charset="0"/>
                <a:cs typeface="Helvetica Neue Medium" charset="0"/>
              </a:rPr>
              <a:t>timestamps </a:t>
            </a:r>
            <a:r>
              <a:rPr lang="en-US" sz="2800" dirty="0">
                <a:latin typeface="Helvetica Neue Medium" charset="0"/>
                <a:ea typeface="Helvetica Neue Medium" charset="0"/>
                <a:cs typeface="Helvetica Neue Medium" charset="0"/>
              </a:rPr>
              <a:t>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Quartz oscillator sensitive</a:t>
            </a:r>
            <a:r>
              <a:rPr lang="en-US" sz="3200" dirty="0">
                <a:solidFill>
                  <a:srgbClr val="FF0000"/>
                </a:solidFill>
              </a:rPr>
              <a:t> </a:t>
            </a:r>
            <a:r>
              <a:rPr lang="en-US" sz="3200" dirty="0"/>
              <a:t>to temperature, age, vibration, radiation</a:t>
            </a:r>
          </a:p>
          <a:p>
            <a:pPr lvl="1"/>
            <a:r>
              <a:rPr lang="en-US" sz="3200" dirty="0"/>
              <a:t>Accuracy </a:t>
            </a:r>
            <a:r>
              <a:rPr lang="en-US" sz="3200" dirty="0" smtClean="0"/>
              <a:t>~one </a:t>
            </a:r>
            <a:r>
              <a:rPr lang="en-US" sz="3200" dirty="0"/>
              <a:t>part per </a:t>
            </a:r>
            <a:r>
              <a:rPr lang="en-US" sz="3200" dirty="0" smtClean="0"/>
              <a:t>million</a:t>
            </a:r>
          </a:p>
          <a:p>
            <a:pPr lvl="2"/>
            <a:r>
              <a:rPr lang="en-US" sz="2800" dirty="0" smtClean="0"/>
              <a:t>(one </a:t>
            </a:r>
            <a:r>
              <a:rPr lang="en-US" sz="2800" dirty="0"/>
              <a:t>second of clock drift over 12 days)</a:t>
            </a:r>
          </a:p>
          <a:p>
            <a:pPr marL="342900" lvl="1" indent="-342900">
              <a:buFont typeface="Arial" pitchFamily="-1" charset="0"/>
              <a:buChar char="•"/>
            </a:pPr>
            <a:endParaRPr lang="en-US" altLang="en-US" sz="3200" dirty="0"/>
          </a:p>
          <a:p>
            <a:pPr marL="514350" lvl="1" indent="-514350">
              <a:buFont typeface="+mj-lt"/>
              <a:buAutoNum type="arabicPeriod" startAt="2"/>
            </a:pPr>
            <a:r>
              <a:rPr lang="en-US" altLang="en-US" sz="3200" dirty="0"/>
              <a:t>The internet is:</a:t>
            </a:r>
          </a:p>
          <a:p>
            <a:pPr marL="742950" lvl="2" indent="-342900"/>
            <a:r>
              <a:rPr lang="en-US" altLang="en-US" sz="3200" dirty="0"/>
              <a:t>Asynchronous: arbitrary message delays</a:t>
            </a:r>
          </a:p>
          <a:p>
            <a:pPr marL="742950" lvl="2" indent="-342900"/>
            <a:r>
              <a:rPr lang="en-US" altLang="en-US" sz="3200" dirty="0"/>
              <a:t>Best-effort: messages don’</a:t>
            </a:r>
            <a:r>
              <a:rPr lang="en-US" altLang="ja-JP" sz="3200" dirty="0"/>
              <a:t>t always arrive</a:t>
            </a:r>
            <a:endParaRPr lang="en-US" altLang="en-US" sz="3200" dirty="0"/>
          </a:p>
          <a:p>
            <a:endParaRPr lang="en-GB" sz="3200"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smtClean="0"/>
              <a:t>What makes time synchronization hard?</a:t>
            </a:r>
            <a:endParaRPr lang="en-US" dirty="0"/>
          </a:p>
        </p:txBody>
      </p:sp>
    </p:spTree>
    <p:extLst>
      <p:ext uri="{BB962C8B-B14F-4D97-AF65-F5344CB8AC3E}">
        <p14:creationId xmlns:p14="http://schemas.microsoft.com/office/powerpoint/2010/main" val="1768408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a:t>
            </a:r>
            <a:r>
              <a:rPr lang="en-US" altLang="en-US" sz="3200" dirty="0" smtClean="0"/>
              <a:t>NTP</a:t>
            </a:r>
            <a:endParaRPr lang="en-US" altLang="en-US" sz="3200" dirty="0"/>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normAutofit lnSpcReduction="10000"/>
          </a:bodyPr>
          <a:lstStyle/>
          <a:p>
            <a:r>
              <a:rPr lang="en-GB" altLang="en-US" dirty="0" smtClean="0"/>
              <a:t>UTC is broadcast from radio stations on land and satellite (e.g., the Global Positioning System)</a:t>
            </a:r>
          </a:p>
          <a:p>
            <a:pPr lvl="1"/>
            <a:r>
              <a:rPr lang="en-GB" altLang="en-US" dirty="0" smtClean="0"/>
              <a:t>Computers with receivers can synchronize their clocks with these timing signals</a:t>
            </a:r>
          </a:p>
          <a:p>
            <a:endParaRPr lang="en-GB" altLang="en-US" dirty="0" smtClean="0"/>
          </a:p>
          <a:p>
            <a:r>
              <a:rPr lang="en-GB" altLang="en-US" dirty="0" smtClean="0"/>
              <a:t>Signals from land-based stations are accurate to about 0.1−10 milliseconds</a:t>
            </a:r>
          </a:p>
          <a:p>
            <a:endParaRPr lang="en-GB" altLang="en-US" dirty="0" smtClean="0"/>
          </a:p>
          <a:p>
            <a:r>
              <a:rPr lang="en-GB" altLang="en-US" dirty="0" smtClean="0"/>
              <a:t>Signals from GPS are accurate to about one microsecond</a:t>
            </a:r>
          </a:p>
          <a:p>
            <a:pPr lvl="1"/>
            <a:r>
              <a:rPr lang="en-GB" altLang="en-US" i="1" dirty="0" smtClean="0"/>
              <a:t>Why can’t we put GPS receivers on all our computers?</a:t>
            </a:r>
          </a:p>
          <a:p>
            <a:pPr lvl="1"/>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smtClean="0"/>
              <a:t>Just use Coordinated Universal Time?</a:t>
            </a:r>
            <a:endParaRPr lang="en-GB" altLang="en-US"/>
          </a:p>
        </p:txBody>
      </p:sp>
    </p:spTree>
    <p:extLst>
      <p:ext uri="{BB962C8B-B14F-4D97-AF65-F5344CB8AC3E}">
        <p14:creationId xmlns:p14="http://schemas.microsoft.com/office/powerpoint/2010/main" val="113021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Autofit/>
          </a:bodyPr>
          <a:lstStyle/>
          <a:p>
            <a:r>
              <a:rPr lang="en-US" dirty="0" smtClean="0"/>
              <a:t>Suppose a server with an accurate clock (e.g., GPS-receiver)</a:t>
            </a:r>
            <a:endParaRPr lang="en-US" dirty="0"/>
          </a:p>
          <a:p>
            <a:pPr lvl="1"/>
            <a:r>
              <a:rPr lang="en-US" dirty="0" smtClean="0"/>
              <a:t>Could simply issue an RPC to obtain the time:</a:t>
            </a:r>
          </a:p>
          <a:p>
            <a:endParaRPr lang="en-US" dirty="0"/>
          </a:p>
          <a:p>
            <a:endParaRPr lang="en-US" dirty="0" smtClean="0"/>
          </a:p>
          <a:p>
            <a:endParaRPr lang="en-US" dirty="0"/>
          </a:p>
          <a:p>
            <a:endParaRPr lang="en-US" dirty="0" smtClean="0"/>
          </a:p>
          <a:p>
            <a:endParaRPr lang="en-US" dirty="0" smtClean="0"/>
          </a:p>
          <a:p>
            <a:r>
              <a:rPr lang="en-US" dirty="0" smtClean="0"/>
              <a:t>But this doesn’t account for network latency</a:t>
            </a:r>
          </a:p>
          <a:p>
            <a:pPr lvl="1"/>
            <a:r>
              <a:rPr lang="en-US" dirty="0" smtClean="0"/>
              <a:t>Message delays will have </a:t>
            </a:r>
            <a:r>
              <a:rPr lang="en-US" dirty="0" smtClean="0">
                <a:solidFill>
                  <a:srgbClr val="FF0000"/>
                </a:solidFill>
              </a:rPr>
              <a:t>outdated </a:t>
            </a:r>
            <a:r>
              <a:rPr lang="en-US" dirty="0" smtClean="0"/>
              <a:t>server’s answer</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smtClean="0"/>
              <a:t>Synchronization to a time server</a:t>
            </a:r>
            <a:endParaRPr lang="en-US" dirty="0"/>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731986"/>
            <a:ext cx="6169513" cy="4230900"/>
          </a:xfrm>
        </p:spPr>
        <p:txBody>
          <a:bodyPr>
            <a:normAutofit fontScale="92500" lnSpcReduction="20000"/>
          </a:bodyPr>
          <a:lstStyle/>
          <a:p>
            <a:pPr marL="514350" indent="-514350">
              <a:buFont typeface="+mj-lt"/>
              <a:buAutoNum type="arabicPeriod"/>
            </a:pPr>
            <a:r>
              <a:rPr lang="en-US" dirty="0" smtClean="0">
                <a:ea typeface="Helvetica Neue Medium" charset="0"/>
                <a:cs typeface="Helvetica Neue Medium" charset="0"/>
              </a:rPr>
              <a:t>Client sends a </a:t>
            </a:r>
            <a:r>
              <a:rPr lang="en-US" dirty="0" smtClean="0">
                <a:solidFill>
                  <a:schemeClr val="accent6">
                    <a:lumMod val="75000"/>
                  </a:schemeClr>
                </a:solidFill>
                <a:ea typeface="Helvetica Neue Medium" charset="0"/>
                <a:cs typeface="Helvetica Neue Medium" charset="0"/>
              </a:rPr>
              <a:t>request </a:t>
            </a:r>
            <a:r>
              <a:rPr lang="en-US" dirty="0" smtClean="0">
                <a:ea typeface="Helvetica Neue Medium" charset="0"/>
                <a:cs typeface="Helvetica Neue Medium" charset="0"/>
              </a:rPr>
              <a:t>packet, timestamped with its local clock T</a:t>
            </a:r>
            <a:r>
              <a:rPr lang="en-US" baseline="-25000" dirty="0" smtClean="0">
                <a:ea typeface="Helvetica Neue Medium" charset="0"/>
                <a:cs typeface="Helvetica Neue Medium" charset="0"/>
              </a:rPr>
              <a:t>1</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timestamps its receipt of the request T</a:t>
            </a:r>
            <a:r>
              <a:rPr lang="en-US" baseline="-25000" dirty="0" smtClean="0">
                <a:ea typeface="Helvetica Neue Medium" charset="0"/>
                <a:cs typeface="Helvetica Neue Medium" charset="0"/>
              </a:rPr>
              <a:t>2</a:t>
            </a:r>
            <a:r>
              <a:rPr lang="en-US" dirty="0" smtClean="0">
                <a:ea typeface="Helvetica Neue Medium" charset="0"/>
                <a:cs typeface="Helvetica Neue Medium" charset="0"/>
              </a:rPr>
              <a:t> with its local clock</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sends a </a:t>
            </a:r>
            <a:r>
              <a:rPr lang="en-US" dirty="0" smtClean="0">
                <a:solidFill>
                  <a:schemeClr val="accent6">
                    <a:lumMod val="75000"/>
                  </a:schemeClr>
                </a:solidFill>
                <a:ea typeface="Helvetica Neue Medium" charset="0"/>
                <a:cs typeface="Helvetica Neue Medium" charset="0"/>
              </a:rPr>
              <a:t>response </a:t>
            </a:r>
            <a:r>
              <a:rPr lang="en-US" dirty="0" smtClean="0">
                <a:ea typeface="Helvetica Neue Medium" charset="0"/>
                <a:cs typeface="Helvetica Neue Medium" charset="0"/>
              </a:rPr>
              <a:t>packet with its local clock T</a:t>
            </a:r>
            <a:r>
              <a:rPr lang="en-US" baseline="-25000" dirty="0" smtClean="0">
                <a:ea typeface="Helvetica Neue Medium" charset="0"/>
                <a:cs typeface="Helvetica Neue Medium" charset="0"/>
              </a:rPr>
              <a:t>3</a:t>
            </a:r>
            <a:r>
              <a:rPr lang="en-US" dirty="0" smtClean="0">
                <a:ea typeface="Helvetica Neue Medium" charset="0"/>
                <a:cs typeface="Helvetica Neue Medium" charset="0"/>
              </a:rPr>
              <a:t> and T</a:t>
            </a:r>
            <a:r>
              <a:rPr lang="en-US" baseline="-25000" dirty="0" smtClean="0">
                <a:ea typeface="Helvetica Neue Medium" charset="0"/>
                <a:cs typeface="Helvetica Neue Medium" charset="0"/>
              </a:rPr>
              <a:t>2</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Client locally timestamps its receipt of the server’s response T</a:t>
            </a:r>
            <a:r>
              <a:rPr lang="en-US" baseline="-25000" dirty="0" smtClean="0">
                <a:ea typeface="Helvetica Neue Medium" charset="0"/>
                <a:cs typeface="Helvetica Neue Medium" charset="0"/>
              </a:rPr>
              <a:t>4</a:t>
            </a:r>
            <a:endParaRPr lang="en-US" baseline="-25000" dirty="0">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smtClean="0">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183341" y="5780002"/>
            <a:ext cx="8285750" cy="830997"/>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How </a:t>
            </a:r>
            <a:r>
              <a:rPr lang="en-US" sz="2400" dirty="0" smtClean="0">
                <a:latin typeface="Helvetica Neue Medium" charset="0"/>
                <a:ea typeface="Helvetica Neue Medium" charset="0"/>
                <a:cs typeface="Helvetica Neue Medium" charset="0"/>
              </a:rPr>
              <a:t>can the </a:t>
            </a:r>
            <a:r>
              <a:rPr lang="en-US" sz="2400" dirty="0">
                <a:latin typeface="Helvetica Neue Medium" charset="0"/>
                <a:ea typeface="Helvetica Neue Medium" charset="0"/>
                <a:cs typeface="Helvetica Neue Medium" charset="0"/>
              </a:rPr>
              <a:t>client </a:t>
            </a:r>
            <a:r>
              <a:rPr lang="en-US" sz="2400" dirty="0" smtClean="0">
                <a:latin typeface="Helvetica Neue Medium" charset="0"/>
                <a:ea typeface="Helvetica Neue Medium" charset="0"/>
                <a:cs typeface="Helvetica Neue Medium" charset="0"/>
              </a:rPr>
              <a:t>use </a:t>
            </a:r>
            <a:r>
              <a:rPr lang="en-US" sz="2400" dirty="0">
                <a:latin typeface="Helvetica Neue Medium" charset="0"/>
                <a:ea typeface="Helvetica Neue Medium" charset="0"/>
                <a:cs typeface="Helvetica Neue Medium" charset="0"/>
              </a:rPr>
              <a:t>these timestamps to synchronize its local clock to the server’s local clock?</a:t>
            </a:r>
          </a:p>
        </p:txBody>
      </p:sp>
    </p:spTree>
    <p:extLst>
      <p:ext uri="{BB962C8B-B14F-4D97-AF65-F5344CB8AC3E}">
        <p14:creationId xmlns:p14="http://schemas.microsoft.com/office/powerpoint/2010/main" val="57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0" end="0"/>
                                            </p:txEl>
                                          </p:spTgt>
                                        </p:tgtEl>
                                        <p:attrNameLst>
                                          <p:attrName>style.color</p:attrName>
                                        </p:attrNameLst>
                                      </p:cBhvr>
                                      <p:to>
                                        <a:srgbClr val="797979"/>
                                      </p:to>
                                    </p:animClr>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
                                            <p:txEl>
                                              <p:pRg st="2" end="2"/>
                                            </p:txEl>
                                          </p:spTgt>
                                        </p:tgtEl>
                                        <p:attrNameLst>
                                          <p:attrName>style.color</p:attrName>
                                        </p:attrNameLst>
                                      </p:cBhvr>
                                      <p:to>
                                        <a:srgbClr val="797979"/>
                                      </p:to>
                                    </p:animClr>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2">
                                            <p:txEl>
                                              <p:pRg st="4" end="4"/>
                                            </p:txEl>
                                          </p:spTgt>
                                        </p:tgtEl>
                                        <p:attrNameLst>
                                          <p:attrName>style.color</p:attrName>
                                        </p:attrNameLst>
                                      </p:cBhvr>
                                      <p:to>
                                        <a:srgbClr val="797979"/>
                                      </p:to>
                                    </p:animClr>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8"/>
            <a:ext cx="5090010" cy="1811922"/>
          </a:xfrm>
        </p:spPr>
        <p:txBody>
          <a:bodyPr>
            <a:normAutofit fontScale="92500"/>
          </a:bodyPr>
          <a:lstStyle/>
          <a:p>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time 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endParaRPr lang="en-US" dirty="0" smtClean="0">
              <a:solidFill>
                <a:srgbClr val="FF0000"/>
              </a:solidFill>
              <a:ea typeface="Helvetica Neue Medium" charset="0"/>
              <a:cs typeface="Helvetica Neue Medium" charset="0"/>
            </a:endParaRPr>
          </a:p>
          <a:p>
            <a:r>
              <a:rPr lang="en-US" dirty="0" smtClean="0">
                <a:solidFill>
                  <a:srgbClr val="FF0000"/>
                </a:solidFill>
                <a:ea typeface="Helvetica Neue Medium" charset="0"/>
                <a:cs typeface="Helvetica Neue Medium" charset="0"/>
              </a:rPr>
              <a:t>But client knows </a:t>
            </a:r>
            <a:r>
              <a:rPr lang="en-US" spc="-150" dirty="0" smtClean="0">
                <a:solidFill>
                  <a:srgbClr val="FF0000"/>
                </a:solidFill>
                <a:ea typeface="Helvetica Neue Medium" charset="0"/>
                <a:cs typeface="Helvetica Neue Medium" charset="0"/>
              </a:rPr>
              <a:t>𝛿</a:t>
            </a:r>
            <a:r>
              <a:rPr lang="en-US" dirty="0" smtClean="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smtClean="0">
                <a:solidFill>
                  <a:srgbClr val="FF0000"/>
                </a:solidFill>
                <a:ea typeface="Helvetica Neue Medium" charset="0"/>
                <a:cs typeface="Helvetica Neue Medium" charset="0"/>
              </a:rPr>
              <a:t>resp</a:t>
            </a:r>
            <a:endParaRPr lang="en-US" dirty="0" smtClean="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19" name="Right Arrow 18"/>
          <p:cNvSpPr/>
          <p:nvPr/>
        </p:nvSpPr>
        <p:spPr>
          <a:xfrm>
            <a:off x="7021211" y="4598873"/>
            <a:ext cx="323906" cy="326810"/>
          </a:xfrm>
          <a:prstGeom prst="rightArrow">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30" name="TextBox 29"/>
          <p:cNvSpPr txBox="1"/>
          <p:nvPr/>
        </p:nvSpPr>
        <p:spPr>
          <a:xfrm>
            <a:off x="2515460" y="4469891"/>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95930" y="5598947"/>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7772</TotalTime>
  <Words>1898</Words>
  <Application>Microsoft Macintosh PowerPoint</Application>
  <PresentationFormat>Widescreen</PresentationFormat>
  <Paragraphs>502</Paragraphs>
  <Slides>38</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Gill Sans</vt:lpstr>
      <vt:lpstr>Helvetica Neue Medium</vt:lpstr>
      <vt:lpstr>ＭＳ Ｐゴシック</vt:lpstr>
      <vt:lpstr>Times New Roman</vt:lpstr>
      <vt:lpstr>Wingdings</vt:lpstr>
      <vt:lpstr>Arial</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Clock synchronization: Take-away points</vt:lpstr>
      <vt:lpstr>Today</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Wyatt Andrew Lloyd</cp:lastModifiedBy>
  <cp:revision>24</cp:revision>
  <cp:lastPrinted>2018-09-19T12:59:51Z</cp:lastPrinted>
  <dcterms:created xsi:type="dcterms:W3CDTF">2018-09-09T13:59:16Z</dcterms:created>
  <dcterms:modified xsi:type="dcterms:W3CDTF">2019-09-25T13:42:07Z</dcterms:modified>
</cp:coreProperties>
</file>