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42" r:id="rId2"/>
    <p:sldId id="343" r:id="rId3"/>
    <p:sldId id="470" r:id="rId4"/>
    <p:sldId id="369" r:id="rId5"/>
    <p:sldId id="433" r:id="rId6"/>
    <p:sldId id="435" r:id="rId7"/>
    <p:sldId id="436" r:id="rId8"/>
    <p:sldId id="420" r:id="rId9"/>
    <p:sldId id="438" r:id="rId10"/>
    <p:sldId id="439" r:id="rId11"/>
    <p:sldId id="425" r:id="rId12"/>
    <p:sldId id="457" r:id="rId13"/>
    <p:sldId id="458" r:id="rId14"/>
    <p:sldId id="450" r:id="rId15"/>
    <p:sldId id="451" r:id="rId16"/>
    <p:sldId id="454" r:id="rId17"/>
    <p:sldId id="456" r:id="rId18"/>
    <p:sldId id="443" r:id="rId19"/>
    <p:sldId id="423" r:id="rId20"/>
    <p:sldId id="441" r:id="rId21"/>
    <p:sldId id="460" r:id="rId22"/>
    <p:sldId id="461" r:id="rId23"/>
    <p:sldId id="464" r:id="rId24"/>
    <p:sldId id="469" r:id="rId25"/>
    <p:sldId id="466" r:id="rId26"/>
    <p:sldId id="471" r:id="rId27"/>
    <p:sldId id="489" r:id="rId28"/>
    <p:sldId id="550" r:id="rId29"/>
    <p:sldId id="551" r:id="rId30"/>
    <p:sldId id="452" r:id="rId31"/>
    <p:sldId id="45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3"/>
    <p:restoredTop sz="77921"/>
  </p:normalViewPr>
  <p:slideViewPr>
    <p:cSldViewPr snapToGrid="0" snapToObjects="1">
      <p:cViewPr varScale="1">
        <p:scale>
          <a:sx n="54" d="100"/>
          <a:sy n="54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F139-8948-BD40-9FA3-A6EFC8080562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9E83-32E0-2E4A-A646-F973F8B5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8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1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89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4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Paul </a:t>
            </a:r>
            <a:r>
              <a:rPr lang="en-US" dirty="0" err="1"/>
              <a:t>Krzyzanowski</a:t>
            </a:r>
            <a:r>
              <a:rPr lang="en-US" dirty="0"/>
              <a:t>, CS 417 Distributed Systems, Rutgers,</a:t>
            </a:r>
            <a:r>
              <a:rPr lang="en-US" baseline="0" dirty="0"/>
              <a:t> Fall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http://www.cs.rutgers.edu/~pxk/417/notes/content/08-nas-slides-6pp.pdf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79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4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5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20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0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5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17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79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8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5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50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3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1B887AB-9036-A148-B23F-C58BD8613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0CD99B-3835-B841-9363-AB68158D0DC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0392A24-A851-5646-802F-DDDF4AA839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3F7F932-EB32-B84A-A2F2-655A61F1C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666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1B887AB-9036-A148-B23F-C58BD8613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0CD99B-3835-B841-9363-AB68158D0DC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0392A24-A851-5646-802F-DDDF4AA839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3F7F932-EB32-B84A-A2F2-655A61F1C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Ask:  What’s the problem with just using date for IMS queries?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- Web servers may generate content per-client</a:t>
            </a:r>
            <a:b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Examples:  CGI scripts, things like google customized home,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vary with cookies, client IP, referrer, accept-encoding, etc.</a:t>
            </a:r>
          </a:p>
        </p:txBody>
      </p:sp>
    </p:spTree>
    <p:extLst>
      <p:ext uri="{BB962C8B-B14F-4D97-AF65-F5344CB8AC3E}">
        <p14:creationId xmlns:p14="http://schemas.microsoft.com/office/powerpoint/2010/main" val="1749530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0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Paul </a:t>
            </a:r>
            <a:r>
              <a:rPr lang="en-US" dirty="0" err="1"/>
              <a:t>Krzyzanowski</a:t>
            </a:r>
            <a:r>
              <a:rPr lang="en-US" dirty="0"/>
              <a:t>, CS 417 Distributed Systems, Rutgers,</a:t>
            </a:r>
            <a:r>
              <a:rPr lang="en-US" baseline="0" dirty="0"/>
              <a:t> Fall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http://www.cs.rutgers.edu/~pxk/417/notes/content/08-nas-slides-6pp.pdf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4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 err="1">
                <a:cs typeface="Times" charset="0"/>
              </a:rPr>
              <a:t>Coulouris</a:t>
            </a:r>
            <a:r>
              <a:rPr lang="en-US" sz="800" dirty="0">
                <a:cs typeface="Times" charset="0"/>
              </a:rPr>
              <a:t>, </a:t>
            </a:r>
            <a:r>
              <a:rPr lang="en-US" sz="800" dirty="0" err="1">
                <a:cs typeface="Times" charset="0"/>
              </a:rPr>
              <a:t>Dollimore</a:t>
            </a:r>
            <a:r>
              <a:rPr lang="en-US" sz="800" dirty="0">
                <a:cs typeface="Times" charset="0"/>
              </a:rPr>
              <a:t>, </a:t>
            </a:r>
            <a:r>
              <a:rPr lang="en-US" sz="800" dirty="0" err="1">
                <a:cs typeface="Times" charset="0"/>
              </a:rPr>
              <a:t>Kindberg</a:t>
            </a:r>
            <a:r>
              <a:rPr lang="en-US" sz="800" dirty="0">
                <a:cs typeface="Times" charset="0"/>
              </a:rPr>
              <a:t> and Blair,  Distributed Systems: Concepts and Design   </a:t>
            </a:r>
            <a:r>
              <a:rPr lang="en-US" sz="800" dirty="0" err="1">
                <a:cs typeface="Times" charset="0"/>
              </a:rPr>
              <a:t>Edn</a:t>
            </a:r>
            <a:r>
              <a:rPr lang="en-US" sz="800" dirty="0">
                <a:cs typeface="Times" charset="0"/>
              </a:rPr>
              <a:t>. 5   </a:t>
            </a:r>
            <a:br>
              <a:rPr lang="en-US" sz="800" dirty="0">
                <a:cs typeface="Times" charset="0"/>
              </a:rPr>
            </a:br>
            <a:r>
              <a:rPr lang="en-US" sz="800" dirty="0">
                <a:cs typeface="Times" charset="0"/>
              </a:rPr>
              <a:t>©  Pearson Education 2012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3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9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6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9/15/19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9545" y="225172"/>
            <a:ext cx="1101290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Caching and consistency:</a:t>
            </a:r>
            <a:br>
              <a:rPr lang="en-US" dirty="0"/>
            </a:br>
            <a:r>
              <a:rPr lang="en-US" dirty="0"/>
              <a:t>Network Files Systems + the Web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68252"/>
            <a:ext cx="9144000" cy="13956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COS 418/518: </a:t>
            </a:r>
            <a:r>
              <a:rPr lang="en-US" i="1" dirty="0"/>
              <a:t>Distributed Systems</a:t>
            </a:r>
          </a:p>
          <a:p>
            <a:r>
              <a:rPr lang="en-US" dirty="0"/>
              <a:t>Lecture 3</a:t>
            </a:r>
          </a:p>
          <a:p>
            <a:endParaRPr lang="en-US" dirty="0"/>
          </a:p>
          <a:p>
            <a:r>
              <a:rPr lang="en-US" dirty="0"/>
              <a:t>Michael Freedman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656BD-8C5F-CB45-9DE0-BFCE6E4B5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20" y="2805276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592" y="449762"/>
            <a:ext cx="8565204" cy="1066800"/>
          </a:xfrm>
        </p:spPr>
        <p:txBody>
          <a:bodyPr/>
          <a:lstStyle/>
          <a:p>
            <a:r>
              <a:rPr lang="en-US" altLang="en-US" dirty="0"/>
              <a:t>NFS File Handles (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fh</a:t>
            </a:r>
            <a:r>
              <a:rPr lang="en-US" altLang="en-US" dirty="0"/>
              <a:t>)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4196" y="1815831"/>
            <a:ext cx="8919310" cy="4448783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Opaque identifier provider to client from server</a:t>
            </a:r>
          </a:p>
          <a:p>
            <a:r>
              <a:rPr lang="en-US" altLang="en-US" sz="2600" dirty="0"/>
              <a:t>Includes all info needed to identify file/object on server</a:t>
            </a:r>
            <a:endParaRPr lang="en-US" altLang="en-US" sz="24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lvl="1" indent="0" algn="ctr">
              <a:lnSpc>
                <a:spcPct val="200000"/>
              </a:lnSpc>
              <a:spcBef>
                <a:spcPts val="3000"/>
              </a:spcBef>
              <a:spcAft>
                <a:spcPct val="0"/>
              </a:spcAft>
              <a:buNone/>
            </a:pPr>
            <a:r>
              <a:rPr lang="en-US" altLang="en-US" sz="3000" b="1" dirty="0">
                <a:latin typeface="Courier" pitchFamily="2" charset="0"/>
                <a:ea typeface="Courier New" charset="0"/>
                <a:cs typeface="Courier New" charset="0"/>
              </a:rPr>
              <a:t>volume ID |  </a:t>
            </a:r>
            <a:r>
              <a:rPr lang="en-US" altLang="en-US" sz="3000" b="1" dirty="0" err="1">
                <a:latin typeface="Courier" pitchFamily="2" charset="0"/>
                <a:ea typeface="Courier New" charset="0"/>
                <a:cs typeface="Courier New" charset="0"/>
              </a:rPr>
              <a:t>inode</a:t>
            </a:r>
            <a:r>
              <a:rPr lang="en-US" altLang="en-US" sz="3000" b="1" dirty="0">
                <a:latin typeface="Courier" pitchFamily="2" charset="0"/>
                <a:ea typeface="Courier New" charset="0"/>
                <a:cs typeface="Courier New" charset="0"/>
              </a:rPr>
              <a:t> # | generation #</a:t>
            </a:r>
            <a:endParaRPr lang="en-US" altLang="en-US" sz="3000" dirty="0">
              <a:latin typeface="Courier" pitchFamily="2" charset="0"/>
            </a:endParaRPr>
          </a:p>
          <a:p>
            <a:pPr>
              <a:lnSpc>
                <a:spcPct val="200000"/>
              </a:lnSpc>
            </a:pPr>
            <a:r>
              <a:rPr lang="en-US" altLang="en-US" sz="2600" dirty="0"/>
              <a:t>It’s a trick: “store” server state at the client!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28D1B2B-F596-EF40-A704-89333B9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6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4195" y="4278319"/>
            <a:ext cx="9313757" cy="20780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With generation #’s, client 2 continues to interact with “correct” file, even while client 1 has changed ”f”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2600" dirty="0"/>
              <a:t>This versioning appears in many contexts,                    e.g., MVCC (</a:t>
            </a:r>
            <a:r>
              <a:rPr lang="en-US" sz="2600" dirty="0" err="1"/>
              <a:t>multiversion</a:t>
            </a:r>
            <a:r>
              <a:rPr lang="en-US" sz="2600" dirty="0"/>
              <a:t> concurrency control) in DBs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3709" y="322512"/>
            <a:ext cx="9040906" cy="1066800"/>
          </a:xfrm>
        </p:spPr>
        <p:txBody>
          <a:bodyPr>
            <a:noAutofit/>
          </a:bodyPr>
          <a:lstStyle/>
          <a:p>
            <a:r>
              <a:rPr lang="en-US" dirty="0"/>
              <a:t>NFS File Handles (and versioning)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39" y="1715643"/>
            <a:ext cx="4367852" cy="214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799" y="1721226"/>
            <a:ext cx="4616026" cy="22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6" descr="D:\b\b4\IBM\10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68" y="1653703"/>
            <a:ext cx="7328981" cy="476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0624" y="13204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Are remote == local?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D657C32-D5D2-A240-8518-107F103F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3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8384" y="1658723"/>
            <a:ext cx="10443310" cy="50081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With local FS,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read</a:t>
            </a:r>
            <a:r>
              <a:rPr lang="en-US" dirty="0"/>
              <a:t> sees data from “most recent”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en-US" dirty="0"/>
              <a:t>, even if performed by different process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“Read/write coherence”, linearizability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Achieve the same with NFS?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Perform all reads &amp; writes synchronously to server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>
                <a:solidFill>
                  <a:srgbClr val="C00000"/>
                </a:solidFill>
              </a:rPr>
              <a:t>Huge cost:  </a:t>
            </a:r>
            <a:r>
              <a:rPr lang="en-US" dirty="0"/>
              <a:t>high latency, low scalability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/>
              <a:t>And what if the server doesn’t return?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/>
              <a:t>Options:  hang indefinitely, return ERROR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384" y="301784"/>
            <a:ext cx="8565204" cy="1066800"/>
          </a:xfrm>
        </p:spPr>
        <p:txBody>
          <a:bodyPr/>
          <a:lstStyle/>
          <a:p>
            <a:r>
              <a:rPr lang="en-US" dirty="0"/>
              <a:t>TANSTANFL</a:t>
            </a:r>
            <a:br>
              <a:rPr lang="en-US" dirty="0"/>
            </a:br>
            <a:r>
              <a:rPr lang="en-US" sz="2000" dirty="0"/>
              <a:t>(There </a:t>
            </a:r>
            <a:r>
              <a:rPr lang="en-US" sz="2000" dirty="0" err="1"/>
              <a:t>ain’t</a:t>
            </a:r>
            <a:r>
              <a:rPr lang="en-US" sz="2000" dirty="0"/>
              <a:t> no such thing as a free lunch)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E69D16A-9C84-EF40-A055-1A41BD90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662" y="573741"/>
            <a:ext cx="7100809" cy="4975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Caching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br>
              <a:rPr lang="en-US" sz="3600" dirty="0"/>
            </a:br>
            <a:r>
              <a:rPr lang="en-US" sz="2800" dirty="0"/>
              <a:t>Lower latency, better scalability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Consistency </a:t>
            </a:r>
            <a:r>
              <a:rPr lang="en-US" sz="3600" dirty="0">
                <a:solidFill>
                  <a:srgbClr val="FF3300"/>
                </a:solidFill>
              </a:rPr>
              <a:t>HARDER</a:t>
            </a:r>
            <a:br>
              <a:rPr lang="en-US" sz="3600" dirty="0"/>
            </a:br>
            <a:r>
              <a:rPr lang="en-US" sz="2800" dirty="0"/>
              <a:t>No longer one single copy of data, to which all operations are serialized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195" y="1846729"/>
            <a:ext cx="9995075" cy="457190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</a:rPr>
              <a:t>Read-ahead:  </a:t>
            </a:r>
            <a:r>
              <a:rPr lang="en-US" dirty="0"/>
              <a:t>Pre-fetch blocks before needed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</a:rPr>
              <a:t>Write-through:  </a:t>
            </a:r>
            <a:r>
              <a:rPr lang="en-US" dirty="0"/>
              <a:t>All writes sent to server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</a:rPr>
              <a:t>Write-behind:  </a:t>
            </a:r>
            <a:r>
              <a:rPr lang="en-US" dirty="0"/>
              <a:t>Writes locally buffered, send as batch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C00000"/>
                </a:solidFill>
              </a:rPr>
              <a:t>Consistency challenges: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600" dirty="0"/>
              <a:t>When client writes, how do others caching data get updated?  (Callbacks, …)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Two clients concurrently write? </a:t>
            </a:r>
            <a:r>
              <a:rPr lang="en-US" dirty="0"/>
              <a:t>(Locking, overwrite, …)</a:t>
            </a:r>
          </a:p>
        </p:txBody>
      </p:sp>
    </p:spTree>
    <p:extLst>
      <p:ext uri="{BB962C8B-B14F-4D97-AF65-F5344CB8AC3E}">
        <p14:creationId xmlns:p14="http://schemas.microsoft.com/office/powerpoint/2010/main" val="13202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9098" y="1849876"/>
            <a:ext cx="8793804" cy="450647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000" dirty="0"/>
              <a:t>Stateless protocol</a:t>
            </a:r>
          </a:p>
          <a:p>
            <a:pPr lvl="1">
              <a:spcBef>
                <a:spcPts val="400"/>
              </a:spcBef>
              <a:spcAft>
                <a:spcPts val="800"/>
              </a:spcAft>
            </a:pPr>
            <a:r>
              <a:rPr lang="en-US" sz="2600" dirty="0"/>
              <a:t>Recovery easy: crashed == slow server</a:t>
            </a:r>
          </a:p>
          <a:p>
            <a:pPr lvl="1">
              <a:spcBef>
                <a:spcPts val="400"/>
              </a:spcBef>
            </a:pPr>
            <a:r>
              <a:rPr lang="en-US" sz="2600" dirty="0"/>
              <a:t>Messages over UDP (unencrypted)</a:t>
            </a:r>
          </a:p>
          <a:p>
            <a:pPr>
              <a:spcBef>
                <a:spcPts val="2400"/>
              </a:spcBef>
            </a:pPr>
            <a:r>
              <a:rPr lang="en-US" sz="3000" dirty="0"/>
              <a:t>Read from server, caching in NFS client</a:t>
            </a:r>
          </a:p>
          <a:p>
            <a:pPr>
              <a:spcBef>
                <a:spcPts val="2400"/>
              </a:spcBef>
            </a:pPr>
            <a:r>
              <a:rPr lang="en-US" sz="3000" dirty="0"/>
              <a:t>NFSv2 was write-through (i.e., synchronous)</a:t>
            </a:r>
          </a:p>
          <a:p>
            <a:pPr>
              <a:spcBef>
                <a:spcPts val="2400"/>
              </a:spcBef>
              <a:spcAft>
                <a:spcPts val="800"/>
              </a:spcAft>
            </a:pPr>
            <a:r>
              <a:rPr lang="en-US" sz="3000" dirty="0"/>
              <a:t>NFSv3 added write-behind</a:t>
            </a:r>
          </a:p>
          <a:p>
            <a:pPr lvl="1">
              <a:spcBef>
                <a:spcPts val="400"/>
              </a:spcBef>
            </a:pPr>
            <a:r>
              <a:rPr lang="en-US" sz="2600" dirty="0"/>
              <a:t>Delay writes until 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close</a:t>
            </a:r>
            <a:r>
              <a:rPr lang="en-US" sz="2600" dirty="0"/>
              <a:t> or </a:t>
            </a:r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fsync</a:t>
            </a:r>
            <a:r>
              <a:rPr lang="en-US" sz="2600" dirty="0"/>
              <a:t> from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</a:t>
            </a:r>
          </a:p>
        </p:txBody>
      </p:sp>
    </p:spTree>
    <p:extLst>
      <p:ext uri="{BB962C8B-B14F-4D97-AF65-F5344CB8AC3E}">
        <p14:creationId xmlns:p14="http://schemas.microsoft.com/office/powerpoint/2010/main" val="165921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4196" y="1690687"/>
            <a:ext cx="9170322" cy="5075237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Font typeface="Arial" pitchFamily="-1" charset="0"/>
              <a:buChar char="•"/>
            </a:pPr>
            <a:r>
              <a:rPr lang="en-US" sz="3000" dirty="0"/>
              <a:t>Write-to-read semantics too expensive</a:t>
            </a:r>
          </a:p>
          <a:p>
            <a:pPr lvl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Give up caching, require server-side state, or …</a:t>
            </a:r>
          </a:p>
          <a:p>
            <a:pPr lvl="1">
              <a:spcBef>
                <a:spcPts val="800"/>
              </a:spcBef>
              <a:spcAft>
                <a:spcPts val="400"/>
              </a:spcAft>
            </a:pPr>
            <a:endParaRPr lang="en-US" dirty="0"/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Close-to-open “session” semantics</a:t>
            </a:r>
          </a:p>
          <a:p>
            <a:pPr lvl="1">
              <a:spcBef>
                <a:spcPts val="800"/>
              </a:spcBef>
              <a:spcAft>
                <a:spcPts val="400"/>
              </a:spcAft>
            </a:pPr>
            <a:r>
              <a:rPr lang="en-US" sz="2600" dirty="0"/>
              <a:t>Ensure an ordering, but only between application 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close </a:t>
            </a:r>
            <a:r>
              <a:rPr lang="en-US" sz="2600" dirty="0"/>
              <a:t>and 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open</a:t>
            </a:r>
            <a:r>
              <a:rPr lang="en-US" sz="2600" dirty="0"/>
              <a:t>, not all 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writes</a:t>
            </a:r>
            <a:r>
              <a:rPr lang="en-US" sz="2600" dirty="0"/>
              <a:t> and 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reads</a:t>
            </a:r>
            <a:r>
              <a:rPr lang="en-US" sz="2600" dirty="0"/>
              <a:t>.</a:t>
            </a:r>
          </a:p>
          <a:p>
            <a:pPr lvl="1">
              <a:spcBef>
                <a:spcPts val="800"/>
              </a:spcBef>
              <a:spcAft>
                <a:spcPts val="400"/>
              </a:spcAft>
            </a:pPr>
            <a:r>
              <a:rPr lang="en-US" sz="2600" dirty="0"/>
              <a:t>If B opens after A closes, will see A’s writes</a:t>
            </a:r>
          </a:p>
          <a:p>
            <a:pPr lvl="1">
              <a:spcBef>
                <a:spcPts val="800"/>
              </a:spcBef>
              <a:spcAft>
                <a:spcPts val="400"/>
              </a:spcAft>
            </a:pPr>
            <a:r>
              <a:rPr lang="en-US" sz="2600" dirty="0"/>
              <a:t>But if two clients open at same time?  No guarantees</a:t>
            </a:r>
          </a:p>
          <a:p>
            <a:pPr lvl="2">
              <a:spcBef>
                <a:spcPts val="800"/>
              </a:spcBef>
              <a:spcAft>
                <a:spcPts val="400"/>
              </a:spcAft>
            </a:pPr>
            <a:r>
              <a:rPr lang="en-US" sz="2200" dirty="0"/>
              <a:t>And what gets written? </a:t>
            </a:r>
            <a:r>
              <a:rPr lang="en-US" sz="2200" dirty="0">
                <a:sym typeface="Wingdings"/>
              </a:rPr>
              <a:t> “Last writer wins”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consistency tradeoffs</a:t>
            </a:r>
          </a:p>
        </p:txBody>
      </p:sp>
    </p:spTree>
    <p:extLst>
      <p:ext uri="{BB962C8B-B14F-4D97-AF65-F5344CB8AC3E}">
        <p14:creationId xmlns:p14="http://schemas.microsoft.com/office/powerpoint/2010/main" val="20707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3564" y="1799323"/>
            <a:ext cx="9720235" cy="4557027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solidFill>
                  <a:srgbClr val="C00000"/>
                </a:solidFill>
              </a:rPr>
              <a:t>Recall challenge:  Potential concurrent writers</a:t>
            </a:r>
          </a:p>
          <a:p>
            <a:r>
              <a:rPr lang="en-US" dirty="0"/>
              <a:t>Cache validation: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600" dirty="0"/>
              <a:t>Get file’s last modification time from server:  </a:t>
            </a:r>
            <a:r>
              <a:rPr lang="en-US" sz="2200" dirty="0" err="1">
                <a:latin typeface="Courier New" charset="0"/>
                <a:ea typeface="Courier New" charset="0"/>
                <a:cs typeface="Courier New" charset="0"/>
              </a:rPr>
              <a:t>getattr</a:t>
            </a: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200" dirty="0" err="1">
                <a:latin typeface="Courier New" charset="0"/>
                <a:ea typeface="Courier New" charset="0"/>
                <a:cs typeface="Courier New" charset="0"/>
              </a:rPr>
              <a:t>fh</a:t>
            </a: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Both when first open file, then poll every 3-60 seconds</a:t>
            </a:r>
          </a:p>
          <a:p>
            <a:pPr lvl="2">
              <a:spcAft>
                <a:spcPts val="800"/>
              </a:spcAft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server’s last modification time has changed,                   flush dirty blocks  and invalidate cache</a:t>
            </a:r>
          </a:p>
          <a:p>
            <a:pPr>
              <a:spcBef>
                <a:spcPts val="2400"/>
              </a:spcBef>
            </a:pPr>
            <a:r>
              <a:rPr lang="en-US" dirty="0"/>
              <a:t>When reading a block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600" dirty="0"/>
              <a:t>Validate:  </a:t>
            </a:r>
            <a:r>
              <a:rPr lang="en-US" sz="2200" dirty="0">
                <a:solidFill>
                  <a:srgbClr val="0000FF"/>
                </a:solidFill>
              </a:rPr>
              <a:t>(current time – last validation time &lt; threshold)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If valid, serve from cache.  Otherwise, refresh from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Cache Consistency</a:t>
            </a:r>
          </a:p>
        </p:txBody>
      </p:sp>
    </p:spTree>
    <p:extLst>
      <p:ext uri="{BB962C8B-B14F-4D97-AF65-F5344CB8AC3E}">
        <p14:creationId xmlns:p14="http://schemas.microsoft.com/office/powerpoint/2010/main" val="28985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4197" y="1713351"/>
            <a:ext cx="8793803" cy="50081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“Mixed reads” across version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 reads block 1-10 from file, B replaces blocks 1-20,      A then keeps reading blocks 11-20. 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1000" dirty="0"/>
          </a:p>
          <a:p>
            <a:pPr>
              <a:spcBef>
                <a:spcPts val="1200"/>
              </a:spcBef>
            </a:pPr>
            <a:r>
              <a:rPr lang="en-US" dirty="0"/>
              <a:t>Assumes synchronized clocks.  Not really correct.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We’ll learn about the notion of logical clocks later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1000" dirty="0"/>
          </a:p>
          <a:p>
            <a:pPr>
              <a:spcBef>
                <a:spcPts val="1200"/>
              </a:spcBef>
            </a:pPr>
            <a:r>
              <a:rPr lang="en-US" dirty="0"/>
              <a:t>Writes specified by offset</a:t>
            </a:r>
          </a:p>
          <a:p>
            <a:pPr lvl="1">
              <a:spcBef>
                <a:spcPts val="1200"/>
              </a:spcBef>
              <a:spcAft>
                <a:spcPts val="800"/>
              </a:spcAft>
            </a:pPr>
            <a:r>
              <a:rPr lang="en-US" dirty="0"/>
              <a:t>Concurrent writes can change offset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More on this later with techniques for conflict resolution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problems…</a:t>
            </a:r>
          </a:p>
        </p:txBody>
      </p:sp>
    </p:spTree>
    <p:extLst>
      <p:ext uri="{BB962C8B-B14F-4D97-AF65-F5344CB8AC3E}">
        <p14:creationId xmlns:p14="http://schemas.microsoft.com/office/powerpoint/2010/main" val="127373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4196" y="1733312"/>
            <a:ext cx="8793804" cy="4724233"/>
          </a:xfrm>
        </p:spPr>
        <p:txBody>
          <a:bodyPr>
            <a:normAutofit/>
          </a:bodyPr>
          <a:lstStyle/>
          <a:p>
            <a:r>
              <a:rPr lang="en-US" dirty="0"/>
              <a:t>Local file systems</a:t>
            </a:r>
          </a:p>
          <a:p>
            <a:pPr lvl="1"/>
            <a:r>
              <a:rPr lang="en-US" dirty="0"/>
              <a:t>Disks are terrible abstractions: low-level blocks, etc.</a:t>
            </a:r>
          </a:p>
          <a:p>
            <a:pPr lvl="1"/>
            <a:r>
              <a:rPr lang="en-US" dirty="0"/>
              <a:t>Directories, files, links much better</a:t>
            </a:r>
          </a:p>
          <a:p>
            <a:pPr lvl="1"/>
            <a:endParaRPr lang="en-US" sz="1200" dirty="0"/>
          </a:p>
          <a:p>
            <a:r>
              <a:rPr lang="en-US" dirty="0"/>
              <a:t>Distributed file systems</a:t>
            </a:r>
          </a:p>
          <a:p>
            <a:pPr lvl="1"/>
            <a:r>
              <a:rPr lang="en-US" dirty="0"/>
              <a:t>Make a remote file system look local</a:t>
            </a:r>
          </a:p>
          <a:p>
            <a:pPr lvl="1"/>
            <a:r>
              <a:rPr lang="en-US" dirty="0"/>
              <a:t>Today:  NFS (Network File System)</a:t>
            </a:r>
          </a:p>
          <a:p>
            <a:pPr lvl="2"/>
            <a:r>
              <a:rPr lang="en-US" dirty="0"/>
              <a:t>Developed by Sun in 1980s, still used today!</a:t>
            </a:r>
          </a:p>
          <a:p>
            <a:pPr lvl="2"/>
            <a:endParaRPr lang="en-US" sz="1200" dirty="0"/>
          </a:p>
          <a:p>
            <a:r>
              <a:rPr lang="en-US" dirty="0"/>
              <a:t>Web servers</a:t>
            </a:r>
          </a:p>
          <a:p>
            <a:pPr lvl="1"/>
            <a:r>
              <a:rPr lang="en-US" dirty="0"/>
              <a:t>Make remote content look local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9095" y="161186"/>
            <a:ext cx="9488905" cy="1308196"/>
          </a:xfrm>
        </p:spPr>
        <p:txBody>
          <a:bodyPr>
            <a:normAutofit/>
          </a:bodyPr>
          <a:lstStyle/>
          <a:p>
            <a:r>
              <a:rPr lang="en-US" sz="4000" dirty="0"/>
              <a:t>Abstraction, abstraction, abstraction!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C63F1B-7F37-0B42-9A3B-B5CD4C66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8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5078"/>
            <a:ext cx="10515600" cy="958663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statefulness</a:t>
            </a:r>
            <a:r>
              <a:rPr lang="en-US" dirty="0"/>
              <a:t> helps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3621719"/>
            <a:ext cx="7772400" cy="15526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Callbacks</a:t>
            </a:r>
          </a:p>
          <a:p>
            <a:r>
              <a:rPr lang="en-US" sz="3600" dirty="0">
                <a:solidFill>
                  <a:schemeClr val="tx1"/>
                </a:solidFill>
              </a:rPr>
              <a:t>Locks + Leases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4196" y="1846729"/>
            <a:ext cx="8565204" cy="4610816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solidFill>
                  <a:srgbClr val="C00000"/>
                </a:solidFill>
              </a:rPr>
              <a:t>Recall challenge:  Potential concurrent writers</a:t>
            </a:r>
          </a:p>
          <a:p>
            <a:r>
              <a:rPr lang="en-US" altLang="en-US" dirty="0"/>
              <a:t>Timestamp invalidation:  NFS</a:t>
            </a:r>
          </a:p>
          <a:p>
            <a:r>
              <a:rPr lang="en-US" altLang="en-US" dirty="0"/>
              <a:t>Callback invalidation:  AFS, Sprite, Spritely NFS</a:t>
            </a:r>
          </a:p>
          <a:p>
            <a:pPr lvl="2"/>
            <a:r>
              <a:rPr lang="en-US" altLang="en-US" sz="2600" dirty="0"/>
              <a:t>Server tracks all clients that have opened file</a:t>
            </a:r>
          </a:p>
          <a:p>
            <a:pPr lvl="2"/>
            <a:r>
              <a:rPr lang="en-US" altLang="en-US" sz="2600" dirty="0"/>
              <a:t>On write, sends notification to clients if file changes.  Client invalidates cache.</a:t>
            </a:r>
          </a:p>
          <a:p>
            <a:r>
              <a:rPr lang="en-US" altLang="en-US" dirty="0"/>
              <a:t>Leases:  Gray &amp; </a:t>
            </a:r>
            <a:r>
              <a:rPr lang="en-US" altLang="en-US" dirty="0" err="1"/>
              <a:t>Cheriton</a:t>
            </a:r>
            <a:r>
              <a:rPr lang="en-US" altLang="en-US" dirty="0"/>
              <a:t> ’89, NFSv4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Cache Consistency</a:t>
            </a:r>
          </a:p>
        </p:txBody>
      </p:sp>
    </p:spTree>
    <p:extLst>
      <p:ext uri="{BB962C8B-B14F-4D97-AF65-F5344CB8AC3E}">
        <p14:creationId xmlns:p14="http://schemas.microsoft.com/office/powerpoint/2010/main" val="36903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3955" y="1719618"/>
            <a:ext cx="10497098" cy="500812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A client can request a lock over a file / byte range</a:t>
            </a:r>
          </a:p>
          <a:p>
            <a:pPr lvl="1">
              <a:spcBef>
                <a:spcPts val="800"/>
              </a:spcBef>
            </a:pPr>
            <a:r>
              <a:rPr lang="en-US" sz="2600" dirty="0"/>
              <a:t>Advisory: Well-behaved clients comply</a:t>
            </a:r>
          </a:p>
          <a:p>
            <a:pPr lvl="1">
              <a:spcBef>
                <a:spcPts val="800"/>
              </a:spcBef>
            </a:pPr>
            <a:r>
              <a:rPr lang="en-US" sz="2600" dirty="0"/>
              <a:t>Mandatory: Server-enforced </a:t>
            </a:r>
          </a:p>
          <a:p>
            <a:pPr lvl="1">
              <a:spcBef>
                <a:spcPts val="800"/>
              </a:spcBef>
            </a:pPr>
            <a:endParaRPr lang="en-US" sz="800" dirty="0"/>
          </a:p>
          <a:p>
            <a:pPr>
              <a:spcBef>
                <a:spcPts val="800"/>
              </a:spcBef>
            </a:pPr>
            <a:r>
              <a:rPr lang="en-US" dirty="0"/>
              <a:t>Client performs writes, then unlocks</a:t>
            </a:r>
          </a:p>
          <a:p>
            <a:pPr>
              <a:spcBef>
                <a:spcPts val="800"/>
              </a:spcBef>
            </a:pPr>
            <a:endParaRPr lang="en-US" sz="800" dirty="0"/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C00000"/>
                </a:solidFill>
              </a:rPr>
              <a:t>Problem: </a:t>
            </a:r>
            <a:r>
              <a:rPr lang="en-US" dirty="0"/>
              <a:t>What if the client crashes?</a:t>
            </a:r>
          </a:p>
          <a:p>
            <a:pPr lvl="1">
              <a:spcBef>
                <a:spcPts val="800"/>
              </a:spcBef>
              <a:spcAft>
                <a:spcPts val="400"/>
              </a:spcAft>
            </a:pPr>
            <a:r>
              <a:rPr lang="en-US" dirty="0">
                <a:solidFill>
                  <a:srgbClr val="0000FF"/>
                </a:solidFill>
              </a:rPr>
              <a:t>Solution: </a:t>
            </a:r>
            <a:r>
              <a:rPr lang="en-US" dirty="0"/>
              <a:t>Keep-alive timer: Recover lock on timeout</a:t>
            </a:r>
          </a:p>
          <a:p>
            <a:pPr lvl="2">
              <a:lnSpc>
                <a:spcPts val="32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2400" dirty="0">
                <a:solidFill>
                  <a:srgbClr val="C00000"/>
                </a:solidFill>
              </a:rPr>
              <a:t>Problem: </a:t>
            </a:r>
            <a:r>
              <a:rPr lang="en-US" sz="2400" dirty="0"/>
              <a:t>what if client alive but network route failed?           Client thinks has lock, server gives lock to other:  “Split brain”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</p:spTree>
    <p:extLst>
      <p:ext uri="{BB962C8B-B14F-4D97-AF65-F5344CB8AC3E}">
        <p14:creationId xmlns:p14="http://schemas.microsoft.com/office/powerpoint/2010/main" val="22639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Leases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071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Client obtains </a:t>
            </a:r>
            <a:r>
              <a:rPr lang="en-US" altLang="en-US" b="1" i="1" dirty="0"/>
              <a:t>lease</a:t>
            </a:r>
            <a:r>
              <a:rPr lang="en-US" altLang="en-US" dirty="0"/>
              <a:t> on file for read or write</a:t>
            </a:r>
          </a:p>
          <a:p>
            <a:pPr lvl="1"/>
            <a:r>
              <a:rPr lang="en-US" altLang="en-US" dirty="0"/>
              <a:t>“A lease is a ticket permitting an activity; the lease is valid until some expiration time.”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0000FF"/>
                </a:solidFill>
              </a:rPr>
              <a:t>Read lease </a:t>
            </a:r>
            <a:r>
              <a:rPr lang="en-US" altLang="en-US" dirty="0"/>
              <a:t>allows client to cache clean data</a:t>
            </a:r>
          </a:p>
          <a:p>
            <a:pPr lvl="1"/>
            <a:r>
              <a:rPr lang="en-US" altLang="en-US" i="1" dirty="0"/>
              <a:t>Guarantee: </a:t>
            </a:r>
            <a:r>
              <a:rPr lang="en-US" altLang="en-US" dirty="0"/>
              <a:t>no other client is modifying file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0000FF"/>
                </a:solidFill>
              </a:rPr>
              <a:t>Write lease </a:t>
            </a:r>
            <a:r>
              <a:rPr lang="en-US" altLang="en-US" dirty="0"/>
              <a:t>allows safe delayed writes</a:t>
            </a:r>
          </a:p>
          <a:p>
            <a:pPr lvl="1"/>
            <a:r>
              <a:rPr lang="en-US" altLang="en-US" dirty="0"/>
              <a:t>Client can locally modify than batch writes to server</a:t>
            </a:r>
          </a:p>
          <a:p>
            <a:pPr lvl="1"/>
            <a:r>
              <a:rPr lang="en-US" altLang="en-US" i="1" dirty="0"/>
              <a:t>Guarantee: </a:t>
            </a:r>
            <a:r>
              <a:rPr lang="en-US" altLang="en-US" dirty="0"/>
              <a:t>no other client has file cached</a:t>
            </a:r>
          </a:p>
        </p:txBody>
      </p:sp>
    </p:spTree>
    <p:extLst>
      <p:ext uri="{BB962C8B-B14F-4D97-AF65-F5344CB8AC3E}">
        <p14:creationId xmlns:p14="http://schemas.microsoft.com/office/powerpoint/2010/main" val="16526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5961" y="1467351"/>
            <a:ext cx="10317804" cy="5554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300" dirty="0"/>
              <a:t>Client requests a lease </a:t>
            </a:r>
          </a:p>
          <a:p>
            <a:pPr lvl="1"/>
            <a:r>
              <a:rPr lang="en-US" altLang="en-US" dirty="0"/>
              <a:t>May be implicit, distinct from file locking</a:t>
            </a:r>
          </a:p>
          <a:p>
            <a:pPr lvl="1"/>
            <a:r>
              <a:rPr lang="en-US" altLang="en-US" dirty="0"/>
              <a:t>Issued lease has file version number for cache coherence</a:t>
            </a:r>
          </a:p>
          <a:p>
            <a:pPr marL="457200" lvl="1" indent="0">
              <a:buNone/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3300" dirty="0"/>
              <a:t>Server determines if lease can be granted</a:t>
            </a:r>
          </a:p>
          <a:p>
            <a:pPr lvl="1"/>
            <a:r>
              <a:rPr lang="en-US" altLang="en-US" i="1" dirty="0"/>
              <a:t>Read leases</a:t>
            </a:r>
            <a:r>
              <a:rPr lang="en-US" altLang="en-US" dirty="0"/>
              <a:t> may be granted concurrently</a:t>
            </a:r>
          </a:p>
          <a:p>
            <a:pPr lvl="1"/>
            <a:r>
              <a:rPr lang="en-US" altLang="en-US" i="1" dirty="0"/>
              <a:t>Write leases</a:t>
            </a:r>
            <a:r>
              <a:rPr lang="en-US" altLang="en-US" dirty="0"/>
              <a:t> are granted exclusively </a:t>
            </a:r>
          </a:p>
          <a:p>
            <a:pPr lvl="1"/>
            <a:endParaRPr lang="en-US" altLang="en-US" sz="1000" dirty="0"/>
          </a:p>
          <a:p>
            <a:r>
              <a:rPr lang="en-US" altLang="en-US" sz="3300" dirty="0"/>
              <a:t>If conflict exists, server may send </a:t>
            </a:r>
            <a:r>
              <a:rPr lang="en-US" altLang="en-US" sz="3300" i="1" dirty="0"/>
              <a:t>eviction </a:t>
            </a:r>
            <a:r>
              <a:rPr lang="en-US" altLang="en-US" sz="3300" dirty="0"/>
              <a:t>notices</a:t>
            </a:r>
          </a:p>
          <a:p>
            <a:pPr lvl="1"/>
            <a:r>
              <a:rPr lang="en-US" altLang="en-US" dirty="0"/>
              <a:t>Evicted write lease must write back</a:t>
            </a:r>
          </a:p>
          <a:p>
            <a:pPr lvl="1"/>
            <a:r>
              <a:rPr lang="en-US" altLang="en-US" dirty="0"/>
              <a:t>Evicted read leases must flush/disable caching</a:t>
            </a:r>
          </a:p>
          <a:p>
            <a:pPr lvl="1"/>
            <a:r>
              <a:rPr lang="en-US" altLang="en-US" dirty="0"/>
              <a:t>Client acknowledges when completed</a:t>
            </a:r>
          </a:p>
          <a:p>
            <a:pPr lvl="2"/>
            <a:endParaRPr lang="en-US" alt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788"/>
            <a:ext cx="10515600" cy="1325563"/>
          </a:xfrm>
        </p:spPr>
        <p:txBody>
          <a:bodyPr/>
          <a:lstStyle/>
          <a:p>
            <a:r>
              <a:rPr lang="en-US" altLang="en-US" dirty="0"/>
              <a:t>Using leases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8541" y="490198"/>
            <a:ext cx="10452847" cy="1066800"/>
          </a:xfrm>
        </p:spPr>
        <p:txBody>
          <a:bodyPr>
            <a:noAutofit/>
          </a:bodyPr>
          <a:lstStyle/>
          <a:p>
            <a:r>
              <a:rPr lang="en-US" altLang="en-US" dirty="0"/>
              <a:t>Bounded lease term simplifies recovery</a:t>
            </a:r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46698" y="1828799"/>
            <a:ext cx="9448800" cy="4308401"/>
          </a:xfrm>
        </p:spPr>
        <p:txBody>
          <a:bodyPr>
            <a:noAutofit/>
          </a:bodyPr>
          <a:lstStyle/>
          <a:p>
            <a:r>
              <a:rPr lang="en-US" altLang="en-US" dirty="0"/>
              <a:t>Before lease expires, client must </a:t>
            </a:r>
            <a:r>
              <a:rPr lang="en-US" altLang="en-US" i="1" dirty="0"/>
              <a:t>renew</a:t>
            </a:r>
            <a:r>
              <a:rPr lang="en-US" altLang="en-US" dirty="0"/>
              <a:t> lease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Client fails while holding a lease?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/>
              <a:t>Server waits until the lease expires, then unilaterally reclaims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/>
              <a:t>If client fails during eviction, server waits then reclaims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en-US" dirty="0"/>
          </a:p>
          <a:p>
            <a:r>
              <a:rPr lang="en-US" altLang="en-US" dirty="0"/>
              <a:t>Server fails while leases outstanding?  On recovery: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/>
              <a:t>Wait </a:t>
            </a:r>
            <a:r>
              <a:rPr lang="en-US" altLang="en-US" i="1" dirty="0"/>
              <a:t>lease period + clock skew</a:t>
            </a:r>
            <a:r>
              <a:rPr lang="en-US" altLang="en-US" dirty="0"/>
              <a:t> before issuing new leases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/>
              <a:t>Absorb renewal requests and/or writes for evicted leases</a:t>
            </a:r>
          </a:p>
          <a:p>
            <a:pPr lvl="1">
              <a:lnSpc>
                <a:spcPct val="100000"/>
              </a:lnSpc>
              <a:buFontTx/>
              <a:buNone/>
            </a:pPr>
            <a:endParaRPr lang="en-US" altLang="en-US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76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5078"/>
            <a:ext cx="10515600" cy="958663"/>
          </a:xfrm>
        </p:spPr>
        <p:txBody>
          <a:bodyPr/>
          <a:lstStyle/>
          <a:p>
            <a:r>
              <a:rPr lang="en-US" dirty="0"/>
              <a:t>Statelessness:  Web caching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9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E87DA26-3D3F-BD43-B9BE-70530AE74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6362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HTTP Caching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85C153C-B475-6D40-ACFD-BD1513C9A1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14488"/>
            <a:ext cx="10515600" cy="495475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Clients (and proxies) cache documents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When should origin be checked for changes?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Every time?  Every session?  Date?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HTTP includes caching information in headers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HTTP 0.9/1.0 used:  “Expires:  &lt;date&gt;”;  “Pragma: no-cache”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HTTP/1.1 has “Cache-Control”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“No-Cache”, “Max-age: &lt;seconds&gt;”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“E-tag:  &lt;opaque value&gt;</a:t>
            </a:r>
          </a:p>
          <a:p>
            <a:pPr lvl="2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2">
            <a:extLst>
              <a:ext uri="{FF2B5EF4-FFF2-40B4-BE49-F238E27FC236}">
                <a16:creationId xmlns:a16="http://schemas.microsoft.com/office/drawing/2014/main" id="{A6536285-547D-B74B-B226-AF3C9BE0D471}"/>
              </a:ext>
            </a:extLst>
          </p:cNvPr>
          <p:cNvSpPr txBox="1">
            <a:spLocks/>
          </p:cNvSpPr>
          <p:nvPr/>
        </p:nvSpPr>
        <p:spPr bwMode="auto">
          <a:xfrm>
            <a:off x="8534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197CD86-5DCB-9A42-A270-147177B633B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67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E87DA26-3D3F-BD43-B9BE-70530AE74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6362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HTTP Caching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85C153C-B475-6D40-ACFD-BD1513C9A1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58244"/>
            <a:ext cx="10515600" cy="5032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If not expired:  use cached copy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If expired, use condition GET request to origin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“If-Modified-Since:  &lt;date&gt;”,  “If-None-Match:  &lt;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etag</a:t>
            </a:r>
            <a:r>
              <a:rPr lang="en-US" altLang="en-US" sz="2800" dirty="0">
                <a:ea typeface="ＭＳ Ｐゴシック" panose="020B0600070205080204" pitchFamily="34" charset="-128"/>
              </a:rPr>
              <a:t>&gt;”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304 (“Not Modified”) or 200 (“OK”) response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2">
            <a:extLst>
              <a:ext uri="{FF2B5EF4-FFF2-40B4-BE49-F238E27FC236}">
                <a16:creationId xmlns:a16="http://schemas.microsoft.com/office/drawing/2014/main" id="{A6536285-547D-B74B-B226-AF3C9BE0D471}"/>
              </a:ext>
            </a:extLst>
          </p:cNvPr>
          <p:cNvSpPr txBox="1">
            <a:spLocks/>
          </p:cNvSpPr>
          <p:nvPr/>
        </p:nvSpPr>
        <p:spPr bwMode="auto">
          <a:xfrm>
            <a:off x="8534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197CD86-5DCB-9A42-A270-147177B633B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293370-E7C1-0D43-8238-C2622779966A}"/>
              </a:ext>
            </a:extLst>
          </p:cNvPr>
          <p:cNvSpPr txBox="1">
            <a:spLocks noChangeArrowheads="1"/>
          </p:cNvSpPr>
          <p:nvPr/>
        </p:nvSpPr>
        <p:spPr>
          <a:xfrm>
            <a:off x="1006642" y="3747419"/>
            <a:ext cx="5867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GET / HTTP/1.1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Host: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sns.cs.princeton.edu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Connection: Keep-Alive</a:t>
            </a:r>
          </a:p>
          <a:p>
            <a:pPr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If-Modified-Since: Tue, 1 Feb 2011 …</a:t>
            </a:r>
          </a:p>
          <a:p>
            <a:pPr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If-None-Match: "7a11f-10ed-3a75ae4a"</a:t>
            </a:r>
          </a:p>
          <a:p>
            <a:pPr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E9BED6-73E2-CD4F-A05B-0E2A0B3FF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105" y="4535570"/>
            <a:ext cx="4876800" cy="19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200" dirty="0">
                <a:solidFill>
                  <a:srgbClr val="FF0000"/>
                </a:solidFill>
                <a:ea typeface="ＭＳ Ｐゴシック" pitchFamily="-108" charset="-128"/>
                <a:cs typeface="ＭＳ Ｐゴシック" pitchFamily="-108" charset="-128"/>
              </a:rPr>
              <a:t>HTTP/1.1 304 Not Modified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ea typeface="ＭＳ Ｐゴシック" pitchFamily="-108" charset="-128"/>
                <a:cs typeface="ＭＳ Ｐゴシック" pitchFamily="-108" charset="-128"/>
              </a:rPr>
              <a:t>Date: Wed, 02 Feb 2011 ….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ea typeface="ＭＳ Ｐゴシック" pitchFamily="-108" charset="-128"/>
                <a:cs typeface="ＭＳ Ｐゴシック" pitchFamily="-108" charset="-128"/>
              </a:rPr>
              <a:t>Server: Apache/2.2.3 (</a:t>
            </a:r>
            <a:r>
              <a:rPr lang="en-US" sz="2200" dirty="0" err="1">
                <a:ea typeface="ＭＳ Ｐゴシック" pitchFamily="-108" charset="-128"/>
                <a:cs typeface="ＭＳ Ｐゴシック" pitchFamily="-108" charset="-128"/>
              </a:rPr>
              <a:t>CentOS</a:t>
            </a:r>
            <a:r>
              <a:rPr lang="en-US" sz="2200" dirty="0">
                <a:ea typeface="ＭＳ Ｐゴシック" pitchFamily="-108" charset="-128"/>
                <a:cs typeface="ＭＳ Ｐゴシック" pitchFamily="-108" charset="-128"/>
              </a:rPr>
              <a:t>)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 err="1">
                <a:solidFill>
                  <a:srgbClr val="FF0000"/>
                </a:solidFill>
                <a:ea typeface="ＭＳ Ｐゴシック" pitchFamily="-108" charset="-128"/>
                <a:cs typeface="ＭＳ Ｐゴシック" pitchFamily="-108" charset="-128"/>
              </a:rPr>
              <a:t>ETag</a:t>
            </a:r>
            <a:r>
              <a:rPr lang="en-US" sz="2200" dirty="0">
                <a:solidFill>
                  <a:srgbClr val="FF0000"/>
                </a:solidFill>
                <a:ea typeface="ＭＳ Ｐゴシック" pitchFamily="-108" charset="-128"/>
                <a:cs typeface="ＭＳ Ｐゴシック" pitchFamily="-108" charset="-128"/>
              </a:rPr>
              <a:t>: "7a11f-10ed-3a75ae4a"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ea typeface="ＭＳ Ｐゴシック" pitchFamily="-108" charset="-128"/>
                <a:cs typeface="ＭＳ Ｐゴシック" pitchFamily="-108" charset="-128"/>
              </a:rPr>
              <a:t>Accept-Ranges: bytes</a:t>
            </a:r>
          </a:p>
        </p:txBody>
      </p:sp>
    </p:spTree>
    <p:extLst>
      <p:ext uri="{BB962C8B-B14F-4D97-AF65-F5344CB8AC3E}">
        <p14:creationId xmlns:p14="http://schemas.microsoft.com/office/powerpoint/2010/main" val="19858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5078"/>
            <a:ext cx="10515600" cy="958663"/>
          </a:xfrm>
        </p:spPr>
        <p:txBody>
          <a:bodyPr/>
          <a:lstStyle/>
          <a:p>
            <a:r>
              <a:rPr lang="en-US" dirty="0" err="1"/>
              <a:t>Statefulness</a:t>
            </a:r>
            <a:r>
              <a:rPr lang="en-US" dirty="0"/>
              <a:t>: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4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CB7F3-55BA-FC43-B9CC-3A4877109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168" y="1825625"/>
            <a:ext cx="97656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3 Goals: Make operations appear</a:t>
            </a:r>
          </a:p>
          <a:p>
            <a:pPr lvl="1">
              <a:spcBef>
                <a:spcPts val="2300"/>
              </a:spcBef>
            </a:pPr>
            <a:r>
              <a:rPr lang="en-US" sz="4000" dirty="0"/>
              <a:t>Local</a:t>
            </a:r>
          </a:p>
          <a:p>
            <a:pPr lvl="1">
              <a:spcBef>
                <a:spcPts val="2300"/>
              </a:spcBef>
            </a:pPr>
            <a:r>
              <a:rPr lang="en-US" sz="4000" dirty="0"/>
              <a:t>Consistent</a:t>
            </a:r>
          </a:p>
          <a:p>
            <a:pPr lvl="1">
              <a:spcBef>
                <a:spcPts val="2300"/>
              </a:spcBef>
            </a:pPr>
            <a:r>
              <a:rPr lang="en-US" sz="4000" dirty="0"/>
              <a:t>Fast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9DB5450-AFCA-724F-B436-750FC9D1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37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175" y="69721"/>
            <a:ext cx="10031506" cy="13936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Server maintain per-client state?</a:t>
            </a:r>
            <a:br>
              <a:rPr lang="en-US" dirty="0"/>
            </a:br>
            <a:r>
              <a:rPr lang="en-US" sz="2600" dirty="0"/>
              <a:t> (which files open for reading/writing, what cached, …)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91867" y="1373752"/>
            <a:ext cx="4458131" cy="639762"/>
          </a:xfrm>
        </p:spPr>
        <p:txBody>
          <a:bodyPr/>
          <a:lstStyle/>
          <a:p>
            <a:r>
              <a:rPr lang="en-US" sz="3200" dirty="0" err="1"/>
              <a:t>Stateful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91868" y="2208066"/>
            <a:ext cx="4706908" cy="4634488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dirty="0">
                <a:solidFill>
                  <a:srgbClr val="0000FF"/>
                </a:solidFill>
              </a:rPr>
              <a:t>Pros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Smaller requests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Simpler </a:t>
            </a:r>
            <a:r>
              <a:rPr lang="en-US" dirty="0" err="1"/>
              <a:t>req</a:t>
            </a:r>
            <a:r>
              <a:rPr lang="en-US" dirty="0"/>
              <a:t> processing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Better cache coherence, file locking, etc.</a:t>
            </a:r>
          </a:p>
          <a:p>
            <a:pPr>
              <a:spcBef>
                <a:spcPts val="1400"/>
              </a:spcBef>
            </a:pPr>
            <a:r>
              <a:rPr lang="en-US" dirty="0">
                <a:solidFill>
                  <a:srgbClr val="C00000"/>
                </a:solidFill>
              </a:rPr>
              <a:t>Cons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Per-client state limits scalability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Fault-tolerance on state required for correctness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1152" y="1373752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/>
              <a:t>Stateless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1152" y="2208067"/>
            <a:ext cx="5104378" cy="4770675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dirty="0">
                <a:solidFill>
                  <a:srgbClr val="0000FF"/>
                </a:solidFill>
              </a:rPr>
              <a:t>Pros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Easy server crash recovery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No open/close needed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Better scalability</a:t>
            </a:r>
          </a:p>
          <a:p>
            <a:pPr lvl="1">
              <a:spcBef>
                <a:spcPts val="1400"/>
              </a:spcBef>
            </a:pPr>
            <a:endParaRPr lang="en-US" sz="800" dirty="0"/>
          </a:p>
          <a:p>
            <a:pPr>
              <a:spcBef>
                <a:spcPts val="1400"/>
              </a:spcBef>
            </a:pPr>
            <a:r>
              <a:rPr lang="en-US" dirty="0">
                <a:solidFill>
                  <a:srgbClr val="C00000"/>
                </a:solidFill>
              </a:rPr>
              <a:t>Cons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Each request must be fully self-describing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Consistency is harder,        e.g., no simple file locking</a:t>
            </a:r>
          </a:p>
        </p:txBody>
      </p:sp>
    </p:spTree>
    <p:extLst>
      <p:ext uri="{BB962C8B-B14F-4D97-AF65-F5344CB8AC3E}">
        <p14:creationId xmlns:p14="http://schemas.microsoft.com/office/powerpoint/2010/main" val="1137214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4196" y="1690688"/>
            <a:ext cx="8793804" cy="50752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Hard state</a:t>
            </a:r>
            <a:r>
              <a:rPr lang="en-US" dirty="0"/>
              <a:t>:  Don’t lose data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Durability:  State not lost</a:t>
            </a:r>
          </a:p>
          <a:p>
            <a:pPr lvl="2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Write to disk, or cold remote backup</a:t>
            </a:r>
          </a:p>
          <a:p>
            <a:pPr lvl="2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Exact replica or recoverable (DB: checkpoint + op log)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Availability (liveness):  Maintain online replicas</a:t>
            </a:r>
          </a:p>
          <a:p>
            <a:pPr>
              <a:lnSpc>
                <a:spcPct val="110000"/>
              </a:lnSpc>
              <a:spcBef>
                <a:spcPts val="2000"/>
              </a:spcBef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Soft state</a:t>
            </a:r>
            <a:r>
              <a:rPr lang="en-US" dirty="0"/>
              <a:t>:  Performance optimization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Traditionally:  Lose at will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More recently:  Yes for correctness (safety), but how does recovery impact availability (liveness)?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It’s all about the state, ’bout the state, …</a:t>
            </a:r>
          </a:p>
        </p:txBody>
      </p:sp>
    </p:spTree>
    <p:extLst>
      <p:ext uri="{BB962C8B-B14F-4D97-AF65-F5344CB8AC3E}">
        <p14:creationId xmlns:p14="http://schemas.microsoft.com/office/powerpoint/2010/main" val="17637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961724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NFS: Naming indirection,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883930"/>
            <a:ext cx="8839200" cy="7311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“Mount” remote FS (</a:t>
            </a:r>
            <a:r>
              <a:rPr lang="en-US" dirty="0" err="1"/>
              <a:t>host:path</a:t>
            </a:r>
            <a:r>
              <a:rPr lang="en-US" dirty="0"/>
              <a:t>) as local directories</a:t>
            </a: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22" y="1601821"/>
            <a:ext cx="6873956" cy="39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72568D9-D1D2-2F4D-A77C-DDD02E5F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1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7932" y="1545076"/>
            <a:ext cx="9500510" cy="5008124"/>
          </a:xfrm>
        </p:spPr>
        <p:txBody>
          <a:bodyPr>
            <a:normAutofit/>
          </a:bodyPr>
          <a:lstStyle/>
          <a:p>
            <a:pPr marL="857250" lvl="2" indent="0">
              <a:lnSpc>
                <a:spcPct val="150000"/>
              </a:lnSpc>
              <a:buNone/>
            </a:pP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 = open(“path”, flags)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read(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buf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n)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write(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buf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n)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close(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Computer maintains state that maps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dirty="0"/>
              <a:t> to </a:t>
            </a:r>
            <a:r>
              <a:rPr lang="en-US" dirty="0" err="1"/>
              <a:t>inode</a:t>
            </a:r>
            <a:r>
              <a:rPr lang="en-US" dirty="0"/>
              <a:t>, offset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FS / Virtual File System (VFS)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03FD920-7439-B048-AF29-9372FE2E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7932" y="1545077"/>
            <a:ext cx="8005865" cy="3960779"/>
          </a:xfrm>
        </p:spPr>
        <p:txBody>
          <a:bodyPr>
            <a:normAutofit/>
          </a:bodyPr>
          <a:lstStyle/>
          <a:p>
            <a:pPr marL="857250" lvl="2" indent="0">
              <a:lnSpc>
                <a:spcPct val="150000"/>
              </a:lnSpc>
              <a:buNone/>
            </a:pP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 = open(“path”, flags)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read(“path”,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buf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n)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write(“path”,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buf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n)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close(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NFS:  Strawman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473E7D-3CE7-3C43-B11C-D38E83A8EFAC}"/>
              </a:ext>
            </a:extLst>
          </p:cNvPr>
          <p:cNvCxnSpPr>
            <a:cxnSpLocks/>
          </p:cNvCxnSpPr>
          <p:nvPr/>
        </p:nvCxnSpPr>
        <p:spPr>
          <a:xfrm>
            <a:off x="2878241" y="4406646"/>
            <a:ext cx="2428865" cy="0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62ABC-20F0-3D49-A7B2-FB5BFD0F2CC6}"/>
              </a:ext>
            </a:extLst>
          </p:cNvPr>
          <p:cNvCxnSpPr>
            <a:cxnSpLocks/>
          </p:cNvCxnSpPr>
          <p:nvPr/>
        </p:nvCxnSpPr>
        <p:spPr>
          <a:xfrm>
            <a:off x="2878242" y="2000843"/>
            <a:ext cx="6122323" cy="0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05AC658-8F04-3E47-BA85-F4E8E35D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0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7932" y="1545077"/>
            <a:ext cx="8341469" cy="3960779"/>
          </a:xfrm>
        </p:spPr>
        <p:txBody>
          <a:bodyPr>
            <a:normAutofit/>
          </a:bodyPr>
          <a:lstStyle/>
          <a:p>
            <a:pPr marL="857250" lvl="2" indent="0">
              <a:lnSpc>
                <a:spcPct val="150000"/>
              </a:lnSpc>
              <a:buNone/>
            </a:pP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 = open(“path”, flags)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read(“path”, offset,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buf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n)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write(“path”, offset,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buf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n)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close(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NFS:  Strawman 2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878241" y="4406646"/>
            <a:ext cx="2428865" cy="0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2878242" y="2000843"/>
            <a:ext cx="6122323" cy="0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6A1F361-73AB-A14D-A302-5824D0B6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 pathnames in </a:t>
            </a:r>
            <a:r>
              <a:rPr lang="en-US" dirty="0" err="1"/>
              <a:t>syscalls</a:t>
            </a:r>
            <a:r>
              <a:rPr lang="en-US" dirty="0"/>
              <a:t>?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709219" y="5141985"/>
            <a:ext cx="8773562" cy="1716015"/>
          </a:xfrm>
        </p:spPr>
        <p:txBody>
          <a:bodyPr>
            <a:noAutofit/>
          </a:bodyPr>
          <a:lstStyle/>
          <a:p>
            <a:r>
              <a:rPr lang="en-US" dirty="0"/>
              <a:t>Should read refer to current 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dir1/f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/>
              <a:t>or 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dir2/f </a:t>
            </a:r>
            <a:r>
              <a:rPr lang="en-US" dirty="0"/>
              <a:t>?</a:t>
            </a:r>
          </a:p>
          <a:p>
            <a:pPr>
              <a:spcBef>
                <a:spcPts val="2000"/>
              </a:spcBef>
            </a:pPr>
            <a:r>
              <a:rPr lang="en-US" dirty="0"/>
              <a:t>In UNIX, it’s 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dir2/f</a:t>
            </a:r>
            <a:r>
              <a:rPr lang="en-US" dirty="0"/>
              <a:t>. How do we preserve in NFS?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53" y="2042839"/>
            <a:ext cx="4543668" cy="24401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93" y="2042839"/>
            <a:ext cx="4820134" cy="2331935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FE878E7-694B-874C-A8BA-3903AD3D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7932" y="1545077"/>
            <a:ext cx="8341469" cy="5220849"/>
          </a:xfrm>
        </p:spPr>
        <p:txBody>
          <a:bodyPr>
            <a:normAutofit/>
          </a:bodyPr>
          <a:lstStyle/>
          <a:p>
            <a:pPr marL="857250" lvl="2" indent="0">
              <a:lnSpc>
                <a:spcPct val="150000"/>
              </a:lnSpc>
              <a:buNone/>
            </a:pP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fh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 = lookup(“path”, flags)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read(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fh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offset,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buf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n)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write(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fh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offset,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buf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, n)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getattr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fh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57150" indent="0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Implemented as Remote Procedure Calls (RPCs)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9514"/>
            <a:ext cx="105156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Stateless NFS (for real)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A9E4A51-4456-4348-AF29-7E134A7C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225" y="6484285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9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1593</Words>
  <Application>Microsoft Macintosh PowerPoint</Application>
  <PresentationFormat>Widescreen</PresentationFormat>
  <Paragraphs>283</Paragraphs>
  <Slides>31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Arial</vt:lpstr>
      <vt:lpstr>Calibri</vt:lpstr>
      <vt:lpstr>Courier</vt:lpstr>
      <vt:lpstr>Courier New</vt:lpstr>
      <vt:lpstr>Helvetica Neue</vt:lpstr>
      <vt:lpstr>Helvetica Neue Medium</vt:lpstr>
      <vt:lpstr>Times</vt:lpstr>
      <vt:lpstr>Times New Roman</vt:lpstr>
      <vt:lpstr>Wingdings</vt:lpstr>
      <vt:lpstr>Office Theme</vt:lpstr>
      <vt:lpstr>Caching and consistency: Network Files Systems + the Web</vt:lpstr>
      <vt:lpstr>Abstraction, abstraction, abstraction!</vt:lpstr>
      <vt:lpstr>PowerPoint Presentation</vt:lpstr>
      <vt:lpstr>NFS: Naming indirection, abstraction</vt:lpstr>
      <vt:lpstr>Local FS / Virtual File System (VFS)</vt:lpstr>
      <vt:lpstr>Stateless NFS:  Strawman 1</vt:lpstr>
      <vt:lpstr>Stateless NFS:  Strawman 2</vt:lpstr>
      <vt:lpstr>Embed pathnames in syscalls?</vt:lpstr>
      <vt:lpstr>Stateless NFS (for real)</vt:lpstr>
      <vt:lpstr>NFS File Handles (fh)</vt:lpstr>
      <vt:lpstr>NFS File Handles (and versioning)</vt:lpstr>
      <vt:lpstr>Are remote == local?</vt:lpstr>
      <vt:lpstr>TANSTANFL (There ain’t no such thing as a free lunch)</vt:lpstr>
      <vt:lpstr>Caching GOOD Lower latency, better scalability  Consistency HARDER No longer one single copy of data, to which all operations are serialized</vt:lpstr>
      <vt:lpstr>Caching options</vt:lpstr>
      <vt:lpstr>NFS</vt:lpstr>
      <vt:lpstr>Exploring the consistency tradeoffs</vt:lpstr>
      <vt:lpstr>NFS Cache Consistency</vt:lpstr>
      <vt:lpstr>Some problems…</vt:lpstr>
      <vt:lpstr>When statefulness helps</vt:lpstr>
      <vt:lpstr>NFS Cache Consistency</vt:lpstr>
      <vt:lpstr>Locks</vt:lpstr>
      <vt:lpstr>Leases</vt:lpstr>
      <vt:lpstr>Using leases</vt:lpstr>
      <vt:lpstr>Bounded lease term simplifies recovery</vt:lpstr>
      <vt:lpstr>Statelessness:  Web caching</vt:lpstr>
      <vt:lpstr>HTTP Caching</vt:lpstr>
      <vt:lpstr>HTTP Caching</vt:lpstr>
      <vt:lpstr>Statefulness: Summary</vt:lpstr>
      <vt:lpstr>Server maintain per-client state?  (which files open for reading/writing, what cached, …)</vt:lpstr>
      <vt:lpstr>It’s all about the state, ’bout the state, 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Freedman</cp:lastModifiedBy>
  <cp:revision>39</cp:revision>
  <dcterms:created xsi:type="dcterms:W3CDTF">2018-09-09T13:59:16Z</dcterms:created>
  <dcterms:modified xsi:type="dcterms:W3CDTF">2019-09-16T02:29:24Z</dcterms:modified>
</cp:coreProperties>
</file>