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70" r:id="rId7"/>
    <p:sldId id="262" r:id="rId8"/>
    <p:sldId id="267" r:id="rId9"/>
    <p:sldId id="268" r:id="rId10"/>
    <p:sldId id="269" r:id="rId11"/>
    <p:sldId id="263" r:id="rId12"/>
    <p:sldId id="272" r:id="rId13"/>
    <p:sldId id="273" r:id="rId14"/>
    <p:sldId id="300" r:id="rId15"/>
    <p:sldId id="274" r:id="rId16"/>
    <p:sldId id="301" r:id="rId17"/>
    <p:sldId id="277" r:id="rId18"/>
    <p:sldId id="275" r:id="rId19"/>
    <p:sldId id="302" r:id="rId20"/>
    <p:sldId id="276" r:id="rId21"/>
    <p:sldId id="304" r:id="rId22"/>
    <p:sldId id="278" r:id="rId23"/>
    <p:sldId id="303" r:id="rId24"/>
    <p:sldId id="279" r:id="rId25"/>
    <p:sldId id="280" r:id="rId26"/>
    <p:sldId id="281" r:id="rId27"/>
    <p:sldId id="282" r:id="rId28"/>
    <p:sldId id="283" r:id="rId29"/>
    <p:sldId id="286" r:id="rId30"/>
    <p:sldId id="288" r:id="rId31"/>
    <p:sldId id="287" r:id="rId32"/>
    <p:sldId id="289" r:id="rId33"/>
    <p:sldId id="290" r:id="rId34"/>
    <p:sldId id="284" r:id="rId35"/>
    <p:sldId id="291" r:id="rId36"/>
    <p:sldId id="293" r:id="rId37"/>
    <p:sldId id="294" r:id="rId38"/>
    <p:sldId id="295" r:id="rId39"/>
    <p:sldId id="292" r:id="rId40"/>
    <p:sldId id="298" r:id="rId41"/>
    <p:sldId id="296" r:id="rId42"/>
  </p:sldIdLst>
  <p:sldSz cx="9144000" cy="6858000" type="overhead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7"/>
    <p:restoredTop sz="74886"/>
  </p:normalViewPr>
  <p:slideViewPr>
    <p:cSldViewPr snapToGrid="0" snapToObjects="1">
      <p:cViewPr>
        <p:scale>
          <a:sx n="65" d="100"/>
          <a:sy n="65" d="100"/>
        </p:scale>
        <p:origin x="374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C5ACC-4E53-F548-8981-D2A2E9F6A95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FCF91-E665-3A41-AA53-58C5E8199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EF02C-64A5-AB4A-93C5-AC1A99F90A8C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B72E-780E-E349-B2DC-26C9A9EF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Q: Fault Tolerance Strategies</a:t>
            </a:r>
          </a:p>
          <a:p>
            <a:pPr marL="0" indent="0">
              <a:buNone/>
            </a:pPr>
            <a:r>
              <a:rPr lang="en-US" dirty="0" smtClean="0"/>
              <a:t>A: Replicate in time, e.g., try it again</a:t>
            </a:r>
            <a:r>
              <a:rPr lang="en-US" baseline="0" dirty="0" smtClean="0"/>
              <a:t> like with worker failure in MapReduce</a:t>
            </a:r>
          </a:p>
          <a:p>
            <a:pPr marL="0" indent="0">
              <a:buNone/>
            </a:pPr>
            <a:r>
              <a:rPr lang="en-US" baseline="0" dirty="0" smtClean="0"/>
              <a:t>A: Replicate in space, e.g., Raft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Q: Scaling computation/storage/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A: Have different machines do different work at the same time (MapReduce) for computation</a:t>
            </a:r>
          </a:p>
          <a:p>
            <a:pPr marL="0" indent="0">
              <a:buNone/>
            </a:pPr>
            <a:r>
              <a:rPr lang="en-US" baseline="0" dirty="0" smtClean="0"/>
              <a:t>A: Have different machines store different data, w/ </a:t>
            </a:r>
            <a:r>
              <a:rPr lang="en-US" baseline="0" dirty="0" err="1" smtClean="0"/>
              <a:t>sharding</a:t>
            </a:r>
            <a:r>
              <a:rPr lang="en-US" baseline="0" dirty="0" smtClean="0"/>
              <a:t>, for storage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Q: Physical location</a:t>
            </a:r>
          </a:p>
          <a:p>
            <a:pPr marL="0" indent="0">
              <a:buNone/>
            </a:pPr>
            <a:r>
              <a:rPr lang="en-US" baseline="0" dirty="0" smtClean="0"/>
              <a:t>A: Have multiple replicas of data, close to people -&gt; faster, will be available even if offline or network partition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4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continue</a:t>
            </a:r>
            <a:r>
              <a:rPr lang="en-US" baseline="0" dirty="0" smtClean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continue</a:t>
            </a:r>
            <a:r>
              <a:rPr lang="en-US" baseline="0" dirty="0" smtClean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 is this mapping done? Very similar to CDN location load balancing discussion in the last class!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4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Switch to world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Separate out different levels of functionality so they can be reused across systems/applications and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379D-1A7F-3D49-ACC9-BE0059B06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A67A-5C42-2A42-9C2D-02F5B0F93C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D1B6-E01C-7F4E-AE2D-8E2A896FF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9E6D-9440-5948-9EF5-C78FB5D2D1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7653-D91B-6A46-8A08-5A5304668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EB8-7716-8346-B397-050384C7F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6CA0-D451-6948-B8B8-170D3A0514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18BD-9EEB-ED43-B919-7585B5BC7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EAA3-F13A-3948-8183-4170C95FE7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DECA-2D96-5D48-80CD-45E6E844A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46C9-5242-6046-9F1C-4E88ECE69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967" y="0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324" y="1482811"/>
            <a:ext cx="8592064" cy="4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7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800683EE-98E4-2A41-841D-025B3C492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12/11/19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33600" y="-70104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0" y="132588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microsoft.com/office/2007/relationships/hdphoto" Target="../media/hdphoto2.wdp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57250"/>
            <a:ext cx="6858000" cy="1790700"/>
          </a:xfrm>
        </p:spPr>
        <p:txBody>
          <a:bodyPr>
            <a:normAutofit/>
          </a:bodyPr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37259"/>
            <a:ext cx="6858000" cy="124182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COS 418/518: (Advanced) Distributed Systems</a:t>
            </a:r>
          </a:p>
          <a:p>
            <a:r>
              <a:rPr lang="en-US" dirty="0"/>
              <a:t>Lecture </a:t>
            </a:r>
            <a:r>
              <a:rPr lang="en-US" dirty="0" smtClean="0"/>
              <a:t>21</a:t>
            </a:r>
            <a:endParaRPr lang="en-US" dirty="0"/>
          </a:p>
          <a:p>
            <a:endParaRPr lang="en-US" dirty="0"/>
          </a:p>
          <a:p>
            <a:r>
              <a:rPr lang="en-US" dirty="0"/>
              <a:t>Mike Freedman &amp; 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218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P2P Systems &amp; DHTs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Efficiency of various designs</a:t>
            </a:r>
          </a:p>
          <a:p>
            <a:endParaRPr lang="en-US" dirty="0"/>
          </a:p>
          <a:p>
            <a:r>
              <a:rPr lang="en-US" dirty="0" smtClean="0"/>
              <a:t>Goal: </a:t>
            </a:r>
            <a:r>
              <a:rPr lang="en-US" dirty="0" smtClean="0">
                <a:solidFill>
                  <a:schemeClr val="accent2"/>
                </a:solidFill>
              </a:rPr>
              <a:t>scale </a:t>
            </a:r>
            <a:r>
              <a:rPr lang="en-US" dirty="0" smtClean="0"/>
              <a:t>lookup state, lookup computation, storage; </a:t>
            </a:r>
            <a:r>
              <a:rPr lang="en-US" dirty="0" smtClean="0">
                <a:solidFill>
                  <a:schemeClr val="accent2"/>
                </a:solidFill>
              </a:rPr>
              <a:t>fault tolerant</a:t>
            </a:r>
          </a:p>
          <a:p>
            <a:endParaRPr lang="en-US" dirty="0"/>
          </a:p>
          <a:p>
            <a:r>
              <a:rPr lang="en-US" dirty="0" smtClean="0"/>
              <a:t>Scale lookup state, lookup computation</a:t>
            </a:r>
            <a:r>
              <a:rPr lang="en-US" dirty="0"/>
              <a:t> </a:t>
            </a:r>
            <a:r>
              <a:rPr lang="en-US" dirty="0" smtClean="0"/>
              <a:t>w/ Chord</a:t>
            </a:r>
          </a:p>
          <a:p>
            <a:endParaRPr lang="en-US" dirty="0"/>
          </a:p>
          <a:p>
            <a:r>
              <a:rPr lang="en-US" dirty="0" smtClean="0"/>
              <a:t>Scale storage with </a:t>
            </a:r>
            <a:r>
              <a:rPr lang="en-US" dirty="0" err="1" smtClean="0"/>
              <a:t>sharding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Fault tolerance through replication, robust protocols</a:t>
            </a:r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Favor </a:t>
            </a:r>
            <a:r>
              <a:rPr lang="en-US" dirty="0" smtClean="0">
                <a:solidFill>
                  <a:schemeClr val="accent2"/>
                </a:solidFill>
              </a:rPr>
              <a:t>availability </a:t>
            </a:r>
            <a:r>
              <a:rPr lang="en-US" dirty="0" smtClean="0"/>
              <a:t>above all + </a:t>
            </a:r>
            <a:r>
              <a:rPr lang="en-US" dirty="0" smtClean="0">
                <a:solidFill>
                  <a:schemeClr val="accent2"/>
                </a:solidFill>
              </a:rPr>
              <a:t>scalable </a:t>
            </a:r>
            <a:r>
              <a:rPr lang="en-US" dirty="0" smtClean="0"/>
              <a:t>storage</a:t>
            </a:r>
          </a:p>
          <a:p>
            <a:endParaRPr lang="en-US" dirty="0"/>
          </a:p>
          <a:p>
            <a:r>
              <a:rPr lang="en-US" dirty="0" smtClean="0"/>
              <a:t>Eventual consistency (really eventual)</a:t>
            </a:r>
          </a:p>
          <a:p>
            <a:endParaRPr lang="en-US" dirty="0" smtClean="0"/>
          </a:p>
          <a:p>
            <a:r>
              <a:rPr lang="en-US" dirty="0" smtClean="0"/>
              <a:t>Zero-hop DHT on top of data </a:t>
            </a:r>
            <a:r>
              <a:rPr lang="en-US" dirty="0" err="1" smtClean="0"/>
              <a:t>sharded</a:t>
            </a:r>
            <a:r>
              <a:rPr lang="en-US" dirty="0" smtClean="0"/>
              <a:t> with consistent hashing</a:t>
            </a:r>
          </a:p>
          <a:p>
            <a:pPr lvl="1"/>
            <a:r>
              <a:rPr lang="en-US" dirty="0" smtClean="0"/>
              <a:t>Virtual nodes enable better load balancing (improves </a:t>
            </a:r>
            <a:r>
              <a:rPr lang="en-US" dirty="0" smtClean="0">
                <a:solidFill>
                  <a:schemeClr val="accent2"/>
                </a:solidFill>
              </a:rPr>
              <a:t>throughput</a:t>
            </a:r>
            <a:r>
              <a:rPr lang="en-US" dirty="0" smtClean="0"/>
              <a:t>), but design to still ensure fault tolerance</a:t>
            </a:r>
          </a:p>
        </p:txBody>
      </p:sp>
    </p:spTree>
    <p:extLst>
      <p:ext uri="{BB962C8B-B14F-4D97-AF65-F5344CB8AC3E}">
        <p14:creationId xmlns:p14="http://schemas.microsoft.com/office/powerpoint/2010/main" val="13164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build systems that are fault tolerant, scalable, provide low latency, highly available</a:t>
            </a:r>
          </a:p>
          <a:p>
            <a:endParaRPr lang="en-US" dirty="0"/>
          </a:p>
          <a:p>
            <a:r>
              <a:rPr lang="en-US" dirty="0" smtClean="0"/>
              <a:t>But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Weak guarantees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02455"/>
              </p:ext>
            </p:extLst>
          </p:nvPr>
        </p:nvGraphicFramePr>
        <p:xfrm>
          <a:off x="683777" y="1453645"/>
          <a:ext cx="795851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87"/>
                <a:gridCol w="1139182"/>
                <a:gridCol w="1294726"/>
                <a:gridCol w="2079653"/>
                <a:gridCol w="2063469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6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Linearizability</a:t>
            </a:r>
            <a:r>
              <a:rPr lang="en-US" dirty="0" smtClean="0"/>
              <a:t>: acts just like 1 machine processing requests 1 at a time!</a:t>
            </a:r>
          </a:p>
          <a:p>
            <a:endParaRPr lang="en-US" dirty="0"/>
          </a:p>
          <a:p>
            <a:r>
              <a:rPr lang="en-US" dirty="0" smtClean="0"/>
              <a:t>Replicated state machines:</a:t>
            </a:r>
          </a:p>
          <a:p>
            <a:pPr lvl="1"/>
            <a:r>
              <a:rPr lang="en-US" dirty="0" smtClean="0"/>
              <a:t>Log of operations, execute in order</a:t>
            </a:r>
          </a:p>
          <a:p>
            <a:pPr lvl="1"/>
            <a:r>
              <a:rPr lang="en-US" dirty="0" smtClean="0"/>
              <a:t>Primary-backup (and VM-FT)</a:t>
            </a:r>
          </a:p>
          <a:p>
            <a:pPr lvl="2"/>
            <a:r>
              <a:rPr lang="en-US" dirty="0" smtClean="0"/>
              <a:t>Special mechanism for failure detection</a:t>
            </a:r>
          </a:p>
          <a:p>
            <a:pPr lvl="2"/>
            <a:r>
              <a:rPr lang="en-US" dirty="0" smtClean="0"/>
              <a:t>React to failure</a:t>
            </a:r>
          </a:p>
          <a:p>
            <a:pPr lvl="1"/>
            <a:r>
              <a:rPr lang="en-US" dirty="0" err="1" smtClean="0"/>
              <a:t>Paxos</a:t>
            </a:r>
            <a:r>
              <a:rPr lang="en-US" dirty="0" smtClean="0"/>
              <a:t>, RAFT</a:t>
            </a:r>
          </a:p>
          <a:p>
            <a:pPr lvl="2"/>
            <a:r>
              <a:rPr lang="en-US" dirty="0" smtClean="0"/>
              <a:t>Built in failure detection using quorums (f+1 out of 2f+1)</a:t>
            </a:r>
          </a:p>
          <a:p>
            <a:pPr lvl="2"/>
            <a:r>
              <a:rPr lang="en-US" dirty="0" smtClean="0"/>
              <a:t>Mask non-leader failure</a:t>
            </a:r>
          </a:p>
        </p:txBody>
      </p:sp>
    </p:spTree>
    <p:extLst>
      <p:ext uri="{BB962C8B-B14F-4D97-AF65-F5344CB8AC3E}">
        <p14:creationId xmlns:p14="http://schemas.microsoft.com/office/powerpoint/2010/main" val="19662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9617"/>
              </p:ext>
            </p:extLst>
          </p:nvPr>
        </p:nvGraphicFramePr>
        <p:xfrm>
          <a:off x="323682" y="1453645"/>
          <a:ext cx="8318613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200"/>
                <a:gridCol w="1083521"/>
                <a:gridCol w="1353308"/>
                <a:gridCol w="2173750"/>
                <a:gridCol w="2156834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8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Impossibility Results Guide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CAP: Must choose either availability of all replicas or consistency between replicas</a:t>
            </a:r>
          </a:p>
          <a:p>
            <a:endParaRPr lang="en-US" dirty="0"/>
          </a:p>
          <a:p>
            <a:r>
              <a:rPr lang="en-US" dirty="0" smtClean="0"/>
              <a:t>PRAM: Must choose either low latency of operations or consistency between replicas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Availability + Low Latency + Scalability + Strong</a:t>
            </a:r>
            <a:r>
              <a:rPr lang="en-US" i="1" dirty="0" smtClean="0"/>
              <a:t>er</a:t>
            </a:r>
            <a:r>
              <a:rPr lang="en-US" dirty="0" smtClean="0"/>
              <a:t> Guarantees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COPS provides causal consistency</a:t>
            </a:r>
          </a:p>
          <a:p>
            <a:pPr lvl="1"/>
            <a:r>
              <a:rPr lang="en-US" dirty="0" smtClean="0"/>
              <a:t>Stronger </a:t>
            </a:r>
            <a:r>
              <a:rPr lang="en-US" dirty="0" smtClean="0"/>
              <a:t>guarantees impossible w/ low latency</a:t>
            </a:r>
          </a:p>
          <a:p>
            <a:pPr lvl="1"/>
            <a:r>
              <a:rPr lang="en-US" dirty="0" smtClean="0"/>
              <a:t>Like a scalable Bayou</a:t>
            </a:r>
          </a:p>
          <a:p>
            <a:endParaRPr lang="en-US" dirty="0"/>
          </a:p>
          <a:p>
            <a:r>
              <a:rPr lang="en-US" dirty="0" err="1" smtClean="0"/>
              <a:t>Sharding</a:t>
            </a:r>
            <a:r>
              <a:rPr lang="en-US" dirty="0" smtClean="0"/>
              <a:t> to scale storage within a datacenter</a:t>
            </a:r>
          </a:p>
          <a:p>
            <a:r>
              <a:rPr lang="en-US" dirty="0" smtClean="0"/>
              <a:t>Geo-replicate data across datacenters</a:t>
            </a:r>
          </a:p>
          <a:p>
            <a:pPr lvl="1"/>
            <a:r>
              <a:rPr lang="en-US" dirty="0" smtClean="0"/>
              <a:t>Replication and </a:t>
            </a:r>
            <a:r>
              <a:rPr lang="en-US" dirty="0" err="1" smtClean="0"/>
              <a:t>sharding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New protocols for replicating writes between replicas and reading data</a:t>
            </a:r>
          </a:p>
          <a:p>
            <a:pPr lvl="1"/>
            <a:r>
              <a:rPr lang="en-US" dirty="0" smtClean="0"/>
              <a:t>Distributed protocols w/ work on only some machines in each replica for scalability</a:t>
            </a:r>
          </a:p>
          <a:p>
            <a:pPr lvl="1"/>
            <a:r>
              <a:rPr lang="en-US" dirty="0" smtClean="0"/>
              <a:t>Consistently reading data across shards required transactions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2799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/>
                <a:gridCol w="1120411"/>
                <a:gridCol w="1399383"/>
                <a:gridCol w="1896667"/>
                <a:gridCol w="258135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1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Strict </a:t>
            </a:r>
            <a:r>
              <a:rPr lang="en-US" dirty="0" err="1" smtClean="0"/>
              <a:t>Serializability</a:t>
            </a:r>
            <a:r>
              <a:rPr lang="en-US" dirty="0" smtClean="0"/>
              <a:t>: acts just like 1 machine processing requests 1 at a time with transactions across shards</a:t>
            </a:r>
          </a:p>
          <a:p>
            <a:endParaRPr lang="en-US" dirty="0"/>
          </a:p>
          <a:p>
            <a:r>
              <a:rPr lang="en-US" dirty="0" smtClean="0"/>
              <a:t>Atomic Commit w/ 2PC</a:t>
            </a:r>
          </a:p>
          <a:p>
            <a:endParaRPr lang="en-US" dirty="0"/>
          </a:p>
          <a:p>
            <a:r>
              <a:rPr lang="en-US" dirty="0" smtClean="0"/>
              <a:t>Concurrency control</a:t>
            </a:r>
          </a:p>
          <a:p>
            <a:pPr lvl="1"/>
            <a:r>
              <a:rPr lang="en-US" dirty="0" smtClean="0"/>
              <a:t>1 Big Lock: No concurrency </a:t>
            </a:r>
            <a:r>
              <a:rPr lang="en-US" dirty="0" smtClean="0">
                <a:sym typeface="Wingdings"/>
              </a:rPr>
              <a:t> </a:t>
            </a:r>
            <a:endParaRPr lang="en-US" dirty="0" smtClean="0"/>
          </a:p>
          <a:p>
            <a:pPr lvl="1"/>
            <a:r>
              <a:rPr lang="en-US" dirty="0" smtClean="0"/>
              <a:t>2PL: Growing phase then shrinking phase</a:t>
            </a:r>
          </a:p>
          <a:p>
            <a:pPr lvl="1"/>
            <a:r>
              <a:rPr lang="en-US" dirty="0" smtClean="0"/>
              <a:t>OCC: Assume you will succeed, only acquire locks during 2PC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Lecture 1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60251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/>
                <a:gridCol w="1120411"/>
                <a:gridCol w="1399383"/>
                <a:gridCol w="1896667"/>
                <a:gridCol w="258135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6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 + 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Google’s Spanner</a:t>
            </a:r>
          </a:p>
          <a:p>
            <a:pPr lvl="1"/>
            <a:r>
              <a:rPr lang="en-US" dirty="0" err="1" smtClean="0"/>
              <a:t>Sharding</a:t>
            </a:r>
            <a:r>
              <a:rPr lang="en-US" dirty="0" smtClean="0"/>
              <a:t> to scale storage</a:t>
            </a:r>
          </a:p>
          <a:p>
            <a:pPr lvl="1"/>
            <a:r>
              <a:rPr lang="en-US" dirty="0" err="1" smtClean="0"/>
              <a:t>Paxos</a:t>
            </a:r>
            <a:r>
              <a:rPr lang="en-US" dirty="0" smtClean="0"/>
              <a:t> for fault tolerance</a:t>
            </a:r>
          </a:p>
          <a:p>
            <a:pPr lvl="1"/>
            <a:r>
              <a:rPr lang="en-US" dirty="0" smtClean="0"/>
              <a:t>2PL + 2PC for read-write transactions</a:t>
            </a:r>
          </a:p>
          <a:p>
            <a:pPr lvl="2"/>
            <a:r>
              <a:rPr lang="en-US" dirty="0" smtClean="0"/>
              <a:t>Strict </a:t>
            </a:r>
            <a:r>
              <a:rPr lang="en-US" dirty="0" err="1" smtClean="0"/>
              <a:t>serializability</a:t>
            </a:r>
            <a:endParaRPr lang="en-US" dirty="0"/>
          </a:p>
          <a:p>
            <a:pPr lvl="2"/>
            <a:r>
              <a:rPr lang="en-US" dirty="0" smtClean="0"/>
              <a:t>Scalable processing </a:t>
            </a:r>
            <a:r>
              <a:rPr lang="mr-IN" dirty="0" smtClean="0"/>
              <a:t>…</a:t>
            </a:r>
            <a:r>
              <a:rPr lang="en-US" dirty="0" smtClean="0"/>
              <a:t> mostly</a:t>
            </a:r>
          </a:p>
          <a:p>
            <a:endParaRPr lang="en-US" dirty="0"/>
          </a:p>
          <a:p>
            <a:r>
              <a:rPr lang="en-US" dirty="0" smtClean="0"/>
              <a:t>So many reads, make read-only </a:t>
            </a:r>
            <a:r>
              <a:rPr lang="en-US" dirty="0" err="1" smtClean="0"/>
              <a:t>txns</a:t>
            </a:r>
            <a:r>
              <a:rPr lang="en-US" dirty="0" smtClean="0"/>
              <a:t> efficient!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Strictly serializable read-only transactions that block, but do not acquire any locks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Stale read-only transactions that do not even block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Enabled by </a:t>
            </a:r>
            <a:r>
              <a:rPr lang="en-US" dirty="0" err="1" smtClean="0"/>
              <a:t>TrueTime</a:t>
            </a:r>
            <a:endParaRPr lang="en-US" dirty="0" smtClean="0"/>
          </a:p>
          <a:p>
            <a:pPr lvl="1"/>
            <a:r>
              <a:rPr lang="en-US" dirty="0" err="1" smtClean="0"/>
              <a:t>TrueTime</a:t>
            </a:r>
            <a:r>
              <a:rPr lang="en-US" dirty="0" smtClean="0"/>
              <a:t> </a:t>
            </a:r>
            <a:r>
              <a:rPr lang="en-US" dirty="0"/>
              <a:t>gives bounded </a:t>
            </a:r>
            <a:r>
              <a:rPr lang="en-US" dirty="0" smtClean="0"/>
              <a:t>wall-clock time </a:t>
            </a:r>
            <a:r>
              <a:rPr lang="en-US" dirty="0"/>
              <a:t>interval</a:t>
            </a:r>
          </a:p>
          <a:p>
            <a:pPr lvl="1"/>
            <a:r>
              <a:rPr lang="en-US" dirty="0"/>
              <a:t>Commit wait ensures a transaction completes after its wall-clock commit time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3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41204"/>
              </p:ext>
            </p:extLst>
          </p:nvPr>
        </p:nvGraphicFramePr>
        <p:xfrm>
          <a:off x="323682" y="1453645"/>
          <a:ext cx="8601832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/>
                <a:gridCol w="1120411"/>
                <a:gridCol w="1399383"/>
                <a:gridCol w="1896667"/>
                <a:gridCol w="258135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Spanner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(stale-read)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(yes)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 smtClean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(stale)</a:t>
                      </a:r>
                      <a:endParaRPr lang="en-US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7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 + Low Latency?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SNOW is impossible for read-only transactions</a:t>
            </a:r>
          </a:p>
          <a:p>
            <a:endParaRPr lang="en-US" dirty="0"/>
          </a:p>
          <a:p>
            <a:r>
              <a:rPr lang="en-US" dirty="0" smtClean="0"/>
              <a:t>Must choose either the strongest guarantees</a:t>
            </a:r>
            <a:br>
              <a:rPr lang="en-US" dirty="0" smtClean="0"/>
            </a:br>
            <a:r>
              <a:rPr lang="en-US" dirty="0" smtClean="0"/>
              <a:t>(Strict </a:t>
            </a:r>
            <a:r>
              <a:rPr lang="en-US" dirty="0" err="1" smtClean="0"/>
              <a:t>Serializability</a:t>
            </a:r>
            <a:r>
              <a:rPr lang="en-US" dirty="0" smtClean="0"/>
              <a:t> &amp; Write transactions)</a:t>
            </a:r>
            <a:br>
              <a:rPr lang="en-US" dirty="0" smtClean="0"/>
            </a:br>
            <a:r>
              <a:rPr lang="en-US" dirty="0" smtClean="0"/>
              <a:t>or</a:t>
            </a:r>
            <a:r>
              <a:rPr lang="en-US" dirty="0"/>
              <a:t> </a:t>
            </a:r>
            <a:r>
              <a:rPr lang="en-US" dirty="0" smtClean="0"/>
              <a:t>the lowest latency</a:t>
            </a:r>
            <a:br>
              <a:rPr lang="en-US" dirty="0" smtClean="0"/>
            </a:br>
            <a:r>
              <a:rPr lang="en-US" dirty="0" smtClean="0"/>
              <a:t>(Non-blocking &amp; One Round)</a:t>
            </a:r>
          </a:p>
          <a:p>
            <a:endParaRPr lang="en-US" dirty="0"/>
          </a:p>
          <a:p>
            <a:r>
              <a:rPr lang="en-US" dirty="0" smtClean="0"/>
              <a:t>PRAM / CAP are for replication</a:t>
            </a:r>
            <a:br>
              <a:rPr lang="en-US" dirty="0" smtClean="0"/>
            </a:br>
            <a:r>
              <a:rPr lang="en-US" dirty="0" smtClean="0"/>
              <a:t>SNOW is for </a:t>
            </a:r>
            <a:r>
              <a:rPr lang="en-US" dirty="0" err="1" smtClean="0"/>
              <a:t>sharding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0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Can!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systems that are fault tolerant, scalable, provide low latency, highly available</a:t>
            </a:r>
            <a:endParaRPr lang="en-US" i="1" dirty="0" smtClean="0"/>
          </a:p>
          <a:p>
            <a:pPr lvl="1"/>
            <a:r>
              <a:rPr lang="en-US" dirty="0" smtClean="0"/>
              <a:t>+ strong</a:t>
            </a:r>
            <a:r>
              <a:rPr lang="en-US" i="1" dirty="0" smtClean="0"/>
              <a:t>er</a:t>
            </a:r>
            <a:r>
              <a:rPr lang="en-US" dirty="0" smtClean="0"/>
              <a:t> guarantees, but not the strongest</a:t>
            </a:r>
          </a:p>
          <a:p>
            <a:endParaRPr lang="en-US" dirty="0" smtClean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Build systems </a:t>
            </a:r>
            <a:r>
              <a:rPr lang="en-US" dirty="0"/>
              <a:t>that are fault tolerant, scalable, </a:t>
            </a:r>
            <a:r>
              <a:rPr lang="en-US" dirty="0" smtClean="0"/>
              <a:t>and provide the strongest guarantees</a:t>
            </a:r>
          </a:p>
        </p:txBody>
      </p:sp>
    </p:spTree>
    <p:extLst>
      <p:ext uri="{BB962C8B-B14F-4D97-AF65-F5344CB8AC3E}">
        <p14:creationId xmlns:p14="http://schemas.microsoft.com/office/powerpoint/2010/main" val="10391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67" y="0"/>
            <a:ext cx="8766433" cy="1325563"/>
          </a:xfrm>
        </p:spPr>
        <p:txBody>
          <a:bodyPr/>
          <a:lstStyle/>
          <a:p>
            <a:r>
              <a:rPr lang="en-US" dirty="0" smtClean="0"/>
              <a:t>Making Systems Faster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Exploiting many types of parallelism in Facebook’s Streaming Video Engine</a:t>
            </a:r>
          </a:p>
          <a:p>
            <a:endParaRPr lang="en-US" dirty="0"/>
          </a:p>
          <a:p>
            <a:r>
              <a:rPr lang="en-US" dirty="0" smtClean="0"/>
              <a:t>Reasoning about the performance of distributed systems using a mental model</a:t>
            </a:r>
          </a:p>
        </p:txBody>
      </p:sp>
    </p:spTree>
    <p:extLst>
      <p:ext uri="{BB962C8B-B14F-4D97-AF65-F5344CB8AC3E}">
        <p14:creationId xmlns:p14="http://schemas.microsoft.com/office/powerpoint/2010/main" val="126901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It In Action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BlankMap-USA-states.PNG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-27246" y="1375468"/>
            <a:ext cx="9171246" cy="55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Freeform 142"/>
          <p:cNvSpPr/>
          <p:nvPr/>
        </p:nvSpPr>
        <p:spPr>
          <a:xfrm>
            <a:off x="107104" y="5322738"/>
            <a:ext cx="3457928" cy="1744143"/>
          </a:xfrm>
          <a:custGeom>
            <a:avLst/>
            <a:gdLst>
              <a:gd name="connsiteX0" fmla="*/ 107104 w 3457928"/>
              <a:gd name="connsiteY0" fmla="*/ 0 h 1744143"/>
              <a:gd name="connsiteX1" fmla="*/ 1193444 w 3457928"/>
              <a:gd name="connsiteY1" fmla="*/ 0 h 1744143"/>
              <a:gd name="connsiteX2" fmla="*/ 1881969 w 3457928"/>
              <a:gd name="connsiteY2" fmla="*/ 474284 h 1744143"/>
              <a:gd name="connsiteX3" fmla="*/ 2325686 w 3457928"/>
              <a:gd name="connsiteY3" fmla="*/ 611980 h 1744143"/>
              <a:gd name="connsiteX4" fmla="*/ 2983610 w 3457928"/>
              <a:gd name="connsiteY4" fmla="*/ 902670 h 1744143"/>
              <a:gd name="connsiteX5" fmla="*/ 3457928 w 3457928"/>
              <a:gd name="connsiteY5" fmla="*/ 1269858 h 1744143"/>
              <a:gd name="connsiteX6" fmla="*/ 3396725 w 3457928"/>
              <a:gd name="connsiteY6" fmla="*/ 1698244 h 1744143"/>
              <a:gd name="connsiteX7" fmla="*/ 2631697 w 3457928"/>
              <a:gd name="connsiteY7" fmla="*/ 1744143 h 1744143"/>
              <a:gd name="connsiteX8" fmla="*/ 1193444 w 3457928"/>
              <a:gd name="connsiteY8" fmla="*/ 1713544 h 1744143"/>
              <a:gd name="connsiteX9" fmla="*/ 0 w 3457928"/>
              <a:gd name="connsiteY9" fmla="*/ 1682945 h 1744143"/>
              <a:gd name="connsiteX10" fmla="*/ 45902 w 3457928"/>
              <a:gd name="connsiteY10" fmla="*/ 0 h 1744143"/>
              <a:gd name="connsiteX11" fmla="*/ 107104 w 3457928"/>
              <a:gd name="connsiteY11" fmla="*/ 0 h 174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7928" h="1744143">
                <a:moveTo>
                  <a:pt x="107104" y="0"/>
                </a:moveTo>
                <a:lnTo>
                  <a:pt x="1193444" y="0"/>
                </a:lnTo>
                <a:lnTo>
                  <a:pt x="1881969" y="474284"/>
                </a:lnTo>
                <a:lnTo>
                  <a:pt x="2325686" y="611980"/>
                </a:lnTo>
                <a:lnTo>
                  <a:pt x="2983610" y="902670"/>
                </a:lnTo>
                <a:lnTo>
                  <a:pt x="3457928" y="1269858"/>
                </a:lnTo>
                <a:lnTo>
                  <a:pt x="3396725" y="1698244"/>
                </a:lnTo>
                <a:lnTo>
                  <a:pt x="2631697" y="1744143"/>
                </a:lnTo>
                <a:lnTo>
                  <a:pt x="1193444" y="1713544"/>
                </a:lnTo>
                <a:lnTo>
                  <a:pt x="0" y="1682945"/>
                </a:lnTo>
                <a:lnTo>
                  <a:pt x="45902" y="0"/>
                </a:lnTo>
                <a:lnTo>
                  <a:pt x="1071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/>
            </a:endParaRPr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F63C-B4E6-6041-B84D-EFD5916BABAF}" type="slidenum">
              <a:rPr lang="en-US" smtClean="0"/>
              <a:t>27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0850" y="2715769"/>
            <a:ext cx="8785261" cy="3516437"/>
            <a:chOff x="50850" y="2715769"/>
            <a:chExt cx="8785261" cy="351643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50" y="2715769"/>
              <a:ext cx="1501301" cy="99503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0100" y="5237169"/>
              <a:ext cx="1501301" cy="99503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4810" y="3066566"/>
              <a:ext cx="1501301" cy="9950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70821" y="2082153"/>
            <a:ext cx="7918742" cy="3705128"/>
            <a:chOff x="770821" y="2082153"/>
            <a:chExt cx="7918742" cy="3705128"/>
          </a:xfrm>
        </p:grpSpPr>
        <p:grpSp>
          <p:nvGrpSpPr>
            <p:cNvPr id="3" name="Group 2"/>
            <p:cNvGrpSpPr/>
            <p:nvPr/>
          </p:nvGrpSpPr>
          <p:grpSpPr>
            <a:xfrm>
              <a:off x="770821" y="2311400"/>
              <a:ext cx="1451352" cy="2050194"/>
              <a:chOff x="770821" y="2311400"/>
              <a:chExt cx="1451352" cy="205019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6000" y="2311400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 rot="907609">
                <a:off x="1359396" y="2616818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 rot="19390283">
                <a:off x="770821" y="3633325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/>
          </p:nvGrpSpPr>
          <p:grpSpPr>
            <a:xfrm>
              <a:off x="3040385" y="3546866"/>
              <a:ext cx="2731295" cy="2240415"/>
              <a:chOff x="3040385" y="3546866"/>
              <a:chExt cx="2731295" cy="2240415"/>
            </a:xfrm>
          </p:grpSpPr>
          <p:grpSp>
            <p:nvGrpSpPr>
              <p:cNvPr id="36" name="Group 35"/>
              <p:cNvGrpSpPr/>
              <p:nvPr/>
            </p:nvGrpSpPr>
            <p:grpSpPr>
              <a:xfrm rot="19390283">
                <a:off x="3562359" y="3546866"/>
                <a:ext cx="1468242" cy="1492664"/>
                <a:chOff x="927100" y="2273300"/>
                <a:chExt cx="965200" cy="718085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 rot="16390965">
                <a:off x="3099032" y="4873350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 rot="2700000">
                <a:off x="5102058" y="5117658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7316018" y="2662104"/>
              <a:ext cx="1310008" cy="2008928"/>
              <a:chOff x="7316018" y="2662104"/>
              <a:chExt cx="1310008" cy="2008928"/>
            </a:xfrm>
          </p:grpSpPr>
          <p:grpSp>
            <p:nvGrpSpPr>
              <p:cNvPr id="51" name="Group 50"/>
              <p:cNvGrpSpPr/>
              <p:nvPr/>
            </p:nvGrpSpPr>
            <p:grpSpPr>
              <a:xfrm rot="9237480">
                <a:off x="7316018" y="3930774"/>
                <a:ext cx="635514" cy="740258"/>
                <a:chOff x="888336" y="2261479"/>
                <a:chExt cx="1003964" cy="72990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0800000" flipH="1">
                  <a:off x="888336" y="2261479"/>
                  <a:ext cx="927101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 rot="9237480">
                <a:off x="8265435" y="2662104"/>
                <a:ext cx="360591" cy="470516"/>
                <a:chOff x="854906" y="2141314"/>
                <a:chExt cx="1037394" cy="85007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0800000" flipH="1">
                  <a:off x="854906" y="2141314"/>
                  <a:ext cx="927099" cy="64188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910356" y="2082153"/>
              <a:ext cx="7779207" cy="3473506"/>
              <a:chOff x="910356" y="2082153"/>
              <a:chExt cx="7779207" cy="3473506"/>
            </a:xfrm>
          </p:grpSpPr>
          <p:sp>
            <p:nvSpPr>
              <p:cNvPr id="46" name="Oval 45"/>
              <p:cNvSpPr/>
              <p:nvPr/>
            </p:nvSpPr>
            <p:spPr>
              <a:xfrm rot="907609">
                <a:off x="2809876" y="462404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907609">
                <a:off x="5895604" y="527625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 rot="907609">
                <a:off x="4354734" y="303804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 rot="907609">
                <a:off x="910356" y="4463998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907609">
                <a:off x="2293400" y="257415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907609">
                <a:off x="1841530" y="2082153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 rot="907609">
                <a:off x="7321027" y="476387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 rot="907609">
                <a:off x="8410163" y="235908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</a:t>
            </a:r>
            <a:r>
              <a:rPr lang="en-US" dirty="0">
                <a:sym typeface="Wingdings"/>
              </a:rPr>
              <a:t> Frontend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2319869" y="1526591"/>
            <a:ext cx="4250266" cy="4224566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7734" y="2360258"/>
            <a:ext cx="1524000" cy="2321942"/>
            <a:chOff x="2641600" y="2552698"/>
            <a:chExt cx="1524000" cy="2321942"/>
          </a:xfrm>
        </p:grpSpPr>
        <p:sp>
          <p:nvSpPr>
            <p:cNvPr id="9" name="Rectangle 8"/>
            <p:cNvSpPr/>
            <p:nvPr/>
          </p:nvSpPr>
          <p:spPr>
            <a:xfrm>
              <a:off x="2641600" y="2552698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41600" y="3425796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41600" y="4298894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607734" y="4979553"/>
            <a:ext cx="1524000" cy="575746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Helvetica Neue Medium"/>
              </a:rPr>
              <a:t>Inside </a:t>
            </a:r>
            <a:r>
              <a:rPr lang="en-US" dirty="0">
                <a:cs typeface="Helvetica Neue Medium"/>
              </a:rPr>
              <a:t>t</a:t>
            </a:r>
            <a:r>
              <a:rPr lang="en-US" dirty="0" smtClean="0">
                <a:cs typeface="Helvetica Neue Medium"/>
              </a:rPr>
              <a:t>he Datacenter</a:t>
            </a:r>
            <a:endParaRPr lang="en-US" dirty="0">
              <a:cs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6134" y="1596273"/>
            <a:ext cx="17272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Web Tier</a:t>
            </a:r>
            <a:endParaRPr lang="en-US" sz="2800" b="1" u="sng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4932" y="1596273"/>
            <a:ext cx="22860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Storage Tier</a:t>
            </a:r>
            <a:endParaRPr lang="en-US" sz="2800" b="1" u="sng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75267" y="3163177"/>
            <a:ext cx="1532469" cy="28787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F269-07BC-CA47-BF8F-CBBA8D6295B6}" type="slidenum">
              <a:rPr lang="en-US" smtClean="0">
                <a:solidFill>
                  <a:prstClr val="black">
                    <a:tint val="75000"/>
                  </a:prstClr>
                </a:solidFill>
                <a:cs typeface="Helvetica Neue Medium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cs typeface="Helvetica Neue Medium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18754" y="2360258"/>
            <a:ext cx="1318357" cy="3195041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31734" y="2936004"/>
            <a:ext cx="687020" cy="1630913"/>
            <a:chOff x="4165600" y="3128444"/>
            <a:chExt cx="687020" cy="1630913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4165600" y="3128444"/>
              <a:ext cx="687020" cy="4470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165600" y="3713669"/>
              <a:ext cx="68702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165600" y="3898002"/>
              <a:ext cx="687020" cy="86135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28657" y="5756809"/>
            <a:ext cx="3304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Executes frontend</a:t>
            </a:r>
            <a:r>
              <a:rPr lang="en-US" sz="280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, application code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386666" y="4027138"/>
            <a:ext cx="1117600" cy="2730724"/>
            <a:chOff x="2225527" y="2028428"/>
            <a:chExt cx="1625600" cy="3306470"/>
          </a:xfrm>
        </p:grpSpPr>
        <p:sp>
          <p:nvSpPr>
            <p:cNvPr id="28" name="Oval 27"/>
            <p:cNvSpPr/>
            <p:nvPr/>
          </p:nvSpPr>
          <p:spPr>
            <a:xfrm>
              <a:off x="2225527" y="2028428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A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F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225527" y="2938670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G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L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225527" y="3848911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M-R</a:t>
              </a:r>
              <a:endParaRPr lang="en-US" sz="2400" dirty="0">
                <a:solidFill>
                  <a:prstClr val="white"/>
                </a:solidFill>
                <a:latin typeface="Helvetica Neue Medium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225527" y="4759152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S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Z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971154" y="5785563"/>
            <a:ext cx="2382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Stores state, </a:t>
            </a:r>
            <a:b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</a:br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provides </a:t>
            </a:r>
            <a:r>
              <a:rPr lang="mr-IN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…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907" r="888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96" y="2653244"/>
            <a:ext cx="996950" cy="9969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635" y="3964445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</a:t>
            </a:r>
            <a:r>
              <a:rPr lang="en-US" sz="2000" dirty="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Tolerance?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635" y="4402789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61609" y="3130497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</a:t>
            </a:r>
            <a:r>
              <a:rPr lang="en-US" sz="2000" dirty="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Tolerance?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61609" y="3568841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/>
      <p:bldP spid="8" grpId="0"/>
      <p:bldP spid="23" grpId="0" animBg="1"/>
      <p:bldP spid="3" grpId="0"/>
      <p:bldP spid="64" grpId="0"/>
      <p:bldP spid="10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77"/>
            <a:ext cx="8229600" cy="10243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Application Code Reads/Writes </a:t>
            </a:r>
            <a:br>
              <a:rPr lang="en-US" dirty="0" smtClean="0"/>
            </a:br>
            <a:r>
              <a:rPr lang="en-US" dirty="0" smtClean="0"/>
              <a:t>to the Storage 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29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42981" y="2619383"/>
            <a:ext cx="2080547" cy="3189617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Medium"/>
                <a:cs typeface="Helvetica Neue Medium"/>
              </a:rPr>
              <a:t>Storage</a:t>
            </a: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1470" y="2619383"/>
            <a:ext cx="2082865" cy="3189617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u="sng" dirty="0">
                <a:latin typeface="Helvetica Neue Medium"/>
                <a:cs typeface="Helvetica Neue Medium"/>
              </a:rPr>
              <a:t>Application code</a:t>
            </a: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49664" y="3587747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7510" y="1769624"/>
            <a:ext cx="6185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Facebook page load has 1000s of reads,</a:t>
            </a:r>
          </a:p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chains of sequential reads dozens </a:t>
            </a:r>
            <a:r>
              <a:rPr lang="en-US" sz="21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long 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[</a:t>
            </a:r>
            <a:r>
              <a:rPr lang="en-US" sz="16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HotOS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‘15]</a:t>
            </a:r>
            <a:endParaRPr lang="en-US" sz="27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19989" y="3114361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 16"/>
          <p:cNvSpPr/>
          <p:nvPr/>
        </p:nvSpPr>
        <p:spPr>
          <a:xfrm>
            <a:off x="2516751" y="4065958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49663" y="3762798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49664" y="4492855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49663" y="4667905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-625391" y="3052353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3378" y="273491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Request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-998037" y="5719905"/>
            <a:ext cx="3365963" cy="144694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19633" y="5373656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Page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 rot="5400000">
            <a:off x="2608477" y="4833197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 rot="5400000">
            <a:off x="2608477" y="5057942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2608477" y="5282686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748223" y="5102429"/>
            <a:ext cx="299475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711347" y="5198441"/>
            <a:ext cx="303163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745893" y="5341767"/>
            <a:ext cx="299708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709016" y="5421942"/>
            <a:ext cx="3152633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36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6"/>
    </mc:Choice>
    <mc:Fallback xmlns="">
      <p:transition spd="slow" advTm="4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/>
      <p:bldP spid="37" grpId="0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 smtClean="0"/>
              <a:t>Failure				       =&gt; </a:t>
            </a:r>
            <a:r>
              <a:rPr lang="en-US" dirty="0" smtClean="0">
                <a:solidFill>
                  <a:schemeClr val="accent2"/>
                </a:solidFill>
              </a:rPr>
              <a:t>Fault Tolerance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r>
              <a:rPr lang="en-US" dirty="0"/>
              <a:t>Limited </a:t>
            </a:r>
            <a:r>
              <a:rPr lang="en-US" dirty="0" smtClean="0"/>
              <a:t>computation/storage   =&gt; </a:t>
            </a:r>
            <a:r>
              <a:rPr lang="en-US" dirty="0" smtClean="0">
                <a:solidFill>
                  <a:schemeClr val="accent2"/>
                </a:solidFill>
              </a:rPr>
              <a:t>Scalability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r>
              <a:rPr lang="en-US" dirty="0"/>
              <a:t>Physical </a:t>
            </a:r>
            <a:r>
              <a:rPr lang="en-US" dirty="0" smtClean="0"/>
              <a:t>location 		        =&gt; </a:t>
            </a:r>
            <a:r>
              <a:rPr lang="en-US" dirty="0" smtClean="0">
                <a:solidFill>
                  <a:schemeClr val="accent2"/>
                </a:solidFill>
              </a:rPr>
              <a:t>Availability,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                                                         Low Latency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30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Scalable Storage </a:t>
            </a:r>
            <a:r>
              <a:rPr lang="en-US" sz="4000" smtClean="0"/>
              <a:t>is </a:t>
            </a:r>
            <a:br>
              <a:rPr lang="en-US" sz="4000" smtClean="0"/>
            </a:br>
            <a:r>
              <a:rPr lang="en-US" sz="4000" dirty="0" err="1" smtClean="0"/>
              <a:t>Sharded</a:t>
            </a:r>
            <a:r>
              <a:rPr lang="en-US" sz="4000" dirty="0" smtClean="0"/>
              <a:t> and Geo-Replicated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31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75" y="2237204"/>
                <a:ext cx="1625607" cy="3306472"/>
                <a:chOff x="2225520" y="2028426"/>
                <a:chExt cx="1625607" cy="3306472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0" y="2028426"/>
                  <a:ext cx="1625596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290141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 Much Concurrency!</a:t>
            </a:r>
            <a:endParaRPr lang="en-US" sz="40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170718" y="2871989"/>
            <a:ext cx="956530" cy="2204440"/>
            <a:chOff x="1422400" y="2652633"/>
            <a:chExt cx="996336" cy="293925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422400" y="3061645"/>
              <a:ext cx="962712" cy="25302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V="1">
            <a:off x="1179639" y="3093481"/>
            <a:ext cx="956530" cy="2281583"/>
            <a:chOff x="1422400" y="2652633"/>
            <a:chExt cx="996336" cy="3042111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422400" y="3061644"/>
              <a:ext cx="972187" cy="26331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 flipV="1">
            <a:off x="1179640" y="3359032"/>
            <a:ext cx="969494" cy="1794540"/>
            <a:chOff x="1422400" y="1439137"/>
            <a:chExt cx="1009840" cy="2392720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1422400" y="1439137"/>
              <a:ext cx="1003740" cy="121349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422400" y="2215447"/>
              <a:ext cx="1003738" cy="53831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1422400" y="2883465"/>
              <a:ext cx="1009840" cy="37762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1422400" y="3061644"/>
              <a:ext cx="1001669" cy="77021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1705458" flipH="1">
            <a:off x="6906757" y="4591428"/>
            <a:ext cx="395084" cy="1010742"/>
            <a:chOff x="9348194" y="2698301"/>
            <a:chExt cx="1304554" cy="3337433"/>
          </a:xfrm>
        </p:grpSpPr>
        <p:grpSp>
          <p:nvGrpSpPr>
            <p:cNvPr id="87" name="Group 86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08" name="Straight Arrow Connector 10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13" name="Straight Arrow Connector 112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/>
          <p:nvPr/>
        </p:nvGrpSpPr>
        <p:grpSpPr>
          <a:xfrm rot="19676280" flipH="1">
            <a:off x="8001250" y="2146593"/>
            <a:ext cx="258674" cy="661765"/>
            <a:chOff x="9348194" y="2698301"/>
            <a:chExt cx="1304554" cy="3337433"/>
          </a:xfrm>
        </p:grpSpPr>
        <p:grpSp>
          <p:nvGrpSpPr>
            <p:cNvPr id="118" name="Group 117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1139957" y="2906302"/>
            <a:ext cx="993754" cy="2328047"/>
            <a:chOff x="1672967" y="2851426"/>
            <a:chExt cx="1325005" cy="310406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672967" y="2851426"/>
              <a:ext cx="1325005" cy="2792133"/>
              <a:chOff x="1390847" y="2665341"/>
              <a:chExt cx="1035109" cy="2792133"/>
            </a:xfrm>
          </p:grpSpPr>
          <p:cxnSp>
            <p:nvCxnSpPr>
              <p:cNvPr id="149" name="Straight Arrow Connector 148"/>
              <p:cNvCxnSpPr/>
              <p:nvPr/>
            </p:nvCxnSpPr>
            <p:spPr>
              <a:xfrm flipV="1">
                <a:off x="1398251" y="2665341"/>
                <a:ext cx="1027705" cy="52175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1390847" y="3592249"/>
                <a:ext cx="1035109" cy="7974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1398251" y="3316802"/>
                <a:ext cx="999462" cy="135267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1400322" y="3818274"/>
                <a:ext cx="997391" cy="16392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 flipV="1">
              <a:off x="1672967" y="3068020"/>
              <a:ext cx="1320750" cy="2887468"/>
              <a:chOff x="1381554" y="2873296"/>
              <a:chExt cx="1031785" cy="2887468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 flipV="1">
                <a:off x="1422400" y="2873296"/>
                <a:ext cx="990939" cy="37524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381554" y="3501109"/>
                <a:ext cx="1026351" cy="19093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403632" y="3939375"/>
                <a:ext cx="984790" cy="64573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1420329" y="3326574"/>
                <a:ext cx="968093" cy="243419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/>
          <p:cNvGrpSpPr/>
          <p:nvPr/>
        </p:nvGrpSpPr>
        <p:grpSpPr>
          <a:xfrm>
            <a:off x="3510262" y="2499362"/>
            <a:ext cx="4321073" cy="2871966"/>
            <a:chOff x="279514" y="2381075"/>
            <a:chExt cx="5761430" cy="3829288"/>
          </a:xfrm>
        </p:grpSpPr>
        <p:grpSp>
          <p:nvGrpSpPr>
            <p:cNvPr id="172" name="Group 171"/>
            <p:cNvGrpSpPr/>
            <p:nvPr/>
          </p:nvGrpSpPr>
          <p:grpSpPr>
            <a:xfrm>
              <a:off x="290050" y="2381075"/>
              <a:ext cx="5487649" cy="2847222"/>
              <a:chOff x="310497" y="2194990"/>
              <a:chExt cx="4287015" cy="2847222"/>
            </a:xfrm>
          </p:grpSpPr>
          <p:cxnSp>
            <p:nvCxnSpPr>
              <p:cNvPr id="178" name="Straight Arrow Connector 177"/>
              <p:cNvCxnSpPr>
                <a:endCxn id="30" idx="3"/>
              </p:cNvCxnSpPr>
              <p:nvPr/>
            </p:nvCxnSpPr>
            <p:spPr>
              <a:xfrm flipV="1">
                <a:off x="3760964" y="2288111"/>
                <a:ext cx="796524" cy="2303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>
                <a:endCxn id="31" idx="2"/>
              </p:cNvCxnSpPr>
              <p:nvPr/>
            </p:nvCxnSpPr>
            <p:spPr>
              <a:xfrm flipV="1">
                <a:off x="3778475" y="2506400"/>
                <a:ext cx="819037" cy="253581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V="1">
                <a:off x="322169" y="2194990"/>
                <a:ext cx="4146445" cy="99346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>
                <a:endCxn id="31" idx="2"/>
              </p:cNvCxnSpPr>
              <p:nvPr/>
            </p:nvCxnSpPr>
            <p:spPr>
              <a:xfrm flipV="1">
                <a:off x="310497" y="2506400"/>
                <a:ext cx="4287015" cy="15960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 flipV="1">
              <a:off x="279514" y="2925810"/>
              <a:ext cx="5761430" cy="3284553"/>
              <a:chOff x="292973" y="2618421"/>
              <a:chExt cx="4500895" cy="3284553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92973" y="2766023"/>
                <a:ext cx="4493814" cy="291552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3614316" y="2618421"/>
                <a:ext cx="1179552" cy="30441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98" idx="7"/>
              </p:cNvCxnSpPr>
              <p:nvPr/>
            </p:nvCxnSpPr>
            <p:spPr>
              <a:xfrm>
                <a:off x="3707753" y="3074072"/>
                <a:ext cx="1042687" cy="279020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H="1" flipV="1">
                <a:off x="372669" y="3787976"/>
                <a:ext cx="4321138" cy="211499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/>
          <p:cNvGrpSpPr/>
          <p:nvPr/>
        </p:nvGrpSpPr>
        <p:grpSpPr>
          <a:xfrm>
            <a:off x="3457471" y="2420464"/>
            <a:ext cx="4323308" cy="2760443"/>
            <a:chOff x="276534" y="2382170"/>
            <a:chExt cx="5764410" cy="3680590"/>
          </a:xfrm>
        </p:grpSpPr>
        <p:grpSp>
          <p:nvGrpSpPr>
            <p:cNvPr id="204" name="Group 203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10" name="Straight Arrow Connector 209"/>
              <p:cNvCxnSpPr>
                <a:stCxn id="209" idx="6"/>
              </p:cNvCxnSpPr>
              <p:nvPr/>
            </p:nvCxnSpPr>
            <p:spPr>
              <a:xfrm flipV="1">
                <a:off x="360818" y="2196085"/>
                <a:ext cx="4134775" cy="86312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360818" y="2506400"/>
                <a:ext cx="4236694" cy="14370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 flipV="1">
              <a:off x="276534" y="2964509"/>
              <a:ext cx="5764410" cy="3098251"/>
              <a:chOff x="290645" y="2766024"/>
              <a:chExt cx="4503223" cy="3098251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212" idx="6"/>
              </p:cNvCxnSpPr>
              <p:nvPr/>
            </p:nvCxnSpPr>
            <p:spPr>
              <a:xfrm>
                <a:off x="351525" y="2852767"/>
                <a:ext cx="4442343" cy="280984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290645" y="3874719"/>
                <a:ext cx="4459793" cy="198955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6" name="Group 275"/>
          <p:cNvGrpSpPr/>
          <p:nvPr/>
        </p:nvGrpSpPr>
        <p:grpSpPr>
          <a:xfrm>
            <a:off x="3515918" y="2517889"/>
            <a:ext cx="4321073" cy="2802610"/>
            <a:chOff x="279514" y="2382170"/>
            <a:chExt cx="5761430" cy="3736813"/>
          </a:xfrm>
        </p:grpSpPr>
        <p:grpSp>
          <p:nvGrpSpPr>
            <p:cNvPr id="277" name="Group 276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3676831" y="2196085"/>
                <a:ext cx="818761" cy="238604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3615859" y="2506400"/>
                <a:ext cx="981653" cy="24830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 flipV="1">
              <a:off x="279514" y="2964509"/>
              <a:ext cx="5761430" cy="3154474"/>
              <a:chOff x="292973" y="2709801"/>
              <a:chExt cx="4500895" cy="3154474"/>
            </a:xfrm>
          </p:grpSpPr>
          <p:cxnSp>
            <p:nvCxnSpPr>
              <p:cNvPr id="279" name="Straight Arrow Connector 278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>
                <a:off x="3548178" y="2709801"/>
                <a:ext cx="1245690" cy="295280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>
                <a:off x="3622563" y="3122170"/>
                <a:ext cx="1127876" cy="27421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4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9"/>
    </mc:Choice>
    <mc:Fallback xmlns="">
      <p:transition spd="slow" advTm="6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32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So Many Failures!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sp>
        <p:nvSpPr>
          <p:cNvPr id="2" name="Cross 1"/>
          <p:cNvSpPr/>
          <p:nvPr/>
        </p:nvSpPr>
        <p:spPr>
          <a:xfrm rot="2700000">
            <a:off x="2531653" y="2752300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ross 54"/>
          <p:cNvSpPr/>
          <p:nvPr/>
        </p:nvSpPr>
        <p:spPr>
          <a:xfrm rot="2700000">
            <a:off x="2560024" y="4789767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ross 55"/>
          <p:cNvSpPr/>
          <p:nvPr/>
        </p:nvSpPr>
        <p:spPr>
          <a:xfrm rot="2700000">
            <a:off x="6341621" y="4742218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 rot="2700000">
            <a:off x="6651367" y="4173663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ross 60"/>
          <p:cNvSpPr/>
          <p:nvPr/>
        </p:nvSpPr>
        <p:spPr>
          <a:xfrm rot="2700000">
            <a:off x="7414987" y="2074138"/>
            <a:ext cx="1089498" cy="1089498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Just One Backend System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66"/>
            <a:ext cx="9144000" cy="47392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[Diagram </a:t>
            </a:r>
            <a:r>
              <a:rPr lang="en-US" sz="2400" dirty="0"/>
              <a:t>from Kaushik </a:t>
            </a:r>
            <a:r>
              <a:rPr lang="en-US" sz="2400" dirty="0" err="1" smtClean="0"/>
              <a:t>Veeraraghavan’s</a:t>
            </a:r>
            <a:r>
              <a:rPr lang="en-US" sz="2400" dirty="0" smtClean="0"/>
              <a:t> OSDI ‘16 Talk]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8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Backend System is a Distributed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with different tradeoffs and designs depending on use</a:t>
            </a:r>
          </a:p>
          <a:p>
            <a:endParaRPr lang="en-US" dirty="0"/>
          </a:p>
          <a:p>
            <a:r>
              <a:rPr lang="en-US" dirty="0" smtClean="0"/>
              <a:t>LIKE count?</a:t>
            </a:r>
          </a:p>
          <a:p>
            <a:pPr lvl="1"/>
            <a:r>
              <a:rPr lang="en-US" dirty="0" smtClean="0"/>
              <a:t>Eventually consistent storage system</a:t>
            </a:r>
          </a:p>
          <a:p>
            <a:endParaRPr lang="en-US" dirty="0"/>
          </a:p>
          <a:p>
            <a:r>
              <a:rPr lang="en-US" dirty="0" smtClean="0"/>
              <a:t>User Password?</a:t>
            </a:r>
          </a:p>
          <a:p>
            <a:pPr lvl="1"/>
            <a:r>
              <a:rPr lang="en-US" dirty="0" smtClean="0"/>
              <a:t>Strongly consistent storage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Backend System is a Distributed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results</a:t>
            </a:r>
          </a:p>
          <a:p>
            <a:pPr lvl="1"/>
            <a:r>
              <a:rPr lang="en-US" dirty="0" smtClean="0"/>
              <a:t>Use precomputed index, precomputed with MapReduce, or a more efficient, specialized system</a:t>
            </a:r>
          </a:p>
          <a:p>
            <a:endParaRPr lang="en-US" dirty="0"/>
          </a:p>
          <a:p>
            <a:r>
              <a:rPr lang="en-US" dirty="0" smtClean="0"/>
              <a:t>Trending hashtags</a:t>
            </a:r>
          </a:p>
          <a:p>
            <a:pPr lvl="1"/>
            <a:r>
              <a:rPr lang="en-US" dirty="0" smtClean="0"/>
              <a:t>Use a stream processing system to continuously update computation about what is most popular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on Distributed Systems on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9" y="1366334"/>
            <a:ext cx="7632700" cy="4432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[Diagram </a:t>
            </a:r>
            <a:r>
              <a:rPr lang="en-US" sz="2400" dirty="0"/>
              <a:t>from </a:t>
            </a:r>
            <a:r>
              <a:rPr lang="en-US" sz="2400" dirty="0" err="1" smtClean="0"/>
              <a:t>Malte</a:t>
            </a:r>
            <a:r>
              <a:rPr lang="en-US" sz="2400" dirty="0" smtClean="0"/>
              <a:t> </a:t>
            </a:r>
            <a:r>
              <a:rPr lang="en-US" sz="2400" dirty="0"/>
              <a:t>Schwarzkopf </a:t>
            </a:r>
            <a:r>
              <a:rPr lang="en-US" sz="2400" dirty="0" smtClean="0"/>
              <a:t>PhD Thesis 2015]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48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Systems in the Spring?!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 375 - Computer </a:t>
            </a:r>
            <a:r>
              <a:rPr lang="en-US" dirty="0"/>
              <a:t>Architecture </a:t>
            </a:r>
            <a:r>
              <a:rPr lang="en-US" dirty="0" smtClean="0"/>
              <a:t>&amp; Organization</a:t>
            </a:r>
          </a:p>
          <a:p>
            <a:pPr lvl="1"/>
            <a:r>
              <a:rPr lang="en-US" dirty="0" smtClean="0"/>
              <a:t>David August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COS 461 </a:t>
            </a:r>
            <a:r>
              <a:rPr lang="mr-IN" dirty="0" smtClean="0"/>
              <a:t>–</a:t>
            </a:r>
            <a:r>
              <a:rPr lang="en-US" dirty="0" smtClean="0"/>
              <a:t> Computer Networks</a:t>
            </a:r>
          </a:p>
          <a:p>
            <a:pPr lvl="1"/>
            <a:r>
              <a:rPr lang="en-US" dirty="0" smtClean="0"/>
              <a:t>Mike Freedman</a:t>
            </a:r>
          </a:p>
        </p:txBody>
      </p:sp>
    </p:spTree>
    <p:extLst>
      <p:ext uri="{BB962C8B-B14F-4D97-AF65-F5344CB8AC3E}">
        <p14:creationId xmlns:p14="http://schemas.microsoft.com/office/powerpoint/2010/main" val="13903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higher-level abstractions/interface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e.g.,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database</a:t>
            </a:r>
            <a:r>
              <a:rPr lang="en-US" dirty="0">
                <a:ea typeface="Helvetica Neue Medium" charset="0"/>
                <a:cs typeface="Helvetica Neue Medium" charset="0"/>
              </a:rPr>
              <a:t>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programming </a:t>
            </a:r>
            <a:r>
              <a:rPr lang="en-US" dirty="0">
                <a:ea typeface="Helvetica Neue Medium" charset="0"/>
                <a:cs typeface="Helvetica Neue Medium" charset="0"/>
              </a:rPr>
              <a:t>model,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…</a:t>
            </a:r>
          </a:p>
          <a:p>
            <a:pPr lvl="1">
              <a:lnSpc>
                <a:spcPct val="110000"/>
              </a:lnSpc>
            </a:pPr>
            <a:endParaRPr lang="en-US" sz="105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 - Do “heavy lifting” so app developer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doesn’t </a:t>
            </a:r>
            <a:r>
              <a:rPr lang="en-US" dirty="0">
                <a:ea typeface="Helvetica Neue Medium" charset="0"/>
                <a:cs typeface="Helvetica Neue Medium" charset="0"/>
              </a:rPr>
              <a:t>need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to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Scalable </a:t>
            </a:r>
            <a:r>
              <a:rPr lang="en-US" dirty="0">
                <a:ea typeface="Helvetica Neue Medium" charset="0"/>
                <a:cs typeface="Helvetica Neue Medium" charset="0"/>
              </a:rPr>
              <a:t>(scale-out)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Strong </a:t>
            </a:r>
            <a:r>
              <a:rPr lang="en-US" dirty="0" smtClean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guarantees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 (consistency and transactions)</a:t>
            </a:r>
          </a:p>
          <a:p>
            <a:pPr lvl="1"/>
            <a:endParaRPr lang="en-US" sz="2000" dirty="0">
              <a:ea typeface="Helvetica Neue Medium" charset="0"/>
              <a:cs typeface="Helvetica Neue Medium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Efficiently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Lower latency (faster interactions, e.g., page load)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Higher throughput (fewer machines)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endParaRPr lang="en-US" sz="1050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(Much of it at least, at a </a:t>
            </a:r>
            <a:r>
              <a:rPr lang="en-US" i="1" dirty="0" smtClean="0"/>
              <a:t>very</a:t>
            </a:r>
            <a:r>
              <a:rPr lang="en-US" dirty="0" smtClean="0"/>
              <a:t> high level)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How can multiple computers communicate?</a:t>
            </a:r>
          </a:p>
          <a:p>
            <a:endParaRPr lang="en-US" dirty="0" smtClean="0"/>
          </a:p>
          <a:p>
            <a:r>
              <a:rPr lang="en-US" dirty="0" smtClean="0"/>
              <a:t>Networking stack solves this for us!</a:t>
            </a:r>
          </a:p>
          <a:p>
            <a:endParaRPr lang="en-US" dirty="0" smtClean="0"/>
          </a:p>
          <a:p>
            <a:r>
              <a:rPr lang="en-US" dirty="0" smtClean="0"/>
              <a:t>We use it to build distributed systems, relying on the guarantees it provides.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46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Procedure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Additional layer on top of networking stack</a:t>
            </a:r>
          </a:p>
          <a:p>
            <a:endParaRPr lang="en-US" dirty="0" smtClean="0"/>
          </a:p>
          <a:p>
            <a:r>
              <a:rPr lang="en-US" dirty="0" smtClean="0"/>
              <a:t>At least once – dealing with failures!</a:t>
            </a:r>
          </a:p>
          <a:p>
            <a:endParaRPr lang="en-US" dirty="0" smtClean="0"/>
          </a:p>
          <a:p>
            <a:r>
              <a:rPr lang="en-US" dirty="0" smtClean="0"/>
              <a:t>At most once – ensuring correctness despite concurrency and failures</a:t>
            </a:r>
          </a:p>
        </p:txBody>
      </p:sp>
    </p:spTree>
    <p:extLst>
      <p:ext uri="{BB962C8B-B14F-4D97-AF65-F5344CB8AC3E}">
        <p14:creationId xmlns:p14="http://schemas.microsoft.com/office/powerpoint/2010/main" val="435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Time, logical </a:t>
            </a:r>
            <a:r>
              <a:rPr lang="en-US" dirty="0" smtClean="0"/>
              <a:t>clocks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Concurrency!</a:t>
            </a:r>
          </a:p>
          <a:p>
            <a:endParaRPr lang="en-US" dirty="0"/>
          </a:p>
          <a:p>
            <a:r>
              <a:rPr lang="en-US" dirty="0" smtClean="0"/>
              <a:t>Real time often inadequate </a:t>
            </a:r>
            <a:br>
              <a:rPr lang="en-US" dirty="0" smtClean="0"/>
            </a:br>
            <a:r>
              <a:rPr lang="en-US" dirty="0" smtClean="0"/>
              <a:t>for distributed systems?</a:t>
            </a:r>
          </a:p>
          <a:p>
            <a:endParaRPr lang="en-US" dirty="0"/>
          </a:p>
          <a:p>
            <a:r>
              <a:rPr lang="en-US" dirty="0" err="1" smtClean="0"/>
              <a:t>Lamport</a:t>
            </a:r>
            <a:r>
              <a:rPr lang="en-US" dirty="0" smtClean="0"/>
              <a:t> clocks: A </a:t>
            </a:r>
            <a:r>
              <a:rPr lang="en-US" dirty="0" smtClean="0">
                <a:sym typeface="Wingdings"/>
              </a:rPr>
              <a:t> B =&gt; LC(A) &lt; LC(B)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Vector clocks: A  B &lt;=&gt; VC(A) &lt; VC(B)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68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Eventual Consistency, Bayou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Favor </a:t>
            </a:r>
            <a:r>
              <a:rPr lang="en-US" dirty="0" smtClean="0">
                <a:solidFill>
                  <a:schemeClr val="accent2"/>
                </a:solidFill>
              </a:rPr>
              <a:t>availability</a:t>
            </a:r>
            <a:r>
              <a:rPr lang="en-US" dirty="0" smtClean="0"/>
              <a:t> above all else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.g., disconnected </a:t>
            </a:r>
            <a:r>
              <a:rPr lang="en-US" dirty="0" err="1" smtClean="0"/>
              <a:t>dropbox</a:t>
            </a:r>
            <a:r>
              <a:rPr lang="en-US" dirty="0" smtClean="0"/>
              <a:t> operation</a:t>
            </a:r>
          </a:p>
          <a:p>
            <a:pPr lvl="1"/>
            <a:endParaRPr lang="en-US" dirty="0"/>
          </a:p>
          <a:p>
            <a:r>
              <a:rPr lang="en-US" dirty="0" smtClean="0"/>
              <a:t>Eventual consistency</a:t>
            </a:r>
          </a:p>
          <a:p>
            <a:endParaRPr lang="en-US" dirty="0"/>
          </a:p>
          <a:p>
            <a:r>
              <a:rPr lang="en-US" dirty="0" smtClean="0"/>
              <a:t>Bayou system design</a:t>
            </a:r>
          </a:p>
          <a:p>
            <a:pPr lvl="1"/>
            <a:r>
              <a:rPr lang="en-US" dirty="0" smtClean="0"/>
              <a:t>Operation log (logical, not physical, replication)</a:t>
            </a:r>
          </a:p>
          <a:p>
            <a:pPr lvl="1"/>
            <a:r>
              <a:rPr lang="en-US" dirty="0" smtClean="0"/>
              <a:t>Causal consistency from log propagation and </a:t>
            </a:r>
            <a:r>
              <a:rPr lang="en-US" dirty="0" err="1" smtClean="0"/>
              <a:t>lamport</a:t>
            </a:r>
            <a:r>
              <a:rPr lang="en-US" dirty="0" smtClean="0"/>
              <a:t> timestamps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14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7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1943</TotalTime>
  <Words>1280</Words>
  <Application>Microsoft Macintosh PowerPoint</Application>
  <PresentationFormat>Overhead</PresentationFormat>
  <Paragraphs>414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Helvetica Neue</vt:lpstr>
      <vt:lpstr>Helvetica Neue Medium</vt:lpstr>
      <vt:lpstr>Mangal</vt:lpstr>
      <vt:lpstr>Wingdings</vt:lpstr>
      <vt:lpstr>Arial</vt:lpstr>
      <vt:lpstr>Office Theme</vt:lpstr>
      <vt:lpstr>1_Office Theme</vt:lpstr>
      <vt:lpstr>Wrap Up</vt:lpstr>
      <vt:lpstr>Back in Lecture 1…</vt:lpstr>
      <vt:lpstr>Distributed Systems, Why?</vt:lpstr>
      <vt:lpstr>Distributed Systems Goal</vt:lpstr>
      <vt:lpstr>What We Learned</vt:lpstr>
      <vt:lpstr>Network communication</vt:lpstr>
      <vt:lpstr>Remote Procedure Calls</vt:lpstr>
      <vt:lpstr>Time, logical clocks</vt:lpstr>
      <vt:lpstr>Eventual Consistency, Bayou</vt:lpstr>
      <vt:lpstr>P2P Systems &amp; DHTs</vt:lpstr>
      <vt:lpstr>Dynamo</vt:lpstr>
      <vt:lpstr>So far…</vt:lpstr>
      <vt:lpstr>PowerPoint Presentation</vt:lpstr>
      <vt:lpstr>Strong Guarantees + Fault Tolerance</vt:lpstr>
      <vt:lpstr>PowerPoint Presentation</vt:lpstr>
      <vt:lpstr>Impossibility Results Guide Us</vt:lpstr>
      <vt:lpstr>Availability + Low Latency + Scalability + Stronger Guarantees</vt:lpstr>
      <vt:lpstr>PowerPoint Presentation</vt:lpstr>
      <vt:lpstr>Strong Guarantees + Scalability</vt:lpstr>
      <vt:lpstr>PowerPoint Presentation</vt:lpstr>
      <vt:lpstr>Strong Guarantees + Scalability + Fault Tolerance</vt:lpstr>
      <vt:lpstr>PowerPoint Presentation</vt:lpstr>
      <vt:lpstr>Strong Guarantees + Scalability + Low Latency?</vt:lpstr>
      <vt:lpstr>Now You Can!</vt:lpstr>
      <vt:lpstr>Making Systems Faster</vt:lpstr>
      <vt:lpstr>Let’s See It In Action</vt:lpstr>
      <vt:lpstr>Client  Frontend Server</vt:lpstr>
      <vt:lpstr>Inside the Datacenter</vt:lpstr>
      <vt:lpstr>Application Code Reads/Writes  to the Storage Tier</vt:lpstr>
      <vt:lpstr>Scalable Storage is  Sharded and Geo-Replicated</vt:lpstr>
      <vt:lpstr>So Much Concurrency!</vt:lpstr>
      <vt:lpstr>So Many Failures!</vt:lpstr>
      <vt:lpstr>Not Just One Backend System </vt:lpstr>
      <vt:lpstr>Each Backend System is a Distributed System</vt:lpstr>
      <vt:lpstr>Each Backend System is a Distributed System</vt:lpstr>
      <vt:lpstr>Distributed Systems on Distributed Systems on …</vt:lpstr>
      <vt:lpstr>More Systems in the Spring?!</vt:lpstr>
      <vt:lpstr>PowerPoint Presentation</vt:lpstr>
      <vt:lpstr>Thanks!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41</cp:revision>
  <cp:lastPrinted>2019-12-10T21:54:31Z</cp:lastPrinted>
  <dcterms:created xsi:type="dcterms:W3CDTF">2018-09-09T13:59:16Z</dcterms:created>
  <dcterms:modified xsi:type="dcterms:W3CDTF">2019-12-11T15:54:11Z</dcterms:modified>
</cp:coreProperties>
</file>