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8"/>
    <p:restoredTop sz="73013"/>
  </p:normalViewPr>
  <p:slideViewPr>
    <p:cSldViewPr snapToGrid="0" snapToObjects="1">
      <p:cViewPr>
        <p:scale>
          <a:sx n="120" d="100"/>
          <a:sy n="120" d="100"/>
        </p:scale>
        <p:origin x="616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mostly avoid back-of-the-envelope calculations and use of specific numbers</a:t>
            </a:r>
            <a:r>
              <a:rPr lang="en-US" baseline="0" dirty="0" smtClean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Aside: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</a:t>
            </a:r>
            <a:r>
              <a:rPr lang="en-US" dirty="0" err="1" smtClean="0"/>
              <a:t>Underloaded</a:t>
            </a:r>
            <a:r>
              <a:rPr lang="en-US" dirty="0" smtClean="0"/>
              <a:t> system is a waste of resources</a:t>
            </a:r>
            <a:r>
              <a:rPr lang="en-US" baseline="0" dirty="0" smtClean="0"/>
              <a:t> (e.g., money, energy);</a:t>
            </a:r>
          </a:p>
          <a:p>
            <a:r>
              <a:rPr lang="en-US" baseline="0" dirty="0" smtClean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us-west-1(NorCal)</a:t>
            </a:r>
            <a:r>
              <a:rPr lang="en-US" baseline="0" dirty="0" smtClean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 local vs remote</a:t>
            </a:r>
          </a:p>
          <a:p>
            <a:endParaRPr lang="en-US" dirty="0" smtClean="0"/>
          </a:p>
          <a:p>
            <a:r>
              <a:rPr lang="en-US" dirty="0" smtClean="0"/>
              <a:t>Round up latencies for simplicity</a:t>
            </a:r>
          </a:p>
          <a:p>
            <a:r>
              <a:rPr lang="en-US" dirty="0" smtClean="0"/>
              <a:t>NY &lt;-&gt;</a:t>
            </a:r>
            <a:r>
              <a:rPr lang="en-US" baseline="0" dirty="0" smtClean="0"/>
              <a:t> London 100ms</a:t>
            </a:r>
          </a:p>
          <a:p>
            <a:r>
              <a:rPr lang="en-US" baseline="0" dirty="0" smtClean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12/7/19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Reasoning About the Performance of Distributed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418/518: (Advanced)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Mike Freedman &amp; Wyatt 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286" y="4501679"/>
            <a:ext cx="653088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Observed throughput &lt; max system throughput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Throughput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2342" y="5486298"/>
            <a:ext cx="2846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Throughput = min(1,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 Bottlenecks </a:t>
            </a:r>
            <a:r>
              <a:rPr lang="en-US" sz="2800" dirty="0" smtClean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253" y="5247258"/>
            <a:ext cx="58868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  <a:p>
            <a:pPr marL="342900" indent="-342900">
              <a:buAutoNum type="arabicParenR"/>
            </a:pP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Closed-loop</a:t>
            </a:r>
          </a:p>
          <a:p>
            <a:pPr lvl="1"/>
            <a:r>
              <a:rPr lang="en-US" dirty="0" smtClean="0"/>
              <a:t>Each “client” sends one request, waits for the response to come back, and then sends another request</a:t>
            </a:r>
          </a:p>
          <a:p>
            <a:pPr lvl="1"/>
            <a:r>
              <a:rPr lang="en-US" dirty="0" smtClean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 smtClean="0"/>
              <a:t>Open-loop</a:t>
            </a:r>
          </a:p>
          <a:p>
            <a:pPr lvl="1"/>
            <a:r>
              <a:rPr lang="en-US" dirty="0" smtClean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 smtClean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 smtClean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1 closed-loop client</a:t>
            </a:r>
          </a:p>
          <a:p>
            <a:pPr lvl="1"/>
            <a:r>
              <a:rPr lang="en-US" dirty="0" smtClean="0"/>
              <a:t>Expected latency?</a:t>
            </a:r>
          </a:p>
          <a:p>
            <a:pPr lvl="1"/>
            <a:r>
              <a:rPr lang="en-US" dirty="0" smtClean="0"/>
              <a:t>Expected throughput?</a:t>
            </a:r>
          </a:p>
          <a:p>
            <a:pPr lvl="1"/>
            <a:endParaRPr lang="en-US" dirty="0"/>
          </a:p>
          <a:p>
            <a:r>
              <a:rPr lang="en-US" dirty="0" smtClean="0"/>
              <a:t>Double number of closed-loop clients</a:t>
            </a:r>
          </a:p>
          <a:p>
            <a:pPr lvl="1"/>
            <a:r>
              <a:rPr lang="en-US" dirty="0" smtClean="0"/>
              <a:t>Expected increase in latency?</a:t>
            </a:r>
          </a:p>
          <a:p>
            <a:pPr lvl="1"/>
            <a:r>
              <a:rPr lang="en-US" dirty="0" smtClean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Throughput-Latency Graph</a:t>
            </a:r>
            <a:br>
              <a:rPr lang="en-US" dirty="0" smtClean="0"/>
            </a:br>
            <a:r>
              <a:rPr lang="en-US" sz="2200" dirty="0" smtClean="0"/>
              <a:t>Simple Setting: Single Server; Client-</a:t>
            </a:r>
            <a:r>
              <a:rPr lang="en-US" sz="2200" dirty="0" smtClean="0">
                <a:sym typeface="Wingdings"/>
              </a:rPr>
              <a:t>Server RTT 90ms;</a:t>
            </a:r>
            <a:br>
              <a:rPr lang="en-US" sz="2200" dirty="0" smtClean="0">
                <a:sym typeface="Wingdings"/>
              </a:rPr>
            </a:br>
            <a:r>
              <a:rPr lang="en-US" sz="2200" dirty="0" smtClean="0">
                <a:sym typeface="Wingdings"/>
              </a:rPr>
              <a:t>Server Processing latency 10ms; Single-Threaded Server (100 ops/s)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 smtClean="0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Throughput-Latency Graph</a:t>
            </a:r>
            <a:br>
              <a:rPr lang="en-US" dirty="0" smtClean="0"/>
            </a:b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 smtClean="0"/>
              <a:t>Throughput / Latency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762911" cy="469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Proportional at low load </a:t>
            </a:r>
            <a:r>
              <a:rPr lang="mr-IN" dirty="0" smtClean="0"/>
              <a:t>…</a:t>
            </a:r>
            <a:r>
              <a:rPr lang="en-US" dirty="0" smtClean="0"/>
              <a:t> but not high load</a:t>
            </a:r>
          </a:p>
          <a:p>
            <a:endParaRPr lang="en-US" dirty="0" smtClean="0"/>
          </a:p>
          <a:p>
            <a:r>
              <a:rPr lang="en-US" dirty="0" smtClean="0"/>
              <a:t>Because measured throughput is a function of latency</a:t>
            </a:r>
          </a:p>
          <a:p>
            <a:pPr lvl="1"/>
            <a:r>
              <a:rPr lang="en-US" dirty="0" smtClean="0"/>
              <a:t>i.e., throughput bottleneck is offered load</a:t>
            </a:r>
          </a:p>
          <a:p>
            <a:endParaRPr lang="en-US" dirty="0"/>
          </a:p>
          <a:p>
            <a:r>
              <a:rPr lang="en-US" dirty="0" smtClean="0"/>
              <a:t>Related, but you should reason about </a:t>
            </a:r>
            <a:r>
              <a:rPr lang="en-US" dirty="0" smtClean="0">
                <a:solidFill>
                  <a:srgbClr val="FF8F00"/>
                </a:solidFill>
              </a:rPr>
              <a:t>both</a:t>
            </a:r>
          </a:p>
          <a:p>
            <a:endParaRPr lang="en-US" dirty="0">
              <a:solidFill>
                <a:srgbClr val="FF8F00"/>
              </a:solidFill>
            </a:endParaRPr>
          </a:p>
          <a:p>
            <a:r>
              <a:rPr lang="en-US" dirty="0" smtClean="0"/>
              <a:t>For system A vs system B, all are possible:</a:t>
            </a:r>
          </a:p>
          <a:p>
            <a:pPr lvl="1"/>
            <a:r>
              <a:rPr lang="en-US" dirty="0" smtClean="0"/>
              <a:t>A has lower latency and higher throughput than B</a:t>
            </a:r>
          </a:p>
          <a:p>
            <a:pPr lvl="1"/>
            <a:r>
              <a:rPr lang="en-US" dirty="0" smtClean="0"/>
              <a:t>A has lower latency and lower throughput than B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 has higher latency and higher throughput than 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Distributed Systems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 smtClean="0"/>
              <a:t>Evaluation in Minutes not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855675" cy="4694152"/>
          </a:xfrm>
        </p:spPr>
        <p:txBody>
          <a:bodyPr>
            <a:normAutofit/>
          </a:bodyPr>
          <a:lstStyle/>
          <a:p>
            <a:r>
              <a:rPr lang="en-US" dirty="0" smtClean="0"/>
              <a:t>Reasoning using your mental model is much </a:t>
            </a:r>
            <a:br>
              <a:rPr lang="en-US" dirty="0" smtClean="0"/>
            </a:br>
            <a:r>
              <a:rPr lang="en-US" dirty="0" smtClean="0"/>
              <a:t>much faster than really doing it</a:t>
            </a:r>
          </a:p>
          <a:p>
            <a:endParaRPr lang="en-US" dirty="0"/>
          </a:p>
          <a:p>
            <a:r>
              <a:rPr lang="en-US" sz="2600" dirty="0" smtClean="0"/>
              <a:t>What would happen if?</a:t>
            </a:r>
          </a:p>
          <a:p>
            <a:pPr lvl="1"/>
            <a:r>
              <a:rPr lang="en-US" sz="2200" dirty="0" smtClean="0"/>
              <a:t>I moved my servers from the San Jose datacenter to Oregon?</a:t>
            </a:r>
            <a:endParaRPr lang="en-US" sz="2200" dirty="0"/>
          </a:p>
          <a:p>
            <a:pPr lvl="1"/>
            <a:r>
              <a:rPr lang="en-US" sz="2200" dirty="0" smtClean="0"/>
              <a:t>I switch from c5.xlarges to c5.24xlarges for my servers?</a:t>
            </a:r>
          </a:p>
          <a:p>
            <a:pPr lvl="1"/>
            <a:r>
              <a:rPr lang="en-US" sz="2200" dirty="0" smtClean="0"/>
              <a:t>I doubled the number of servers?</a:t>
            </a:r>
          </a:p>
          <a:p>
            <a:pPr lvl="1"/>
            <a:r>
              <a:rPr lang="en-US" sz="2200" dirty="0" smtClean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/>
            <a:r>
              <a:rPr lang="en-US" sz="1800" dirty="0" smtClean="0"/>
              <a:t>replace single server with </a:t>
            </a:r>
            <a:r>
              <a:rPr lang="en-US" sz="1800" dirty="0" err="1" smtClean="0"/>
              <a:t>Paxos</a:t>
            </a:r>
            <a:r>
              <a:rPr lang="en-US" sz="1800" dirty="0" smtClean="0"/>
              <a:t>-replicated system?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 smtClean="0"/>
              <a:t>Paxos</a:t>
            </a:r>
            <a:r>
              <a:rPr lang="en-US" sz="1800" dirty="0" smtClean="0"/>
              <a:t> with </a:t>
            </a:r>
            <a:r>
              <a:rPr lang="en-US" sz="1800" dirty="0"/>
              <a:t>eventually consistent design?</a:t>
            </a:r>
          </a:p>
          <a:p>
            <a:pPr lvl="2"/>
            <a:r>
              <a:rPr lang="en-US" sz="1800" dirty="0" smtClean="0"/>
              <a:t>add batching?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these tools!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 versus System B</a:t>
            </a:r>
          </a:p>
          <a:p>
            <a:endParaRPr lang="en-US" dirty="0" smtClean="0"/>
          </a:p>
          <a:p>
            <a:r>
              <a:rPr lang="en-US" dirty="0" smtClean="0"/>
              <a:t>From 1 to N closed-loop clients loading each</a:t>
            </a:r>
          </a:p>
          <a:p>
            <a:endParaRPr lang="en-US" dirty="0"/>
          </a:p>
          <a:p>
            <a:r>
              <a:rPr lang="en-US" dirty="0" smtClean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Move Single Server from San Jose to Oregon (Clients in San Jose)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07152" y="2041451"/>
            <a:ext cx="6047211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Replace Single Server with </a:t>
            </a:r>
            <a:r>
              <a:rPr lang="en-US" sz="2800" dirty="0" err="1" smtClean="0"/>
              <a:t>Paxos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datacenter, 3 replicas)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 smtClean="0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07152" y="2041451"/>
            <a:ext cx="3471845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replicas to 5 replicas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2044299"/>
            <a:ext cx="5033516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replicas to 30 replicas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299"/>
            <a:ext cx="3123792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together multiple operations</a:t>
            </a:r>
          </a:p>
          <a:p>
            <a:endParaRPr lang="en-US" dirty="0"/>
          </a:p>
          <a:p>
            <a:r>
              <a:rPr lang="en-US" dirty="0" smtClean="0"/>
              <a:t>Improves throughput, e.g., </a:t>
            </a:r>
          </a:p>
          <a:p>
            <a:pPr lvl="1"/>
            <a:r>
              <a:rPr lang="en-US" dirty="0" smtClean="0"/>
              <a:t>Marshall data together</a:t>
            </a:r>
          </a:p>
          <a:p>
            <a:pPr lvl="1"/>
            <a:r>
              <a:rPr lang="en-US" dirty="0" smtClean="0"/>
              <a:t>Send to network layer together</a:t>
            </a:r>
          </a:p>
          <a:p>
            <a:pPr lvl="1"/>
            <a:r>
              <a:rPr lang="en-US" dirty="0" err="1" smtClean="0"/>
              <a:t>Unmarshall</a:t>
            </a:r>
            <a:r>
              <a:rPr lang="en-US" dirty="0" smtClean="0"/>
              <a:t> data together</a:t>
            </a:r>
          </a:p>
          <a:p>
            <a:pPr lvl="1"/>
            <a:r>
              <a:rPr lang="en-US" dirty="0" smtClean="0"/>
              <a:t>Handle group of operations together</a:t>
            </a:r>
          </a:p>
          <a:p>
            <a:pPr lvl="1"/>
            <a:endParaRPr lang="en-US" dirty="0"/>
          </a:p>
          <a:p>
            <a:r>
              <a:rPr lang="en-US" dirty="0" smtClean="0"/>
              <a:t>Delay processing/sending operations </a:t>
            </a:r>
            <a:br>
              <a:rPr lang="en-US" dirty="0" smtClean="0"/>
            </a:br>
            <a:r>
              <a:rPr lang="en-US" dirty="0" smtClean="0"/>
              <a:t>to increase batch size</a:t>
            </a:r>
          </a:p>
          <a:p>
            <a:pPr lvl="1"/>
            <a:r>
              <a:rPr lang="en-US" dirty="0" smtClean="0"/>
              <a:t>Common way to trade an increase in latency</a:t>
            </a:r>
            <a:br>
              <a:rPr lang="en-US" dirty="0" smtClean="0"/>
            </a:br>
            <a:r>
              <a:rPr lang="en-US" dirty="0" smtClean="0"/>
              <a:t>for increase in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/>
              <a:t> </a:t>
            </a:r>
            <a:r>
              <a:rPr lang="en-US" sz="2800" dirty="0" smtClean="0"/>
              <a:t>with batching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datacenter,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09"/>
            <a:ext cx="5650204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local replicas to geo-replicated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in NY; replicas in NY, Oregon, Singapore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eader in Singapore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Distributed Systems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 distributed systems externally</a:t>
            </a:r>
          </a:p>
          <a:p>
            <a:endParaRPr lang="en-US" dirty="0"/>
          </a:p>
          <a:p>
            <a:r>
              <a:rPr lang="en-US" dirty="0" smtClean="0"/>
              <a:t>Latency: how long operations take</a:t>
            </a:r>
          </a:p>
          <a:p>
            <a:r>
              <a:rPr lang="en-US" dirty="0" smtClean="0"/>
              <a:t>Throughput: how many operations/sec</a:t>
            </a:r>
          </a:p>
          <a:p>
            <a:endParaRPr lang="en-US" dirty="0"/>
          </a:p>
          <a:p>
            <a:r>
              <a:rPr lang="en-US" dirty="0" smtClean="0"/>
              <a:t>Reason about latency and throughput using internal knowledge of system design </a:t>
            </a:r>
          </a:p>
          <a:p>
            <a:pPr lvl="1"/>
            <a:r>
              <a:rPr lang="en-US" dirty="0" smtClean="0"/>
              <a:t>(and back-of-the-envelope calculations)</a:t>
            </a:r>
          </a:p>
          <a:p>
            <a:pPr lvl="1"/>
            <a:endParaRPr lang="en-US" dirty="0"/>
          </a:p>
          <a:p>
            <a:r>
              <a:rPr lang="en-US" dirty="0" smtClean="0"/>
              <a:t>Reason about effects on latency and throughput from changes to system choice, deployment, design</a:t>
            </a:r>
          </a:p>
          <a:p>
            <a:pPr lvl="1"/>
            <a:r>
              <a:rPr lang="en-US" dirty="0" smtClean="0"/>
              <a:t>Critical tool in 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a request takes to complete</a:t>
            </a:r>
          </a:p>
          <a:p>
            <a:endParaRPr lang="en-US" dirty="0"/>
          </a:p>
          <a:p>
            <a:r>
              <a:rPr lang="en-US" dirty="0" smtClean="0"/>
              <a:t>Measured </a:t>
            </a:r>
            <a:r>
              <a:rPr lang="en-US" dirty="0" smtClean="0">
                <a:solidFill>
                  <a:srgbClr val="FF8F00"/>
                </a:solidFill>
              </a:rPr>
              <a:t>externally </a:t>
            </a:r>
            <a:r>
              <a:rPr lang="en-US" dirty="0" smtClean="0"/>
              <a:t>from time request is sent until time response is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Measure Externally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649" y="5486298"/>
            <a:ext cx="22156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operations per unit time a system can handle</a:t>
            </a:r>
          </a:p>
          <a:p>
            <a:pPr lvl="1"/>
            <a:r>
              <a:rPr lang="en-US" dirty="0" smtClean="0"/>
              <a:t>Typically operations/second</a:t>
            </a:r>
          </a:p>
          <a:p>
            <a:endParaRPr lang="en-US" dirty="0"/>
          </a:p>
          <a:p>
            <a:r>
              <a:rPr lang="en-US" dirty="0" smtClean="0"/>
              <a:t>Measured externally as the rate that responses come out of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Throughput Example </a:t>
            </a:r>
            <a:r>
              <a:rPr lang="en-US" sz="2400" dirty="0" smtClean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5967" y="5515131"/>
            <a:ext cx="73834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u="sng" dirty="0" smtClean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dirty="0" smtClean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7011</TotalTime>
  <Words>763</Words>
  <Application>Microsoft Macintosh PowerPoint</Application>
  <PresentationFormat>Overhead</PresentationFormat>
  <Paragraphs>276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Helvetica Neue</vt:lpstr>
      <vt:lpstr>Helvetica Neue Medium</vt:lpstr>
      <vt:lpstr>Mangal</vt:lpstr>
      <vt:lpstr>Wingdings</vt:lpstr>
      <vt:lpstr>Arial</vt:lpstr>
      <vt:lpstr>Office Theme</vt:lpstr>
      <vt:lpstr>Reasoning About the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 Simple Setting: Single Server; Client-Server RTT 90ms; Server Processing latency 10ms; Single-Threaded Server (100 ops/s)</vt:lpstr>
      <vt:lpstr>Throughput-Latency Graph 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99</cp:revision>
  <cp:lastPrinted>2019-12-08T21:16:39Z</cp:lastPrinted>
  <dcterms:created xsi:type="dcterms:W3CDTF">2018-09-09T13:59:16Z</dcterms:created>
  <dcterms:modified xsi:type="dcterms:W3CDTF">2019-12-09T16:32:55Z</dcterms:modified>
</cp:coreProperties>
</file>