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4" r:id="rId3"/>
    <p:sldId id="257" r:id="rId4"/>
    <p:sldId id="315" r:id="rId5"/>
    <p:sldId id="317" r:id="rId6"/>
    <p:sldId id="318" r:id="rId7"/>
    <p:sldId id="261" r:id="rId8"/>
    <p:sldId id="262" r:id="rId9"/>
    <p:sldId id="263" r:id="rId10"/>
    <p:sldId id="264" r:id="rId11"/>
    <p:sldId id="265" r:id="rId12"/>
    <p:sldId id="267" r:id="rId13"/>
    <p:sldId id="320" r:id="rId14"/>
    <p:sldId id="266" r:id="rId15"/>
    <p:sldId id="268" r:id="rId16"/>
    <p:sldId id="269" r:id="rId17"/>
    <p:sldId id="322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23" r:id="rId53"/>
    <p:sldId id="324" r:id="rId5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3"/>
    <p:restoredTop sz="69451"/>
  </p:normalViewPr>
  <p:slideViewPr>
    <p:cSldViewPr snapToGrid="0" snapToObjects="1">
      <p:cViewPr varScale="1">
        <p:scale>
          <a:sx n="105" d="100"/>
          <a:sy n="105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xdr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87 sun rock introduced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idls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8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6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7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8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0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6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63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4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2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61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8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3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1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3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16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94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09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(Would need external actor to also allow at-least-once and</a:t>
            </a:r>
            <a:r>
              <a:rPr lang="en-US" baseline="0" dirty="0" smtClean="0"/>
              <a:t> at-most-once.)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1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Q:</a:t>
            </a:r>
            <a:r>
              <a:rPr lang="en-US" sz="1200" b="0" baseline="0" dirty="0" smtClean="0"/>
              <a:t> Who has done socket programming? How did you like it?</a:t>
            </a: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do we make this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EF88-150F-B344-9283-A702DC48D3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Communication and </a:t>
            </a:r>
            <a:r>
              <a:rPr lang="en-US" smtClean="0"/>
              <a:t>Remote Procedure Calls (RPCs)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 418 + 518: (Advanced) Distributed Systems</a:t>
            </a:r>
          </a:p>
          <a:p>
            <a:r>
              <a:rPr lang="en-US" dirty="0" smtClean="0"/>
              <a:t>Lecture 2</a:t>
            </a:r>
          </a:p>
          <a:p>
            <a:endParaRPr lang="en-US" dirty="0"/>
          </a:p>
          <a:p>
            <a:r>
              <a:rPr lang="en-US" smtClean="0"/>
              <a:t>Mike Freedman &amp; Wyatt </a:t>
            </a:r>
            <a:r>
              <a:rPr lang="en-US" dirty="0" smtClean="0"/>
              <a:t>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Communication between peers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1"/>
            <a:ext cx="10515600" cy="2698429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</a:pPr>
            <a:r>
              <a:rPr lang="en-US" dirty="0" smtClean="0"/>
              <a:t>How do peer protocols coordinate with each other?</a:t>
            </a:r>
          </a:p>
          <a:p>
            <a:pPr>
              <a:spcBef>
                <a:spcPts val="1080"/>
              </a:spcBef>
            </a:pPr>
            <a:endParaRPr lang="en-US" dirty="0"/>
          </a:p>
          <a:p>
            <a:pPr>
              <a:spcBef>
                <a:spcPts val="1080"/>
              </a:spcBef>
            </a:pPr>
            <a:r>
              <a:rPr lang="en-US" dirty="0"/>
              <a:t>Layer attaches its 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 </a:t>
            </a:r>
            <a:r>
              <a:rPr lang="en-US" dirty="0"/>
              <a:t>(H) to communicate with peer</a:t>
            </a:r>
          </a:p>
          <a:p>
            <a:pPr lvl="1">
              <a:spcBef>
                <a:spcPts val="1080"/>
              </a:spcBef>
            </a:pPr>
            <a:r>
              <a:rPr lang="en-US" dirty="0" smtClean="0"/>
              <a:t>Higher layers’ headers, data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encapsulated </a:t>
            </a:r>
            <a:r>
              <a:rPr lang="en-US" dirty="0" smtClean="0"/>
              <a:t>inside message </a:t>
            </a:r>
            <a:endParaRPr lang="en-US" dirty="0"/>
          </a:p>
          <a:p>
            <a:pPr lvl="2">
              <a:spcBef>
                <a:spcPts val="1080"/>
              </a:spcBef>
            </a:pPr>
            <a:r>
              <a:rPr lang="en-US" dirty="0"/>
              <a:t>Lower layers don’t generally inspect higher layers’ headers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53359" y="5101910"/>
            <a:ext cx="926353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3345" y="4422895"/>
            <a:ext cx="1393779" cy="40101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203345" y="5101911"/>
            <a:ext cx="1393779" cy="43384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03345" y="5811725"/>
            <a:ext cx="1393779" cy="4361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9813" y="4422896"/>
            <a:ext cx="2194063" cy="41228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pc="-15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Application message</a:t>
            </a:r>
            <a:endParaRPr lang="en-US" spc="-15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6230" y="5165750"/>
            <a:ext cx="753835" cy="30390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59814" y="5099644"/>
            <a:ext cx="293545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59812" y="5811725"/>
            <a:ext cx="29354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53357" y="5811725"/>
            <a:ext cx="105783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23901" y="5863611"/>
            <a:ext cx="612589" cy="33378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86653" y="5905606"/>
            <a:ext cx="493058" cy="24979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630356" y="5863611"/>
            <a:ext cx="293545" cy="333783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4401" y="4912222"/>
            <a:ext cx="3431965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Transport-layer message body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0138" y="5605342"/>
            <a:ext cx="3369833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Network-layer datagram body</a:t>
            </a:r>
            <a:endParaRPr lang="en-US" dirty="0">
              <a:solidFill>
                <a:schemeClr val="tx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rapezoid 30"/>
          <p:cNvSpPr/>
          <p:nvPr/>
        </p:nvSpPr>
        <p:spPr>
          <a:xfrm flipV="1">
            <a:off x="4301997" y="4846131"/>
            <a:ext cx="2065244" cy="229846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44" h="263825">
                <a:moveTo>
                  <a:pt x="0" y="263825"/>
                </a:moveTo>
                <a:lnTo>
                  <a:pt x="319233" y="2801"/>
                </a:lnTo>
                <a:lnTo>
                  <a:pt x="1127073" y="0"/>
                </a:lnTo>
                <a:lnTo>
                  <a:pt x="2065244" y="261489"/>
                </a:lnTo>
                <a:lnTo>
                  <a:pt x="0" y="263825"/>
                </a:lnTo>
                <a:close/>
              </a:path>
            </a:pathLst>
          </a:custGeom>
          <a:gradFill flip="none" rotWithShape="1">
            <a:gsLst>
              <a:gs pos="72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rapezoid 30"/>
          <p:cNvSpPr/>
          <p:nvPr/>
        </p:nvSpPr>
        <p:spPr>
          <a:xfrm flipV="1">
            <a:off x="4291551" y="5550298"/>
            <a:ext cx="1273894" cy="245721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  <a:gd name="connsiteX0" fmla="*/ 0 w 2214264"/>
              <a:gd name="connsiteY0" fmla="*/ 282047 h 282047"/>
              <a:gd name="connsiteX1" fmla="*/ 319233 w 2214264"/>
              <a:gd name="connsiteY1" fmla="*/ 21023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1999019 w 2214264"/>
              <a:gd name="connsiteY3" fmla="*/ 279711 h 282047"/>
              <a:gd name="connsiteX4" fmla="*/ 0 w 2214264"/>
              <a:gd name="connsiteY4" fmla="*/ 282047 h 2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4" h="282047">
                <a:moveTo>
                  <a:pt x="0" y="282047"/>
                </a:moveTo>
                <a:lnTo>
                  <a:pt x="517908" y="2801"/>
                </a:lnTo>
                <a:lnTo>
                  <a:pt x="2214264" y="0"/>
                </a:lnTo>
                <a:lnTo>
                  <a:pt x="1999019" y="279711"/>
                </a:lnTo>
                <a:lnTo>
                  <a:pt x="0" y="2820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42" grpId="1" animBg="1"/>
      <p:bldP spid="43" grpId="0" animBg="1"/>
      <p:bldP spid="46" grpId="0" animBg="1"/>
      <p:bldP spid="50" grpId="0" animBg="1"/>
      <p:bldP spid="55" grpId="0" animBg="1"/>
      <p:bldP spid="55" grpId="1" animBg="1"/>
      <p:bldP spid="61" grpId="0" animBg="1"/>
      <p:bldP spid="61" grpId="1" animBg="1"/>
      <p:bldP spid="77" grpId="0" animBg="1"/>
      <p:bldP spid="77" grpId="1" animBg="1"/>
      <p:bldP spid="78" grpId="0" animBg="1"/>
      <p:bldP spid="79" grpId="0" animBg="1"/>
      <p:bldP spid="31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9266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Socket: The interface the OS provides to the network</a:t>
            </a:r>
          </a:p>
          <a:p>
            <a:pPr lvl="1"/>
            <a:r>
              <a:rPr lang="en-US" dirty="0" smtClean="0"/>
              <a:t>Provides inter-process explicit message exchange</a:t>
            </a:r>
          </a:p>
          <a:p>
            <a:endParaRPr lang="en-US" dirty="0"/>
          </a:p>
          <a:p>
            <a:r>
              <a:rPr lang="en-US" dirty="0" smtClean="0"/>
              <a:t>Can build distributed systems atop sockets: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send()</a:t>
            </a:r>
            <a:r>
              <a:rPr lang="en-US" dirty="0" smtClean="0"/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recv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e.g.: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key,value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message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Network </a:t>
            </a:r>
            <a:r>
              <a:rPr lang="en-US" sz="3400"/>
              <a:t>socket-based communication</a:t>
            </a:r>
            <a:endParaRPr lang="en-US" sz="34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2760615" y="3496098"/>
            <a:ext cx="6594571" cy="3057102"/>
            <a:chOff x="552092" y="3001991"/>
            <a:chExt cx="6594571" cy="3057102"/>
          </a:xfrm>
        </p:grpSpPr>
        <p:cxnSp>
          <p:nvCxnSpPr>
            <p:cNvPr id="24" name="Straight Arrow Connector 23"/>
            <p:cNvCxnSpPr>
              <a:stCxn id="9" idx="3"/>
              <a:endCxn id="84" idx="1"/>
            </p:cNvCxnSpPr>
            <p:nvPr/>
          </p:nvCxnSpPr>
          <p:spPr>
            <a:xfrm flipV="1">
              <a:off x="2617796" y="537460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3"/>
              <a:endCxn id="82" idx="1"/>
            </p:cNvCxnSpPr>
            <p:nvPr/>
          </p:nvCxnSpPr>
          <p:spPr>
            <a:xfrm flipV="1">
              <a:off x="2617796" y="4766149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3"/>
              <a:endCxn id="83" idx="1"/>
            </p:cNvCxnSpPr>
            <p:nvPr/>
          </p:nvCxnSpPr>
          <p:spPr>
            <a:xfrm flipV="1">
              <a:off x="2617796" y="5070377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1" idx="1"/>
              <a:endCxn id="6" idx="3"/>
            </p:cNvCxnSpPr>
            <p:nvPr/>
          </p:nvCxnSpPr>
          <p:spPr>
            <a:xfrm flipH="1">
              <a:off x="2617796" y="446163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52092" y="3001992"/>
              <a:ext cx="2272860" cy="3057101"/>
              <a:chOff x="552092" y="3001992"/>
              <a:chExt cx="2272860" cy="3057101"/>
            </a:xfrm>
          </p:grpSpPr>
          <p:sp>
            <p:nvSpPr>
              <p:cNvPr id="5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6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7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A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Alternate Process 68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873803" y="3001991"/>
              <a:ext cx="2272860" cy="3057101"/>
              <a:chOff x="552092" y="3001992"/>
              <a:chExt cx="2272860" cy="3057101"/>
            </a:xfrm>
          </p:grpSpPr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82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3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B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Trapezoid 85"/>
              <p:cNvSpPr/>
              <p:nvPr/>
            </p:nvSpPr>
            <p:spPr>
              <a:xfrm>
                <a:off x="1095555" y="3963039"/>
                <a:ext cx="1181819" cy="346197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Socket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7" name="Alternate Process 86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28" name="Straight Arrow Connector 27"/>
            <p:cNvCxnSpPr>
              <a:stCxn id="87" idx="1"/>
              <a:endCxn id="69" idx="3"/>
            </p:cNvCxnSpPr>
            <p:nvPr/>
          </p:nvCxnSpPr>
          <p:spPr>
            <a:xfrm flipH="1">
              <a:off x="2277374" y="3742084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rapezoid 28"/>
          <p:cNvSpPr/>
          <p:nvPr/>
        </p:nvSpPr>
        <p:spPr>
          <a:xfrm>
            <a:off x="3319318" y="4457144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Create</a:t>
            </a: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 a socket for the client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((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socket (AF_INET,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SOCK_STREAM, 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 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(”Socket creation");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exit(2);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Set server address and port</a:t>
            </a: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memset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0,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servaddr.sin_family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AF_INET;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servaddr.sin_addr.s_addr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inet_addr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argv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[1]);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servaddr.sin_port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htons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(SERV_PORT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);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// to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big-endian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Establish TCP connection</a:t>
            </a: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(connect(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*) 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)) &lt; 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(”Connect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to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server");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exit(3);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Transmit the data over the TCP connection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send(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strlen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),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0);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programming: still not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for the programmer to deal with every 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separate different requests on the same connection?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write bytes to the network / read bytes from the network?</a:t>
            </a:r>
          </a:p>
          <a:p>
            <a:pPr lvl="2"/>
            <a:r>
              <a:rPr lang="en-US" dirty="0"/>
              <a:t>What if Host A’s process is </a:t>
            </a:r>
            <a:r>
              <a:rPr lang="en-US" dirty="0" smtClean="0"/>
              <a:t>written in Go and Host B’s process is in C++?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to do with those bytes?</a:t>
            </a:r>
          </a:p>
          <a:p>
            <a:pPr lvl="1"/>
            <a:endParaRPr lang="en-US" dirty="0"/>
          </a:p>
          <a:p>
            <a:r>
              <a:rPr lang="en-US" dirty="0" smtClean="0"/>
              <a:t>Still pretty painful</a:t>
            </a:r>
            <a:r>
              <a:rPr lang="mr-IN" dirty="0" smtClean="0"/>
              <a:t>…</a:t>
            </a:r>
            <a:r>
              <a:rPr lang="en-US" dirty="0" smtClean="0"/>
              <a:t> have to worry a lot about the network</a:t>
            </a:r>
          </a:p>
        </p:txBody>
      </p:sp>
    </p:spTree>
    <p:extLst>
      <p:ext uri="{BB962C8B-B14F-4D97-AF65-F5344CB8AC3E}">
        <p14:creationId xmlns:p14="http://schemas.microsoft.com/office/powerpoint/2010/main" val="2886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Another layer!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49544" y="512164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49544" y="451599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49544" y="4820227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1" idx="3"/>
          </p:cNvCxnSpPr>
          <p:nvPr/>
        </p:nvCxnSpPr>
        <p:spPr>
          <a:xfrm flipH="1">
            <a:off x="4249544" y="4211485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390873" y="2391495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390873" y="4059372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90873" y="4363886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90873" y="4668114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390873" y="4972342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83840" y="2238094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Alternate Process 28"/>
          <p:cNvSpPr/>
          <p:nvPr/>
        </p:nvSpPr>
        <p:spPr>
          <a:xfrm>
            <a:off x="2727303" y="2792694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712584" y="2391494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712584" y="4059371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712584" y="4363885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712584" y="4668113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712584" y="4972341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05551" y="2238093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7049014" y="3710368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Alternate Process 21"/>
          <p:cNvSpPr/>
          <p:nvPr/>
        </p:nvSpPr>
        <p:spPr>
          <a:xfrm>
            <a:off x="7049014" y="2792693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09122" y="3006162"/>
            <a:ext cx="3139892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rapezoid 29"/>
          <p:cNvSpPr/>
          <p:nvPr/>
        </p:nvSpPr>
        <p:spPr>
          <a:xfrm>
            <a:off x="2742543" y="3710367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0873" y="3344071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0587" y="3344070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Remote Procedure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typical programmer is trained to write single-threaded code that runs in one place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Goal: Easy-to-program </a:t>
            </a:r>
            <a:r>
              <a:rPr lang="en-US" dirty="0"/>
              <a:t>network communication </a:t>
            </a:r>
            <a:r>
              <a:rPr lang="en-US" dirty="0" smtClean="0"/>
              <a:t>that makes client-server communication transparent</a:t>
            </a:r>
          </a:p>
          <a:p>
            <a:endParaRPr lang="en-US" dirty="0"/>
          </a:p>
          <a:p>
            <a:pPr lvl="1"/>
            <a:r>
              <a:rPr lang="en-US" dirty="0" smtClean="0"/>
              <a:t>Retains the “feel” of writing centralized code	</a:t>
            </a:r>
          </a:p>
          <a:p>
            <a:pPr lvl="2"/>
            <a:r>
              <a:rPr lang="en-US" dirty="0" smtClean="0"/>
              <a:t>Programmer needn’t think about the network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uses RPCs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 418 programming assignments use </a:t>
            </a:r>
            <a:r>
              <a:rPr lang="en-US" dirty="0" smtClean="0"/>
              <a:t>RPC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 err="1" smtClean="0"/>
              <a:t>gRPC</a:t>
            </a:r>
            <a:endParaRPr lang="en-US" dirty="0" smtClean="0"/>
          </a:p>
          <a:p>
            <a:r>
              <a:rPr lang="en-US" dirty="0" smtClean="0"/>
              <a:t>Facebook/Apache Thrift</a:t>
            </a:r>
          </a:p>
          <a:p>
            <a:r>
              <a:rPr lang="en-US" dirty="0" smtClean="0"/>
              <a:t>Twitter Finagle</a:t>
            </a:r>
          </a:p>
          <a:p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What’s the goal of RPC?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Within </a:t>
            </a:r>
            <a:r>
              <a:rPr lang="en-US" dirty="0"/>
              <a:t>a single program, running </a:t>
            </a:r>
            <a:r>
              <a:rPr lang="en-US" dirty="0" smtClean="0"/>
              <a:t>in a single process, recall the </a:t>
            </a:r>
            <a:r>
              <a:rPr lang="en-US" dirty="0"/>
              <a:t>well-known notion of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procedure call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Caller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pushes arguments onto </a:t>
            </a:r>
            <a:r>
              <a:rPr lang="en-US" dirty="0" smtClean="0"/>
              <a:t>stack,</a:t>
            </a:r>
            <a:endParaRPr lang="en-US" dirty="0"/>
          </a:p>
          <a:p>
            <a:pPr lvl="2"/>
            <a:r>
              <a:rPr lang="en-US" dirty="0"/>
              <a:t>j</a:t>
            </a:r>
            <a:r>
              <a:rPr lang="en-US" dirty="0" smtClean="0"/>
              <a:t>umps </a:t>
            </a:r>
            <a:r>
              <a:rPr lang="en-US" dirty="0"/>
              <a:t>to address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function</a:t>
            </a:r>
            <a:endParaRPr lang="en-US" dirty="0"/>
          </a:p>
          <a:p>
            <a:pPr lvl="1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reads arguments from </a:t>
            </a:r>
            <a:r>
              <a:rPr lang="en-US" dirty="0" smtClean="0"/>
              <a:t>stack,</a:t>
            </a:r>
            <a:endParaRPr lang="en-US" dirty="0"/>
          </a:p>
          <a:p>
            <a:pPr lvl="2"/>
            <a:r>
              <a:rPr lang="en-US" dirty="0" smtClean="0"/>
              <a:t>executes</a:t>
            </a:r>
            <a:r>
              <a:rPr lang="en-US" dirty="0"/>
              <a:t>, puts return value in </a:t>
            </a:r>
            <a:r>
              <a:rPr lang="en-US" dirty="0" smtClean="0"/>
              <a:t>register,</a:t>
            </a:r>
          </a:p>
          <a:p>
            <a:pPr lvl="2"/>
            <a:r>
              <a:rPr lang="en-US" dirty="0" smtClean="0"/>
              <a:t>returns </a:t>
            </a:r>
            <a:r>
              <a:rPr lang="en-US" dirty="0"/>
              <a:t>to next instruction in </a:t>
            </a:r>
            <a:r>
              <a:rPr lang="en-US" dirty="0" smtClean="0"/>
              <a:t>caller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00AEB7-5C94-5844-B096-584ECB153C49}" type="slidenum">
              <a:rPr lang="en-US" b="0" smtClean="0">
                <a:latin typeface="Arial" charset="0"/>
              </a:rPr>
              <a:pPr/>
              <a:t>18</a:t>
            </a:fld>
            <a:endParaRPr lang="en-US" b="0" dirty="0" smtClean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5029200"/>
            <a:ext cx="10415954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RPC’s </a:t>
            </a: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Goal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: make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communication appear like a local procedure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call: transparency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for procedure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calls – way less painful than sockets</a:t>
            </a:r>
            <a:r>
              <a:rPr lang="mr-IN" sz="26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Heterogeneity</a:t>
            </a:r>
          </a:p>
          <a:p>
            <a:pPr lvl="1"/>
            <a:r>
              <a:rPr lang="en-US" dirty="0" smtClean="0"/>
              <a:t>Client needs to rendezvous with the server</a:t>
            </a:r>
          </a:p>
          <a:p>
            <a:pPr lvl="1"/>
            <a:r>
              <a:rPr lang="en-US" dirty="0" smtClean="0"/>
              <a:t>Server must dispatch to the required function</a:t>
            </a:r>
          </a:p>
          <a:p>
            <a:pPr lvl="2"/>
            <a:r>
              <a:rPr lang="en-US" dirty="0" smtClean="0"/>
              <a:t>What if server is different type of machine?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What if messages get </a:t>
            </a:r>
            <a:r>
              <a:rPr lang="en-US" dirty="0" smtClean="0">
                <a:solidFill>
                  <a:srgbClr val="FF0000"/>
                </a:solidFill>
              </a:rPr>
              <a:t>dropped?</a:t>
            </a:r>
          </a:p>
          <a:p>
            <a:pPr lvl="1"/>
            <a:r>
              <a:rPr lang="en-US" dirty="0" smtClean="0"/>
              <a:t>What if client, server, or network </a:t>
            </a:r>
            <a:r>
              <a:rPr lang="en-US" dirty="0" smtClean="0">
                <a:solidFill>
                  <a:srgbClr val="FF0000"/>
                </a:solidFill>
              </a:rPr>
              <a:t>fails?</a:t>
            </a:r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Procedure call takes ≈ 10 cycles ≈ 3 ns</a:t>
            </a:r>
          </a:p>
          <a:p>
            <a:pPr lvl="1"/>
            <a:r>
              <a:rPr lang="en-US" dirty="0" smtClean="0"/>
              <a:t>RPC in a data center takes ≈ 10 </a:t>
            </a:r>
            <a:r>
              <a:rPr lang="en-US" dirty="0" err="1" smtClean="0"/>
              <a:t>μs</a:t>
            </a:r>
            <a:r>
              <a:rPr lang="en-US" dirty="0" smtClean="0"/>
              <a:t> (10</a:t>
            </a:r>
            <a:r>
              <a:rPr lang="en-US" baseline="30000" dirty="0" smtClean="0"/>
              <a:t>3</a:t>
            </a:r>
            <a:r>
              <a:rPr lang="en-US" dirty="0" smtClean="0"/>
              <a:t>× slower)</a:t>
            </a:r>
          </a:p>
          <a:p>
            <a:pPr lvl="2"/>
            <a:r>
              <a:rPr lang="en-US" dirty="0" smtClean="0"/>
              <a:t>In the wide area, typically 10</a:t>
            </a:r>
            <a:r>
              <a:rPr lang="en-US" baseline="30000" dirty="0" smtClean="0"/>
              <a:t>6</a:t>
            </a:r>
            <a:r>
              <a:rPr lang="en-US" dirty="0" smtClean="0"/>
              <a:t>× slower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Systems, What?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5904" y="1120271"/>
            <a:ext cx="6585616" cy="3942955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838200" y="4859770"/>
            <a:ext cx="10515600" cy="4351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Multiple computers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Connected by a network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Doing something together</a:t>
            </a:r>
          </a:p>
        </p:txBody>
      </p:sp>
      <p:sp>
        <p:nvSpPr>
          <p:cNvPr id="3" name="Donut 2"/>
          <p:cNvSpPr/>
          <p:nvPr/>
        </p:nvSpPr>
        <p:spPr>
          <a:xfrm>
            <a:off x="2664967" y="3521961"/>
            <a:ext cx="3431033" cy="1406486"/>
          </a:xfrm>
          <a:prstGeom prst="donut">
            <a:avLst>
              <a:gd name="adj" fmla="val 87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75694"/>
            <a:ext cx="9601200" cy="3295650"/>
          </a:xfrm>
        </p:spPr>
        <p:txBody>
          <a:bodyPr wrap="square">
            <a:normAutofit fontScale="92500" lnSpcReduction="10000"/>
          </a:bodyPr>
          <a:lstStyle/>
          <a:p>
            <a:r>
              <a:rPr lang="en-US" dirty="0" smtClean="0"/>
              <a:t>Not an issue for local procedure calls</a:t>
            </a:r>
          </a:p>
          <a:p>
            <a:endParaRPr lang="en-US" dirty="0"/>
          </a:p>
          <a:p>
            <a:r>
              <a:rPr lang="en-US" dirty="0" smtClean="0"/>
              <a:t>For a remote procedure call, a remote machine may:</a:t>
            </a:r>
            <a:endParaRPr lang="en-US" dirty="0"/>
          </a:p>
          <a:p>
            <a:pPr lvl="1"/>
            <a:r>
              <a:rPr lang="en-US" dirty="0">
                <a:ea typeface="Helvetica Neue Medium" charset="0"/>
                <a:cs typeface="Helvetica Neue Medium" charset="0"/>
              </a:rPr>
              <a:t>Run process written in a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different language </a:t>
            </a:r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 lvl="1"/>
            <a:r>
              <a:rPr lang="en-US" dirty="0" smtClean="0"/>
              <a:t>Represent data </a:t>
            </a:r>
            <a:r>
              <a:rPr lang="en-US" dirty="0"/>
              <a:t>types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using </a:t>
            </a:r>
            <a:r>
              <a:rPr lang="en-US" dirty="0">
                <a:solidFill>
                  <a:srgbClr val="FF0000"/>
                </a:solidFill>
              </a:rPr>
              <a:t>different </a:t>
            </a:r>
            <a:r>
              <a:rPr lang="en-US" dirty="0" smtClean="0">
                <a:solidFill>
                  <a:srgbClr val="FF0000"/>
                </a:solidFill>
              </a:rPr>
              <a:t>sizes</a:t>
            </a:r>
          </a:p>
          <a:p>
            <a:pPr lvl="1"/>
            <a:r>
              <a:rPr lang="en-US" dirty="0" smtClean="0"/>
              <a:t>Use a </a:t>
            </a:r>
            <a:r>
              <a:rPr lang="en-US" dirty="0" smtClean="0">
                <a:solidFill>
                  <a:srgbClr val="FF0000"/>
                </a:solidFill>
              </a:rPr>
              <a:t>different byte ordering </a:t>
            </a:r>
            <a:r>
              <a:rPr lang="en-US" dirty="0" smtClean="0"/>
              <a:t>(endianness)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Represent floating point numbers </a:t>
            </a:r>
            <a:r>
              <a:rPr lang="en-US" dirty="0" smtClean="0">
                <a:solidFill>
                  <a:srgbClr val="FF0000"/>
                </a:solidFill>
              </a:rPr>
              <a:t>differently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Have </a:t>
            </a:r>
            <a:r>
              <a:rPr lang="en-US" dirty="0" smtClean="0">
                <a:solidFill>
                  <a:srgbClr val="FF0000"/>
                </a:solidFill>
              </a:rPr>
              <a:t>different data alignment </a:t>
            </a:r>
            <a:r>
              <a:rPr lang="en-US" dirty="0" smtClean="0"/>
              <a:t>requirements</a:t>
            </a:r>
            <a:endParaRPr lang="en-US" dirty="0"/>
          </a:p>
          <a:p>
            <a:pPr lvl="2"/>
            <a:r>
              <a:rPr lang="en-US" dirty="0"/>
              <a:t>e.g., 4-byte type begins only on 4-byte memory </a:t>
            </a:r>
            <a:r>
              <a:rPr lang="en-US" dirty="0" smtClean="0"/>
              <a:t>boundary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Problem: Differences in data representation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78171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Mechanism </a:t>
            </a:r>
            <a:r>
              <a:rPr lang="en-US" dirty="0"/>
              <a:t>to pass procedure parameters and return values </a:t>
            </a:r>
            <a:r>
              <a:rPr lang="en-US" dirty="0" smtClean="0"/>
              <a:t>in a </a:t>
            </a:r>
            <a:r>
              <a:rPr lang="en-US" dirty="0"/>
              <a:t>machine-independent </a:t>
            </a:r>
            <a:r>
              <a:rPr lang="en-US" dirty="0" smtClean="0"/>
              <a:t>way</a:t>
            </a:r>
          </a:p>
          <a:p>
            <a:endParaRPr lang="en-US" dirty="0"/>
          </a:p>
          <a:p>
            <a:r>
              <a:rPr lang="en-US" dirty="0" smtClean="0"/>
              <a:t>Programmer may write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interface description </a:t>
            </a:r>
            <a:r>
              <a:rPr lang="en-US" dirty="0" smtClean="0"/>
              <a:t>in the IDL</a:t>
            </a:r>
          </a:p>
          <a:p>
            <a:pPr lvl="1"/>
            <a:r>
              <a:rPr lang="en-US" dirty="0"/>
              <a:t>Defines API for procedure calls: names, parameter/return types</a:t>
            </a:r>
          </a:p>
          <a:p>
            <a:pPr lvl="1"/>
            <a:endParaRPr lang="en-US" dirty="0"/>
          </a:p>
          <a:p>
            <a:r>
              <a:rPr lang="en-US" dirty="0" smtClean="0"/>
              <a:t>Then runs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IDL compiler </a:t>
            </a:r>
            <a:r>
              <a:rPr lang="en-US" dirty="0" smtClean="0"/>
              <a:t>which generates:</a:t>
            </a:r>
          </a:p>
          <a:p>
            <a:pPr lvl="1"/>
            <a:r>
              <a:rPr lang="en-US" dirty="0" smtClean="0"/>
              <a:t>Code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marshal </a:t>
            </a:r>
            <a:r>
              <a:rPr lang="en-US" dirty="0" smtClean="0"/>
              <a:t>(convert) native data types into machine-independent byte streams</a:t>
            </a:r>
          </a:p>
          <a:p>
            <a:pPr lvl="2"/>
            <a:r>
              <a:rPr lang="en-US" dirty="0" smtClean="0"/>
              <a:t>And vice-versa, called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unmarshaling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Client stub: Forwards local procedure call as a request to server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Server stub: Dispatches RPC to its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Solution: Interface Description Language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calls stub function (pushes parameters 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4585375" y="3896146"/>
            <a:ext cx="453154" cy="453154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 calls stub function (pushes parameters 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Stub marshals parameters to a network message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21583" y="4746405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3851623" y="5321932"/>
            <a:ext cx="539842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Stub marshals parameters to a network message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OS sends a network message to the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13061" y="5776530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124957" y="5776529"/>
            <a:ext cx="1132885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sends a network message to the server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Server OS receives message, sends it up to stub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20250" y="58008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8381284" y="5298586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receives message, sends it up to stub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Server stub unmarshals params, calls server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Implementation of add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20250" y="47464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9020557" y="4202880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unmarshals params, calls server function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Server function runs, returns a value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Up Arrow 7"/>
          <p:cNvSpPr/>
          <p:nvPr/>
        </p:nvSpPr>
        <p:spPr>
          <a:xfrm rot="13500000">
            <a:off x="9122423" y="3610571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function runs, returns a value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Server stub marshals the return value, sends message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7427533" y="4746407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8244138" y="5294174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marshals the return value, sends message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Server OS sends the reply back across the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10852" y="581354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5212895" y="5829087"/>
            <a:ext cx="1442803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processes on different cooperating computers communicate with each other over the network?</a:t>
            </a:r>
            <a:endParaRPr lang="en-US" dirty="0"/>
          </a:p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Network Communication</a:t>
            </a:r>
          </a:p>
          <a:p>
            <a:pPr marL="571500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Remote Procedure Call (RPC)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sends the reply back across the network</a:t>
            </a:r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Client OS receives the reply and passes up to stub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3595136" y="5626999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4221500" y="5116150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 OS receives the reply and passes up to stub</a:t>
            </a:r>
          </a:p>
          <a:p>
            <a:pPr marL="514350" indent="-514350">
              <a:buFont typeface="+mj-lt"/>
              <a:buAutoNum type="arabicPeriod" startAt="9"/>
            </a:pPr>
            <a:endParaRPr lang="en-US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Client stub unmarshals return value, returns to client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2259474" y="472100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3553377" y="4160841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00000">
            <a:off x="4145821" y="3567664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Dispatcher</a:t>
            </a:r>
          </a:p>
          <a:p>
            <a:pPr lvl="1"/>
            <a:r>
              <a:rPr lang="en-US" dirty="0" smtClean="0"/>
              <a:t>Receives a client’s RPC request</a:t>
            </a:r>
            <a:endParaRPr lang="en-US" dirty="0"/>
          </a:p>
          <a:p>
            <a:pPr lvl="2"/>
            <a:r>
              <a:rPr lang="en-US" dirty="0" smtClean="0"/>
              <a:t>Identifies </a:t>
            </a:r>
            <a:r>
              <a:rPr lang="en-US" dirty="0"/>
              <a:t>appropriate </a:t>
            </a:r>
            <a:r>
              <a:rPr lang="en-US" dirty="0" smtClean="0"/>
              <a:t>server-side method to invoke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Skeleton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Unmarshals parameters to server-native types</a:t>
            </a:r>
            <a:endParaRPr lang="en-US" dirty="0"/>
          </a:p>
          <a:p>
            <a:pPr lvl="1"/>
            <a:r>
              <a:rPr lang="en-US" dirty="0" smtClean="0"/>
              <a:t>Calls </a:t>
            </a:r>
            <a:r>
              <a:rPr lang="en-US" dirty="0"/>
              <a:t>the local server </a:t>
            </a:r>
            <a:r>
              <a:rPr lang="en-US" dirty="0" smtClean="0"/>
              <a:t>procedure</a:t>
            </a:r>
            <a:endParaRPr lang="en-US" dirty="0"/>
          </a:p>
          <a:p>
            <a:pPr lvl="1"/>
            <a:r>
              <a:rPr lang="en-US" dirty="0" smtClean="0"/>
              <a:t>Marshals </a:t>
            </a:r>
            <a:r>
              <a:rPr lang="en-US" dirty="0"/>
              <a:t>the </a:t>
            </a:r>
            <a:r>
              <a:rPr lang="en-US" dirty="0" smtClean="0"/>
              <a:t>response, sends </a:t>
            </a:r>
            <a:r>
              <a:rPr lang="en-US" dirty="0"/>
              <a:t>it back to the </a:t>
            </a:r>
            <a:r>
              <a:rPr lang="en-US" dirty="0" smtClean="0"/>
              <a:t>dispatcher</a:t>
            </a:r>
          </a:p>
          <a:p>
            <a:pPr lvl="1"/>
            <a:endParaRPr lang="en-US" dirty="0"/>
          </a:p>
          <a:p>
            <a:r>
              <a:rPr lang="en-US" dirty="0" smtClean="0"/>
              <a:t>All this is hidden from the programmer</a:t>
            </a:r>
            <a:endParaRPr lang="en-US" dirty="0"/>
          </a:p>
          <a:p>
            <a:pPr lvl="1"/>
            <a:r>
              <a:rPr lang="en-US" dirty="0" smtClean="0"/>
              <a:t>Dispatcher and skeleton </a:t>
            </a:r>
            <a:r>
              <a:rPr lang="en-US" dirty="0"/>
              <a:t>may be </a:t>
            </a:r>
            <a:r>
              <a:rPr lang="en-US" dirty="0" smtClean="0"/>
              <a:t>integrated</a:t>
            </a:r>
          </a:p>
          <a:p>
            <a:pPr lvl="2"/>
            <a:r>
              <a:rPr lang="en-US" dirty="0" smtClean="0"/>
              <a:t>Depends on implementation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server stub is </a:t>
            </a:r>
            <a:r>
              <a:rPr lang="en-US" dirty="0" smtClean="0"/>
              <a:t>really two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Remote Procedure Call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Heterogeneity </a:t>
            </a:r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IDL w/ compiler</a:t>
            </a:r>
          </a:p>
          <a:p>
            <a:pPr lvl="1"/>
            <a:r>
              <a:rPr lang="en-US" dirty="0" smtClean="0"/>
              <a:t>Failure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may </a:t>
            </a:r>
            <a:r>
              <a:rPr lang="en-US" dirty="0" smtClean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Packets may be </a:t>
            </a:r>
            <a:r>
              <a:rPr lang="en-US" dirty="0" smtClean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 smtClean="0"/>
              <a:t>Some individual </a:t>
            </a:r>
            <a:r>
              <a:rPr lang="en-US" dirty="0" smtClean="0">
                <a:solidFill>
                  <a:srgbClr val="FF0000"/>
                </a:solidFill>
              </a:rPr>
              <a:t>packet loss </a:t>
            </a:r>
            <a:r>
              <a:rPr lang="en-US" dirty="0" smtClean="0"/>
              <a:t>in the Internet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Broken routing </a:t>
            </a:r>
            <a:r>
              <a:rPr lang="en-US" dirty="0" smtClean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may </a:t>
            </a:r>
            <a:r>
              <a:rPr lang="en-US" dirty="0" smtClean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or server might just be </a:t>
            </a:r>
            <a:r>
              <a:rPr lang="en-US" dirty="0" smtClean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possibly go wrong?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"/>
            <a:ext cx="10120532" cy="492443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205046"/>
            <a:ext cx="10120532" cy="1655984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>
            <a:noAutofit/>
          </a:bodyPr>
          <a:lstStyle/>
          <a:p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6036" y="2185412"/>
            <a:ext cx="222269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of these 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Failures, from client’s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421990" y="221701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241767" y="2201622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1" y="2048001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6" y="204800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26504">
            <a:off x="5087020" y="254893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request</a:t>
            </a:r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>
            <a:off x="4686551" y="2657602"/>
            <a:ext cx="778" cy="1510711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</p:cNvCxnSpPr>
          <p:nvPr/>
        </p:nvCxnSpPr>
        <p:spPr>
          <a:xfrm>
            <a:off x="6936966" y="2657601"/>
            <a:ext cx="0" cy="148151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91494" y="3768202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86552" y="2840968"/>
            <a:ext cx="1970239" cy="392646"/>
            <a:chOff x="3463439" y="4842720"/>
            <a:chExt cx="1970239" cy="392646"/>
          </a:xfrm>
        </p:grpSpPr>
        <p:sp>
          <p:nvSpPr>
            <p:cNvPr id="18" name="TextBox 17"/>
            <p:cNvSpPr txBox="1"/>
            <p:nvPr/>
          </p:nvSpPr>
          <p:spPr>
            <a:xfrm>
              <a:off x="5018180" y="48660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cxnSp>
          <p:nvCxnSpPr>
            <p:cNvPr id="29" name="Curved Connector 8"/>
            <p:cNvCxnSpPr/>
            <p:nvPr/>
          </p:nvCxnSpPr>
          <p:spPr>
            <a:xfrm flipH="1" flipV="1">
              <a:off x="3463439" y="4842720"/>
              <a:ext cx="1709937" cy="194824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86552" y="2839689"/>
            <a:ext cx="2250414" cy="939814"/>
            <a:chOff x="3463440" y="4841441"/>
            <a:chExt cx="2250414" cy="939814"/>
          </a:xfrm>
        </p:grpSpPr>
        <p:cxnSp>
          <p:nvCxnSpPr>
            <p:cNvPr id="33" name="Curved Connector 8"/>
            <p:cNvCxnSpPr/>
            <p:nvPr/>
          </p:nvCxnSpPr>
          <p:spPr>
            <a:xfrm flipH="1" flipV="1">
              <a:off x="3463440" y="4841441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8"/>
            <p:cNvCxnSpPr/>
            <p:nvPr/>
          </p:nvCxnSpPr>
          <p:spPr>
            <a:xfrm flipV="1">
              <a:off x="4067798" y="5351628"/>
              <a:ext cx="1646056" cy="231805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54005" y="54119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1147479">
              <a:off x="4329457" y="510709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reply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8619" y="5011619"/>
            <a:ext cx="821476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The cause of the failure is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hidden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from the 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client!</a:t>
            </a:r>
          </a:p>
        </p:txBody>
      </p:sp>
    </p:spTree>
    <p:extLst>
      <p:ext uri="{BB962C8B-B14F-4D97-AF65-F5344CB8AC3E}">
        <p14:creationId xmlns:p14="http://schemas.microsoft.com/office/powerpoint/2010/main" val="1465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Simplest scheme for handling failures</a:t>
            </a:r>
          </a:p>
          <a:p>
            <a:pPr lvl="1"/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Client stub waits for a response, for a while</a:t>
            </a:r>
          </a:p>
          <a:p>
            <a:pPr lvl="1"/>
            <a:r>
              <a:rPr lang="en-US" dirty="0" smtClean="0"/>
              <a:t>Response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acknowledgement </a:t>
            </a:r>
            <a:r>
              <a:rPr lang="en-US" dirty="0" smtClean="0"/>
              <a:t>message from the server stub</a:t>
            </a:r>
          </a:p>
          <a:p>
            <a:pPr lvl="2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If no response arrives after a fixed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timeout</a:t>
            </a:r>
            <a:r>
              <a:rPr lang="en-US" dirty="0" smtClean="0"/>
              <a:t> time period, then client stub re-sends the request</a:t>
            </a:r>
          </a:p>
          <a:p>
            <a:endParaRPr lang="en-US" dirty="0"/>
          </a:p>
          <a:p>
            <a:r>
              <a:rPr lang="en-US" dirty="0" smtClean="0"/>
              <a:t>Repeat the above a few times</a:t>
            </a:r>
          </a:p>
          <a:p>
            <a:pPr lvl="1"/>
            <a:r>
              <a:rPr lang="en-US" dirty="0" smtClean="0"/>
              <a:t>Still no response?  Return an error to the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1000818"/>
          </a:xfrm>
        </p:spPr>
        <p:txBody>
          <a:bodyPr>
            <a:normAutofit/>
          </a:bodyPr>
          <a:lstStyle/>
          <a:p>
            <a:r>
              <a:rPr lang="en-US" dirty="0" smtClean="0"/>
              <a:t>Client sends a “debit $10 from bank account” RPC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and side effects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0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</p:cNvCxnSpPr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491724" y="3564904"/>
            <a:ext cx="4140844" cy="1444204"/>
            <a:chOff x="2967724" y="3564904"/>
            <a:chExt cx="4140844" cy="1444204"/>
          </a:xfrm>
        </p:grpSpPr>
        <p:sp>
          <p:nvSpPr>
            <p:cNvPr id="15" name="TextBox 14"/>
            <p:cNvSpPr txBox="1"/>
            <p:nvPr/>
          </p:nvSpPr>
          <p:spPr>
            <a:xfrm rot="436411">
              <a:off x="3431596" y="356490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16" name="Curved Connector 8"/>
            <p:cNvCxnSpPr/>
            <p:nvPr/>
          </p:nvCxnSpPr>
          <p:spPr>
            <a:xfrm flipH="1" flipV="1">
              <a:off x="2967724" y="3811556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85499" y="448588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1036" y="402069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  <p:cxnSp>
          <p:nvCxnSpPr>
            <p:cNvPr id="23" name="Curved Connector 8"/>
            <p:cNvCxnSpPr/>
            <p:nvPr/>
          </p:nvCxnSpPr>
          <p:spPr>
            <a:xfrm flipV="1">
              <a:off x="3393392" y="4398624"/>
              <a:ext cx="2302688" cy="32853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081770">
              <a:off x="3931016" y="420593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8630" y="4911418"/>
            <a:ext cx="4148946" cy="1232287"/>
            <a:chOff x="2964630" y="5047774"/>
            <a:chExt cx="4148946" cy="1232287"/>
          </a:xfrm>
        </p:grpSpPr>
        <p:sp>
          <p:nvSpPr>
            <p:cNvPr id="25" name="TextBox 24"/>
            <p:cNvSpPr txBox="1"/>
            <p:nvPr/>
          </p:nvSpPr>
          <p:spPr>
            <a:xfrm rot="21081770">
              <a:off x="3765407" y="571088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26" name="Curved Connector 8"/>
            <p:cNvCxnSpPr/>
            <p:nvPr/>
          </p:nvCxnSpPr>
          <p:spPr>
            <a:xfrm flipV="1">
              <a:off x="2976939" y="5852229"/>
              <a:ext cx="2739124" cy="427832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436411">
              <a:off x="3414932" y="504777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32" name="Curved Connector 8"/>
            <p:cNvCxnSpPr/>
            <p:nvPr/>
          </p:nvCxnSpPr>
          <p:spPr>
            <a:xfrm flipH="1" flipV="1">
              <a:off x="2964630" y="5287857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26044" y="552593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67597" y="3825446"/>
            <a:ext cx="1137582" cy="1326054"/>
            <a:chOff x="1743597" y="3825446"/>
            <a:chExt cx="1137582" cy="1326054"/>
          </a:xfrm>
        </p:grpSpPr>
        <p:sp>
          <p:nvSpPr>
            <p:cNvPr id="17" name="Left Brace 16"/>
            <p:cNvSpPr/>
            <p:nvPr/>
          </p:nvSpPr>
          <p:spPr>
            <a:xfrm>
              <a:off x="2703037" y="3825446"/>
              <a:ext cx="178142" cy="1326054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8900000">
              <a:off x="1743597" y="463980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75781" y="4594808"/>
            <a:ext cx="360947" cy="2646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11768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624991"/>
          </a:xfrm>
        </p:spPr>
        <p:txBody>
          <a:bodyPr>
            <a:normAutofit/>
          </a:bodyPr>
          <a:lstStyle/>
          <a:p>
            <a:r>
              <a:rPr lang="en-US" smtClean="0"/>
              <a:t>put(x</a:t>
            </a:r>
            <a:r>
              <a:rPr lang="en-US" dirty="0" smtClean="0"/>
              <a:t>, </a:t>
            </a:r>
            <a:r>
              <a:rPr lang="en-US" i="1" dirty="0" smtClean="0"/>
              <a:t>value</a:t>
            </a:r>
            <a:r>
              <a:rPr lang="en-US" dirty="0" smtClean="0"/>
              <a:t>), then get(x): expect answer to be </a:t>
            </a:r>
            <a:r>
              <a:rPr lang="en-US" i="1" dirty="0" smtClean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and writes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86655" y="3358126"/>
            <a:ext cx="2210723" cy="511631"/>
            <a:chOff x="2962654" y="3358125"/>
            <a:chExt cx="2210723" cy="511631"/>
          </a:xfrm>
        </p:grpSpPr>
        <p:sp>
          <p:nvSpPr>
            <p:cNvPr id="9" name="TextBox 8"/>
            <p:cNvSpPr txBox="1"/>
            <p:nvPr/>
          </p:nvSpPr>
          <p:spPr>
            <a:xfrm rot="426504">
              <a:off x="3519520" y="335812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cxnSp>
          <p:nvCxnSpPr>
            <p:cNvPr id="15" name="Curved Connector 8"/>
            <p:cNvCxnSpPr/>
            <p:nvPr/>
          </p:nvCxnSpPr>
          <p:spPr>
            <a:xfrm flipH="1" flipV="1">
              <a:off x="2962654" y="3622046"/>
              <a:ext cx="2210723" cy="247710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6"/>
            <a:ext cx="4800727" cy="1390694"/>
            <a:chOff x="1793390" y="3622046"/>
            <a:chExt cx="4800727" cy="1390694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551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303684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client storing key-value pairs in a database</a:t>
            </a:r>
          </a:p>
          <a:p>
            <a:pPr lvl="1"/>
            <a:r>
              <a:rPr lang="en-US" dirty="0" smtClean="0"/>
              <a:t>put(x, value), then get(x): expect answer to be </a:t>
            </a:r>
            <a:r>
              <a:rPr lang="en-US" dirty="0" smtClean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and writes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sp>
        <p:nvSpPr>
          <p:cNvPr id="9" name="TextBox 8"/>
          <p:cNvSpPr txBox="1"/>
          <p:nvPr/>
        </p:nvSpPr>
        <p:spPr>
          <a:xfrm rot="426504">
            <a:off x="5043520" y="33581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put(x, 10)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7"/>
            <a:ext cx="4800727" cy="2628643"/>
            <a:chOff x="1793390" y="3622046"/>
            <a:chExt cx="4800727" cy="2628643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5820" y="588135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4483769" y="3617495"/>
            <a:ext cx="2757571" cy="2466641"/>
          </a:xfrm>
          <a:custGeom>
            <a:avLst/>
            <a:gdLst>
              <a:gd name="connsiteX0" fmla="*/ 0 w 2955015"/>
              <a:gd name="connsiteY0" fmla="*/ 0 h 2731214"/>
              <a:gd name="connsiteX1" fmla="*/ 2751221 w 2955015"/>
              <a:gd name="connsiteY1" fmla="*/ 2590800 h 2731214"/>
              <a:gd name="connsiteX2" fmla="*/ 2751221 w 2955015"/>
              <a:gd name="connsiteY2" fmla="*/ 2406316 h 2731214"/>
              <a:gd name="connsiteX3" fmla="*/ 2751221 w 2955015"/>
              <a:gd name="connsiteY3" fmla="*/ 2406316 h 2731214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8119 h 2414435"/>
              <a:gd name="connsiteX1" fmla="*/ 2326105 w 2751221"/>
              <a:gd name="connsiteY1" fmla="*/ 176562 h 2414435"/>
              <a:gd name="connsiteX2" fmla="*/ 2751221 w 2751221"/>
              <a:gd name="connsiteY2" fmla="*/ 2414435 h 2414435"/>
              <a:gd name="connsiteX3" fmla="*/ 2751221 w 2751221"/>
              <a:gd name="connsiteY3" fmla="*/ 2414435 h 2414435"/>
              <a:gd name="connsiteX0" fmla="*/ 0 w 2751221"/>
              <a:gd name="connsiteY0" fmla="*/ 0 h 2406316"/>
              <a:gd name="connsiteX1" fmla="*/ 2326105 w 2751221"/>
              <a:gd name="connsiteY1" fmla="*/ 280738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9174"/>
              <a:gd name="connsiteY0" fmla="*/ 0 h 2406316"/>
              <a:gd name="connsiteX1" fmla="*/ 2326105 w 2759174"/>
              <a:gd name="connsiteY1" fmla="*/ 280738 h 2406316"/>
              <a:gd name="connsiteX2" fmla="*/ 2751221 w 2759174"/>
              <a:gd name="connsiteY2" fmla="*/ 2406316 h 2406316"/>
              <a:gd name="connsiteX3" fmla="*/ 2751221 w 2759174"/>
              <a:gd name="connsiteY3" fmla="*/ 2406316 h 2406316"/>
              <a:gd name="connsiteX0" fmla="*/ 0 w 2782710"/>
              <a:gd name="connsiteY0" fmla="*/ 0 h 2406316"/>
              <a:gd name="connsiteX1" fmla="*/ 2326105 w 2782710"/>
              <a:gd name="connsiteY1" fmla="*/ 280738 h 2406316"/>
              <a:gd name="connsiteX2" fmla="*/ 2751220 w 2782710"/>
              <a:gd name="connsiteY2" fmla="*/ 1740568 h 2406316"/>
              <a:gd name="connsiteX3" fmla="*/ 2751221 w 2782710"/>
              <a:gd name="connsiteY3" fmla="*/ 2406316 h 2406316"/>
              <a:gd name="connsiteX4" fmla="*/ 2751221 w 2782710"/>
              <a:gd name="connsiteY4" fmla="*/ 2406316 h 2406316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440504"/>
              <a:gd name="connsiteX1" fmla="*/ 2318084 w 2751221"/>
              <a:gd name="connsiteY1" fmla="*/ 290597 h 2440504"/>
              <a:gd name="connsiteX2" fmla="*/ 2556710 w 2751221"/>
              <a:gd name="connsiteY2" fmla="*/ 2438400 h 2440504"/>
              <a:gd name="connsiteX3" fmla="*/ 2751221 w 2751221"/>
              <a:gd name="connsiteY3" fmla="*/ 2406316 h 2440504"/>
              <a:gd name="connsiteX4" fmla="*/ 2751221 w 2751221"/>
              <a:gd name="connsiteY4" fmla="*/ 2406316 h 2440504"/>
              <a:gd name="connsiteX0" fmla="*/ 0 w 2751221"/>
              <a:gd name="connsiteY0" fmla="*/ 0 h 2439093"/>
              <a:gd name="connsiteX1" fmla="*/ 2318084 w 2751221"/>
              <a:gd name="connsiteY1" fmla="*/ 290597 h 2439093"/>
              <a:gd name="connsiteX2" fmla="*/ 2556710 w 2751221"/>
              <a:gd name="connsiteY2" fmla="*/ 2438400 h 2439093"/>
              <a:gd name="connsiteX3" fmla="*/ 2751221 w 2751221"/>
              <a:gd name="connsiteY3" fmla="*/ 2406316 h 2439093"/>
              <a:gd name="connsiteX4" fmla="*/ 2751221 w 2751221"/>
              <a:gd name="connsiteY4" fmla="*/ 2406316 h 2439093"/>
              <a:gd name="connsiteX0" fmla="*/ 0 w 2751221"/>
              <a:gd name="connsiteY0" fmla="*/ 0 h 2441225"/>
              <a:gd name="connsiteX1" fmla="*/ 2318084 w 2751221"/>
              <a:gd name="connsiteY1" fmla="*/ 290597 h 2441225"/>
              <a:gd name="connsiteX2" fmla="*/ 2556710 w 2751221"/>
              <a:gd name="connsiteY2" fmla="*/ 2438400 h 2441225"/>
              <a:gd name="connsiteX3" fmla="*/ 2751221 w 2751221"/>
              <a:gd name="connsiteY3" fmla="*/ 2406316 h 2441225"/>
              <a:gd name="connsiteX4" fmla="*/ 2751221 w 2751221"/>
              <a:gd name="connsiteY4" fmla="*/ 2406316 h 2441225"/>
              <a:gd name="connsiteX0" fmla="*/ 0 w 2856093"/>
              <a:gd name="connsiteY0" fmla="*/ 0 h 2439022"/>
              <a:gd name="connsiteX1" fmla="*/ 2318084 w 2856093"/>
              <a:gd name="connsiteY1" fmla="*/ 290597 h 2439022"/>
              <a:gd name="connsiteX2" fmla="*/ 2556710 w 2856093"/>
              <a:gd name="connsiteY2" fmla="*/ 2438400 h 2439022"/>
              <a:gd name="connsiteX3" fmla="*/ 2751221 w 2856093"/>
              <a:gd name="connsiteY3" fmla="*/ 2406316 h 2439022"/>
              <a:gd name="connsiteX4" fmla="*/ 2751221 w 2856093"/>
              <a:gd name="connsiteY4" fmla="*/ 2406316 h 2439022"/>
              <a:gd name="connsiteX0" fmla="*/ 0 w 2751659"/>
              <a:gd name="connsiteY0" fmla="*/ 0 h 2825416"/>
              <a:gd name="connsiteX1" fmla="*/ 2318084 w 2751659"/>
              <a:gd name="connsiteY1" fmla="*/ 290597 h 2825416"/>
              <a:gd name="connsiteX2" fmla="*/ 2556710 w 2751659"/>
              <a:gd name="connsiteY2" fmla="*/ 2438400 h 2825416"/>
              <a:gd name="connsiteX3" fmla="*/ 2751221 w 2751659"/>
              <a:gd name="connsiteY3" fmla="*/ 2406316 h 2825416"/>
              <a:gd name="connsiteX4" fmla="*/ 2605171 w 2751659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3011571"/>
              <a:gd name="connsiteY0" fmla="*/ 0 h 2514345"/>
              <a:gd name="connsiteX1" fmla="*/ 2318084 w 3011571"/>
              <a:gd name="connsiteY1" fmla="*/ 290597 h 2514345"/>
              <a:gd name="connsiteX2" fmla="*/ 2556710 w 3011571"/>
              <a:gd name="connsiteY2" fmla="*/ 2438400 h 2514345"/>
              <a:gd name="connsiteX3" fmla="*/ 2598821 w 3011571"/>
              <a:gd name="connsiteY3" fmla="*/ 2514266 h 2514345"/>
              <a:gd name="connsiteX4" fmla="*/ 3011571 w 3011571"/>
              <a:gd name="connsiteY4" fmla="*/ 2422191 h 2514345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2598821 w 3040146"/>
              <a:gd name="connsiteY3" fmla="*/ 2514266 h 2625391"/>
              <a:gd name="connsiteX4" fmla="*/ 3040146 w 3040146"/>
              <a:gd name="connsiteY4" fmla="*/ 2625391 h 2625391"/>
              <a:gd name="connsiteX0" fmla="*/ 0 w 3040146"/>
              <a:gd name="connsiteY0" fmla="*/ 0 h 2663949"/>
              <a:gd name="connsiteX1" fmla="*/ 2318084 w 3040146"/>
              <a:gd name="connsiteY1" fmla="*/ 290597 h 2663949"/>
              <a:gd name="connsiteX2" fmla="*/ 2556710 w 3040146"/>
              <a:gd name="connsiteY2" fmla="*/ 2438400 h 2663949"/>
              <a:gd name="connsiteX3" fmla="*/ 3040146 w 3040146"/>
              <a:gd name="connsiteY3" fmla="*/ 2625391 h 2663949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8076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09992 w 2757571"/>
              <a:gd name="connsiteY1" fmla="*/ 26053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571" h="2466641">
                <a:moveTo>
                  <a:pt x="0" y="0"/>
                </a:moveTo>
                <a:lnTo>
                  <a:pt x="2309992" y="260535"/>
                </a:lnTo>
                <a:cubicBezTo>
                  <a:pt x="2430308" y="1282298"/>
                  <a:pt x="2499895" y="1938504"/>
                  <a:pt x="2556710" y="2446421"/>
                </a:cubicBezTo>
                <a:lnTo>
                  <a:pt x="2757571" y="2466641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on Host A wants to talk to process on Host 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and B must agree on the meaning of the bits being sent and received at many different levels, including:</a:t>
            </a:r>
          </a:p>
          <a:p>
            <a:pPr lvl="2"/>
            <a:endParaRPr lang="en-US" i="1" dirty="0"/>
          </a:p>
          <a:p>
            <a:pPr lvl="2"/>
            <a:r>
              <a:rPr lang="en-US" dirty="0"/>
              <a:t>How many volts is a 0 bit, a 1 bit?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How does receiver know which is the last bit?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How many bits long is a number?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Yes: If they are read-only operations with no side effects</a:t>
            </a:r>
          </a:p>
          <a:p>
            <a:pPr lvl="1"/>
            <a:r>
              <a:rPr lang="en-US" dirty="0" smtClean="0"/>
              <a:t>e.g., read a key’s value in a database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Yes: If the application has its own functionality to cope with duplication and reordering</a:t>
            </a:r>
          </a:p>
          <a:p>
            <a:pPr lvl="1"/>
            <a:r>
              <a:rPr lang="en-US" dirty="0" smtClean="0"/>
              <a:t>You will need this in Assignments 3 onwards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is At-Least-Once ever okay?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3747287"/>
          </a:xfrm>
        </p:spPr>
        <p:txBody>
          <a:bodyPr>
            <a:normAutofit/>
          </a:bodyPr>
          <a:lstStyle/>
          <a:p>
            <a:r>
              <a:rPr lang="en-US" dirty="0" smtClean="0"/>
              <a:t>Idea</a:t>
            </a:r>
            <a:r>
              <a:rPr lang="en-US" dirty="0"/>
              <a:t>: server RPC code detects duplicate requests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eturns </a:t>
            </a:r>
            <a:r>
              <a:rPr lang="en-US" dirty="0"/>
              <a:t>previous reply instead of re-running handler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detect a duplicate request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Test: Server sees same function, same arguments twice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No!</a:t>
            </a:r>
            <a:r>
              <a:rPr lang="en-US" dirty="0" smtClean="0"/>
              <a:t>  Sometimes applications legitimately submit the same function with same augments, twice in a row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21536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to detect a duplicate request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Client </a:t>
            </a:r>
            <a:r>
              <a:rPr lang="en-US" dirty="0"/>
              <a:t>includes unique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transaction ID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xid</a:t>
            </a:r>
            <a:r>
              <a:rPr lang="en-US" dirty="0" smtClean="0"/>
              <a:t>) with each RPC requests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Client uses </a:t>
            </a:r>
            <a:r>
              <a:rPr lang="en-US" dirty="0"/>
              <a:t>same </a:t>
            </a:r>
            <a:r>
              <a:rPr lang="en-US" dirty="0" smtClean="0"/>
              <a:t>xid for retransmitted requests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 scheme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4360985" y="3830054"/>
            <a:ext cx="3840479" cy="2572703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Consolas" charset="0"/>
                <a:ea typeface="Consolas" charset="0"/>
                <a:cs typeface="Consolas" charset="0"/>
              </a:rPr>
              <a:t>At-Most-Once Server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else: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handler()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true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65510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a unique</a:t>
            </a:r>
            <a:r>
              <a:rPr lang="en-US" dirty="0"/>
              <a:t> client ID (e.g., IP address) with </a:t>
            </a:r>
            <a:r>
              <a:rPr lang="en-US" dirty="0" smtClean="0"/>
              <a:t>the current time of day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unique </a:t>
            </a:r>
            <a:r>
              <a:rPr lang="en-US" dirty="0"/>
              <a:t>client ID </a:t>
            </a:r>
            <a:r>
              <a:rPr lang="en-US" dirty="0" smtClean="0"/>
              <a:t>with a </a:t>
            </a:r>
            <a:r>
              <a:rPr lang="en-US" dirty="0"/>
              <a:t>sequence </a:t>
            </a:r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Suppose client crashes and restarts.  Can it reuse the same client ID?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Big random number (probabilistic, not certain guarantee)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Providing unique XIDs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30684"/>
            <a:ext cx="10515600" cy="32860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Problem: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 seen and old arrays will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grow without bound</a:t>
            </a:r>
          </a:p>
          <a:p>
            <a:endParaRPr lang="en-US" dirty="0" smtClean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Observation: By construction, when the client gets a response to a particular xid, it will never re-send it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 smtClean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Client could tell server “I’m done with xid x – delete it”</a:t>
            </a:r>
          </a:p>
          <a:p>
            <a:pPr lvl="1"/>
            <a:r>
              <a:rPr lang="en-US" dirty="0" smtClean="0">
                <a:ea typeface="Helvetica Neue Medium" charset="0"/>
                <a:cs typeface="Helvetica Neue Medium" charset="0"/>
              </a:rPr>
              <a:t>Have to tell the server about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each and every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retired xid</a:t>
            </a:r>
          </a:p>
          <a:p>
            <a:pPr lvl="2"/>
            <a:r>
              <a:rPr lang="en-US" dirty="0" smtClean="0">
                <a:ea typeface="Helvetica Neue Medium" charset="0"/>
                <a:cs typeface="Helvetica Neue Medium" charset="0"/>
              </a:rPr>
              <a:t>Could piggyback on subsequent requests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Discarding server state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199" y="5145324"/>
            <a:ext cx="937494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Significant overhead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if many RPCs are in flight, in parallel</a:t>
            </a:r>
          </a:p>
        </p:txBody>
      </p:sp>
    </p:spTree>
    <p:extLst>
      <p:ext uri="{BB962C8B-B14F-4D97-AF65-F5344CB8AC3E}">
        <p14:creationId xmlns:p14="http://schemas.microsoft.com/office/powerpoint/2010/main" val="17255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62816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seen</a:t>
            </a:r>
            <a:r>
              <a:rPr lang="en-US" dirty="0"/>
              <a:t> and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old</a:t>
            </a:r>
            <a:r>
              <a:rPr lang="en-US" dirty="0"/>
              <a:t> arrays will </a:t>
            </a:r>
            <a:r>
              <a:rPr lang="en-US" dirty="0">
                <a:solidFill>
                  <a:srgbClr val="FF0000"/>
                </a:solidFill>
              </a:rPr>
              <a:t>grow without bound</a:t>
            </a:r>
          </a:p>
          <a:p>
            <a:endParaRPr lang="en-US" dirty="0" smtClean="0"/>
          </a:p>
          <a:p>
            <a:r>
              <a:rPr lang="en-US" dirty="0" smtClean="0"/>
              <a:t>Suppose xid = ⟨unique client id, sequence no.⟩</a:t>
            </a:r>
          </a:p>
          <a:p>
            <a:pPr lvl="1"/>
            <a:r>
              <a:rPr lang="en-US"/>
              <a:t>e</a:t>
            </a:r>
            <a:r>
              <a:rPr lang="en-US" smtClean="0"/>
              <a:t>.g</a:t>
            </a:r>
            <a:r>
              <a:rPr lang="en-US" smtClean="0"/>
              <a:t>., </a:t>
            </a:r>
            <a:r>
              <a:rPr lang="en-US" dirty="0" smtClean="0"/>
              <a:t>⟨42, 1000⟩, </a:t>
            </a:r>
            <a:r>
              <a:rPr lang="en-US" dirty="0"/>
              <a:t>⟨42, </a:t>
            </a:r>
            <a:r>
              <a:rPr lang="en-US" dirty="0" smtClean="0"/>
              <a:t>1001⟩, </a:t>
            </a:r>
            <a:r>
              <a:rPr lang="en-US" dirty="0"/>
              <a:t>⟨42, </a:t>
            </a:r>
            <a:r>
              <a:rPr lang="en-US" dirty="0" smtClean="0"/>
              <a:t>1002⟩</a:t>
            </a:r>
          </a:p>
          <a:p>
            <a:endParaRPr lang="en-US" dirty="0"/>
          </a:p>
          <a:p>
            <a:r>
              <a:rPr lang="en-US" dirty="0" smtClean="0"/>
              <a:t>Client </a:t>
            </a:r>
            <a:r>
              <a:rPr lang="en-US" dirty="0"/>
              <a:t>includes </a:t>
            </a:r>
            <a:r>
              <a:rPr lang="en-US" dirty="0" smtClean="0"/>
              <a:t>“seen </a:t>
            </a:r>
            <a:r>
              <a:rPr lang="en-US" dirty="0"/>
              <a:t>all replies </a:t>
            </a:r>
            <a:r>
              <a:rPr lang="en-US" dirty="0" smtClean="0"/>
              <a:t>≤ X” </a:t>
            </a:r>
            <a:r>
              <a:rPr lang="en-US" dirty="0"/>
              <a:t>with every RPC </a:t>
            </a:r>
            <a:endParaRPr lang="en-US" dirty="0" smtClean="0"/>
          </a:p>
          <a:p>
            <a:pPr lvl="1"/>
            <a:r>
              <a:rPr lang="en-US" dirty="0" smtClean="0"/>
              <a:t>Much </a:t>
            </a:r>
            <a:r>
              <a:rPr lang="en-US" dirty="0"/>
              <a:t>like TCP </a:t>
            </a:r>
            <a:r>
              <a:rPr lang="en-US" dirty="0" smtClean="0"/>
              <a:t>sequence numbers, acks </a:t>
            </a:r>
          </a:p>
          <a:p>
            <a:endParaRPr lang="en-US" dirty="0" smtClean="0"/>
          </a:p>
          <a:p>
            <a:r>
              <a:rPr lang="en-US" dirty="0" smtClean="0"/>
              <a:t>How does the client know that the server received the information about retired RPCs?</a:t>
            </a:r>
          </a:p>
          <a:p>
            <a:pPr lvl="1"/>
            <a:r>
              <a:rPr lang="en-US" dirty="0" smtClean="0"/>
              <a:t>Each one of these is cumulative: later seen messages subsume earlier ones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Discarding server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Problem: </a:t>
            </a:r>
            <a:r>
              <a:rPr lang="en-US" dirty="0" smtClean="0"/>
              <a:t>How to </a:t>
            </a:r>
            <a:r>
              <a:rPr lang="en-US" dirty="0"/>
              <a:t>handle </a:t>
            </a:r>
            <a:r>
              <a:rPr lang="en-US" dirty="0" smtClean="0"/>
              <a:t>a duplicate request </a:t>
            </a:r>
            <a:r>
              <a:rPr lang="en-US" dirty="0"/>
              <a:t>while </a:t>
            </a:r>
            <a:r>
              <a:rPr lang="en-US" dirty="0" smtClean="0"/>
              <a:t>the original </a:t>
            </a:r>
            <a:r>
              <a:rPr lang="en-US" dirty="0"/>
              <a:t>is still executing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lvl="1"/>
            <a:r>
              <a:rPr lang="en-US" dirty="0" smtClean="0"/>
              <a:t>Server doesn’t </a:t>
            </a:r>
            <a:r>
              <a:rPr lang="en-US" dirty="0"/>
              <a:t>know reply </a:t>
            </a:r>
            <a:r>
              <a:rPr lang="en-US" dirty="0" smtClean="0"/>
              <a:t>yet.  Also, we don’t </a:t>
            </a:r>
            <a:r>
              <a:rPr lang="en-US" dirty="0"/>
              <a:t>want to </a:t>
            </a:r>
            <a:r>
              <a:rPr lang="en-US" dirty="0" smtClean="0"/>
              <a:t>run the procedure </a:t>
            </a:r>
            <a:r>
              <a:rPr lang="en-US" dirty="0"/>
              <a:t>twice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Idea: Add a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pending</a:t>
            </a:r>
            <a:r>
              <a:rPr lang="en-US" dirty="0" smtClean="0"/>
              <a:t> flag </a:t>
            </a:r>
            <a:r>
              <a:rPr lang="en-US" dirty="0"/>
              <a:t>per executing </a:t>
            </a:r>
            <a:r>
              <a:rPr lang="en-US" dirty="0" smtClean="0"/>
              <a:t>RPC</a:t>
            </a:r>
          </a:p>
          <a:p>
            <a:pPr lvl="1"/>
            <a:r>
              <a:rPr lang="en-US" dirty="0" smtClean="0"/>
              <a:t>Server waits for the procedure to finish, </a:t>
            </a:r>
            <a:r>
              <a:rPr lang="en-US" dirty="0"/>
              <a:t>or </a:t>
            </a:r>
            <a:r>
              <a:rPr lang="en-US" dirty="0" smtClean="0"/>
              <a:t>ignores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Concurrent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Server may crash and restart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server need to write its tables to disk?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Yes!  On server crash and restart: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old[]</a:t>
            </a:r>
            <a:r>
              <a:rPr lang="en-US" dirty="0" smtClean="0"/>
              <a:t>,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seen[]</a:t>
            </a:r>
            <a:r>
              <a:rPr lang="en-US" dirty="0" smtClean="0"/>
              <a:t> tables are only in memory:</a:t>
            </a:r>
          </a:p>
          <a:p>
            <a:pPr lvl="2"/>
            <a:r>
              <a:rPr lang="en-US" dirty="0" smtClean="0"/>
              <a:t>Server will forget, </a:t>
            </a:r>
            <a:r>
              <a:rPr lang="en-US" dirty="0" smtClean="0">
                <a:solidFill>
                  <a:srgbClr val="FF0000"/>
                </a:solidFill>
              </a:rPr>
              <a:t>accept duplicate requests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Server crash and 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Opens a </a:t>
            </a:r>
            <a:r>
              <a:rPr lang="en-US" dirty="0"/>
              <a:t>TCP </a:t>
            </a:r>
            <a:r>
              <a:rPr lang="en-US" dirty="0" smtClean="0"/>
              <a:t>connection and writes the request</a:t>
            </a:r>
          </a:p>
          <a:p>
            <a:pPr lvl="1"/>
            <a:r>
              <a:rPr lang="en-US" dirty="0" smtClean="0"/>
              <a:t>TCP </a:t>
            </a:r>
            <a:r>
              <a:rPr lang="en-US" dirty="0"/>
              <a:t>may </a:t>
            </a:r>
            <a:r>
              <a:rPr lang="en-US" dirty="0" smtClean="0"/>
              <a:t>retransmit but </a:t>
            </a:r>
            <a:r>
              <a:rPr lang="en-US" dirty="0"/>
              <a:t>server's </a:t>
            </a:r>
            <a:r>
              <a:rPr lang="en-US" dirty="0" smtClean="0"/>
              <a:t>TCP receiver </a:t>
            </a:r>
            <a:r>
              <a:rPr lang="en-US" dirty="0"/>
              <a:t>will filter out </a:t>
            </a:r>
            <a:r>
              <a:rPr lang="en-US" dirty="0" smtClean="0"/>
              <a:t>duplicates internally, with sequence numbers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retry in Go </a:t>
            </a:r>
            <a:r>
              <a:rPr lang="en-US" dirty="0" smtClean="0"/>
              <a:t>RPC code </a:t>
            </a:r>
            <a:r>
              <a:rPr lang="en-US" dirty="0"/>
              <a:t>(i.e. </a:t>
            </a:r>
            <a:r>
              <a:rPr lang="en-US" dirty="0" smtClean="0"/>
              <a:t>will not create a second TCP connection)</a:t>
            </a:r>
          </a:p>
          <a:p>
            <a:endParaRPr lang="en-US" dirty="0" smtClean="0"/>
          </a:p>
          <a:p>
            <a:r>
              <a:rPr lang="en-US" dirty="0" smtClean="0"/>
              <a:t>However: Go </a:t>
            </a:r>
            <a:r>
              <a:rPr lang="en-US" dirty="0"/>
              <a:t>RPC </a:t>
            </a:r>
            <a:r>
              <a:rPr lang="en-US" dirty="0" smtClean="0"/>
              <a:t>returns </a:t>
            </a:r>
            <a:r>
              <a:rPr lang="en-US" dirty="0"/>
              <a:t>an error if it doesn't get a </a:t>
            </a:r>
            <a:r>
              <a:rPr lang="en-US" dirty="0" smtClean="0"/>
              <a:t>reply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erhaps </a:t>
            </a:r>
            <a:r>
              <a:rPr lang="en-US" dirty="0"/>
              <a:t>after a </a:t>
            </a:r>
            <a:r>
              <a:rPr lang="en-US" dirty="0" smtClean="0"/>
              <a:t>TCP timeout</a:t>
            </a:r>
          </a:p>
          <a:p>
            <a:pPr lvl="1"/>
            <a:r>
              <a:rPr lang="en-US" dirty="0" smtClean="0"/>
              <a:t>Perhaps </a:t>
            </a:r>
            <a:r>
              <a:rPr lang="en-US" dirty="0"/>
              <a:t>server </a:t>
            </a:r>
            <a:r>
              <a:rPr lang="en-US" dirty="0" smtClean="0"/>
              <a:t>didn’t </a:t>
            </a:r>
            <a:r>
              <a:rPr lang="en-US" dirty="0"/>
              <a:t>see </a:t>
            </a:r>
            <a:r>
              <a:rPr lang="en-US" dirty="0" smtClean="0"/>
              <a:t>request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erhaps </a:t>
            </a:r>
            <a:r>
              <a:rPr lang="en-US" dirty="0"/>
              <a:t>server processed request but server/net failed before reply came </a:t>
            </a:r>
            <a:r>
              <a:rPr lang="en-US" dirty="0" smtClean="0"/>
              <a:t>back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Go’s net/</a:t>
            </a:r>
            <a:r>
              <a:rPr lang="en-US" dirty="0" err="1" smtClean="0"/>
              <a:t>rpc</a:t>
            </a:r>
            <a:r>
              <a:rPr lang="en-US" dirty="0" smtClean="0"/>
              <a:t> is at-most-once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4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Go’s RPC isn’t enough for Assignments 1 and 2 </a:t>
            </a:r>
          </a:p>
          <a:p>
            <a:pPr lvl="1"/>
            <a:r>
              <a:rPr lang="en-US" sz="2800" dirty="0"/>
              <a:t>It only applies to a single RPC call</a:t>
            </a:r>
          </a:p>
          <a:p>
            <a:pPr lvl="1"/>
            <a:endParaRPr lang="en-US" sz="2800" spc="-100" dirty="0"/>
          </a:p>
          <a:p>
            <a:pPr lvl="1"/>
            <a:r>
              <a:rPr lang="en-US" sz="2800" spc="-100" dirty="0"/>
              <a:t>If worker doesn't respond, master </a:t>
            </a:r>
            <a:r>
              <a:rPr lang="en-US" sz="2800" spc="-100" dirty="0">
                <a:solidFill>
                  <a:srgbClr val="00B050"/>
                </a:solidFill>
              </a:rPr>
              <a:t>re-sends</a:t>
            </a:r>
            <a:r>
              <a:rPr lang="en-US" sz="2800" spc="-100" dirty="0"/>
              <a:t> to another</a:t>
            </a:r>
          </a:p>
          <a:p>
            <a:pPr lvl="2"/>
            <a:r>
              <a:rPr lang="en-US" sz="2800" dirty="0"/>
              <a:t>Go RPC </a:t>
            </a:r>
            <a:r>
              <a:rPr lang="en-US" sz="2800" dirty="0">
                <a:solidFill>
                  <a:srgbClr val="FF0000"/>
                </a:solidFill>
              </a:rPr>
              <a:t>can't detect </a:t>
            </a:r>
            <a:r>
              <a:rPr lang="en-US" sz="2800" dirty="0"/>
              <a:t>this kind of duplicate 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Breaks at-most-once </a:t>
            </a:r>
            <a:r>
              <a:rPr lang="en-US" sz="2800" dirty="0"/>
              <a:t>semantics</a:t>
            </a:r>
          </a:p>
          <a:p>
            <a:pPr lvl="2"/>
            <a:r>
              <a:rPr lang="en-US" sz="2800" dirty="0"/>
              <a:t>No problem in Assignments 1 and 2 (handles at application level)</a:t>
            </a:r>
          </a:p>
          <a:p>
            <a:endParaRPr lang="en-US" dirty="0"/>
          </a:p>
          <a:p>
            <a:r>
              <a:rPr lang="en-US" dirty="0"/>
              <a:t>In Assignment 3 you will explicitly detect duplicates using something like what we’ve talked about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and Assignments 1 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0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51675"/>
            <a:ext cx="10515600" cy="23252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Re-implement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for every new underlying transmission medium?</a:t>
            </a: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Change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on any change to an underlying transmission medium?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No! But how does the Internet design avoid this?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390018" y="1690690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90018" y="2793077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5387" y="1690690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7195" y="1690689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0622" y="1690688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4844" y="1690689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2435" y="2993510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4988" y="2993510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56462" y="2993510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96697" y="2135346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1483" y="2135346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96697" y="2144556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01484" y="2135346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39111" y="2144556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39112" y="2144556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42530" y="2144556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37809" y="2144556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96697" y="2144556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96697" y="2135346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37809" y="2135346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66349" y="2135346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97985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retransmission of at least once scheme</a:t>
            </a:r>
          </a:p>
          <a:p>
            <a:endParaRPr lang="en-US" dirty="0" smtClean="0"/>
          </a:p>
          <a:p>
            <a:r>
              <a:rPr lang="en-US" dirty="0" smtClean="0"/>
              <a:t>Plus the duplicate filtering of at most once scheme</a:t>
            </a:r>
          </a:p>
          <a:p>
            <a:pPr lvl="1"/>
            <a:r>
              <a:rPr lang="en-US" dirty="0"/>
              <a:t>To survive client crashes, client needs to record pending RPCs on disk</a:t>
            </a:r>
          </a:p>
          <a:p>
            <a:pPr lvl="2"/>
            <a:r>
              <a:rPr lang="en-US" dirty="0"/>
              <a:t>So it can replay them with the same unique identifier</a:t>
            </a:r>
          </a:p>
          <a:p>
            <a:endParaRPr lang="en-US" dirty="0" smtClean="0"/>
          </a:p>
          <a:p>
            <a:r>
              <a:rPr lang="en-US" dirty="0" smtClean="0"/>
              <a:t>Plus story for making server reliable</a:t>
            </a:r>
          </a:p>
          <a:p>
            <a:pPr lvl="1"/>
            <a:r>
              <a:rPr lang="en-US" dirty="0" smtClean="0"/>
              <a:t>Even if server fails, it needs to continue with full state</a:t>
            </a:r>
          </a:p>
          <a:p>
            <a:pPr lvl="1"/>
            <a:r>
              <a:rPr lang="en-US" dirty="0" smtClean="0"/>
              <a:t>To survive server crashes, server should log to disk results of completed RPCs (to suppress duplicates)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Exactly-once?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Imagine that the remote operation triggers an external physical thing</a:t>
            </a:r>
          </a:p>
          <a:p>
            <a:pPr lvl="1"/>
            <a:r>
              <a:rPr lang="en-US" altLang="en-US" dirty="0"/>
              <a:t>e</a:t>
            </a:r>
            <a:r>
              <a:rPr lang="en-US" altLang="en-US" dirty="0" smtClean="0"/>
              <a:t>.g., dispense $100 from an ATM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ATM could crash immediately before or after dispensing and lose its state</a:t>
            </a:r>
          </a:p>
          <a:p>
            <a:pPr lvl="1"/>
            <a:r>
              <a:rPr lang="en-US" altLang="en-US" dirty="0" smtClean="0"/>
              <a:t>Don’</a:t>
            </a:r>
            <a:r>
              <a:rPr lang="en-US" altLang="ja-JP" dirty="0" smtClean="0"/>
              <a:t>t know which one happened</a:t>
            </a:r>
          </a:p>
          <a:p>
            <a:pPr lvl="2"/>
            <a:r>
              <a:rPr lang="en-US" altLang="ja-JP" dirty="0" smtClean="0"/>
              <a:t>Can, however, make this window very small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So can’t achieve exactly-once in general, </a:t>
            </a:r>
            <a:r>
              <a:rPr lang="en-US" altLang="en-US" dirty="0" smtClean="0"/>
              <a:t>in the presence of external actions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Exactly-once for external actions?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0620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RPCs and Network Comm.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smtClean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r>
              <a:rPr lang="en-US" dirty="0" smtClean="0"/>
              <a:t>Layers are our friends!</a:t>
            </a:r>
          </a:p>
          <a:p>
            <a:r>
              <a:rPr lang="en-US" dirty="0" smtClean="0"/>
              <a:t>RPCs are everywhere</a:t>
            </a:r>
          </a:p>
          <a:p>
            <a:r>
              <a:rPr lang="en-US" dirty="0" smtClean="0"/>
              <a:t>Necessary issues surrounding machine heterogeneity</a:t>
            </a:r>
          </a:p>
          <a:p>
            <a:r>
              <a:rPr lang="en-US" dirty="0" smtClean="0"/>
              <a:t>Subtle issues around failures</a:t>
            </a:r>
          </a:p>
          <a:p>
            <a:pPr lvl="1"/>
            <a:r>
              <a:rPr lang="en-US" dirty="0" smtClean="0"/>
              <a:t>At-least-once w/ retransmission</a:t>
            </a:r>
          </a:p>
          <a:p>
            <a:pPr lvl="1"/>
            <a:r>
              <a:rPr lang="en-US" dirty="0" smtClean="0"/>
              <a:t>At-most-once w/ duplicate filtering</a:t>
            </a:r>
          </a:p>
          <a:p>
            <a:pPr lvl="2"/>
            <a:r>
              <a:rPr lang="en-US" dirty="0" smtClean="0"/>
              <a:t>Discard server state w/ cumulative </a:t>
            </a:r>
            <a:r>
              <a:rPr lang="en-US" dirty="0" err="1" smtClean="0"/>
              <a:t>acks</a:t>
            </a:r>
            <a:endParaRPr lang="en-US" dirty="0" smtClean="0"/>
          </a:p>
          <a:p>
            <a:pPr lvl="1"/>
            <a:r>
              <a:rPr lang="en-US" dirty="0" smtClean="0"/>
              <a:t>Exactly-once with:</a:t>
            </a:r>
          </a:p>
          <a:p>
            <a:pPr lvl="2"/>
            <a:r>
              <a:rPr lang="en-US" dirty="0" smtClean="0"/>
              <a:t>at-least-once + at-most-once                         + fault tolerance + no external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46486"/>
            <a:ext cx="9979855" cy="17095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Intermediate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provide a set of abstractions for applications and media</a:t>
            </a:r>
          </a:p>
          <a:p>
            <a:pPr lvl="8"/>
            <a:endParaRPr lang="en-US" dirty="0"/>
          </a:p>
          <a:p>
            <a:r>
              <a:rPr lang="en-US" dirty="0"/>
              <a:t>New applications or media need only implement for intermediate layer’s interface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95269" y="1568498"/>
            <a:ext cx="7386218" cy="2558873"/>
            <a:chOff x="1981201" y="1779512"/>
            <a:chExt cx="7386218" cy="3042731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1981201" y="1779512"/>
              <a:ext cx="1951155" cy="54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Applications</a:t>
              </a:r>
            </a:p>
          </p:txBody>
        </p: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1981202" y="3834122"/>
              <a:ext cx="2051054" cy="98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Transmission</a:t>
              </a:r>
            </a:p>
            <a:p>
              <a:r>
                <a:rPr lang="en-US" sz="2400" b="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media</a:t>
              </a:r>
              <a:endParaRPr lang="en-US" sz="2400" b="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6570" y="1794108"/>
              <a:ext cx="1127449" cy="45386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Skype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8378" y="1794107"/>
              <a:ext cx="1308577" cy="44465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HTTP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1805" y="1794106"/>
              <a:ext cx="983814" cy="453868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SSH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6027" y="1794107"/>
              <a:ext cx="911391" cy="444656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FTP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3619" y="4003451"/>
              <a:ext cx="1988524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Coaxial cable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6172" y="4003451"/>
              <a:ext cx="1685642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Fiber optic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47646" y="4003451"/>
              <a:ext cx="1419773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Wi-Fi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987882" y="3241965"/>
              <a:ext cx="1865017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92666" y="2238763"/>
              <a:ext cx="1860232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2898" y="3241965"/>
              <a:ext cx="1804634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30294" y="2247975"/>
              <a:ext cx="42260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852899" y="3241965"/>
              <a:ext cx="76095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52898" y="2238763"/>
              <a:ext cx="2058824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338378" y="2797308"/>
              <a:ext cx="5029041" cy="44465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Intermediate layers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6852898" y="2247975"/>
              <a:ext cx="88081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1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5563" y="1447800"/>
            <a:ext cx="6682154" cy="48641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 smtClean="0">
                <a:solidFill>
                  <a:schemeClr val="accent3"/>
                </a:solidFill>
              </a:rPr>
              <a:t>Transport:</a:t>
            </a:r>
            <a:r>
              <a:rPr lang="en-US" dirty="0" smtClean="0"/>
              <a:t> Provide end-to-end communication between processes on different hosts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2"/>
                </a:solidFill>
              </a:rPr>
              <a:t>Network:</a:t>
            </a:r>
            <a:r>
              <a:rPr lang="en-US" dirty="0" smtClean="0"/>
              <a:t> Deliver packets to destinations on other (heterogeneous) networks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Link: </a:t>
            </a:r>
            <a:r>
              <a:rPr lang="en-US" dirty="0" smtClean="0"/>
              <a:t>Enables end hosts to exchange atomic messages with each other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Physical:</a:t>
            </a:r>
            <a:r>
              <a:rPr lang="en-US" dirty="0" smtClean="0"/>
              <a:t> Moves bits between two hosts connected by a physical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in the Internet</a:t>
            </a:r>
            <a:endParaRPr lang="en-US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288474" y="2236639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88474" y="3171834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288474" y="3476348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88474" y="3780576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88474" y="4084804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1440" y="1864305"/>
            <a:ext cx="2272860" cy="3057101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16153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Logical communication between layers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0"/>
            <a:ext cx="9192065" cy="25549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forge agreement on the meaning of the bits exchanged between two hosts?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Protocol: </a:t>
            </a:r>
            <a:r>
              <a:rPr lang="en-US" dirty="0" smtClean="0"/>
              <a:t>Rules that govern the format, contents, and meaning of messages</a:t>
            </a:r>
            <a:endParaRPr lang="en-US" dirty="0"/>
          </a:p>
          <a:p>
            <a:pPr lvl="1"/>
            <a:r>
              <a:rPr lang="en-US" dirty="0" smtClean="0"/>
              <a:t>Each layer on a host interacts with its peer host’s corresponding layer via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protocol interface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15752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46175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76598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4" y="614063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9418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97078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30769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796" y="4700612"/>
            <a:ext cx="4018734" cy="1217484"/>
            <a:chOff x="2617796" y="4700612"/>
            <a:chExt cx="4018734" cy="1217484"/>
          </a:xfrm>
        </p:grpSpPr>
        <p:cxnSp>
          <p:nvCxnSpPr>
            <p:cNvPr id="4" name="Straight Arrow Connector 3"/>
            <p:cNvCxnSpPr>
              <a:stCxn id="6" idx="3"/>
              <a:endCxn id="16" idx="1"/>
            </p:cNvCxnSpPr>
            <p:nvPr/>
          </p:nvCxnSpPr>
          <p:spPr>
            <a:xfrm>
              <a:off x="2617796" y="4700612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7" idx="1"/>
            </p:cNvCxnSpPr>
            <p:nvPr/>
          </p:nvCxnSpPr>
          <p:spPr>
            <a:xfrm>
              <a:off x="2617796" y="5004840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3" idx="1"/>
            </p:cNvCxnSpPr>
            <p:nvPr/>
          </p:nvCxnSpPr>
          <p:spPr>
            <a:xfrm>
              <a:off x="2617796" y="5309354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  <a:endCxn id="14" idx="1"/>
            </p:cNvCxnSpPr>
            <p:nvPr/>
          </p:nvCxnSpPr>
          <p:spPr>
            <a:xfrm>
              <a:off x="2617796" y="5613582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15" idx="1"/>
            </p:cNvCxnSpPr>
            <p:nvPr/>
          </p:nvCxnSpPr>
          <p:spPr>
            <a:xfrm>
              <a:off x="2617796" y="5917810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20" idx="1"/>
            </p:cNvCxnSpPr>
            <p:nvPr/>
          </p:nvCxnSpPr>
          <p:spPr>
            <a:xfrm flipV="1">
              <a:off x="5215323" y="5917810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9" idx="1"/>
            </p:cNvCxnSpPr>
            <p:nvPr/>
          </p:nvCxnSpPr>
          <p:spPr>
            <a:xfrm flipV="1">
              <a:off x="5215323" y="5613582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3"/>
              <a:endCxn id="18" idx="1"/>
            </p:cNvCxnSpPr>
            <p:nvPr/>
          </p:nvCxnSpPr>
          <p:spPr>
            <a:xfrm flipV="1">
              <a:off x="5215323" y="5309354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9371"/>
            <a:ext cx="10515600" cy="23024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 goes down to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physical network</a:t>
            </a:r>
          </a:p>
          <a:p>
            <a:endParaRPr lang="en-US" dirty="0" smtClean="0"/>
          </a:p>
          <a:p>
            <a:r>
              <a:rPr lang="en-US" dirty="0" smtClean="0"/>
              <a:t>Then from </a:t>
            </a:r>
            <a:r>
              <a:rPr lang="en-US" b="1" dirty="0" smtClean="0">
                <a:solidFill>
                  <a:schemeClr val="accent1"/>
                </a:solidFill>
              </a:rPr>
              <a:t>network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peer to peer</a:t>
            </a:r>
          </a:p>
          <a:p>
            <a:endParaRPr lang="en-US" dirty="0" smtClean="0"/>
          </a:p>
          <a:p>
            <a:r>
              <a:rPr lang="en-US" dirty="0" smtClean="0"/>
              <a:t>Then up to the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relevant application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509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932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355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5" y="60682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175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835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526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6" idx="1"/>
          </p:cNvCxnSpPr>
          <p:nvPr/>
        </p:nvCxnSpPr>
        <p:spPr>
          <a:xfrm>
            <a:off x="4141796" y="4628182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7" idx="1"/>
          </p:cNvCxnSpPr>
          <p:nvPr/>
        </p:nvCxnSpPr>
        <p:spPr>
          <a:xfrm>
            <a:off x="4141796" y="4932410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3" idx="1"/>
          </p:cNvCxnSpPr>
          <p:nvPr/>
        </p:nvCxnSpPr>
        <p:spPr>
          <a:xfrm>
            <a:off x="4141796" y="5236924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4141796" y="5541152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5" idx="1"/>
          </p:cNvCxnSpPr>
          <p:nvPr/>
        </p:nvCxnSpPr>
        <p:spPr>
          <a:xfrm>
            <a:off x="4141796" y="5845380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39324" y="5845380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  <a:endCxn id="19" idx="1"/>
          </p:cNvCxnSpPr>
          <p:nvPr/>
        </p:nvCxnSpPr>
        <p:spPr>
          <a:xfrm flipV="1">
            <a:off x="6739324" y="5541152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8" idx="1"/>
          </p:cNvCxnSpPr>
          <p:nvPr/>
        </p:nvCxnSpPr>
        <p:spPr>
          <a:xfrm flipV="1">
            <a:off x="6739324" y="5236924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42"/>
          <p:cNvSpPr>
            <a:spLocks/>
          </p:cNvSpPr>
          <p:nvPr/>
        </p:nvSpPr>
        <p:spPr bwMode="auto">
          <a:xfrm>
            <a:off x="3494699" y="4628182"/>
            <a:ext cx="5303029" cy="1217484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1824 h 1968"/>
              <a:gd name="T4" fmla="*/ 96 w 2352"/>
              <a:gd name="T5" fmla="*/ 1968 h 1968"/>
              <a:gd name="T6" fmla="*/ 864 w 2352"/>
              <a:gd name="T7" fmla="*/ 1968 h 1968"/>
              <a:gd name="T8" fmla="*/ 864 w 2352"/>
              <a:gd name="T9" fmla="*/ 1200 h 1968"/>
              <a:gd name="T10" fmla="*/ 1488 w 2352"/>
              <a:gd name="T11" fmla="*/ 1200 h 1968"/>
              <a:gd name="T12" fmla="*/ 1488 w 2352"/>
              <a:gd name="T13" fmla="*/ 1968 h 1968"/>
              <a:gd name="T14" fmla="*/ 2256 w 2352"/>
              <a:gd name="T15" fmla="*/ 1968 h 1968"/>
              <a:gd name="T16" fmla="*/ 2352 w 2352"/>
              <a:gd name="T17" fmla="*/ 1824 h 1968"/>
              <a:gd name="T18" fmla="*/ 2352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6327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445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9268"/>
                </a:lnTo>
                <a:lnTo>
                  <a:pt x="408" y="10000"/>
                </a:lnTo>
                <a:lnTo>
                  <a:pt x="4443" y="9919"/>
                </a:lnTo>
                <a:cubicBezTo>
                  <a:pt x="4446" y="8645"/>
                  <a:pt x="4450" y="7372"/>
                  <a:pt x="4453" y="6098"/>
                </a:cubicBezTo>
                <a:lnTo>
                  <a:pt x="5492" y="6098"/>
                </a:lnTo>
                <a:cubicBezTo>
                  <a:pt x="5489" y="7399"/>
                  <a:pt x="5485" y="8699"/>
                  <a:pt x="5482" y="10000"/>
                </a:cubicBezTo>
                <a:lnTo>
                  <a:pt x="9592" y="10000"/>
                </a:lnTo>
                <a:lnTo>
                  <a:pt x="10000" y="9268"/>
                </a:lnTo>
                <a:lnTo>
                  <a:pt x="10000" y="0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2864</Words>
  <Application>Microsoft Macintosh PowerPoint</Application>
  <PresentationFormat>Widescreen</PresentationFormat>
  <Paragraphs>668</Paragraphs>
  <Slides>53</Slides>
  <Notes>46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Consolas</vt:lpstr>
      <vt:lpstr>Courier</vt:lpstr>
      <vt:lpstr>Gill Sans</vt:lpstr>
      <vt:lpstr>Helvetica Neue Medium</vt:lpstr>
      <vt:lpstr>Mangal</vt:lpstr>
      <vt:lpstr>ＭＳ Ｐゴシック</vt:lpstr>
      <vt:lpstr>Wingdings</vt:lpstr>
      <vt:lpstr>Office Theme</vt:lpstr>
      <vt:lpstr>Network Communication and Remote Procedure Calls (RPCs)</vt:lpstr>
      <vt:lpstr>Distributed Systems, What?</vt:lpstr>
      <vt:lpstr>Today’s outline</vt:lpstr>
      <vt:lpstr>The problem of communication</vt:lpstr>
      <vt:lpstr>The problem of communication</vt:lpstr>
      <vt:lpstr>Solution: Layering</vt:lpstr>
      <vt:lpstr>Layering in the Internet</vt:lpstr>
      <vt:lpstr>Logical communication between layers</vt:lpstr>
      <vt:lpstr>Physical communication</vt:lpstr>
      <vt:lpstr>Communication between peers</vt:lpstr>
      <vt:lpstr>Network socket-based communication</vt:lpstr>
      <vt:lpstr>PowerPoint Presentation</vt:lpstr>
      <vt:lpstr>Socket programming: still not great</vt:lpstr>
      <vt:lpstr>Solution: Another layer!</vt:lpstr>
      <vt:lpstr>Today’s outline</vt:lpstr>
      <vt:lpstr>Why RPC?</vt:lpstr>
      <vt:lpstr>Everyone uses RPCs</vt:lpstr>
      <vt:lpstr>What’s the goal of RPC?</vt:lpstr>
      <vt:lpstr>RPC issues</vt:lpstr>
      <vt:lpstr>Problem: Differences in data representation</vt:lpstr>
      <vt:lpstr>Solution: Interface Description Language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The server stub is really two parts</vt:lpstr>
      <vt:lpstr>Today’s outline</vt:lpstr>
      <vt:lpstr>What could possibly go wrong?</vt:lpstr>
      <vt:lpstr>Failures, from client’s perspective</vt:lpstr>
      <vt:lpstr>At-Least-Once scheme</vt:lpstr>
      <vt:lpstr>At-Least-Once and side effects</vt:lpstr>
      <vt:lpstr>At-Least-Once and writes</vt:lpstr>
      <vt:lpstr>At-Least-Once and writes</vt:lpstr>
      <vt:lpstr>So is At-Least-Once ever okay?</vt:lpstr>
      <vt:lpstr>At-Most-Once scheme</vt:lpstr>
      <vt:lpstr>At-Most-Once scheme</vt:lpstr>
      <vt:lpstr>At-Most-Once: Providing unique XIDs</vt:lpstr>
      <vt:lpstr>At-Most-Once: Discarding server state</vt:lpstr>
      <vt:lpstr>At-Most-Once: Discarding server state</vt:lpstr>
      <vt:lpstr>At-Most-Once: Concurrent requests</vt:lpstr>
      <vt:lpstr>At-Most-Once: Server crash and restart</vt:lpstr>
      <vt:lpstr>Go’s net/rpc is at-most-once</vt:lpstr>
      <vt:lpstr>RPC and Assignments 1 and 2</vt:lpstr>
      <vt:lpstr>Exactly-once?</vt:lpstr>
      <vt:lpstr>Exactly-once for external actions?</vt:lpstr>
      <vt:lpstr>Summary: RPCs and Network Comm.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27</cp:revision>
  <cp:lastPrinted>2019-09-16T01:13:33Z</cp:lastPrinted>
  <dcterms:created xsi:type="dcterms:W3CDTF">2018-09-09T13:59:16Z</dcterms:created>
  <dcterms:modified xsi:type="dcterms:W3CDTF">2019-09-23T13:09:01Z</dcterms:modified>
</cp:coreProperties>
</file>