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29"/>
  </p:notesMasterIdLst>
  <p:handoutMasterIdLst>
    <p:handoutMasterId r:id="rId30"/>
  </p:handoutMasterIdLst>
  <p:sldIdLst>
    <p:sldId id="256" r:id="rId5"/>
    <p:sldId id="257" r:id="rId6"/>
    <p:sldId id="280" r:id="rId7"/>
    <p:sldId id="260" r:id="rId8"/>
    <p:sldId id="261" r:id="rId9"/>
    <p:sldId id="284" r:id="rId10"/>
    <p:sldId id="285" r:id="rId11"/>
    <p:sldId id="278" r:id="rId12"/>
    <p:sldId id="263" r:id="rId13"/>
    <p:sldId id="286" r:id="rId14"/>
    <p:sldId id="289" r:id="rId15"/>
    <p:sldId id="264" r:id="rId16"/>
    <p:sldId id="288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82" r:id="rId25"/>
    <p:sldId id="274" r:id="rId26"/>
    <p:sldId id="275" r:id="rId27"/>
    <p:sldId id="287" r:id="rId28"/>
  </p:sldIdLst>
  <p:sldSz cx="1218882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5"/>
    <p:restoredTop sz="85990"/>
  </p:normalViewPr>
  <p:slideViewPr>
    <p:cSldViewPr snapToGrid="0" snapToObjects="1">
      <p:cViewPr>
        <p:scale>
          <a:sx n="83" d="100"/>
          <a:sy n="83" d="100"/>
        </p:scale>
        <p:origin x="808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23046B-15C9-0343-9045-27BEC36AE5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35ACE9-A4F4-1C41-8B97-CCF680F88D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0C20-E0EB-E347-AE8C-C80010631CC2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0BA2F-4138-1C4A-898D-E48398942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561339-4807-4646-8C69-E19D75A0A1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BDCF5-8651-104E-AAFC-F1FFAE1D7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7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3A917-96F5-164A-A0BE-B08C3E26735C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2EB6-6C3D-BA4C-823F-1C1EBA952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03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2EB6-6C3D-BA4C-823F-1C1EBA9522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1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13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0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250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73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Pick s &gt; </a:t>
            </a:r>
            <a:r>
              <a:rPr lang="en-US" dirty="0" err="1"/>
              <a:t>TT.now</a:t>
            </a:r>
            <a:r>
              <a:rPr lang="en-US" dirty="0"/>
              <a:t>().latest</a:t>
            </a:r>
            <a:r>
              <a:rPr lang="en-US" baseline="0" dirty="0"/>
              <a:t> ensures s, the commit time, is &gt; the start time of the transaction (just like read-only transactions)</a:t>
            </a:r>
          </a:p>
          <a:p>
            <a:endParaRPr lang="en-US" baseline="0" dirty="0"/>
          </a:p>
          <a:p>
            <a:r>
              <a:rPr lang="en-US" baseline="0" dirty="0"/>
              <a:t>Commit wait, until </a:t>
            </a:r>
            <a:r>
              <a:rPr lang="en-US" baseline="0" dirty="0" err="1"/>
              <a:t>TT.now</a:t>
            </a:r>
            <a:r>
              <a:rPr lang="en-US" baseline="0" dirty="0"/>
              <a:t>().earliest &gt; s, ensures that s is &lt; the end time of the transaction</a:t>
            </a:r>
          </a:p>
          <a:p>
            <a:endParaRPr lang="en-US" baseline="0" dirty="0"/>
          </a:p>
          <a:p>
            <a:r>
              <a:rPr lang="en-US" baseline="0" dirty="0"/>
              <a:t>(DRAW NEXT PART OUT ON BOARD)</a:t>
            </a:r>
          </a:p>
          <a:p>
            <a:endParaRPr lang="en-US" baseline="0" dirty="0"/>
          </a:p>
          <a:p>
            <a:r>
              <a:rPr lang="en-US" baseline="0" dirty="0"/>
              <a:t>Now a read-only transaction that starts after a transactions end will definitely see it, without locks!: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/>
              <a:t>txn_end</a:t>
            </a:r>
            <a:r>
              <a:rPr lang="en-US" baseline="0" dirty="0"/>
              <a:t> &lt; </a:t>
            </a:r>
            <a:r>
              <a:rPr lang="en-US" baseline="0" dirty="0" err="1"/>
              <a:t>read_begin</a:t>
            </a:r>
            <a:r>
              <a:rPr lang="en-US" baseline="0" dirty="0"/>
              <a:t> (definition)</a:t>
            </a:r>
          </a:p>
          <a:p>
            <a:br>
              <a:rPr lang="en-US" baseline="0" dirty="0"/>
            </a:br>
            <a:r>
              <a:rPr lang="en-US" baseline="0" dirty="0" err="1"/>
              <a:t>read_begin</a:t>
            </a:r>
            <a:r>
              <a:rPr lang="en-US" baseline="0" dirty="0"/>
              <a:t> &lt; </a:t>
            </a:r>
            <a:r>
              <a:rPr lang="en-US" baseline="0" dirty="0" err="1"/>
              <a:t>s_read</a:t>
            </a:r>
            <a:r>
              <a:rPr lang="en-US" baseline="0" dirty="0"/>
              <a:t> (picking of </a:t>
            </a:r>
            <a:r>
              <a:rPr lang="en-US" baseline="0" dirty="0" err="1"/>
              <a:t>s_read</a:t>
            </a:r>
            <a:r>
              <a:rPr lang="en-US" baseline="0" dirty="0"/>
              <a:t>)</a:t>
            </a:r>
          </a:p>
          <a:p>
            <a:endParaRPr lang="en-US" baseline="0" dirty="0"/>
          </a:p>
          <a:p>
            <a:r>
              <a:rPr lang="en-US" baseline="0" dirty="0" err="1"/>
              <a:t>s_txn</a:t>
            </a:r>
            <a:r>
              <a:rPr lang="en-US" baseline="0" dirty="0"/>
              <a:t> &lt; </a:t>
            </a:r>
            <a:r>
              <a:rPr lang="en-US" baseline="0" dirty="0" err="1"/>
              <a:t>txn_end</a:t>
            </a:r>
            <a:r>
              <a:rPr lang="en-US" baseline="0" dirty="0"/>
              <a:t> (commit wait)</a:t>
            </a:r>
          </a:p>
          <a:p>
            <a:endParaRPr lang="en-US" baseline="0" dirty="0"/>
          </a:p>
          <a:p>
            <a:r>
              <a:rPr lang="en-US" baseline="0" dirty="0"/>
              <a:t>=&gt; </a:t>
            </a:r>
            <a:r>
              <a:rPr lang="en-US" baseline="0" dirty="0" err="1"/>
              <a:t>s_txn</a:t>
            </a:r>
            <a:r>
              <a:rPr lang="en-US" baseline="0" dirty="0"/>
              <a:t> &lt; </a:t>
            </a:r>
            <a:r>
              <a:rPr lang="en-US" baseline="0" dirty="0" err="1"/>
              <a:t>s_read</a:t>
            </a:r>
            <a:r>
              <a:rPr lang="en-US" baseline="0" dirty="0"/>
              <a:t>, </a:t>
            </a:r>
            <a:r>
              <a:rPr lang="en-US" baseline="0" dirty="0" err="1"/>
              <a:t>read_only</a:t>
            </a:r>
            <a:r>
              <a:rPr lang="en-US" baseline="0" dirty="0"/>
              <a:t> transaction will see all required transactions, without locks!!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46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need to do replication, with </a:t>
            </a:r>
            <a:r>
              <a:rPr lang="en-US" dirty="0" err="1"/>
              <a:t>paxos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Can do these in parallel. Consensus often</a:t>
            </a:r>
            <a:r>
              <a:rPr lang="en-US" baseline="0" dirty="0"/>
              <a:t> takes longer.</a:t>
            </a:r>
          </a:p>
          <a:p>
            <a:endParaRPr lang="en-US" baseline="0" dirty="0"/>
          </a:p>
          <a:p>
            <a:r>
              <a:rPr lang="en-US" baseline="0" dirty="0"/>
              <a:t>Need to wait to notify followers, to ensure their </a:t>
            </a:r>
            <a:r>
              <a:rPr lang="en-US" baseline="0" dirty="0" err="1"/>
              <a:t>t_safe</a:t>
            </a:r>
            <a:r>
              <a:rPr lang="en-US" baseline="0" dirty="0"/>
              <a:t> is correct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64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89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69701C-02A1-CE43-ADB4-E98A80C283F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1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endParaRPr lang="en-US" sz="2600" dirty="0"/>
          </a:p>
          <a:p>
            <a:pPr>
              <a:lnSpc>
                <a:spcPct val="110000"/>
              </a:lnSpc>
            </a:pPr>
            <a:r>
              <a:rPr lang="en-US" sz="2600" dirty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prepare </a:t>
            </a:r>
            <a:r>
              <a:rPr lang="en-US" sz="2600" dirty="0" err="1"/>
              <a:t>ts</a:t>
            </a:r>
            <a:r>
              <a:rPr lang="en-US" sz="2600" dirty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 prepare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commit timestamp  &gt;= prepare </a:t>
            </a:r>
            <a:r>
              <a:rPr lang="en-US" sz="2600" dirty="0" err="1"/>
              <a:t>ts</a:t>
            </a:r>
            <a:r>
              <a:rPr lang="en-US" sz="2600" dirty="0"/>
              <a:t>, &gt; local </a:t>
            </a:r>
            <a:r>
              <a:rPr lang="en-US" sz="2600" dirty="0" err="1"/>
              <a:t>ts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Logs commit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All apply at commit timestamp and release 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01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prepare </a:t>
            </a:r>
            <a:r>
              <a:rPr lang="en-US" sz="2600" dirty="0" err="1"/>
              <a:t>ts</a:t>
            </a:r>
            <a:r>
              <a:rPr lang="en-US" sz="2600" dirty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 prepare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commit timestamp  &gt;= prepare </a:t>
            </a:r>
            <a:r>
              <a:rPr lang="en-US" sz="2600" dirty="0" err="1"/>
              <a:t>ts</a:t>
            </a:r>
            <a:r>
              <a:rPr lang="en-US" sz="2600" dirty="0"/>
              <a:t>, &gt; local </a:t>
            </a:r>
            <a:r>
              <a:rPr lang="en-US" sz="2600" dirty="0" err="1"/>
              <a:t>ts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Logs commit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All apply at commit timestamp and release 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84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600" dirty="0"/>
              <a:t>Leaders acquire local write locks</a:t>
            </a:r>
          </a:p>
          <a:p>
            <a:pPr lvl="1">
              <a:lnSpc>
                <a:spcPct val="110000"/>
              </a:lnSpc>
              <a:spcAft>
                <a:spcPts val="400"/>
              </a:spcAft>
            </a:pPr>
            <a:r>
              <a:rPr lang="en-US" dirty="0"/>
              <a:t>If non-coordinator: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prepare </a:t>
            </a:r>
            <a:r>
              <a:rPr lang="en-US" sz="2600" dirty="0" err="1"/>
              <a:t>ts</a:t>
            </a:r>
            <a:r>
              <a:rPr lang="en-US" sz="2600" dirty="0"/>
              <a:t> &gt; previous local timestamps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 prepare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Notify coordinator of prepare timestamp</a:t>
            </a:r>
          </a:p>
          <a:p>
            <a:pPr lvl="1">
              <a:lnSpc>
                <a:spcPct val="110000"/>
              </a:lnSpc>
              <a:spcBef>
                <a:spcPts val="1600"/>
              </a:spcBef>
              <a:spcAft>
                <a:spcPts val="400"/>
              </a:spcAft>
            </a:pPr>
            <a:r>
              <a:rPr lang="en-US" dirty="0"/>
              <a:t>If coordinator: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until hear from other participants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Choose commit timestamp  &gt;= prepare </a:t>
            </a:r>
            <a:r>
              <a:rPr lang="en-US" sz="2600" dirty="0" err="1"/>
              <a:t>ts</a:t>
            </a:r>
            <a:r>
              <a:rPr lang="en-US" sz="2600" dirty="0"/>
              <a:t>, &gt; local </a:t>
            </a:r>
            <a:r>
              <a:rPr lang="en-US" sz="2600" dirty="0" err="1"/>
              <a:t>ts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Logs commit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Wait commit-wait period</a:t>
            </a:r>
          </a:p>
          <a:p>
            <a:pPr lvl="2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600" dirty="0"/>
              <a:t>Sends commit timestamp to replicas, other leaders, client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600" dirty="0"/>
              <a:t>All apply at commit timestamp and release 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DE5E5-550A-DE42-AD60-FCC36B3F2E0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72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685800"/>
            <a:ext cx="1117309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95800"/>
            <a:ext cx="8532178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7286" y="2971801"/>
            <a:ext cx="1074254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147" y="4343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457200"/>
            <a:ext cx="914162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685800"/>
            <a:ext cx="1117309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95800"/>
            <a:ext cx="8532178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7286" y="2971801"/>
            <a:ext cx="1074254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147" y="4343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806" y="1449421"/>
            <a:ext cx="11417298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66806" y="16215"/>
            <a:ext cx="114172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5649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80" y="1470346"/>
            <a:ext cx="5785660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5" y="1470346"/>
            <a:ext cx="568327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147" y="12192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806" y="1449421"/>
            <a:ext cx="11417298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66806" y="16215"/>
            <a:ext cx="114172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5649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457200"/>
            <a:ext cx="914162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868" y="685800"/>
            <a:ext cx="1117309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4495800"/>
            <a:ext cx="8532178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6"/>
          <a:stretch/>
        </p:blipFill>
        <p:spPr>
          <a:xfrm>
            <a:off x="5557286" y="2971801"/>
            <a:ext cx="1074254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203147" y="4343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806" y="1449421"/>
            <a:ext cx="11417298" cy="5008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defRPr sz="3000" baseline="0">
                <a:solidFill>
                  <a:schemeClr val="tx1"/>
                </a:solidFill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baseline="0"/>
            </a:lvl2pPr>
            <a:lvl3pPr>
              <a:lnSpc>
                <a:spcPct val="90000"/>
              </a:lnSpc>
              <a:spcBef>
                <a:spcPts val="800"/>
              </a:spcBef>
              <a:defRPr sz="2400"/>
            </a:lvl3pPr>
            <a:lvl4pPr>
              <a:lnSpc>
                <a:spcPct val="90000"/>
              </a:lnSpc>
              <a:spcBef>
                <a:spcPts val="800"/>
              </a:spcBef>
              <a:defRPr sz="2200"/>
            </a:lvl4pPr>
            <a:lvl5pPr>
              <a:lnSpc>
                <a:spcPct val="90000"/>
              </a:lnSpc>
              <a:spcBef>
                <a:spcPts val="800"/>
              </a:spcBef>
              <a:defRPr sz="2200"/>
            </a:lvl5pPr>
          </a:lstStyle>
          <a:p>
            <a:pPr lvl="0"/>
            <a:r>
              <a:rPr lang="en-US" dirty="0"/>
              <a:t>Click to edit Master text styles and more text and more text</a:t>
            </a:r>
          </a:p>
          <a:p>
            <a:pPr lvl="1"/>
            <a:r>
              <a:rPr lang="en-US" dirty="0"/>
              <a:t>Second level test test test test test test test test test test test test test test test test test test 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Second main line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466806" y="16215"/>
            <a:ext cx="1141729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4000"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03147" y="125649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80" y="1470346"/>
            <a:ext cx="5785660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5" y="1470346"/>
            <a:ext cx="568327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147" y="12192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8A700-9ACA-CA49-8640-C2576E344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8" name="Picture 7" descr="Princeton_shield.t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942" y="457200"/>
            <a:ext cx="914162" cy="76362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1C3E-524C-584F-BE26-32C52DE4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50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9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1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563" y="2845761"/>
            <a:ext cx="10360501" cy="116647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563" y="4069954"/>
            <a:ext cx="10360501" cy="988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4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53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9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0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61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0456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1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83F3E-8D2D-8D4F-BA7F-C0A897C14CA0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17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180" y="1470346"/>
            <a:ext cx="5785660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5" y="1470346"/>
            <a:ext cx="5683273" cy="4877434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929D7-7AD0-024D-8F69-58F7A677F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03147" y="12954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203147" y="152400"/>
            <a:ext cx="1066522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pc="-1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3147" y="1219200"/>
            <a:ext cx="11680957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147" y="1447800"/>
            <a:ext cx="1168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53201"/>
            <a:ext cx="284405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1"/>
            <a:ext cx="385979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045" y="6553201"/>
            <a:ext cx="2844059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4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147" y="1447800"/>
            <a:ext cx="1168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53201"/>
            <a:ext cx="284405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1"/>
            <a:ext cx="385979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045" y="6553201"/>
            <a:ext cx="2844059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147" y="1447800"/>
            <a:ext cx="1168095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3147" y="6553201"/>
            <a:ext cx="284405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553201"/>
            <a:ext cx="3859795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0045" y="6553201"/>
            <a:ext cx="2844059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406363-7E77-DB4B-97E5-317AD9418D5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5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83F3E-8D2D-8D4F-BA7F-C0A897C14CA0}" type="datetimeFigureOut">
              <a:rPr lang="en-US" smtClean="0"/>
              <a:pPr/>
              <a:t>11/24/19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7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5413" y="655774"/>
            <a:ext cx="6858000" cy="1790700"/>
          </a:xfrm>
        </p:spPr>
        <p:txBody>
          <a:bodyPr>
            <a:normAutofit/>
          </a:bodyPr>
          <a:lstStyle/>
          <a:p>
            <a:r>
              <a:rPr lang="en-US" sz="7200" dirty="0"/>
              <a:t>Spanner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9501" y="4045843"/>
            <a:ext cx="7909823" cy="2124393"/>
          </a:xfrm>
        </p:spPr>
        <p:txBody>
          <a:bodyPr>
            <a:normAutofit/>
          </a:bodyPr>
          <a:lstStyle/>
          <a:p>
            <a:r>
              <a:rPr lang="en-US" sz="2800" dirty="0"/>
              <a:t>COS 418/518: Distributed Systems</a:t>
            </a:r>
          </a:p>
          <a:p>
            <a:r>
              <a:rPr lang="en-US" sz="2800" dirty="0"/>
              <a:t>Lecture 17</a:t>
            </a:r>
          </a:p>
          <a:p>
            <a:endParaRPr lang="en-US" sz="2800" dirty="0"/>
          </a:p>
          <a:p>
            <a:r>
              <a:rPr lang="en-US" sz="2800" dirty="0"/>
              <a:t>Mike Freedman &amp; Wyatt Lloyd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631" y="2684485"/>
            <a:ext cx="867565" cy="1098192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677881" y="6542116"/>
            <a:ext cx="6858000" cy="27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Helvetica Neue Medium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Slides adapted from the Spanner OSDI talk</a:t>
            </a:r>
          </a:p>
        </p:txBody>
      </p:sp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78" y="157247"/>
            <a:ext cx="10512862" cy="1325563"/>
          </a:xfrm>
        </p:spPr>
        <p:txBody>
          <a:bodyPr/>
          <a:lstStyle/>
          <a:p>
            <a:r>
              <a:rPr lang="en-US" dirty="0" err="1"/>
              <a:t>TrueTime</a:t>
            </a:r>
            <a:r>
              <a:rPr lang="en-US" dirty="0"/>
              <a:t> for Read-Only </a:t>
            </a:r>
            <a:r>
              <a:rPr lang="en-US" dirty="0" err="1"/>
              <a:t>Txns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1482811"/>
            <a:ext cx="11290851" cy="1276808"/>
          </a:xfrm>
        </p:spPr>
        <p:txBody>
          <a:bodyPr>
            <a:normAutofit/>
          </a:bodyPr>
          <a:lstStyle/>
          <a:p>
            <a:r>
              <a:rPr lang="en-US" dirty="0"/>
              <a:t>Assign all transactions a wall-clock commit time (s)</a:t>
            </a:r>
          </a:p>
          <a:p>
            <a:pPr lvl="1"/>
            <a:r>
              <a:rPr lang="en-US" dirty="0"/>
              <a:t>All replicas of all shards track how up-to-date they are with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all transactions with s &lt;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 have committed on this machine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C062E-A188-9448-A6C7-53CCABBA5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0" b="4944"/>
          <a:stretch/>
        </p:blipFill>
        <p:spPr>
          <a:xfrm>
            <a:off x="6556979" y="4112834"/>
            <a:ext cx="4942763" cy="20343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286CDA-D2AB-0B45-A1EE-32713784E7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8" b="6266"/>
          <a:stretch/>
        </p:blipFill>
        <p:spPr>
          <a:xfrm>
            <a:off x="659078" y="4432516"/>
            <a:ext cx="5351084" cy="13532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9E10298-4845-7D47-9DCA-D91087164AD3}"/>
              </a:ext>
            </a:extLst>
          </p:cNvPr>
          <p:cNvSpPr txBox="1">
            <a:spLocks/>
          </p:cNvSpPr>
          <p:nvPr/>
        </p:nvSpPr>
        <p:spPr>
          <a:xfrm>
            <a:off x="1073426" y="3176082"/>
            <a:ext cx="7101050" cy="93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 = min (</a:t>
            </a:r>
            <a:r>
              <a:rPr lang="en-US" dirty="0" err="1"/>
              <a:t>t</a:t>
            </a:r>
            <a:r>
              <a:rPr lang="en-US" baseline="30000" dirty="0" err="1"/>
              <a:t>Paxos</a:t>
            </a:r>
            <a:r>
              <a:rPr lang="en-US" baseline="-25000" dirty="0" err="1"/>
              <a:t>safe</a:t>
            </a:r>
            <a:r>
              <a:rPr lang="en-US" dirty="0"/>
              <a:t> , </a:t>
            </a:r>
            <a:r>
              <a:rPr lang="en-US" dirty="0" err="1"/>
              <a:t>t</a:t>
            </a:r>
            <a:r>
              <a:rPr lang="en-US" baseline="30000" dirty="0" err="1"/>
              <a:t>TM</a:t>
            </a:r>
            <a:r>
              <a:rPr lang="en-US" baseline="-25000" dirty="0" err="1"/>
              <a:t>safe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30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78" y="157247"/>
            <a:ext cx="10512862" cy="1325563"/>
          </a:xfrm>
        </p:spPr>
        <p:txBody>
          <a:bodyPr/>
          <a:lstStyle/>
          <a:p>
            <a:r>
              <a:rPr lang="en-US" dirty="0" err="1"/>
              <a:t>TrueTime</a:t>
            </a:r>
            <a:r>
              <a:rPr lang="en-US" dirty="0"/>
              <a:t> for Read-Only </a:t>
            </a:r>
            <a:r>
              <a:rPr lang="en-US" dirty="0" err="1"/>
              <a:t>Txns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426" y="1482809"/>
            <a:ext cx="11290851" cy="5375191"/>
          </a:xfrm>
        </p:spPr>
        <p:txBody>
          <a:bodyPr>
            <a:normAutofit/>
          </a:bodyPr>
          <a:lstStyle/>
          <a:p>
            <a:r>
              <a:rPr lang="en-US" dirty="0"/>
              <a:t>Assign all transactions a wall-clock commit time (s)</a:t>
            </a:r>
          </a:p>
          <a:p>
            <a:pPr lvl="1"/>
            <a:r>
              <a:rPr lang="en-US" dirty="0"/>
              <a:t>All replicas of all shards track how up-to-date they are with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all transactions with s &lt;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 have committed on this machine</a:t>
            </a:r>
          </a:p>
          <a:p>
            <a:pPr>
              <a:spcBef>
                <a:spcPts val="2600"/>
              </a:spcBef>
            </a:pPr>
            <a:r>
              <a:rPr lang="en-US" dirty="0"/>
              <a:t>Goal 1: Lock-free read-only transactions</a:t>
            </a:r>
          </a:p>
          <a:p>
            <a:pPr lvl="1"/>
            <a:r>
              <a:rPr lang="en-US" dirty="0"/>
              <a:t>Current time ≤ </a:t>
            </a:r>
            <a:r>
              <a:rPr lang="en-US" dirty="0" err="1"/>
              <a:t>TT.now.latest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s</a:t>
            </a:r>
            <a:r>
              <a:rPr lang="en-US" baseline="-25000" dirty="0" err="1"/>
              <a:t>read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TT.now.latest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 until </a:t>
            </a:r>
            <a:r>
              <a:rPr lang="en-US" dirty="0" err="1"/>
              <a:t>s</a:t>
            </a:r>
            <a:r>
              <a:rPr lang="en-US" baseline="-25000" dirty="0" err="1"/>
              <a:t>read</a:t>
            </a:r>
            <a:r>
              <a:rPr lang="en-US" dirty="0"/>
              <a:t> &lt; </a:t>
            </a:r>
            <a:r>
              <a:rPr lang="en-US" dirty="0" err="1"/>
              <a:t>t</a:t>
            </a:r>
            <a:r>
              <a:rPr lang="en-US" baseline="-25000" dirty="0" err="1"/>
              <a:t>safe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Read data as of </a:t>
            </a:r>
            <a:r>
              <a:rPr lang="en-US" dirty="0" err="1"/>
              <a:t>s</a:t>
            </a:r>
            <a:r>
              <a:rPr lang="en-US" baseline="-25000" dirty="0" err="1"/>
              <a:t>read</a:t>
            </a:r>
            <a:endParaRPr lang="en-US" dirty="0"/>
          </a:p>
          <a:p>
            <a:pPr>
              <a:spcBef>
                <a:spcPts val="2600"/>
              </a:spcBef>
            </a:pPr>
            <a:r>
              <a:rPr lang="en-US" dirty="0"/>
              <a:t>Goal 2: Non-blocking stale read-only </a:t>
            </a:r>
            <a:r>
              <a:rPr lang="en-US" dirty="0" err="1"/>
              <a:t>txns</a:t>
            </a:r>
            <a:endParaRPr lang="en-US" dirty="0"/>
          </a:p>
          <a:p>
            <a:pPr lvl="1"/>
            <a:r>
              <a:rPr lang="en-US" dirty="0"/>
              <a:t>Similar to above, except explicitly choose time in the past</a:t>
            </a:r>
          </a:p>
          <a:p>
            <a:pPr lvl="1"/>
            <a:r>
              <a:rPr lang="en-US" dirty="0"/>
              <a:t>(Trades away consistency for better perf, e.g., lower latency)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225093"/>
            <a:ext cx="10512862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Timestamps and TrueTime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12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63077" y="2713936"/>
            <a:ext cx="4419600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429957" y="2726120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58427" y="3073676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1667" y="3563658"/>
            <a:ext cx="263565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Pick s &gt; TT.now().latest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08707" y="2133699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517127" y="2513774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811832" y="2513774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181143" y="2139017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815577" y="4527826"/>
            <a:ext cx="2895600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87430" y="3563658"/>
            <a:ext cx="33532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Wait until TT.now().earliest &gt; 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460227" y="3073676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96560" y="3563658"/>
            <a:ext cx="3048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711177" y="3073676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00018" y="481306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average 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92415" y="4097058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426833" y="481306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average ε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416968" y="4667526"/>
            <a:ext cx="0" cy="6604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2087220" y="2664420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1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13"/>
    </mc:Choice>
    <mc:Fallback xmlns="">
      <p:transition xmlns:p14="http://schemas.microsoft.com/office/powerpoint/2010/main" spd="slow" advTm="981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6" grpId="0"/>
      <p:bldP spid="23" grpId="0"/>
      <p:bldP spid="28" grpId="0"/>
      <p:bldP spid="30" grpId="0"/>
      <p:bldP spid="31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Enables efficient read-only transactions</a:t>
            </a:r>
          </a:p>
          <a:p>
            <a:endParaRPr lang="en-US" sz="3200" dirty="0"/>
          </a:p>
          <a:p>
            <a:r>
              <a:rPr lang="en-US" sz="3200" dirty="0"/>
              <a:t>Cost: 2</a:t>
            </a:r>
            <a:r>
              <a:rPr lang="en-US" sz="3200" dirty="0">
                <a:ea typeface="Helvetica Neue Medium" charset="0"/>
                <a:cs typeface="Helvetica Neue Medium" charset="0"/>
              </a:rPr>
              <a:t>ε extra latency</a:t>
            </a:r>
          </a:p>
          <a:p>
            <a:endParaRPr lang="en-US" sz="3200" dirty="0">
              <a:ea typeface="Helvetica Neue Medium" charset="0"/>
              <a:cs typeface="Helvetica Neue Medium" charset="0"/>
            </a:endParaRPr>
          </a:p>
          <a:p>
            <a:r>
              <a:rPr lang="en-US" sz="3200" dirty="0">
                <a:ea typeface="Helvetica Neue Medium" charset="0"/>
                <a:cs typeface="Helvetica Neue Medium" charset="0"/>
              </a:rPr>
              <a:t>Reduce/eliminate by overlapping with: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Replication</a:t>
            </a:r>
          </a:p>
          <a:p>
            <a:pPr lvl="1"/>
            <a:r>
              <a:rPr lang="en-US" sz="2800" dirty="0">
                <a:ea typeface="Helvetica Neue Medium" charset="0"/>
                <a:cs typeface="Helvetica Neue Medium" charset="0"/>
              </a:rPr>
              <a:t>Two-phase commit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6443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205813"/>
            <a:ext cx="10512862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Commit Wait and Replication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14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37012" y="3006060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3603892" y="3018244"/>
            <a:ext cx="407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82642" y="2559050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703762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985767" y="2889250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636267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090417" y="2266950"/>
            <a:ext cx="0" cy="901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740075" y="1496467"/>
            <a:ext cx="13372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</a:t>
            </a:r>
          </a:p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8242767" y="2254250"/>
            <a:ext cx="0" cy="9144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69393" y="1496467"/>
            <a:ext cx="115127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</a:t>
            </a:r>
          </a:p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followers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7885112" y="3295650"/>
            <a:ext cx="0" cy="47676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94611" y="3759716"/>
            <a:ext cx="21291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 done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4932362" y="3270250"/>
            <a:ext cx="0" cy="4635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72889" y="3759716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7964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Pick 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32957" y="1496467"/>
            <a:ext cx="133722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Achieve </a:t>
            </a:r>
          </a:p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consensus</a:t>
            </a:r>
          </a:p>
        </p:txBody>
      </p:sp>
      <p:sp>
        <p:nvSpPr>
          <p:cNvPr id="29" name="Can 28"/>
          <p:cNvSpPr/>
          <p:nvPr/>
        </p:nvSpPr>
        <p:spPr>
          <a:xfrm>
            <a:off x="2337355" y="298578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3" name="Can 32"/>
          <p:cNvSpPr/>
          <p:nvPr/>
        </p:nvSpPr>
        <p:spPr>
          <a:xfrm>
            <a:off x="2337355" y="4021098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4" name="Can 33"/>
          <p:cNvSpPr/>
          <p:nvPr/>
        </p:nvSpPr>
        <p:spPr>
          <a:xfrm>
            <a:off x="2337355" y="194438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51878" y="2564368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2300667" y="5277108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ea typeface="Helvetica Neue Medium" charset="0"/>
                <a:cs typeface="Helvetica Neue Medium" charset="0"/>
              </a:rPr>
              <a:t>Sufficient for single-shard transactions!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920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88"/>
    </mc:Choice>
    <mc:Fallback xmlns="">
      <p:transition spd="slow" advTm="713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6" grpId="0"/>
      <p:bldP spid="23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96957" y="287685"/>
            <a:ext cx="11350485" cy="1325563"/>
          </a:xfrm>
        </p:spPr>
        <p:txBody>
          <a:bodyPr>
            <a:normAutofit/>
          </a:bodyPr>
          <a:lstStyle/>
          <a:p>
            <a:r>
              <a:rPr lang="en-US" sz="4000" dirty="0"/>
              <a:t>Client-Driven Transactions for Multi-Shard Transactions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4376" y="1748229"/>
            <a:ext cx="9515645" cy="5108228"/>
          </a:xfrm>
        </p:spPr>
        <p:txBody>
          <a:bodyPr>
            <a:normAutofit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3600" dirty="0"/>
              <a:t>Client  (via 2PL w/ 2PC) :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Issues reads to leader of each shard group, which acquires read locks and returns most recent data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Locally performs writes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Chooses coordinator from set of leaders, initiates commit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Sends commit message to each leader, include identity of coordinator and buffered writes</a:t>
            </a:r>
          </a:p>
          <a:p>
            <a:pPr marL="457200" indent="-457200">
              <a:spcBef>
                <a:spcPts val="2000"/>
              </a:spcBef>
              <a:buFont typeface="+mj-lt"/>
              <a:buAutoNum type="arabicPeriod"/>
            </a:pPr>
            <a:r>
              <a:rPr lang="en-US" sz="2800" dirty="0"/>
              <a:t>Waits for commit from coordinator</a:t>
            </a:r>
          </a:p>
          <a:p>
            <a:pPr>
              <a:spcBef>
                <a:spcPts val="1600"/>
              </a:spcBef>
            </a:pP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92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7981" y="73982"/>
            <a:ext cx="10512862" cy="1325563"/>
          </a:xfrm>
        </p:spPr>
        <p:txBody>
          <a:bodyPr/>
          <a:lstStyle/>
          <a:p>
            <a:r>
              <a:rPr lang="en-US" dirty="0"/>
              <a:t>Commit Wait and 2PC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5480" y="1285953"/>
            <a:ext cx="2958767" cy="193559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On commit </a:t>
            </a:r>
            <a:r>
              <a:rPr lang="en-US" sz="2600" dirty="0" err="1"/>
              <a:t>msg</a:t>
            </a:r>
            <a:r>
              <a:rPr lang="en-US" sz="2600" dirty="0"/>
              <a:t> from client, leaders acquire local write locks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5212414-BECD-3742-B8DD-7BFF8D296FB8}"/>
              </a:ext>
            </a:extLst>
          </p:cNvPr>
          <p:cNvSpPr txBox="1">
            <a:spLocks/>
          </p:cNvSpPr>
          <p:nvPr/>
        </p:nvSpPr>
        <p:spPr>
          <a:xfrm>
            <a:off x="3384247" y="1641381"/>
            <a:ext cx="9815809" cy="5566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If non-coordinator: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Choose prepare </a:t>
            </a:r>
            <a:r>
              <a:rPr lang="en-US" sz="2600" dirty="0" err="1"/>
              <a:t>ts</a:t>
            </a:r>
            <a:r>
              <a:rPr lang="en-US" sz="2600" dirty="0"/>
              <a:t> &gt; previous local timestamps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Log prepare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Notify coordinator of prepare timestamp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sz="16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If coordinator: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Wait until hear from other participants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Choose commit timestamp  &gt;= prepare </a:t>
            </a:r>
            <a:r>
              <a:rPr lang="en-US" sz="2600" dirty="0" err="1"/>
              <a:t>ts</a:t>
            </a:r>
            <a:r>
              <a:rPr lang="en-US" sz="2600" dirty="0"/>
              <a:t>, &gt; local </a:t>
            </a:r>
            <a:r>
              <a:rPr lang="en-US" sz="2600" dirty="0" err="1"/>
              <a:t>ts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Logs commit record through </a:t>
            </a:r>
            <a:r>
              <a:rPr lang="en-US" sz="2600" dirty="0" err="1"/>
              <a:t>Paxos</a:t>
            </a:r>
            <a:endParaRPr lang="en-US" sz="2600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Wait commit-wait period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600" dirty="0"/>
              <a:t>Sends commit timestamp to replicas, other leaders, client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63795D3-9819-8145-9689-04C3E487FE12}"/>
              </a:ext>
            </a:extLst>
          </p:cNvPr>
          <p:cNvSpPr txBox="1">
            <a:spLocks/>
          </p:cNvSpPr>
          <p:nvPr/>
        </p:nvSpPr>
        <p:spPr>
          <a:xfrm>
            <a:off x="425479" y="5251092"/>
            <a:ext cx="2958767" cy="1801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All apply at commit timestamp and release locks</a:t>
            </a:r>
          </a:p>
        </p:txBody>
      </p:sp>
    </p:spTree>
    <p:extLst>
      <p:ext uri="{BB962C8B-B14F-4D97-AF65-F5344CB8AC3E}">
        <p14:creationId xmlns:p14="http://schemas.microsoft.com/office/powerpoint/2010/main" val="177669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Commit Wait and 2PC</a:t>
            </a:r>
          </a:p>
        </p:txBody>
      </p:sp>
      <p:sp>
        <p:nvSpPr>
          <p:cNvPr id="69" name="Content Placeholder 1"/>
          <p:cNvSpPr>
            <a:spLocks noGrp="1"/>
          </p:cNvSpPr>
          <p:nvPr>
            <p:ph idx="1"/>
          </p:nvPr>
        </p:nvSpPr>
        <p:spPr>
          <a:xfrm>
            <a:off x="1970582" y="5594766"/>
            <a:ext cx="8793804" cy="103343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600"/>
              </a:spcBef>
              <a:buFont typeface="+mj-lt"/>
              <a:buAutoNum type="arabicPeriod"/>
            </a:pPr>
            <a:r>
              <a:rPr lang="en-US" sz="2400" dirty="0">
                <a:ea typeface="Helvetica Neue Medium" charset="0"/>
                <a:cs typeface="Helvetica Neue Medium" charset="0"/>
              </a:rPr>
              <a:t>Client issues reads to leader of each shard group,                     which acquires read locks and returns most recent data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17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5512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81313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4839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9562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33812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24213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41862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402012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792413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67162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23467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4328167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75112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89655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89655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89655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6408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4039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92279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88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Commit Wait and 2PC</a:t>
            </a:r>
          </a:p>
        </p:txBody>
      </p:sp>
      <p:sp>
        <p:nvSpPr>
          <p:cNvPr id="69" name="Content Placeholder 1"/>
          <p:cNvSpPr>
            <a:spLocks noGrp="1"/>
          </p:cNvSpPr>
          <p:nvPr>
            <p:ph idx="1"/>
          </p:nvPr>
        </p:nvSpPr>
        <p:spPr>
          <a:xfrm>
            <a:off x="1798379" y="5209458"/>
            <a:ext cx="8592065" cy="164404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Locally performs writes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Chooses coordinator from set of leaders, initiates commit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sz="2200" dirty="0">
                <a:ea typeface="Helvetica Neue Medium" charset="0"/>
                <a:cs typeface="Helvetica Neue Medium" charset="0"/>
              </a:rPr>
              <a:t>Sends commit </a:t>
            </a:r>
            <a:r>
              <a:rPr lang="en-US" sz="2200" dirty="0" err="1">
                <a:ea typeface="Helvetica Neue Medium" charset="0"/>
                <a:cs typeface="Helvetica Neue Medium" charset="0"/>
              </a:rPr>
              <a:t>msg</a:t>
            </a:r>
            <a:r>
              <a:rPr lang="en-US" sz="2200" dirty="0">
                <a:ea typeface="Helvetica Neue Medium" charset="0"/>
                <a:cs typeface="Helvetica Neue Medium" charset="0"/>
              </a:rPr>
              <a:t> to each leader, incl. identity of coordinator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18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5512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81313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4839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9562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33812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24213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41862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402012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792413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67162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23467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1142" y="1265336"/>
            <a:ext cx="15520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logging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51558" y="1265336"/>
            <a:ext cx="16033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Done logging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44167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499867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22067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34838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664023" y="2339515"/>
            <a:ext cx="121595" cy="8572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664022" y="2339515"/>
            <a:ext cx="255890" cy="1790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811106" y="4148749"/>
            <a:ext cx="1160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Prepared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328167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75112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89655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89655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89655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6408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4039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92279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22841" y="4393974"/>
            <a:ext cx="1015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Send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1B63A65-DCD2-6B40-9E2E-3E0F034C316B}"/>
              </a:ext>
            </a:extLst>
          </p:cNvPr>
          <p:cNvCxnSpPr>
            <a:cxnSpLocks/>
          </p:cNvCxnSpPr>
          <p:nvPr/>
        </p:nvCxnSpPr>
        <p:spPr>
          <a:xfrm>
            <a:off x="5146371" y="1755315"/>
            <a:ext cx="0" cy="494016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778D76C-52AE-A34E-AD3C-47D527B0615B}"/>
              </a:ext>
            </a:extLst>
          </p:cNvPr>
          <p:cNvCxnSpPr>
            <a:cxnSpLocks/>
          </p:cNvCxnSpPr>
          <p:nvPr/>
        </p:nvCxnSpPr>
        <p:spPr>
          <a:xfrm>
            <a:off x="6675540" y="1755315"/>
            <a:ext cx="0" cy="494016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883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4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Commit Wait and 2PC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19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65512" y="2052481"/>
            <a:ext cx="4419600" cy="393700"/>
            <a:chOff x="2197100" y="3829050"/>
            <a:chExt cx="1562100" cy="3937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2881313" y="2064665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4839" y="16283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9562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480942" y="19585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833812" y="3020507"/>
            <a:ext cx="4889500" cy="393700"/>
            <a:chOff x="2197100" y="3829050"/>
            <a:chExt cx="1562100" cy="3937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224213" y="303269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P1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741862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8303267" y="29110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3402012" y="3991799"/>
            <a:ext cx="5842000" cy="393700"/>
            <a:chOff x="2197100" y="3829050"/>
            <a:chExt cx="1562100" cy="3937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2792413" y="4003983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P2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967162" y="38889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8250617" y="3850815"/>
            <a:ext cx="0" cy="279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4823467" y="3234865"/>
            <a:ext cx="0" cy="140970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593802" y="2282365"/>
            <a:ext cx="519910" cy="908050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591122" y="2282365"/>
            <a:ext cx="433690" cy="18478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399337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61142" y="1265336"/>
            <a:ext cx="15520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Start logging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51558" y="1265336"/>
            <a:ext cx="160332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Done logging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344167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499867" y="1748965"/>
            <a:ext cx="0" cy="1444752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22067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534838" y="1755315"/>
            <a:ext cx="0" cy="237744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6664023" y="2339515"/>
            <a:ext cx="121595" cy="85725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6664022" y="2339515"/>
            <a:ext cx="255890" cy="1790700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811106" y="4148749"/>
            <a:ext cx="116057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Prepared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4328167" y="2339515"/>
            <a:ext cx="0" cy="2305050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075112" y="4188649"/>
            <a:ext cx="0" cy="45591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7066752" y="2339515"/>
            <a:ext cx="0" cy="2692976"/>
          </a:xfrm>
          <a:prstGeom prst="straightConnector1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Can 74"/>
          <p:cNvSpPr/>
          <p:nvPr/>
        </p:nvSpPr>
        <p:spPr>
          <a:xfrm>
            <a:off x="1689655" y="2002965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6" name="Can 75"/>
          <p:cNvSpPr/>
          <p:nvPr/>
        </p:nvSpPr>
        <p:spPr>
          <a:xfrm>
            <a:off x="1689655" y="3942283"/>
            <a:ext cx="912259" cy="492732"/>
          </a:xfrm>
          <a:prstGeom prst="can">
            <a:avLst>
              <a:gd name="adj" fmla="val 14690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7" name="Can 76"/>
          <p:cNvSpPr/>
          <p:nvPr/>
        </p:nvSpPr>
        <p:spPr>
          <a:xfrm>
            <a:off x="1689655" y="2970991"/>
            <a:ext cx="912259" cy="492732"/>
          </a:xfrm>
          <a:prstGeom prst="can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3578" y="16336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6408" y="25808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966290" y="25861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4039" y="3558715"/>
            <a:ext cx="177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Acquired locks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10646" y="352593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Release locks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33037" y="2339515"/>
            <a:ext cx="24144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Notify </a:t>
            </a:r>
            <a:r>
              <a:rPr lang="en-US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participants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197817" y="4632381"/>
            <a:ext cx="21291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 wait done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992279" y="4619681"/>
            <a:ext cx="23823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 for each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297076" y="5032086"/>
            <a:ext cx="22076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Compute overall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30007" y="2076849"/>
            <a:ext cx="13676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4899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Committed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22841" y="4393974"/>
            <a:ext cx="10150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Send </a:t>
            </a:r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endParaRPr lang="en-US" baseline="-25000" dirty="0">
              <a:solidFill>
                <a:schemeClr val="accent6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0" name="Content Placeholder 1"/>
          <p:cNvSpPr txBox="1">
            <a:spLocks/>
          </p:cNvSpPr>
          <p:nvPr/>
        </p:nvSpPr>
        <p:spPr bwMode="auto">
          <a:xfrm>
            <a:off x="1970582" y="5594766"/>
            <a:ext cx="8793804" cy="103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1600"/>
              </a:spcBef>
              <a:buFont typeface="+mj-lt"/>
              <a:buAutoNum type="arabicPeriod" startAt="5"/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Client waits for commit from coordinator</a:t>
            </a:r>
          </a:p>
          <a:p>
            <a:pPr marL="457200" indent="-457200">
              <a:spcBef>
                <a:spcPts val="1600"/>
              </a:spcBef>
              <a:buFont typeface="+mj-lt"/>
              <a:buAutoNum type="arabicPeriod" startAt="5"/>
            </a:pPr>
            <a:endParaRPr lang="en-US" sz="2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93C189C-724A-4644-AF6C-37180BF1990E}"/>
              </a:ext>
            </a:extLst>
          </p:cNvPr>
          <p:cNvCxnSpPr>
            <a:cxnSpLocks/>
          </p:cNvCxnSpPr>
          <p:nvPr/>
        </p:nvCxnSpPr>
        <p:spPr>
          <a:xfrm>
            <a:off x="6675540" y="1755315"/>
            <a:ext cx="0" cy="494016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48D7762-9528-B443-8036-565F71E0A1B7}"/>
              </a:ext>
            </a:extLst>
          </p:cNvPr>
          <p:cNvCxnSpPr>
            <a:cxnSpLocks/>
          </p:cNvCxnSpPr>
          <p:nvPr/>
        </p:nvCxnSpPr>
        <p:spPr>
          <a:xfrm>
            <a:off x="5146371" y="1755315"/>
            <a:ext cx="0" cy="494016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823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227"/>
    </mc:Choice>
    <mc:Fallback xmlns="">
      <p:transition xmlns:p14="http://schemas.microsoft.com/office/powerpoint/2010/main" spd="slow" advTm="972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7" grpId="0"/>
      <p:bldP spid="48" grpId="0"/>
      <p:bldP spid="52" grpId="0"/>
      <p:bldP spid="56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186222"/>
            <a:ext cx="10512862" cy="1325563"/>
          </a:xfrm>
        </p:spPr>
        <p:txBody>
          <a:bodyPr/>
          <a:lstStyle/>
          <a:p>
            <a:r>
              <a:rPr lang="en-US" dirty="0"/>
              <a:t>Why Google Built 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748" y="1750324"/>
            <a:ext cx="10296938" cy="465468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2005 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BigTable</a:t>
            </a:r>
            <a:r>
              <a:rPr lang="en-US" dirty="0"/>
              <a:t> </a:t>
            </a:r>
            <a:r>
              <a:rPr lang="en-US" sz="1800" dirty="0"/>
              <a:t>[OSDI 2006]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Eventually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Lesson: “don’t need distributed transactions”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2008?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MegaStore</a:t>
            </a:r>
            <a:r>
              <a:rPr lang="en-US" dirty="0"/>
              <a:t> </a:t>
            </a:r>
            <a:r>
              <a:rPr lang="en-US" sz="1800" dirty="0"/>
              <a:t>[CIDR 2011]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Strongly consistent across datacenters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Option for distributed transactions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Performance was not great</a:t>
            </a:r>
            <a:r>
              <a:rPr lang="mr-IN" dirty="0"/>
              <a:t>…</a:t>
            </a:r>
            <a:endParaRPr lang="en-US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2011  </a:t>
            </a:r>
            <a:r>
              <a:rPr lang="mr-IN" dirty="0"/>
              <a:t>–</a:t>
            </a:r>
            <a:r>
              <a:rPr lang="en-US" dirty="0"/>
              <a:t> Spanner </a:t>
            </a:r>
            <a:r>
              <a:rPr lang="en-US" sz="1800" dirty="0"/>
              <a:t>[OSDI 2012]</a:t>
            </a:r>
            <a:r>
              <a:rPr lang="en-US" dirty="0"/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Strictly Serializable Distributed Transactions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“We wanted to make it easy for developers to build their applications”</a:t>
            </a:r>
          </a:p>
        </p:txBody>
      </p:sp>
    </p:spTree>
    <p:extLst>
      <p:ext uri="{BB962C8B-B14F-4D97-AF65-F5344CB8AC3E}">
        <p14:creationId xmlns:p14="http://schemas.microsoft.com/office/powerpoint/2010/main" val="158013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Example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20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16224" y="3463922"/>
            <a:ext cx="4822889" cy="393700"/>
            <a:chOff x="2197100" y="3829050"/>
            <a:chExt cx="1562100" cy="3937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856856" y="347610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4033" y="1446909"/>
            <a:ext cx="202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Remove X </a:t>
            </a:r>
            <a:r>
              <a:rPr lang="en-US">
                <a:latin typeface="Helvetica Neue Medium" charset="0"/>
                <a:ea typeface="Helvetica Neue Medium" charset="0"/>
                <a:cs typeface="Helvetica Neue Medium" charset="0"/>
              </a:rPr>
              <a:t>from friend </a:t>
            </a:r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list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42485" y="2904352"/>
            <a:ext cx="240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Remove myself from X’s friend list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2865" y="244067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692495" y="3797042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p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170229" y="2270577"/>
            <a:ext cx="304800" cy="1384303"/>
          </a:xfrm>
          <a:prstGeom prst="straightConnector1">
            <a:avLst/>
          </a:prstGeom>
          <a:ln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456888" y="244067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6235277" y="2254248"/>
            <a:ext cx="1070479" cy="1384303"/>
          </a:xfrm>
          <a:prstGeom prst="straightConnector1">
            <a:avLst/>
          </a:prstGeom>
          <a:ln cap="rnd">
            <a:solidFill>
              <a:srgbClr val="1E489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841569" y="2440672"/>
            <a:ext cx="115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 = 15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095466" y="1609902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Risky post P</a:t>
            </a:r>
          </a:p>
        </p:txBody>
      </p:sp>
      <p:sp>
        <p:nvSpPr>
          <p:cNvPr id="70" name="Can 69"/>
          <p:cNvSpPr/>
          <p:nvPr/>
        </p:nvSpPr>
        <p:spPr>
          <a:xfrm>
            <a:off x="1689655" y="2036840"/>
            <a:ext cx="912259" cy="492732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1" name="Can 70"/>
          <p:cNvSpPr/>
          <p:nvPr/>
        </p:nvSpPr>
        <p:spPr>
          <a:xfrm>
            <a:off x="1700686" y="3454394"/>
            <a:ext cx="912259" cy="492732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194191" y="3797042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s</a:t>
            </a:r>
            <a:r>
              <a:rPr lang="en-US" baseline="-25000" dirty="0" err="1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  <a:r>
              <a:rPr lang="en-US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= 8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655874" y="4809782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78" name="Can 77"/>
          <p:cNvSpPr/>
          <p:nvPr/>
        </p:nvSpPr>
        <p:spPr>
          <a:xfrm>
            <a:off x="3619868" y="5332433"/>
            <a:ext cx="530868" cy="222046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59447" y="4809782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&lt;8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234601" y="525101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[X]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35215" y="5927034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[me]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02084" y="480978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15</a:t>
            </a:r>
          </a:p>
        </p:txBody>
      </p:sp>
      <p:cxnSp>
        <p:nvCxnSpPr>
          <p:cNvPr id="90" name="Straight Connector 89"/>
          <p:cNvCxnSpPr/>
          <p:nvPr/>
        </p:nvCxnSpPr>
        <p:spPr>
          <a:xfrm>
            <a:off x="4343175" y="5217214"/>
            <a:ext cx="42281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739231" y="4809783"/>
            <a:ext cx="0" cy="1592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800677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01913" y="2069581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6412" y="2057397"/>
            <a:ext cx="3619500" cy="393700"/>
            <a:chOff x="2197100" y="3829050"/>
            <a:chExt cx="1562100" cy="3937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7796212" y="2057397"/>
            <a:ext cx="2222500" cy="393700"/>
            <a:chOff x="2197100" y="3829050"/>
            <a:chExt cx="1562100" cy="3937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197100" y="4025900"/>
              <a:ext cx="1562100" cy="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200822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759200" y="3829050"/>
              <a:ext cx="0" cy="393700"/>
            </a:xfrm>
            <a:prstGeom prst="line">
              <a:avLst/>
            </a:prstGeom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7402512" y="2069581"/>
            <a:ext cx="459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T</a:t>
            </a:r>
            <a:r>
              <a:rPr lang="en-US" baseline="-250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3800677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6129315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7506833" y="3428997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8196262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9669462" y="2022472"/>
            <a:ext cx="0" cy="463550"/>
          </a:xfrm>
          <a:prstGeom prst="straightConnector1">
            <a:avLst/>
          </a:prstGeom>
          <a:ln>
            <a:solidFill>
              <a:srgbClr val="F79646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70156" y="55939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[P]</a:t>
            </a:r>
          </a:p>
        </p:txBody>
      </p:sp>
      <p:sp>
        <p:nvSpPr>
          <p:cNvPr id="67" name="Can 66"/>
          <p:cNvSpPr/>
          <p:nvPr/>
        </p:nvSpPr>
        <p:spPr>
          <a:xfrm>
            <a:off x="3619868" y="5686061"/>
            <a:ext cx="530868" cy="222046"/>
          </a:xfrm>
          <a:prstGeom prst="can">
            <a:avLst/>
          </a:prstGeom>
          <a:solidFill>
            <a:schemeClr val="accent6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8" name="Can 67"/>
          <p:cNvSpPr/>
          <p:nvPr/>
        </p:nvSpPr>
        <p:spPr>
          <a:xfrm>
            <a:off x="3619868" y="6039688"/>
            <a:ext cx="530868" cy="222046"/>
          </a:xfrm>
          <a:prstGeom prst="can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1780" y="5258911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 friends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06240" y="5601811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My posts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69306" y="5932011"/>
            <a:ext cx="1297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X’s friends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14704" y="48097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8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98656" y="5251017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[]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110538" y="592703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[]</a:t>
            </a:r>
          </a:p>
        </p:txBody>
      </p:sp>
    </p:spTree>
    <p:extLst>
      <p:ext uri="{BB962C8B-B14F-4D97-AF65-F5344CB8AC3E}">
        <p14:creationId xmlns:p14="http://schemas.microsoft.com/office/powerpoint/2010/main" val="3692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00"/>
    </mc:Choice>
    <mc:Fallback xmlns="">
      <p:transition xmlns:p14="http://schemas.microsoft.com/office/powerpoint/2010/main" spd="slow" advTm="13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40" grpId="0"/>
      <p:bldP spid="62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180743"/>
            <a:ext cx="9144000" cy="2574137"/>
          </a:xfrm>
        </p:spPr>
        <p:txBody>
          <a:bodyPr/>
          <a:lstStyle/>
          <a:p>
            <a:r>
              <a:rPr lang="en-US" sz="3600" dirty="0"/>
              <a:t>Disruptive idea:</a:t>
            </a:r>
            <a:br>
              <a:rPr lang="en-US" sz="3600" dirty="0"/>
            </a:br>
            <a:br>
              <a:rPr lang="en-US" sz="3600" dirty="0"/>
            </a:br>
            <a:r>
              <a:rPr lang="en-US" sz="3400" b="0" dirty="0"/>
              <a:t>Do clocks </a:t>
            </a:r>
            <a:r>
              <a:rPr lang="en-US" sz="3400" dirty="0"/>
              <a:t>really</a:t>
            </a:r>
            <a:r>
              <a:rPr lang="en-US" sz="3400" b="0" dirty="0"/>
              <a:t> need to be                arbitrarily unsynchronized?</a:t>
            </a:r>
            <a:br>
              <a:rPr lang="en-US" sz="3400" b="0" dirty="0"/>
            </a:br>
            <a:br>
              <a:rPr lang="en-US" sz="3400" b="0" dirty="0"/>
            </a:br>
            <a:r>
              <a:rPr lang="en-US" sz="3400" dirty="0">
                <a:solidFill>
                  <a:srgbClr val="FFFF00"/>
                </a:solidFill>
              </a:rPr>
              <a:t>Can you engineer some max divergence?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12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1" y="87314"/>
            <a:ext cx="10512862" cy="1325563"/>
          </a:xfrm>
        </p:spPr>
        <p:txBody>
          <a:bodyPr/>
          <a:lstStyle/>
          <a:p>
            <a:r>
              <a:rPr lang="en-US" dirty="0">
                <a:ea typeface="Helvetica Neue Medium" charset="0"/>
                <a:cs typeface="Helvetica Neue Medium" charset="0"/>
              </a:rPr>
              <a:t>TrueTime Architecture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22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5445" y="454073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Datacenter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6972" y="4540739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Datacenter 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34587" y="45407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22211" y="4540739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 Medium" charset="0"/>
                <a:ea typeface="Helvetica Neue Medium" charset="0"/>
                <a:cs typeface="Helvetica Neue Medium" charset="0"/>
              </a:rPr>
              <a:t>Datacenter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01569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28335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20310" y="145415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8335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Atomic-clock timemaster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520310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01569" y="3759200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373312" y="3479800"/>
            <a:ext cx="6858000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113212" y="3089276"/>
            <a:ext cx="1016000" cy="669925"/>
          </a:xfrm>
          <a:prstGeom prst="line">
            <a:avLst/>
          </a:prstGeom>
          <a:ln>
            <a:solidFill>
              <a:schemeClr val="accent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3"/>
          </p:cNvCxnSpPr>
          <p:nvPr/>
        </p:nvCxnSpPr>
        <p:spPr>
          <a:xfrm flipV="1">
            <a:off x="4312870" y="2101852"/>
            <a:ext cx="3635743" cy="198119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  <a:endCxn id="12" idx="2"/>
          </p:cNvCxnSpPr>
          <p:nvPr/>
        </p:nvCxnSpPr>
        <p:spPr>
          <a:xfrm flipV="1">
            <a:off x="3557219" y="3089276"/>
            <a:ext cx="0" cy="669925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125419" y="2101852"/>
            <a:ext cx="0" cy="1657349"/>
          </a:xfrm>
          <a:prstGeom prst="line">
            <a:avLst/>
          </a:prstGeom>
          <a:ln>
            <a:solidFill>
              <a:srgbClr val="F79646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801569" y="2441575"/>
            <a:ext cx="1511300" cy="647700"/>
          </a:xfrm>
          <a:prstGeom prst="rect">
            <a:avLst/>
          </a:prstGeom>
          <a:ln>
            <a:solidFill>
              <a:srgbClr val="1F497D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GPS timemaster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398712" y="5586974"/>
            <a:ext cx="7292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Compute reference [earliest, latest</a:t>
            </a:r>
            <a:r>
              <a:rPr lang="en-US" sz="2400">
                <a:latin typeface="Helvetica Neue Medium" charset="0"/>
                <a:ea typeface="Helvetica Neue Medium" charset="0"/>
                <a:cs typeface="Helvetica Neue Medium" charset="0"/>
              </a:rPr>
              <a:t>]   =   now  ±  </a:t>
            </a: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ε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6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7"/>
    </mc:Choice>
    <mc:Fallback xmlns="">
      <p:transition xmlns:p14="http://schemas.microsoft.com/office/powerpoint/2010/main" spd="slow" advTm="112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 flipV="1">
            <a:off x="4275159" y="339761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19994" y="3139476"/>
            <a:ext cx="5567781" cy="2350460"/>
            <a:chOff x="1797581" y="3139476"/>
            <a:chExt cx="5567781" cy="2350460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745015" y="5083092"/>
              <a:ext cx="38608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6719031" y="489842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time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2751364" y="3604407"/>
              <a:ext cx="0" cy="147233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2598118" y="3139476"/>
              <a:ext cx="309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ε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7778" y="5120604"/>
              <a:ext cx="689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0sec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396703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30sec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535458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60sec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74214" y="5120604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90sec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97581" y="3490107"/>
              <a:ext cx="771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Helvetica Neue Medium" charset="0"/>
                  <a:ea typeface="Helvetica Neue Medium" charset="0"/>
                  <a:cs typeface="Helvetica Neue Medium" charset="0"/>
                </a:rPr>
                <a:t>+6ms</a:t>
              </a:r>
            </a:p>
          </p:txBody>
        </p:sp>
      </p:grpSp>
      <p:cxnSp>
        <p:nvCxnSpPr>
          <p:cNvPr id="42" name="Straight Connector 41"/>
          <p:cNvCxnSpPr/>
          <p:nvPr/>
        </p:nvCxnSpPr>
        <p:spPr>
          <a:xfrm flipV="1">
            <a:off x="5372328" y="3345008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507597" y="3382672"/>
            <a:ext cx="1198769" cy="137022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837981" y="88123"/>
            <a:ext cx="10512862" cy="1325563"/>
          </a:xfrm>
        </p:spPr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Implementation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1896486" y="1446457"/>
            <a:ext cx="9632905" cy="1587721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now 	=  reference now	+ local-clock offset</a:t>
            </a:r>
          </a:p>
          <a:p>
            <a:pPr marL="457200" lvl="1" indent="0"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    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	=  reference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ε</a:t>
            </a:r>
            <a:r>
              <a:rPr lang="en-US" sz="2600" dirty="0">
                <a:ea typeface="Helvetica Neue Medium" charset="0"/>
                <a:cs typeface="Helvetica Neue Medium" charset="0"/>
              </a:rPr>
              <a:t>     	+ worst-case local-clock drift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600" dirty="0">
                <a:ea typeface="Helvetica Neue Medium" charset="0"/>
                <a:cs typeface="Helvetica Neue Medium" charset="0"/>
              </a:rPr>
              <a:t>		=  1ms 	     	+  200 </a:t>
            </a:r>
            <a:r>
              <a:rPr lang="en-US" sz="2600" dirty="0" err="1">
                <a:ea typeface="Helvetica Neue Medium" charset="0"/>
                <a:cs typeface="Helvetica Neue Medium" charset="0"/>
              </a:rPr>
              <a:t>μs</a:t>
            </a:r>
            <a:r>
              <a:rPr lang="en-US" sz="2600" dirty="0">
                <a:ea typeface="Helvetica Neue Medium" charset="0"/>
                <a:cs typeface="Helvetica Neue Medium" charset="0"/>
              </a:rPr>
              <a:t>/sec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23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2261971" y="5761118"/>
            <a:ext cx="8229600" cy="955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3000"/>
              </a:spcBef>
              <a:spcAft>
                <a:spcPts val="800"/>
              </a:spcAft>
              <a:buFont typeface="Arial" pitchFamily="-1" charset="0"/>
              <a:buChar char="•"/>
              <a:defRPr sz="30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marR="0" indent="-285750" algn="l" defTabSz="457200" rtl="0" eaLnBrk="0" fontAlgn="base" latinLnBrk="0" hangingPunct="0">
              <a:lnSpc>
                <a:spcPct val="95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 typeface="Arial" pitchFamily="-1" charset="0"/>
              <a:buChar char="–"/>
              <a:tabLst/>
              <a:defRPr sz="2800" kern="1200" spc="-50" baseline="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•"/>
              <a:defRPr sz="24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–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Font typeface="Arial" pitchFamily="-1" charset="0"/>
              <a:buChar char="»"/>
              <a:defRPr sz="22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What about faulty clocks? 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Bad CPUs 6x more likely in 1 year of empirical data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3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2"/>
    </mc:Choice>
    <mc:Fallback xmlns="">
      <p:transition xmlns:p14="http://schemas.microsoft.com/office/powerpoint/2010/main" spd="slow" advTm="8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18" y="1865382"/>
            <a:ext cx="10035426" cy="4351338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</a:pPr>
            <a:r>
              <a:rPr lang="en-US" sz="3000" dirty="0"/>
              <a:t>Make it easy for developers to build apps!</a:t>
            </a:r>
          </a:p>
          <a:p>
            <a:pPr>
              <a:spcBef>
                <a:spcPts val="2000"/>
              </a:spcBef>
            </a:pPr>
            <a:r>
              <a:rPr lang="en-US" sz="3000" dirty="0"/>
              <a:t>Reads dominant, make them lock-free</a:t>
            </a:r>
          </a:p>
          <a:p>
            <a:pPr>
              <a:spcBef>
                <a:spcPts val="2000"/>
              </a:spcBef>
            </a:pPr>
            <a:r>
              <a:rPr lang="en-US" sz="3000" dirty="0" err="1"/>
              <a:t>TrueTime</a:t>
            </a:r>
            <a:r>
              <a:rPr lang="en-US" sz="3000" dirty="0"/>
              <a:t> exposes clock uncertainty</a:t>
            </a:r>
          </a:p>
          <a:p>
            <a:pPr lvl="1"/>
            <a:r>
              <a:rPr lang="en-US" sz="2800" dirty="0"/>
              <a:t>Commit wait ensures transactions end after their commit time</a:t>
            </a:r>
          </a:p>
          <a:p>
            <a:pPr lvl="1"/>
            <a:r>
              <a:rPr lang="en-US" sz="2800" dirty="0"/>
              <a:t>Read at </a:t>
            </a:r>
            <a:r>
              <a:rPr lang="en-US" sz="2800" dirty="0" err="1"/>
              <a:t>TT.now.latest</a:t>
            </a:r>
            <a:r>
              <a:rPr lang="en-US" sz="2800" dirty="0"/>
              <a:t>()</a:t>
            </a:r>
            <a:endParaRPr lang="en-US" sz="2400" dirty="0"/>
          </a:p>
          <a:p>
            <a:pPr>
              <a:spcBef>
                <a:spcPts val="2000"/>
              </a:spcBef>
            </a:pPr>
            <a:r>
              <a:rPr lang="en-US" sz="3000" dirty="0"/>
              <a:t>Globally-distributed database</a:t>
            </a:r>
          </a:p>
          <a:p>
            <a:pPr lvl="1"/>
            <a:r>
              <a:rPr lang="en-US" sz="2400" dirty="0"/>
              <a:t>2PL w/ 2PC over </a:t>
            </a:r>
            <a:r>
              <a:rPr lang="en-US" sz="2400" dirty="0" err="1"/>
              <a:t>Paxos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46793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6764" y="1911481"/>
            <a:ext cx="9287254" cy="3396013"/>
          </a:xfrm>
        </p:spPr>
        <p:txBody>
          <a:bodyPr/>
          <a:lstStyle/>
          <a:p>
            <a:r>
              <a:rPr lang="en-US" dirty="0"/>
              <a:t>Spanner: Google’s Globally-Distributed Database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OSDI 2012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61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Setting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72608" y="2067339"/>
            <a:ext cx="8694051" cy="4390206"/>
          </a:xfrm>
        </p:spPr>
        <p:txBody>
          <a:bodyPr>
            <a:normAutofit/>
          </a:bodyPr>
          <a:lstStyle/>
          <a:p>
            <a:r>
              <a:rPr lang="en-US" sz="3200" dirty="0"/>
              <a:t>Dozens of datacenters (zones)</a:t>
            </a:r>
          </a:p>
          <a:p>
            <a:endParaRPr lang="en-US" sz="3200" dirty="0"/>
          </a:p>
          <a:p>
            <a:r>
              <a:rPr lang="en-US" sz="3200" dirty="0"/>
              <a:t>Per zone, 100-1000s of servers</a:t>
            </a:r>
          </a:p>
          <a:p>
            <a:endParaRPr lang="en-US" sz="3200" dirty="0"/>
          </a:p>
          <a:p>
            <a:r>
              <a:rPr lang="en-US" sz="3200" dirty="0"/>
              <a:t>Per server, 100-1000 shards (tablets)</a:t>
            </a:r>
          </a:p>
          <a:p>
            <a:endParaRPr lang="en-US" sz="3200" dirty="0"/>
          </a:p>
          <a:p>
            <a:r>
              <a:rPr lang="en-US" sz="3200" dirty="0"/>
              <a:t>Every shard replicated for fault-tolerance (e.g., 5x)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7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Scale-out vs. Fault Tolerance</a:t>
            </a:r>
          </a:p>
        </p:txBody>
      </p:sp>
      <p:sp>
        <p:nvSpPr>
          <p:cNvPr id="33" name="Content Placeholder 1"/>
          <p:cNvSpPr>
            <a:spLocks noGrp="1"/>
          </p:cNvSpPr>
          <p:nvPr>
            <p:ph idx="1"/>
          </p:nvPr>
        </p:nvSpPr>
        <p:spPr>
          <a:xfrm>
            <a:off x="1933892" y="4498329"/>
            <a:ext cx="8321041" cy="267822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Every shard replicated via </a:t>
            </a:r>
            <a:r>
              <a:rPr lang="en-US" sz="2800" dirty="0" err="1"/>
              <a:t>MultiPaxos</a:t>
            </a: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So every “operation” within transactions across tablets actually a replicated operation within </a:t>
            </a:r>
            <a:r>
              <a:rPr lang="en-US" sz="2800" dirty="0" err="1"/>
              <a:t>Paxos</a:t>
            </a:r>
            <a:r>
              <a:rPr lang="en-US" sz="2800" dirty="0"/>
              <a:t> RSM</a:t>
            </a:r>
          </a:p>
          <a:p>
            <a:pPr>
              <a:spcBef>
                <a:spcPts val="1200"/>
              </a:spcBef>
            </a:pPr>
            <a:r>
              <a:rPr lang="en-US" sz="2800" dirty="0" err="1"/>
              <a:t>Paxos</a:t>
            </a:r>
            <a:r>
              <a:rPr lang="en-US" sz="2800" dirty="0"/>
              <a:t> groups can stretch across datacenters!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96374" y="1682572"/>
            <a:ext cx="5869839" cy="369332"/>
            <a:chOff x="2532400" y="1639034"/>
            <a:chExt cx="5869839" cy="36933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96374" y="2537803"/>
            <a:ext cx="5869839" cy="369332"/>
            <a:chOff x="2532400" y="2125579"/>
            <a:chExt cx="5869839" cy="3693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96374" y="3393034"/>
            <a:ext cx="5869839" cy="369332"/>
            <a:chOff x="2532400" y="3404989"/>
            <a:chExt cx="5869839" cy="369332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8774" y="3545434"/>
            <a:ext cx="5869839" cy="369332"/>
            <a:chOff x="2532400" y="3404989"/>
            <a:chExt cx="5869839" cy="369332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01174" y="3697834"/>
            <a:ext cx="5869839" cy="369332"/>
            <a:chOff x="2532400" y="3404989"/>
            <a:chExt cx="5869839" cy="369332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2915839" y="3610710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532400" y="3404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Q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48774" y="2690203"/>
            <a:ext cx="5869839" cy="369332"/>
            <a:chOff x="2532400" y="2125579"/>
            <a:chExt cx="5869839" cy="369332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01174" y="2842603"/>
            <a:ext cx="5869839" cy="369332"/>
            <a:chOff x="2532400" y="2125579"/>
            <a:chExt cx="5869839" cy="369332"/>
          </a:xfrm>
        </p:grpSpPr>
        <p:cxnSp>
          <p:nvCxnSpPr>
            <p:cNvPr id="25" name="Straight Arrow Connector 24"/>
            <p:cNvCxnSpPr/>
            <p:nvPr/>
          </p:nvCxnSpPr>
          <p:spPr>
            <a:xfrm>
              <a:off x="2915839" y="231467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532400" y="2125579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charset="0"/>
                  <a:ea typeface="Arial" charset="0"/>
                  <a:cs typeface="Arial" charset="0"/>
                </a:rPr>
                <a:t>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348774" y="1834972"/>
            <a:ext cx="5869839" cy="369332"/>
            <a:chOff x="2532400" y="1639034"/>
            <a:chExt cx="5869839" cy="369332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501174" y="1987372"/>
            <a:ext cx="5869839" cy="369332"/>
            <a:chOff x="2532400" y="1639034"/>
            <a:chExt cx="5869839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15839" y="1811505"/>
              <a:ext cx="5486400" cy="16625"/>
            </a:xfrm>
            <a:prstGeom prst="straightConnector1">
              <a:avLst/>
            </a:prstGeom>
            <a:ln>
              <a:prstDash val="solid"/>
              <a:headEnd type="none"/>
              <a:tailEnd type="stealth" w="lg" len="lg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32400" y="1639034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Arial" charset="0"/>
                  <a:ea typeface="Arial" charset="0"/>
                  <a:cs typeface="Arial" charset="0"/>
                </a:rPr>
                <a:t>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521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Read-Only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825624"/>
            <a:ext cx="11049218" cy="5032375"/>
          </a:xfrm>
        </p:spPr>
        <p:txBody>
          <a:bodyPr>
            <a:normAutofit/>
          </a:bodyPr>
          <a:lstStyle/>
          <a:p>
            <a:r>
              <a:rPr lang="en-US" sz="3200" dirty="0"/>
              <a:t>Transactions that only read data</a:t>
            </a:r>
          </a:p>
          <a:p>
            <a:pPr lvl="1"/>
            <a:r>
              <a:rPr lang="en-US" sz="2800" dirty="0" err="1"/>
              <a:t>Predeclared</a:t>
            </a:r>
            <a:r>
              <a:rPr lang="en-US" sz="2800" dirty="0"/>
              <a:t>, i.e., developer uses READ_ONLY flag / interface</a:t>
            </a:r>
          </a:p>
          <a:p>
            <a:endParaRPr lang="en-US" sz="3200" dirty="0"/>
          </a:p>
          <a:p>
            <a:r>
              <a:rPr lang="en-US" sz="3200" dirty="0"/>
              <a:t>Reads are dominant operations</a:t>
            </a:r>
          </a:p>
          <a:p>
            <a:pPr lvl="1"/>
            <a:r>
              <a:rPr lang="en-US" sz="2800" dirty="0"/>
              <a:t>e.g., FB’s TAO had </a:t>
            </a:r>
            <a:r>
              <a:rPr lang="en-US" sz="2800" dirty="0">
                <a:solidFill>
                  <a:srgbClr val="FF8F00"/>
                </a:solidFill>
              </a:rPr>
              <a:t>500 reads </a:t>
            </a:r>
            <a:r>
              <a:rPr lang="en-US" sz="2800" dirty="0"/>
              <a:t>: 1 write </a:t>
            </a:r>
            <a:r>
              <a:rPr lang="en-US" sz="2000" dirty="0"/>
              <a:t>[ATC 2013]</a:t>
            </a:r>
            <a:endParaRPr lang="en-US" sz="2800" dirty="0"/>
          </a:p>
          <a:p>
            <a:pPr lvl="1"/>
            <a:r>
              <a:rPr lang="en-US" sz="2800" dirty="0"/>
              <a:t>e.g., Google Ads (F1) on Spanner from 1? DC in 24h:</a:t>
            </a:r>
            <a:br>
              <a:rPr lang="en-US" sz="2800" dirty="0"/>
            </a:br>
            <a:r>
              <a:rPr lang="en-US" sz="2800" dirty="0"/>
              <a:t>         21.5</a:t>
            </a:r>
            <a:r>
              <a:rPr lang="en-US" sz="2800" dirty="0">
                <a:solidFill>
                  <a:srgbClr val="FF8F00"/>
                </a:solidFill>
              </a:rPr>
              <a:t>B</a:t>
            </a:r>
            <a:r>
              <a:rPr lang="en-US" sz="2800" dirty="0"/>
              <a:t> reads</a:t>
            </a:r>
            <a:br>
              <a:rPr lang="en-US" sz="2800" dirty="0"/>
            </a:br>
            <a:r>
              <a:rPr lang="en-US" sz="2800" dirty="0"/>
              <a:t>         31.2M single-shard transactions</a:t>
            </a:r>
            <a:br>
              <a:rPr lang="en-US" sz="2800" dirty="0"/>
            </a:br>
            <a:r>
              <a:rPr lang="en-US" sz="2800" dirty="0"/>
              <a:t>         32.1M multi-shard transactions</a:t>
            </a:r>
          </a:p>
        </p:txBody>
      </p:sp>
    </p:spTree>
    <p:extLst>
      <p:ext uri="{BB962C8B-B14F-4D97-AF65-F5344CB8AC3E}">
        <p14:creationId xmlns:p14="http://schemas.microsoft.com/office/powerpoint/2010/main" val="395122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Read-Only </a:t>
            </a:r>
            <a:r>
              <a:rPr lang="en-US" dirty="0" err="1"/>
              <a:t>Txns</a:t>
            </a:r>
            <a:r>
              <a:rPr lang="en-US" dirty="0"/>
              <a:t> 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112" y="1825625"/>
            <a:ext cx="9899731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Ideal: Read-only transactions that are non-blocking</a:t>
            </a:r>
          </a:p>
          <a:p>
            <a:pPr lvl="1"/>
            <a:r>
              <a:rPr lang="en-US" sz="2800" dirty="0"/>
              <a:t>Arrive at shard, read data, send data back</a:t>
            </a:r>
          </a:p>
          <a:p>
            <a:pPr lvl="1"/>
            <a:r>
              <a:rPr lang="en-US" sz="2800" dirty="0"/>
              <a:t>Impossible with Strict Serializability (“SNOW theorem” later)</a:t>
            </a:r>
          </a:p>
          <a:p>
            <a:pPr lvl="1"/>
            <a:endParaRPr lang="en-US" sz="2800" dirty="0"/>
          </a:p>
          <a:p>
            <a:r>
              <a:rPr lang="en-US" sz="3200" dirty="0"/>
              <a:t>Goal 1: Lock-free read-only transactions</a:t>
            </a:r>
          </a:p>
          <a:p>
            <a:endParaRPr lang="en-US" sz="3200" dirty="0"/>
          </a:p>
          <a:p>
            <a:r>
              <a:rPr lang="en-US" sz="3200" dirty="0"/>
              <a:t>Goal 2: Non-blocking stale read-only </a:t>
            </a:r>
            <a:r>
              <a:rPr lang="en-US" sz="3200" dirty="0" err="1"/>
              <a:t>txns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285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2180743"/>
            <a:ext cx="9144000" cy="2574137"/>
          </a:xfrm>
        </p:spPr>
        <p:txBody>
          <a:bodyPr/>
          <a:lstStyle/>
          <a:p>
            <a:r>
              <a:rPr lang="en-US" sz="3600" dirty="0"/>
              <a:t>Disruptive idea:</a:t>
            </a:r>
            <a:br>
              <a:rPr lang="en-US" sz="3600" dirty="0"/>
            </a:br>
            <a:br>
              <a:rPr lang="en-US" sz="3600" dirty="0"/>
            </a:br>
            <a:r>
              <a:rPr lang="en-US" sz="3400" b="0" dirty="0"/>
              <a:t>Do clocks </a:t>
            </a:r>
            <a:r>
              <a:rPr lang="en-US" sz="3400" dirty="0"/>
              <a:t>really</a:t>
            </a:r>
            <a:r>
              <a:rPr lang="en-US" sz="3400" b="0" dirty="0"/>
              <a:t> need to be                </a:t>
            </a:r>
            <a:r>
              <a:rPr lang="en-US" sz="3400" dirty="0"/>
              <a:t>arbitrarily</a:t>
            </a:r>
            <a:r>
              <a:rPr lang="en-US" sz="3400" b="0" dirty="0"/>
              <a:t> unsynchronized?</a:t>
            </a:r>
            <a:br>
              <a:rPr lang="en-US" sz="3400" b="0" dirty="0"/>
            </a:br>
            <a:br>
              <a:rPr lang="en-US" sz="3400" b="0" dirty="0"/>
            </a:br>
            <a:r>
              <a:rPr lang="en-US" sz="3400" b="0" dirty="0"/>
              <a:t>Can you engineer some max divergence?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559B53-AEC7-9D43-BD4D-FB123296CD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Helvetica Neue Medium" charset="0"/>
                <a:cs typeface="Helvetica Neue Medium" charset="0"/>
              </a:rPr>
              <a:t>TrueTime</a:t>
            </a:r>
            <a:r>
              <a:rPr lang="en-US" dirty="0">
                <a:ea typeface="Helvetica Neue Medium" charset="0"/>
                <a:cs typeface="Helvetica Neue Medium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79" y="1600202"/>
            <a:ext cx="9552464" cy="1747604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“Global wall-clock time” with bounded uncertainty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2800" dirty="0" err="1">
                <a:solidFill>
                  <a:schemeClr val="accent6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ε</a:t>
            </a:r>
            <a:r>
              <a:rPr lang="en-US" sz="2800" dirty="0">
                <a:solidFill>
                  <a:schemeClr val="accent6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is worst-case clock divergence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Timestamps become intervals, not single values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C59E4-2FE4-564D-A950-09C870524D20}" type="slidenum">
              <a:rPr lang="en-US" smtClean="0">
                <a:ea typeface="Helvetica Neue Medium" charset="0"/>
                <a:cs typeface="Helvetica Neue Medium" charset="0"/>
              </a:rPr>
              <a:t>9</a:t>
            </a:fld>
            <a:endParaRPr lang="en-US" dirty="0">
              <a:ea typeface="Helvetica Neue Medium" charset="0"/>
              <a:cs typeface="Helvetica Neue Medium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61895" y="3945295"/>
            <a:ext cx="3581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790504" y="3710755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time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4561352" y="3488095"/>
            <a:ext cx="73152" cy="914400"/>
          </a:xfrm>
          <a:prstGeom prst="lef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ight Bracket 8"/>
          <p:cNvSpPr/>
          <p:nvPr/>
        </p:nvSpPr>
        <p:spPr>
          <a:xfrm>
            <a:off x="6666504" y="3488095"/>
            <a:ext cx="73152" cy="914400"/>
          </a:xfrm>
          <a:prstGeom prst="rightBracket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800000"/>
              </a:solidFill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66187" y="4402555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earliest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8395" y="4402555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latest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1019" y="3495367"/>
            <a:ext cx="136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TT.now()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561352" y="4963720"/>
            <a:ext cx="2178304" cy="0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39363" y="4989675"/>
            <a:ext cx="63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Helvetica Neue Medium" charset="0"/>
                <a:ea typeface="Helvetica Neue Medium" charset="0"/>
                <a:cs typeface="Helvetica Neue Medium" charset="0"/>
              </a:rPr>
              <a:t>2*ε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542919" y="5540691"/>
            <a:ext cx="8229600" cy="103143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800100" lvl="1" indent="-342900" algn="l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Consider event </a:t>
            </a:r>
            <a:r>
              <a:rPr lang="en-US" sz="26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e</a:t>
            </a:r>
            <a:r>
              <a:rPr lang="en-US" sz="2600" baseline="-250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now</a:t>
            </a:r>
            <a:r>
              <a:rPr lang="en-US" sz="26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which invoked </a:t>
            </a:r>
            <a:r>
              <a:rPr lang="en-US" sz="26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tt</a:t>
            </a:r>
            <a:r>
              <a:rPr lang="en-US" sz="26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= </a:t>
            </a:r>
            <a:r>
              <a:rPr lang="en-US" sz="2600" dirty="0" err="1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TT.now</a:t>
            </a:r>
            <a:r>
              <a:rPr lang="en-US" sz="26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():</a:t>
            </a:r>
          </a:p>
          <a:p>
            <a:pPr marL="1257300" lvl="2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Guarantee: 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tt.earliest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 &lt;= t</a:t>
            </a:r>
            <a:r>
              <a:rPr lang="en-US" sz="2600" baseline="-25000" dirty="0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abs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(e</a:t>
            </a:r>
            <a:r>
              <a:rPr lang="en-US" sz="2600" baseline="-25000" dirty="0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now</a:t>
            </a:r>
            <a:r>
              <a:rPr lang="en-US" sz="2600" dirty="0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) &lt;= </a:t>
            </a:r>
            <a:r>
              <a:rPr lang="en-US" sz="2600" dirty="0" err="1">
                <a:solidFill>
                  <a:srgbClr val="0070C0"/>
                </a:solidFill>
                <a:latin typeface="Calibri" panose="020F0502020204030204" pitchFamily="34" charset="0"/>
                <a:ea typeface="Helvetica Neue Medium" charset="0"/>
                <a:cs typeface="Calibri" panose="020F0502020204030204" pitchFamily="34" charset="0"/>
              </a:rPr>
              <a:t>tt.latest</a:t>
            </a:r>
            <a:endParaRPr lang="en-US" sz="2600" dirty="0">
              <a:latin typeface="Calibri" panose="020F0502020204030204" pitchFamily="34" charset="0"/>
              <a:ea typeface="Helvetica Neue Medium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848"/>
    </mc:Choice>
    <mc:Fallback xmlns="">
      <p:transition xmlns:p14="http://schemas.microsoft.com/office/powerpoint/2010/main" spd="slow" advTm="43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|15.3|24.2|7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2.6|4.9|8.2|3.5|3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8|2.9|1.9|14.4|3.1|9.3|4.7|2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6|0.9|0.5|1.3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 w="28575">
          <a:solidFill>
            <a:schemeClr val="tx1"/>
          </a:solidFill>
          <a:prstDash val="sysDash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prstDash val="solid"/>
          <a:headEnd type="arrow"/>
          <a:tailEnd type="non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</TotalTime>
  <Words>1358</Words>
  <Application>Microsoft Macintosh PowerPoint</Application>
  <PresentationFormat>Custom</PresentationFormat>
  <Paragraphs>323</Paragraphs>
  <Slides>24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Helvetica Neue Medium</vt:lpstr>
      <vt:lpstr>Mangal</vt:lpstr>
      <vt:lpstr>1_Office Theme</vt:lpstr>
      <vt:lpstr>2_Office Theme</vt:lpstr>
      <vt:lpstr>3_Office Theme</vt:lpstr>
      <vt:lpstr>Office Theme</vt:lpstr>
      <vt:lpstr>Spanner</vt:lpstr>
      <vt:lpstr>Why Google Built Spanner</vt:lpstr>
      <vt:lpstr>Spanner: Google’s Globally-Distributed Database  OSDI 2012</vt:lpstr>
      <vt:lpstr>Google’s Setting</vt:lpstr>
      <vt:lpstr>Scale-out vs. Fault Tolerance</vt:lpstr>
      <vt:lpstr>Read-Only Transactions</vt:lpstr>
      <vt:lpstr>Make Read-Only Txns Efficient</vt:lpstr>
      <vt:lpstr>Disruptive idea:  Do clocks really need to be                arbitrarily unsynchronized?  Can you engineer some max divergence?</vt:lpstr>
      <vt:lpstr>TrueTime </vt:lpstr>
      <vt:lpstr>TrueTime for Read-Only Txns</vt:lpstr>
      <vt:lpstr>TrueTime for Read-Only Txns</vt:lpstr>
      <vt:lpstr>Timestamps and TrueTime</vt:lpstr>
      <vt:lpstr>Commit Wait</vt:lpstr>
      <vt:lpstr>Commit Wait and Replication</vt:lpstr>
      <vt:lpstr>Client-Driven Transactions for Multi-Shard Transactions</vt:lpstr>
      <vt:lpstr>Commit Wait and 2PC</vt:lpstr>
      <vt:lpstr>Commit Wait and 2PC</vt:lpstr>
      <vt:lpstr>Commit Wait and 2PC</vt:lpstr>
      <vt:lpstr>Commit Wait and 2PC</vt:lpstr>
      <vt:lpstr>Example</vt:lpstr>
      <vt:lpstr>Disruptive idea:  Do clocks really need to be                arbitrarily unsynchronized?  Can you engineer some max divergence?</vt:lpstr>
      <vt:lpstr>TrueTime Architecture</vt:lpstr>
      <vt:lpstr>TrueTime Implementation</vt:lpstr>
      <vt:lpstr>Spanner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Freedman</cp:lastModifiedBy>
  <cp:revision>35</cp:revision>
  <cp:lastPrinted>2019-11-24T20:41:23Z</cp:lastPrinted>
  <dcterms:created xsi:type="dcterms:W3CDTF">2018-09-09T13:59:16Z</dcterms:created>
  <dcterms:modified xsi:type="dcterms:W3CDTF">2019-11-24T20:41:24Z</dcterms:modified>
</cp:coreProperties>
</file>