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27"/>
  </p:notesMasterIdLst>
  <p:handoutMasterIdLst>
    <p:handoutMasterId r:id="rId28"/>
  </p:handoutMasterIdLst>
  <p:sldIdLst>
    <p:sldId id="257" r:id="rId2"/>
    <p:sldId id="478" r:id="rId3"/>
    <p:sldId id="469" r:id="rId4"/>
    <p:sldId id="467" r:id="rId5"/>
    <p:sldId id="468" r:id="rId6"/>
    <p:sldId id="577" r:id="rId7"/>
    <p:sldId id="482" r:id="rId8"/>
    <p:sldId id="483" r:id="rId9"/>
    <p:sldId id="480" r:id="rId10"/>
    <p:sldId id="575" r:id="rId11"/>
    <p:sldId id="576" r:id="rId12"/>
    <p:sldId id="508" r:id="rId13"/>
    <p:sldId id="545" r:id="rId14"/>
    <p:sldId id="546" r:id="rId15"/>
    <p:sldId id="547" r:id="rId16"/>
    <p:sldId id="549" r:id="rId17"/>
    <p:sldId id="550" r:id="rId18"/>
    <p:sldId id="551" r:id="rId19"/>
    <p:sldId id="552" r:id="rId20"/>
    <p:sldId id="553" r:id="rId21"/>
    <p:sldId id="554" r:id="rId22"/>
    <p:sldId id="555" r:id="rId23"/>
    <p:sldId id="556" r:id="rId24"/>
    <p:sldId id="557" r:id="rId25"/>
    <p:sldId id="558" r:id="rId26"/>
  </p:sldIdLst>
  <p:sldSz cx="12188825" cy="6858000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899"/>
    <a:srgbClr val="FF6501"/>
    <a:srgbClr val="008F00"/>
    <a:srgbClr val="92D050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50" autoAdjust="0"/>
    <p:restoredTop sz="93692" autoAdjust="0"/>
  </p:normalViewPr>
  <p:slideViewPr>
    <p:cSldViewPr snapToGrid="0">
      <p:cViewPr varScale="1">
        <p:scale>
          <a:sx n="56" d="100"/>
          <a:sy n="56" d="100"/>
        </p:scale>
        <p:origin x="192" y="400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63788" y="549275"/>
            <a:ext cx="4873625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Read O by </a:t>
            </a:r>
            <a:r>
              <a:rPr lang="en-US" sz="2400" b="0" dirty="0" err="1"/>
              <a:t>txn</a:t>
            </a:r>
            <a:r>
              <a:rPr lang="en-US" sz="2400" b="0" dirty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34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</a:t>
            </a:r>
            <a:r>
              <a:rPr lang="en-US" baseline="0" dirty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52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544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Time to check t Time to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44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22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200" kern="120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Write O by </a:t>
            </a:r>
            <a:r>
              <a:rPr lang="en-US" sz="2200" kern="1200" dirty="0" err="1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txn</a:t>
            </a:r>
            <a:r>
              <a:rPr lang="en-US" sz="2200" kern="1200" dirty="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pitchFamily="-107" charset="-128"/>
              </a:rPr>
              <a:t> T, find serializable write or abort:  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Find  OV 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s.t.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 max {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(OV) |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(OV)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If 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(OV) &gt; TS(T)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>
                <a:latin typeface="Times New Roman" charset="0"/>
                <a:ea typeface="ＭＳ Ｐゴシック" charset="-128"/>
              </a:rPr>
              <a:t>Create new version OW</a:t>
            </a:r>
          </a:p>
          <a:p>
            <a:pPr lvl="2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dirty="0" err="1">
                <a:latin typeface="Times New Roman" charset="0"/>
                <a:ea typeface="ＭＳ Ｐゴシック" charset="-128"/>
              </a:rPr>
              <a:t>ReadTS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(Ow) = </a:t>
            </a:r>
            <a:r>
              <a:rPr lang="en-US" sz="2200" dirty="0" err="1">
                <a:latin typeface="Times New Roman" charset="0"/>
                <a:ea typeface="ＭＳ Ｐゴシック" charset="-128"/>
              </a:rPr>
              <a:t>WriteTS</a:t>
            </a:r>
            <a:r>
              <a:rPr lang="en-US" sz="2200" dirty="0">
                <a:latin typeface="Times New Roman" charset="0"/>
                <a:ea typeface="ＭＳ Ｐゴシック" charset="-128"/>
              </a:rPr>
              <a:t>(Ow) = TS(T)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17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Read O by </a:t>
            </a:r>
            <a:r>
              <a:rPr lang="en-US" sz="2400" b="0" dirty="0" err="1"/>
              <a:t>txn</a:t>
            </a:r>
            <a:r>
              <a:rPr lang="en-US" sz="2400" b="0" dirty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63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Read O by </a:t>
            </a:r>
            <a:r>
              <a:rPr lang="en-US" sz="2400" b="0" dirty="0" err="1"/>
              <a:t>txn</a:t>
            </a:r>
            <a:r>
              <a:rPr lang="en-US" sz="2400" b="0" dirty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6532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3788" y="549275"/>
            <a:ext cx="4873625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/>
              <a:t>Read O by </a:t>
            </a:r>
            <a:r>
              <a:rPr lang="en-US" sz="2400" b="0" dirty="0" err="1"/>
              <a:t>txn</a:t>
            </a:r>
            <a:r>
              <a:rPr lang="en-US" sz="2400" b="0" dirty="0"/>
              <a:t> T, find version to read (never rejected):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9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868" y="685800"/>
            <a:ext cx="1117309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495800"/>
            <a:ext cx="8532178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5557286" y="2971801"/>
            <a:ext cx="1074254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147" y="4343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066522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42" y="457200"/>
            <a:ext cx="914162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66806" y="1449421"/>
            <a:ext cx="11417298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466806" y="16215"/>
            <a:ext cx="1141729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203147" y="125649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563" y="2845761"/>
            <a:ext cx="10360501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563" y="4069954"/>
            <a:ext cx="10360501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563" y="2845761"/>
            <a:ext cx="10360501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9563" y="4069954"/>
            <a:ext cx="10360501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180" y="1470346"/>
            <a:ext cx="5785660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5" y="1470346"/>
            <a:ext cx="5683273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066522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066522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03147" y="12954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203147" y="152400"/>
            <a:ext cx="1066522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03147" y="1219200"/>
            <a:ext cx="11680957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147" y="1447800"/>
            <a:ext cx="11680957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3147" y="6553201"/>
            <a:ext cx="284405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553201"/>
            <a:ext cx="3859795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0045" y="6553201"/>
            <a:ext cx="2844059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2412" y="685800"/>
            <a:ext cx="9144000" cy="1905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4400" b="0" dirty="0"/>
              <a:t>Concurrency control </a:t>
            </a:r>
            <a:br>
              <a:rPr lang="en-US" sz="4400" b="0" dirty="0"/>
            </a:br>
            <a:r>
              <a:rPr lang="en-US" sz="4400" b="0" dirty="0"/>
              <a:t>(OCC and MVCC)</a:t>
            </a:r>
            <a:endParaRPr lang="en-US" sz="44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2412" y="4640580"/>
            <a:ext cx="9144000" cy="2217421"/>
          </a:xfrm>
        </p:spPr>
        <p:txBody>
          <a:bodyPr>
            <a:normAutofit/>
          </a:bodyPr>
          <a:lstStyle/>
          <a:p>
            <a:r>
              <a:rPr lang="en-US" sz="3000" dirty="0"/>
              <a:t>COS 418/518</a:t>
            </a:r>
            <a:endParaRPr lang="en-US" sz="3000" i="1" dirty="0"/>
          </a:p>
          <a:p>
            <a:r>
              <a:rPr lang="en-US" sz="3000" dirty="0"/>
              <a:t>Lecture 16</a:t>
            </a:r>
          </a:p>
          <a:p>
            <a:endParaRPr lang="en-US" sz="3000" dirty="0"/>
          </a:p>
          <a:p>
            <a:r>
              <a:rPr lang="en-US" sz="3000" dirty="0"/>
              <a:t>Michael Freedman &amp; Wyatt Lloyd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82964" y="1420587"/>
            <a:ext cx="8209920" cy="543741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600" dirty="0"/>
              <a:t>Validation needed by transaction T to commit: 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600" dirty="0"/>
              <a:t>For all other </a:t>
            </a:r>
            <a:r>
              <a:rPr lang="en-US" sz="2600" dirty="0" err="1"/>
              <a:t>txns</a:t>
            </a:r>
            <a:r>
              <a:rPr lang="en-US" sz="2600" dirty="0"/>
              <a:t> O either </a:t>
            </a:r>
            <a:r>
              <a:rPr lang="en-US" sz="2600" b="1" dirty="0"/>
              <a:t>committed</a:t>
            </a:r>
            <a:r>
              <a:rPr lang="en-US" sz="2600" dirty="0"/>
              <a:t> or </a:t>
            </a:r>
            <a:r>
              <a:rPr lang="en-US" sz="2600" b="1" dirty="0"/>
              <a:t>in validation </a:t>
            </a:r>
            <a:r>
              <a:rPr lang="en-US" sz="2600" dirty="0"/>
              <a:t>phase, one of following holds: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O completes commit before T starts modify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T starts commit after O completes commit,         and </a:t>
            </a:r>
            <a:r>
              <a:rPr lang="en-US" sz="2600" dirty="0" err="1"/>
              <a:t>ReadSet</a:t>
            </a:r>
            <a:r>
              <a:rPr lang="en-US" sz="2600" dirty="0"/>
              <a:t> T and </a:t>
            </a:r>
            <a:r>
              <a:rPr lang="en-US" sz="2600" dirty="0" err="1"/>
              <a:t>WriteSet</a:t>
            </a:r>
            <a:r>
              <a:rPr lang="en-US" sz="2600" dirty="0"/>
              <a:t> O are disjoint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Both </a:t>
            </a:r>
            <a:r>
              <a:rPr lang="en-US" sz="2600" dirty="0" err="1"/>
              <a:t>ReadSet</a:t>
            </a:r>
            <a:r>
              <a:rPr lang="en-US" sz="2600" dirty="0"/>
              <a:t> T and </a:t>
            </a:r>
            <a:r>
              <a:rPr lang="en-US" sz="2600" dirty="0" err="1"/>
              <a:t>WriteSet</a:t>
            </a:r>
            <a:r>
              <a:rPr lang="en-US" sz="2600" dirty="0"/>
              <a:t> T are disjoint from </a:t>
            </a:r>
            <a:r>
              <a:rPr lang="en-US" sz="2600" dirty="0" err="1"/>
              <a:t>WriteSet</a:t>
            </a:r>
            <a:r>
              <a:rPr lang="en-US" sz="2600" dirty="0"/>
              <a:t> O, and O completes modify phase. </a:t>
            </a:r>
          </a:p>
          <a:p>
            <a:pPr>
              <a:spcBef>
                <a:spcPts val="2400"/>
              </a:spcBef>
            </a:pPr>
            <a:r>
              <a:rPr lang="en-US" sz="2600" dirty="0"/>
              <a:t>When validating T, first check (A), then (B), then (C).                              If all fail, validation fails and T aborted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 Validate Phase</a:t>
            </a:r>
          </a:p>
        </p:txBody>
      </p:sp>
    </p:spTree>
    <p:extLst>
      <p:ext uri="{BB962C8B-B14F-4D97-AF65-F5344CB8AC3E}">
        <p14:creationId xmlns:p14="http://schemas.microsoft.com/office/powerpoint/2010/main" val="167238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72608" y="1851659"/>
            <a:ext cx="8287618" cy="4605885"/>
          </a:xfrm>
        </p:spPr>
        <p:txBody>
          <a:bodyPr>
            <a:normAutofit/>
          </a:bodyPr>
          <a:lstStyle/>
          <a:p>
            <a:r>
              <a:rPr lang="en-US" dirty="0"/>
              <a:t>Provides semantics as if only one transaction was running on DB at time, in serial order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/>
              <a:t>      + Real-time guarantees</a:t>
            </a:r>
          </a:p>
          <a:p>
            <a:pPr marL="0" indent="0">
              <a:spcBef>
                <a:spcPts val="1600"/>
              </a:spcBef>
              <a:buNone/>
            </a:pPr>
            <a:endParaRPr lang="en-US" sz="100" dirty="0"/>
          </a:p>
          <a:p>
            <a:r>
              <a:rPr lang="en-US" dirty="0"/>
              <a:t>2PL:  Pessimistically get all the locks first</a:t>
            </a:r>
          </a:p>
          <a:p>
            <a:r>
              <a:rPr lang="en-US" dirty="0"/>
              <a:t>OCC:  Optimistically create copies, but then recheck all read + written items before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2PL &amp; OCC = strict serialization</a:t>
            </a:r>
          </a:p>
        </p:txBody>
      </p:sp>
    </p:spTree>
    <p:extLst>
      <p:ext uri="{BB962C8B-B14F-4D97-AF65-F5344CB8AC3E}">
        <p14:creationId xmlns:p14="http://schemas.microsoft.com/office/powerpoint/2010/main" val="71353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4785" y="2257931"/>
            <a:ext cx="7772400" cy="1166478"/>
          </a:xfrm>
        </p:spPr>
        <p:txBody>
          <a:bodyPr/>
          <a:lstStyle/>
          <a:p>
            <a:r>
              <a:rPr lang="en-US" dirty="0"/>
              <a:t>Multi-version            concurrency control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2625" y="3706459"/>
            <a:ext cx="9123574" cy="988430"/>
          </a:xfrm>
        </p:spPr>
        <p:txBody>
          <a:bodyPr/>
          <a:lstStyle/>
          <a:p>
            <a:r>
              <a:rPr lang="en-US" dirty="0"/>
              <a:t>Generalize use of multiple versions of objects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4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72608" y="1449421"/>
            <a:ext cx="8311666" cy="5008124"/>
          </a:xfrm>
        </p:spPr>
        <p:txBody>
          <a:bodyPr>
            <a:normAutofit/>
          </a:bodyPr>
          <a:lstStyle/>
          <a:p>
            <a:r>
              <a:rPr lang="en-US" sz="2800" dirty="0"/>
              <a:t>Maintain multiple versions of objects, each with own timestamp.  Allocate correct version to reads.</a:t>
            </a:r>
          </a:p>
          <a:p>
            <a:r>
              <a:rPr lang="en-US" sz="2800" dirty="0"/>
              <a:t>Prior example of MVCC: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Multi-version concurrency control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647209" y="3573030"/>
            <a:ext cx="8949503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87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81069" y="1758436"/>
            <a:ext cx="10174611" cy="3293624"/>
          </a:xfrm>
        </p:spPr>
        <p:txBody>
          <a:bodyPr>
            <a:normAutofit/>
          </a:bodyPr>
          <a:lstStyle/>
          <a:p>
            <a:r>
              <a:rPr lang="en-US" sz="2800" dirty="0"/>
              <a:t>Maintain multiple versions of objects, each with own timestamp.  Allocate correct version to reads.</a:t>
            </a:r>
          </a:p>
          <a:p>
            <a:r>
              <a:rPr lang="en-US" sz="2800" dirty="0"/>
              <a:t>Unlike 2PL/OCC, reads never rejected</a:t>
            </a:r>
          </a:p>
          <a:p>
            <a:r>
              <a:rPr lang="en-US" sz="2800" dirty="0"/>
              <a:t>Occasionally run garbage collection to clean up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Multi-version 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1358779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1527" y="1651439"/>
            <a:ext cx="11417298" cy="5008124"/>
          </a:xfrm>
        </p:spPr>
        <p:txBody>
          <a:bodyPr/>
          <a:lstStyle/>
          <a:p>
            <a:r>
              <a:rPr lang="en-US" dirty="0"/>
              <a:t>Split transaction into read set and write set</a:t>
            </a:r>
          </a:p>
          <a:p>
            <a:pPr lvl="1"/>
            <a:r>
              <a:rPr lang="en-US" dirty="0"/>
              <a:t>All reads execute as if one “snapshot”</a:t>
            </a:r>
          </a:p>
          <a:p>
            <a:pPr lvl="1"/>
            <a:r>
              <a:rPr lang="en-US" dirty="0"/>
              <a:t>All writes execute as if one later “snapshot”</a:t>
            </a:r>
          </a:p>
          <a:p>
            <a:pPr lvl="1"/>
            <a:endParaRPr lang="en-US" dirty="0"/>
          </a:p>
          <a:p>
            <a:r>
              <a:rPr lang="en-US" dirty="0"/>
              <a:t>Yields snapshot isolation  &lt;  </a:t>
            </a:r>
            <a:r>
              <a:rPr lang="en-US" dirty="0" err="1"/>
              <a:t>serializability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MVCC Intuition</a:t>
            </a:r>
          </a:p>
        </p:txBody>
      </p:sp>
    </p:spTree>
    <p:extLst>
      <p:ext uri="{BB962C8B-B14F-4D97-AF65-F5344CB8AC3E}">
        <p14:creationId xmlns:p14="http://schemas.microsoft.com/office/powerpoint/2010/main" val="6615004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51560" y="1714499"/>
            <a:ext cx="10218419" cy="4743045"/>
          </a:xfrm>
        </p:spPr>
        <p:txBody>
          <a:bodyPr>
            <a:normAutofit/>
          </a:bodyPr>
          <a:lstStyle/>
          <a:p>
            <a:r>
              <a:rPr lang="en-US" sz="2800" dirty="0"/>
              <a:t>Transactions</a:t>
            </a:r>
            <a:r>
              <a:rPr lang="en-US" sz="2800" baseline="-25000" dirty="0"/>
              <a:t> </a:t>
            </a:r>
            <a:r>
              <a:rPr lang="en-US" sz="2800" dirty="0"/>
              <a:t>are assigned timestamps, which may get assigned to objects those </a:t>
            </a:r>
            <a:r>
              <a:rPr lang="en-US" sz="2800" dirty="0" err="1"/>
              <a:t>txns</a:t>
            </a:r>
            <a:r>
              <a:rPr lang="en-US" sz="2800" dirty="0"/>
              <a:t> read/write</a:t>
            </a:r>
          </a:p>
          <a:p>
            <a:r>
              <a:rPr lang="en-US" sz="2800" dirty="0"/>
              <a:t>Every object version O</a:t>
            </a:r>
            <a:r>
              <a:rPr lang="en-US" sz="2800" baseline="-25000" dirty="0"/>
              <a:t>V</a:t>
            </a:r>
            <a:r>
              <a:rPr lang="en-US" sz="2800" dirty="0"/>
              <a:t> has both read and write TS</a:t>
            </a:r>
          </a:p>
          <a:p>
            <a:pPr lvl="1"/>
            <a:r>
              <a:rPr lang="en-US" sz="2600" dirty="0" err="1"/>
              <a:t>ReadTS</a:t>
            </a:r>
            <a:r>
              <a:rPr lang="en-US" sz="2600" dirty="0"/>
              <a:t>:  Largest timestamp of </a:t>
            </a:r>
            <a:r>
              <a:rPr lang="en-US" sz="2600" dirty="0" err="1"/>
              <a:t>txn</a:t>
            </a:r>
            <a:r>
              <a:rPr lang="en-US" sz="2600" dirty="0"/>
              <a:t> that reads </a:t>
            </a:r>
            <a:r>
              <a:rPr lang="en-US" sz="2400" dirty="0"/>
              <a:t>O</a:t>
            </a:r>
            <a:r>
              <a:rPr lang="en-US" sz="2400" baseline="-25000" dirty="0"/>
              <a:t>V</a:t>
            </a:r>
            <a:endParaRPr lang="en-US" sz="2600" dirty="0"/>
          </a:p>
          <a:p>
            <a:pPr lvl="1"/>
            <a:r>
              <a:rPr lang="en-US" sz="2600" dirty="0" err="1"/>
              <a:t>WriteTS</a:t>
            </a:r>
            <a:r>
              <a:rPr lang="en-US" sz="2600" dirty="0"/>
              <a:t>:  Timestamp of </a:t>
            </a:r>
            <a:r>
              <a:rPr lang="en-US" sz="2600" dirty="0" err="1"/>
              <a:t>txn</a:t>
            </a:r>
            <a:r>
              <a:rPr lang="en-US" sz="2600" dirty="0"/>
              <a:t> that wrote </a:t>
            </a:r>
            <a:r>
              <a:rPr lang="en-US" sz="2400" dirty="0"/>
              <a:t>O</a:t>
            </a:r>
            <a:r>
              <a:rPr lang="en-US" sz="2400" baseline="-25000" dirty="0"/>
              <a:t>V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Timestamps in MVCC</a:t>
            </a:r>
          </a:p>
        </p:txBody>
      </p:sp>
    </p:spTree>
    <p:extLst>
      <p:ext uri="{BB962C8B-B14F-4D97-AF65-F5344CB8AC3E}">
        <p14:creationId xmlns:p14="http://schemas.microsoft.com/office/powerpoint/2010/main" val="1404659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66274" y="3552541"/>
            <a:ext cx="8394793" cy="3305459"/>
          </a:xfrm>
        </p:spPr>
        <p:txBody>
          <a:bodyPr>
            <a:normAutofit lnSpcReduction="10000"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dirty="0">
                <a:latin typeface="Arial" charset="0"/>
                <a:ea typeface="Arial" charset="0"/>
                <a:cs typeface="Arial" charset="0"/>
              </a:rPr>
              <a:t>Perform write of object O or abort if conflicting: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Find  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s.t.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 max {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|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&lt;= TS(T) 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400" dirty="0"/>
              <a:t># Abort if another T’ exists and has read O after T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If 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V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&gt; TS(T)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Abort and roll-back T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Else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Create new version 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Set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=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(O</a:t>
            </a:r>
            <a:r>
              <a:rPr lang="en-US" sz="2200" baseline="-25000" dirty="0">
                <a:latin typeface="Arial" charset="0"/>
                <a:ea typeface="Arial" charset="0"/>
                <a:cs typeface="Arial" charset="0"/>
              </a:rPr>
              <a:t>W</a:t>
            </a: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) = TS(T)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17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Executing transaction T in MVCC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1066274" y="1472963"/>
            <a:ext cx="8394793" cy="203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 lnSpcReduction="10000"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400" b="0" dirty="0"/>
              <a:t>Find version of object O to read: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# Determine the last version written before read snapshot time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Find O</a:t>
            </a:r>
            <a:r>
              <a:rPr lang="en-US" sz="2200" b="0" baseline="-25000" dirty="0"/>
              <a:t>V  </a:t>
            </a:r>
            <a:r>
              <a:rPr lang="en-US" sz="2200" b="0" dirty="0" err="1"/>
              <a:t>s.t.</a:t>
            </a:r>
            <a:r>
              <a:rPr lang="en-US" sz="2200" b="0" dirty="0"/>
              <a:t> max {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| </a:t>
            </a:r>
            <a:r>
              <a:rPr lang="en-US" sz="2200" b="0" dirty="0" err="1"/>
              <a:t>WriteTS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&lt;= TS(T) }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 = max(TS(T), </a:t>
            </a:r>
            <a:r>
              <a:rPr lang="en-US" sz="2200" b="0" dirty="0" err="1"/>
              <a:t>ReadTS</a:t>
            </a:r>
            <a:r>
              <a:rPr lang="en-US" sz="2200" b="0" dirty="0"/>
              <a:t>(O</a:t>
            </a:r>
            <a:r>
              <a:rPr lang="en-US" sz="2200" b="0" baseline="-25000" dirty="0"/>
              <a:t>V</a:t>
            </a:r>
            <a:r>
              <a:rPr lang="en-US" sz="2200" b="0" dirty="0"/>
              <a:t>))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200" b="0" dirty="0"/>
              <a:t>Return O</a:t>
            </a:r>
            <a:r>
              <a:rPr lang="en-US" sz="2200" b="0" baseline="-25000" dirty="0"/>
              <a:t>V</a:t>
            </a:r>
            <a:r>
              <a:rPr lang="en-US" sz="2200" b="0" dirty="0"/>
              <a:t> to T</a:t>
            </a:r>
          </a:p>
        </p:txBody>
      </p:sp>
    </p:spTree>
    <p:extLst>
      <p:ext uri="{BB962C8B-B14F-4D97-AF65-F5344CB8AC3E}">
        <p14:creationId xmlns:p14="http://schemas.microsoft.com/office/powerpoint/2010/main" val="83235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2748933" y="3999326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by TS=3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18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42702" y="4896309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59263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259263" y="1972055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433883" y="1972055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08504" y="1972055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535389" y="1481430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</p:spTree>
    <p:extLst>
      <p:ext uri="{BB962C8B-B14F-4D97-AF65-F5344CB8AC3E}">
        <p14:creationId xmlns:p14="http://schemas.microsoft.com/office/powerpoint/2010/main" val="149272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356098" y="3983734"/>
            <a:ext cx="1175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by TS=5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19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42702" y="4896309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59263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259263" y="1972055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433883" y="1972055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08504" y="1972055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535389" y="1481430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78492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135460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1" y="1671145"/>
            <a:ext cx="10652760" cy="3515711"/>
          </a:xfrm>
        </p:spPr>
        <p:txBody>
          <a:bodyPr/>
          <a:lstStyle/>
          <a:p>
            <a:r>
              <a:rPr lang="en-US" dirty="0" err="1"/>
              <a:t>Serializability</a:t>
            </a:r>
            <a:br>
              <a:rPr lang="en-US" dirty="0"/>
            </a:br>
            <a:br>
              <a:rPr lang="en-US" dirty="0"/>
            </a:br>
            <a:r>
              <a:rPr lang="en-US" sz="3600" b="0" dirty="0"/>
              <a:t> Execution of a set of transactions over multiple items is equivalent to </a:t>
            </a:r>
            <a:r>
              <a:rPr lang="en-US" sz="3600" b="0" i="1" dirty="0"/>
              <a:t>some</a:t>
            </a:r>
            <a:r>
              <a:rPr lang="en-US" sz="3600" b="0" dirty="0"/>
              <a:t> serial execution of </a:t>
            </a:r>
            <a:r>
              <a:rPr lang="en-US" sz="3600" b="0" dirty="0" err="1"/>
              <a:t>txns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060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20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42702" y="4896309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59263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59304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259263" y="1972055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433883" y="1972055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08504" y="1972055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163387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4, 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 &gt; 4:  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object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10347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535389" y="1481430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78492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140622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21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42702" y="4896309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59263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359304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259263" y="1972055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433883" y="1972055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08504" y="1972055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073417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W(3) = 4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R(3) = 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163387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4, 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3 &gt; 4:  false  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Otherwise, write object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535389" y="1481430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78492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</p:spTree>
    <p:extLst>
      <p:ext uri="{BB962C8B-B14F-4D97-AF65-F5344CB8AC3E}">
        <p14:creationId xmlns:p14="http://schemas.microsoft.com/office/powerpoint/2010/main" val="228518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22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42702" y="4896309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59263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259263" y="1972055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433883" y="1972055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08504" y="1972055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010347" y="5296419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63387" y="5450307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5)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5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Set R(1) = max(5, R(1)) =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535389" y="1481430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78492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812978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</p:spTree>
    <p:extLst>
      <p:ext uri="{BB962C8B-B14F-4D97-AF65-F5344CB8AC3E}">
        <p14:creationId xmlns:p14="http://schemas.microsoft.com/office/powerpoint/2010/main" val="1014862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23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42702" y="4896309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59263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259263" y="1972055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433883" y="1972055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08504" y="1972055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163387" y="5119402"/>
            <a:ext cx="5208670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(v) &lt;= (TS = 5)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3) &lt;= 5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(1) &gt; 5, 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5 &gt; 5:  false  </a:t>
            </a:r>
          </a:p>
          <a:p>
            <a:pPr algn="l"/>
            <a:r>
              <a:rPr lang="en-US" b="0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Otherwise, write object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010347" y="5296419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WRITE (O, </a:t>
            </a:r>
            <a:r>
              <a:rPr lang="en-US" dirty="0" err="1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59304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535389" y="1481430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78492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812978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</p:spTree>
    <p:extLst>
      <p:ext uri="{BB962C8B-B14F-4D97-AF65-F5344CB8AC3E}">
        <p14:creationId xmlns:p14="http://schemas.microsoft.com/office/powerpoint/2010/main" val="64869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24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42702" y="4896309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59263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259263" y="1972055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433883" y="1972055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08504" y="1972055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359304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63387" y="5119403"/>
            <a:ext cx="52086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If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ReadTS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(1) &gt; 4, abort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5 &gt; 4:  </a:t>
            </a:r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true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10347" y="5545797"/>
            <a:ext cx="3153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write(O)</a:t>
            </a:r>
          </a:p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by TS = 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78492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535389" y="1481430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812978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</p:spTree>
    <p:extLst>
      <p:ext uri="{BB962C8B-B14F-4D97-AF65-F5344CB8AC3E}">
        <p14:creationId xmlns:p14="http://schemas.microsoft.com/office/powerpoint/2010/main" val="121901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/>
              <a:pPr>
                <a:defRPr/>
              </a:pPr>
              <a:t>25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Digging deeper</a:t>
            </a:r>
            <a:endParaRPr lang="en-US" sz="36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42702" y="4896309"/>
            <a:ext cx="7032567" cy="16625"/>
          </a:xfrm>
          <a:prstGeom prst="straightConnector1">
            <a:avLst/>
          </a:prstGeom>
          <a:ln>
            <a:prstDash val="solid"/>
            <a:headEnd type="none"/>
            <a:tailEnd type="stealth" w="lg" len="lg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59263" y="4723837"/>
            <a:ext cx="3834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charset="0"/>
                <a:ea typeface="Arial" charset="0"/>
                <a:cs typeface="Arial" charset="0"/>
              </a:rPr>
              <a:t>O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259263" y="1972055"/>
            <a:ext cx="946093" cy="1267191"/>
            <a:chOff x="1052843" y="4680786"/>
            <a:chExt cx="946093" cy="1267191"/>
          </a:xfrm>
        </p:grpSpPr>
        <p:sp>
          <p:nvSpPr>
            <p:cNvPr id="18" name="TextBox 17"/>
            <p:cNvSpPr txBox="1"/>
            <p:nvPr/>
          </p:nvSpPr>
          <p:spPr>
            <a:xfrm>
              <a:off x="1052843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3</a:t>
              </a:r>
            </a:p>
          </p:txBody>
        </p:sp>
        <p:grpSp>
          <p:nvGrpSpPr>
            <p:cNvPr id="22" name="Group 6"/>
            <p:cNvGrpSpPr>
              <a:grpSpLocks/>
            </p:cNvGrpSpPr>
            <p:nvPr/>
          </p:nvGrpSpPr>
          <p:grpSpPr bwMode="auto">
            <a:xfrm>
              <a:off x="1091603" y="4680786"/>
              <a:ext cx="868572" cy="653464"/>
              <a:chOff x="1164" y="1706"/>
              <a:chExt cx="814" cy="590"/>
            </a:xfrm>
          </p:grpSpPr>
          <p:sp>
            <p:nvSpPr>
              <p:cNvPr id="23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4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</p:grpSp>
      <p:grpSp>
        <p:nvGrpSpPr>
          <p:cNvPr id="34" name="Group 33"/>
          <p:cNvGrpSpPr/>
          <p:nvPr/>
        </p:nvGrpSpPr>
        <p:grpSpPr>
          <a:xfrm>
            <a:off x="3433883" y="1972055"/>
            <a:ext cx="946093" cy="1267191"/>
            <a:chOff x="2240066" y="4680786"/>
            <a:chExt cx="946093" cy="1267191"/>
          </a:xfrm>
        </p:grpSpPr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278826" y="4680786"/>
              <a:ext cx="868572" cy="653464"/>
              <a:chOff x="1164" y="1706"/>
              <a:chExt cx="814" cy="590"/>
            </a:xfrm>
          </p:grpSpPr>
          <p:sp>
            <p:nvSpPr>
              <p:cNvPr id="29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30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2240066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608504" y="1972055"/>
            <a:ext cx="946093" cy="1267191"/>
            <a:chOff x="3784467" y="4680786"/>
            <a:chExt cx="946093" cy="1267191"/>
          </a:xfrm>
        </p:grpSpPr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3861988" y="4680786"/>
              <a:ext cx="868572" cy="653464"/>
              <a:chOff x="1164" y="1706"/>
              <a:chExt cx="814" cy="590"/>
            </a:xfrm>
          </p:grpSpPr>
          <p:sp>
            <p:nvSpPr>
              <p:cNvPr id="26" name="Oval 4"/>
              <p:cNvSpPr>
                <a:spLocks noChangeArrowheads="1"/>
              </p:cNvSpPr>
              <p:nvPr/>
            </p:nvSpPr>
            <p:spPr bwMode="auto">
              <a:xfrm>
                <a:off x="1338" y="1706"/>
                <a:ext cx="448" cy="590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anchor="ctr"/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/>
                <a:endParaRPr lang="en-GB" altLang="en-US"/>
              </a:p>
            </p:txBody>
          </p:sp>
          <p:sp>
            <p:nvSpPr>
              <p:cNvPr id="27" name="Text Box 5"/>
              <p:cNvSpPr txBox="1">
                <a:spLocks noChangeArrowheads="1"/>
              </p:cNvSpPr>
              <p:nvPr/>
            </p:nvSpPr>
            <p:spPr bwMode="auto">
              <a:xfrm>
                <a:off x="1164" y="1824"/>
                <a:ext cx="814" cy="3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algn="ctr" eaLnBrk="1" hangingPunct="1"/>
                <a:r>
                  <a:rPr lang="en-GB" altLang="en-US" dirty="0" err="1">
                    <a:latin typeface="Arial" charset="0"/>
                    <a:ea typeface="Arial" charset="0"/>
                    <a:cs typeface="Arial" charset="0"/>
                  </a:rPr>
                  <a:t>txn</a:t>
                </a:r>
                <a:endParaRPr lang="en-US" altLang="en-US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</p:grpSp>
        <p:sp>
          <p:nvSpPr>
            <p:cNvPr id="32" name="TextBox 31"/>
            <p:cNvSpPr txBox="1"/>
            <p:nvPr/>
          </p:nvSpPr>
          <p:spPr>
            <a:xfrm>
              <a:off x="3784467" y="5547867"/>
              <a:ext cx="9460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TS = 5</a:t>
              </a: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359304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W(2) = 5</a:t>
            </a:r>
          </a:p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R(2) = 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784925" y="3989204"/>
            <a:ext cx="117211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W(1) = 3</a:t>
            </a:r>
          </a:p>
          <a:p>
            <a:r>
              <a:rPr lang="en-US" dirty="0">
                <a:solidFill>
                  <a:srgbClr val="1E4899"/>
                </a:solidFill>
                <a:latin typeface="Arial" charset="0"/>
                <a:ea typeface="Arial" charset="0"/>
                <a:cs typeface="Arial" charset="0"/>
              </a:rPr>
              <a:t>R(1) 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535389" y="1481430"/>
            <a:ext cx="4716548" cy="20415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Arial" charset="0"/>
                <a:ea typeface="Arial" charset="0"/>
                <a:cs typeface="Arial" charset="0"/>
              </a:rPr>
              <a:t>Notation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W(1) = 3:	Write creates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with </a:t>
            </a:r>
            <a:r>
              <a:rPr lang="en-US" b="0" dirty="0" err="1"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latin typeface="Arial" charset="0"/>
                <a:ea typeface="Arial" charset="0"/>
                <a:cs typeface="Arial" charset="0"/>
              </a:rPr>
              <a:t> = 3</a:t>
            </a:r>
          </a:p>
          <a:p>
            <a:pPr algn="l">
              <a:spcBef>
                <a:spcPts val="800"/>
              </a:spcBef>
            </a:pPr>
            <a:r>
              <a:rPr lang="en-US" b="0" dirty="0">
                <a:latin typeface="Arial" charset="0"/>
                <a:ea typeface="Arial" charset="0"/>
                <a:cs typeface="Arial" charset="0"/>
              </a:rPr>
              <a:t>         R(1) = 3:  	Read of version 1 </a:t>
            </a:r>
          </a:p>
          <a:p>
            <a:pPr algn="l"/>
            <a:r>
              <a:rPr lang="en-US" b="0" dirty="0">
                <a:latin typeface="Arial" charset="0"/>
                <a:ea typeface="Arial" charset="0"/>
                <a:cs typeface="Arial" charset="0"/>
              </a:rPr>
              <a:t>		returns timestamp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010347" y="5296419"/>
            <a:ext cx="31530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BEGIN Transaction</a:t>
            </a:r>
          </a:p>
          <a:p>
            <a:pPr lvl="1" algn="l"/>
            <a:r>
              <a:rPr lang="en-US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READ(O)</a:t>
            </a:r>
          </a:p>
          <a:p>
            <a:pPr lvl="1" algn="l"/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 (P, </a:t>
            </a:r>
            <a:r>
              <a:rPr lang="en-US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tmp</a:t>
            </a:r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+ 1)</a:t>
            </a:r>
          </a:p>
          <a:p>
            <a:pPr algn="l"/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END Transaction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63387" y="5117801"/>
            <a:ext cx="52086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Find v such that max 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(v) &lt;= (TS = 4)</a:t>
            </a:r>
          </a:p>
          <a:p>
            <a:pPr marL="800100" lvl="1" indent="-342900" algn="l">
              <a:buFont typeface="Symbol" charset="2"/>
              <a:buChar char="Þ"/>
            </a:pP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v = 1 has (</a:t>
            </a:r>
            <a:r>
              <a:rPr lang="en-US" b="0" dirty="0" err="1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WriteTS</a:t>
            </a:r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 = 3) &lt;= 4</a:t>
            </a:r>
          </a:p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Set R(1) = max(4, R(1)) = 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812978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F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812978" y="4299206"/>
            <a:ext cx="1116010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R(1) = 5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163387" y="6252997"/>
            <a:ext cx="3985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b="0" dirty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Then write on </a:t>
            </a:r>
            <a:r>
              <a:rPr lang="en-US" b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P succeeds as well</a:t>
            </a:r>
            <a:endParaRPr lang="en-US" b="0" dirty="0">
              <a:solidFill>
                <a:srgbClr val="C00000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79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 animBg="1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08660" y="1867536"/>
            <a:ext cx="10561320" cy="4685665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Big Global Lock:  </a:t>
            </a:r>
            <a:r>
              <a:rPr lang="en-US" sz="3200" dirty="0"/>
              <a:t>Results in a </a:t>
            </a:r>
            <a:r>
              <a:rPr lang="en-US" sz="3200" b="1" dirty="0"/>
              <a:t>serial </a:t>
            </a:r>
            <a:r>
              <a:rPr lang="en-US" sz="3200" dirty="0"/>
              <a:t>transaction schedule at the </a:t>
            </a:r>
            <a:r>
              <a:rPr lang="en-US" sz="3200" dirty="0">
                <a:solidFill>
                  <a:srgbClr val="FF0000"/>
                </a:solidFill>
              </a:rPr>
              <a:t>cost of performance</a:t>
            </a:r>
          </a:p>
          <a:p>
            <a:r>
              <a:rPr lang="en-US" sz="3200" b="1" dirty="0">
                <a:solidFill>
                  <a:srgbClr val="0070C0"/>
                </a:solidFill>
              </a:rPr>
              <a:t>Two-phase locking with finer-grain locks: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Growing phase </a:t>
            </a:r>
            <a:r>
              <a:rPr lang="en-US" dirty="0"/>
              <a:t>when </a:t>
            </a:r>
            <a:r>
              <a:rPr lang="en-US" dirty="0" err="1"/>
              <a:t>txn</a:t>
            </a:r>
            <a:r>
              <a:rPr lang="en-US" dirty="0"/>
              <a:t> acquires locks</a:t>
            </a:r>
          </a:p>
          <a:p>
            <a:pPr lvl="1"/>
            <a:r>
              <a:rPr lang="en-US" b="1" spc="-150" dirty="0">
                <a:solidFill>
                  <a:srgbClr val="FF0000"/>
                </a:solidFill>
              </a:rPr>
              <a:t>Shrinking phase </a:t>
            </a:r>
            <a:r>
              <a:rPr lang="en-US" spc="-150" dirty="0"/>
              <a:t>when </a:t>
            </a:r>
            <a:r>
              <a:rPr lang="en-US" spc="-150" dirty="0" err="1"/>
              <a:t>txn</a:t>
            </a:r>
            <a:r>
              <a:rPr lang="en-US" spc="-150" dirty="0"/>
              <a:t> releases locks (typically commit)</a:t>
            </a:r>
          </a:p>
          <a:p>
            <a:pPr lvl="1"/>
            <a:r>
              <a:rPr lang="en-US" spc="-150" dirty="0"/>
              <a:t>Allows </a:t>
            </a:r>
            <a:r>
              <a:rPr lang="en-US" spc="-150" dirty="0" err="1"/>
              <a:t>txn</a:t>
            </a:r>
            <a:r>
              <a:rPr lang="en-US" spc="-150" dirty="0"/>
              <a:t> to execute concurrently, improving performance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Lock-based concurrency control</a:t>
            </a:r>
          </a:p>
        </p:txBody>
      </p:sp>
    </p:spTree>
    <p:extLst>
      <p:ext uri="{BB962C8B-B14F-4D97-AF65-F5344CB8AC3E}">
        <p14:creationId xmlns:p14="http://schemas.microsoft.com/office/powerpoint/2010/main" val="199065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Q:  What if access patterns rarely,</a:t>
            </a:r>
            <a:br>
              <a:rPr lang="en-US" dirty="0"/>
            </a:br>
            <a:r>
              <a:rPr lang="en-US" dirty="0"/>
              <a:t>if ever, conflict?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4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74421" y="1449421"/>
            <a:ext cx="9024434" cy="53165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Goal:   Low overhead for non-conflicting </a:t>
            </a:r>
            <a:r>
              <a:rPr lang="en-US" dirty="0" err="1"/>
              <a:t>txns</a:t>
            </a:r>
            <a:endParaRPr lang="en-US" dirty="0"/>
          </a:p>
          <a:p>
            <a:r>
              <a:rPr lang="en-US" dirty="0"/>
              <a:t>Assume success!</a:t>
            </a:r>
          </a:p>
          <a:p>
            <a:pPr lvl="1"/>
            <a:r>
              <a:rPr lang="en-US" dirty="0"/>
              <a:t>Process transaction as if would succeed</a:t>
            </a:r>
          </a:p>
          <a:p>
            <a:pPr lvl="1"/>
            <a:r>
              <a:rPr lang="en-US" dirty="0"/>
              <a:t>Check for </a:t>
            </a:r>
            <a:r>
              <a:rPr lang="en-US" dirty="0" err="1"/>
              <a:t>serializability</a:t>
            </a:r>
            <a:r>
              <a:rPr lang="en-US" dirty="0"/>
              <a:t> only at commit time</a:t>
            </a:r>
          </a:p>
          <a:p>
            <a:pPr lvl="1"/>
            <a:r>
              <a:rPr lang="en-US" dirty="0"/>
              <a:t>If fails, abort transaction</a:t>
            </a:r>
          </a:p>
          <a:p>
            <a:r>
              <a:rPr lang="en-US" b="1" dirty="0">
                <a:solidFill>
                  <a:srgbClr val="FF6501"/>
                </a:solidFill>
              </a:rPr>
              <a:t>Optimistic Concurrency Control (OCC) </a:t>
            </a:r>
          </a:p>
          <a:p>
            <a:pPr lvl="1"/>
            <a:r>
              <a:rPr lang="en-US" dirty="0"/>
              <a:t>Higher performance when few conflicts vs. locking</a:t>
            </a:r>
          </a:p>
          <a:p>
            <a:pPr lvl="1"/>
            <a:r>
              <a:rPr lang="en-US" dirty="0"/>
              <a:t>Lower performance when many conflicts vs. locking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Be optimistic!</a:t>
            </a:r>
          </a:p>
        </p:txBody>
      </p:sp>
    </p:spTree>
    <p:extLst>
      <p:ext uri="{BB962C8B-B14F-4D97-AF65-F5344CB8AC3E}">
        <p14:creationId xmlns:p14="http://schemas.microsoft.com/office/powerpoint/2010/main" val="2234512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052223" y="5306332"/>
            <a:ext cx="8205975" cy="1246868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en-US" sz="2000" dirty="0"/>
              <a:t>From ”Rococo” paper in OSDI 2014.  Focus on 2PL vs. OCC.</a:t>
            </a:r>
          </a:p>
          <a:p>
            <a:pPr>
              <a:spcBef>
                <a:spcPts val="800"/>
              </a:spcBef>
            </a:pPr>
            <a:r>
              <a:rPr lang="en-US" sz="2400" dirty="0"/>
              <a:t>Observe OCC better when write rate lower (fewer conflicts), worse than 2PL with write rate higher (more conflicts)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2PL vs OCC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8689" y="1480401"/>
            <a:ext cx="5359694" cy="3492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54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34440" y="1449421"/>
            <a:ext cx="9431972" cy="5408579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/>
              <a:t>Begin:  </a:t>
            </a:r>
            <a:r>
              <a:rPr lang="en-US" sz="2400" dirty="0"/>
              <a:t>Record timestamp marking the transaction’s beginning</a:t>
            </a:r>
          </a:p>
          <a:p>
            <a:r>
              <a:rPr lang="en-US" sz="2800" b="1" dirty="0"/>
              <a:t>Modify </a:t>
            </a:r>
            <a:r>
              <a:rPr lang="en-US" sz="2800" dirty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Txn</a:t>
            </a:r>
            <a:r>
              <a:rPr lang="en-US" sz="2400" dirty="0"/>
              <a:t> can read values of committed data 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Updates only to local copies (versions) of items (in </a:t>
            </a:r>
            <a:r>
              <a:rPr lang="en-US" sz="2400" dirty="0" err="1"/>
              <a:t>db</a:t>
            </a:r>
            <a:r>
              <a:rPr lang="en-US" sz="2400" dirty="0"/>
              <a:t> cache)</a:t>
            </a:r>
          </a:p>
          <a:p>
            <a:r>
              <a:rPr lang="en-US" sz="2800" b="1" dirty="0"/>
              <a:t>Validate</a:t>
            </a:r>
            <a:r>
              <a:rPr lang="en-US" sz="2800" dirty="0"/>
              <a:t> phase</a:t>
            </a:r>
          </a:p>
          <a:p>
            <a:r>
              <a:rPr lang="en-US" sz="2800" b="1" dirty="0"/>
              <a:t>Commit </a:t>
            </a:r>
            <a:r>
              <a:rPr lang="en-US" sz="2800" dirty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Care must be taken to avoid “TOCTTOU” issues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 Three-phase approach</a:t>
            </a:r>
          </a:p>
        </p:txBody>
      </p:sp>
    </p:spTree>
    <p:extLst>
      <p:ext uri="{BB962C8B-B14F-4D97-AF65-F5344CB8AC3E}">
        <p14:creationId xmlns:p14="http://schemas.microsoft.com/office/powerpoint/2010/main" val="18558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 Why validation is necessary</a:t>
            </a:r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3115061" y="2613680"/>
            <a:ext cx="1112924" cy="768350"/>
            <a:chOff x="1338" y="1706"/>
            <a:chExt cx="1043" cy="59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txn</a:t>
              </a:r>
              <a:r>
                <a:rPr lang="en-GB" altLang="en-US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5776913" y="2692126"/>
            <a:ext cx="670637" cy="611461"/>
            <a:chOff x="3243" y="2478"/>
            <a:chExt cx="317" cy="317"/>
          </a:xfrm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3" y="2478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321" y="2529"/>
              <a:ext cx="18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5776913" y="4401977"/>
            <a:ext cx="670637" cy="611461"/>
            <a:chOff x="4585892" y="4149725"/>
            <a:chExt cx="503237" cy="503238"/>
          </a:xfrm>
        </p:grpSpPr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4585892" y="4149725"/>
              <a:ext cx="503237" cy="50323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 flipH="1">
              <a:off x="4691427" y="4229484"/>
              <a:ext cx="300037" cy="329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Q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5776913" y="3570182"/>
            <a:ext cx="670637" cy="611461"/>
            <a:chOff x="4196" y="1934"/>
            <a:chExt cx="317" cy="317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4196" y="1934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277" y="1985"/>
              <a:ext cx="168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>
                  <a:latin typeface="Arial" charset="0"/>
                  <a:ea typeface="Arial" charset="0"/>
                  <a:cs typeface="Arial" charset="0"/>
                </a:rPr>
                <a:t>P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541048" y="4059848"/>
            <a:ext cx="366205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When </a:t>
            </a:r>
            <a:r>
              <a:rPr lang="en-GB" altLang="en-US" sz="2200" b="0" dirty="0">
                <a:solidFill>
                  <a:srgbClr val="3333FF"/>
                </a:solidFill>
                <a:latin typeface="Arial" charset="0"/>
                <a:ea typeface="Arial" charset="0"/>
                <a:cs typeface="Arial" charset="0"/>
              </a:rPr>
              <a:t>commits </a:t>
            </a:r>
            <a:r>
              <a:rPr lang="en-GB" altLang="en-US" sz="2200" b="0" dirty="0" err="1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 updates,</a:t>
            </a:r>
          </a:p>
          <a:p>
            <a:pPr eaLnBrk="1" hangingPunct="1"/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create new versions at some timestamp t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6889837" y="1848156"/>
            <a:ext cx="369393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New </a:t>
            </a:r>
            <a:r>
              <a:rPr lang="en-GB" altLang="en-US" sz="2200" b="0" dirty="0" err="1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 creates shadow copies of P and Q</a:t>
            </a: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P and Q’s copies at inconsistent state</a:t>
            </a:r>
            <a:endParaRPr lang="en-US" altLang="en-US" sz="2200" b="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8074955" y="3491736"/>
            <a:ext cx="1112924" cy="768350"/>
            <a:chOff x="1338" y="1706"/>
            <a:chExt cx="1043" cy="590"/>
          </a:xfrm>
        </p:grpSpPr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txn</a:t>
              </a:r>
              <a:r>
                <a:rPr lang="en-GB" altLang="en-US" dirty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36" name="Straight Arrow Connector 35"/>
          <p:cNvCxnSpPr>
            <a:stCxn id="6" idx="6"/>
            <a:endCxn id="9" idx="2"/>
          </p:cNvCxnSpPr>
          <p:nvPr/>
        </p:nvCxnSpPr>
        <p:spPr>
          <a:xfrm>
            <a:off x="4227986" y="2997856"/>
            <a:ext cx="1548927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6"/>
            <a:endCxn id="15" idx="2"/>
          </p:cNvCxnSpPr>
          <p:nvPr/>
        </p:nvCxnSpPr>
        <p:spPr>
          <a:xfrm>
            <a:off x="4227986" y="2997856"/>
            <a:ext cx="1548927" cy="878057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6"/>
            <a:endCxn id="12" idx="2"/>
          </p:cNvCxnSpPr>
          <p:nvPr/>
        </p:nvCxnSpPr>
        <p:spPr>
          <a:xfrm>
            <a:off x="4227986" y="2997855"/>
            <a:ext cx="1548927" cy="1709852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2"/>
            <a:endCxn id="15" idx="6"/>
          </p:cNvCxnSpPr>
          <p:nvPr/>
        </p:nvCxnSpPr>
        <p:spPr>
          <a:xfrm flipH="1">
            <a:off x="6447549" y="3875912"/>
            <a:ext cx="1627406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3" idx="2"/>
            <a:endCxn id="12" idx="6"/>
          </p:cNvCxnSpPr>
          <p:nvPr/>
        </p:nvCxnSpPr>
        <p:spPr>
          <a:xfrm flipH="1">
            <a:off x="6447549" y="3875911"/>
            <a:ext cx="1627406" cy="831796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4467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37244" y="1834186"/>
            <a:ext cx="7589435" cy="3967844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800" dirty="0"/>
              <a:t>Transaction is about to commit.                 System must ensure:</a:t>
            </a:r>
          </a:p>
          <a:p>
            <a:pPr lvl="1" eaLnBrk="1" hangingPunct="1">
              <a:spcBef>
                <a:spcPts val="1600"/>
              </a:spcBef>
            </a:pPr>
            <a:r>
              <a:rPr lang="en-GB" altLang="en-US" sz="2600" dirty="0">
                <a:solidFill>
                  <a:srgbClr val="1E4899"/>
                </a:solidFill>
              </a:rPr>
              <a:t>Initial consistency: </a:t>
            </a:r>
            <a:r>
              <a:rPr lang="en-GB" altLang="en-US" sz="2600" dirty="0"/>
              <a:t>Versions of accessed objects at start consistent</a:t>
            </a:r>
          </a:p>
          <a:p>
            <a:pPr lvl="1" eaLnBrk="1" hangingPunct="1">
              <a:spcBef>
                <a:spcPts val="1600"/>
              </a:spcBef>
            </a:pPr>
            <a:r>
              <a:rPr lang="en-GB" altLang="en-US" sz="2600" dirty="0">
                <a:solidFill>
                  <a:srgbClr val="1E4899"/>
                </a:solidFill>
              </a:rPr>
              <a:t>No conflicting concurrency:  </a:t>
            </a:r>
            <a:r>
              <a:rPr lang="en-GB" altLang="en-US" sz="2600" dirty="0"/>
              <a:t>No other </a:t>
            </a:r>
            <a:r>
              <a:rPr lang="en-GB" altLang="en-US" sz="2600" dirty="0" err="1"/>
              <a:t>txn</a:t>
            </a:r>
            <a:r>
              <a:rPr lang="en-GB" altLang="en-US" sz="2600" dirty="0"/>
              <a:t> has committed an operation at object that conflicts with one of this </a:t>
            </a:r>
            <a:r>
              <a:rPr lang="en-GB" altLang="en-US" sz="2600" dirty="0" err="1"/>
              <a:t>txn’s</a:t>
            </a:r>
            <a:r>
              <a:rPr lang="en-GB" altLang="en-US" sz="2600" dirty="0"/>
              <a:t> invocations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OCC:  Validate Phase</a:t>
            </a:r>
          </a:p>
        </p:txBody>
      </p:sp>
    </p:spTree>
    <p:extLst>
      <p:ext uri="{BB962C8B-B14F-4D97-AF65-F5344CB8AC3E}">
        <p14:creationId xmlns:p14="http://schemas.microsoft.com/office/powerpoint/2010/main" val="14854197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44430</TotalTime>
  <Words>1829</Words>
  <Application>Microsoft Macintosh PowerPoint</Application>
  <PresentationFormat>Custom</PresentationFormat>
  <Paragraphs>344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ＭＳ Ｐゴシック</vt:lpstr>
      <vt:lpstr>Arial</vt:lpstr>
      <vt:lpstr>Calibri</vt:lpstr>
      <vt:lpstr>Courier New</vt:lpstr>
      <vt:lpstr>Symbol</vt:lpstr>
      <vt:lpstr>Times New Roman</vt:lpstr>
      <vt:lpstr>1_Office Theme</vt:lpstr>
      <vt:lpstr>Concurrency control  (OCC and MVCC)</vt:lpstr>
      <vt:lpstr>Serializability   Execution of a set of transactions over multiple items is equivalent to some serial execution of txns</vt:lpstr>
      <vt:lpstr>Lock-based concurrency control</vt:lpstr>
      <vt:lpstr>Q:  What if access patterns rarely, if ever, conflict?</vt:lpstr>
      <vt:lpstr>Be optimistic!</vt:lpstr>
      <vt:lpstr>2PL vs OCC</vt:lpstr>
      <vt:lpstr>OCC:  Three-phase approach</vt:lpstr>
      <vt:lpstr>OCC:  Why validation is necessary</vt:lpstr>
      <vt:lpstr>OCC:  Validate Phase</vt:lpstr>
      <vt:lpstr>OCC:  Validate Phase</vt:lpstr>
      <vt:lpstr>2PL &amp; OCC = strict serialization</vt:lpstr>
      <vt:lpstr>Multi-version            concurrency control</vt:lpstr>
      <vt:lpstr>Multi-version concurrency control</vt:lpstr>
      <vt:lpstr>Multi-version concurrency control</vt:lpstr>
      <vt:lpstr>MVCC Intuition</vt:lpstr>
      <vt:lpstr>Timestamps in MVCC</vt:lpstr>
      <vt:lpstr>Executing transaction T in MVCC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  <vt:lpstr>Digging deeper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1730</cp:revision>
  <cp:lastPrinted>2019-11-20T05:41:59Z</cp:lastPrinted>
  <dcterms:created xsi:type="dcterms:W3CDTF">2013-10-08T01:49:25Z</dcterms:created>
  <dcterms:modified xsi:type="dcterms:W3CDTF">2019-11-20T06:06:09Z</dcterms:modified>
</cp:coreProperties>
</file>