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4"/>
  </p:notesMasterIdLst>
  <p:handoutMasterIdLst>
    <p:handoutMasterId r:id="rId45"/>
  </p:handoutMasterIdLst>
  <p:sldIdLst>
    <p:sldId id="256" r:id="rId6"/>
    <p:sldId id="268" r:id="rId7"/>
    <p:sldId id="258" r:id="rId8"/>
    <p:sldId id="270" r:id="rId9"/>
    <p:sldId id="265" r:id="rId10"/>
    <p:sldId id="271" r:id="rId11"/>
    <p:sldId id="272" r:id="rId12"/>
    <p:sldId id="274" r:id="rId13"/>
    <p:sldId id="275" r:id="rId14"/>
    <p:sldId id="340" r:id="rId15"/>
    <p:sldId id="336" r:id="rId16"/>
    <p:sldId id="337" r:id="rId17"/>
    <p:sldId id="339" r:id="rId18"/>
    <p:sldId id="279" r:id="rId19"/>
    <p:sldId id="341" r:id="rId20"/>
    <p:sldId id="301" r:id="rId21"/>
    <p:sldId id="330" r:id="rId22"/>
    <p:sldId id="342" r:id="rId23"/>
    <p:sldId id="343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2" r:id="rId38"/>
    <p:sldId id="333" r:id="rId39"/>
    <p:sldId id="334" r:id="rId40"/>
    <p:sldId id="299" r:id="rId41"/>
    <p:sldId id="331" r:id="rId42"/>
    <p:sldId id="335" r:id="rId43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9"/>
    <p:restoredTop sz="77921"/>
  </p:normalViewPr>
  <p:slideViewPr>
    <p:cSldViewPr snapToGrid="0" snapToObjects="1">
      <p:cViewPr varScale="1">
        <p:scale>
          <a:sx n="54" d="100"/>
          <a:sy n="54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1AC9A-12AC-FD40-9EF4-DC1559794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825AA-DD77-894D-9891-159F1EA651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B989-BFFC-0749-AC5C-7A5BC8780579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DA3B7-8E7A-224B-800A-48B4F4596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CA5F8-2DC5-C247-826B-92EEF2C95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1A68-368D-4A40-B409-B2339AA0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FE69FD2B-5E75-8648-A878-6CC1F418BF4C}" type="datetimeFigureOut">
              <a:rPr lang="en-US" smtClean="0"/>
              <a:pPr/>
              <a:t>11/12/19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A66B1752-D8A1-C54B-B5D6-6954E7227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logical server abstraction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7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3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7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“Predecessor set of transitive reduction”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7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7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6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WAS NOT a</a:t>
            </a:r>
            <a:r>
              <a:rPr lang="en-US" baseline="0" dirty="0"/>
              <a:t> problem before </a:t>
            </a:r>
            <a:r>
              <a:rPr lang="en-US" baseline="0" dirty="0" err="1"/>
              <a:t>sharding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973-2F78-F34A-985E-1CADD5692DC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0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7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aseline="0" dirty="0"/>
              <a:t>What I mean by scalability is that we can increase the capacity and the throughput of the storage tier in each datacenter</a:t>
            </a:r>
            <a:endParaRPr lang="en-US" sz="800" baseline="0" dirty="0"/>
          </a:p>
          <a:p>
            <a:pPr>
              <a:lnSpc>
                <a:spcPct val="150000"/>
              </a:lnSpc>
            </a:pPr>
            <a:r>
              <a:rPr lang="en-US" baseline="0" dirty="0"/>
              <a:t>So initially, if we have a small service, we can start with a single server in each datacenter.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as our site grows and our capacity and throughput requirements increase, we can add servers to each datacenter to meet those needs[click click click] with each server handling different portions of the dataset.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Note that an important part of this scale-out property is that *parallel* replication occurs across these datacenters between servers storing the same portions of the dataset – (as shown by the parallel arrows)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So in addition to the ALPS properties we want 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2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F93B7D7B-F74A-8A4E-A6E7-DEE8F90F8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Scalable Causal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COS 418/518: (Advanced) Distributed Systems</a:t>
            </a:r>
          </a:p>
          <a:p>
            <a:r>
              <a:rPr lang="en-US"/>
              <a:t>Lecture 15</a:t>
            </a:r>
            <a:endParaRPr lang="en-US" dirty="0"/>
          </a:p>
          <a:p>
            <a:endParaRPr lang="en-US" dirty="0"/>
          </a:p>
          <a:p>
            <a:r>
              <a:rPr lang="en-US" dirty="0"/>
              <a:t>Michael Freedman &amp; 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939200"/>
          </a:xfrm>
        </p:spPr>
        <p:txBody>
          <a:bodyPr>
            <a:noAutofit/>
          </a:bodyPr>
          <a:lstStyle/>
          <a:p>
            <a:r>
              <a:rPr lang="en-US" sz="4800" dirty="0"/>
              <a:t>COPS:</a:t>
            </a:r>
            <a:br>
              <a:rPr lang="en-US" sz="4800" dirty="0"/>
            </a:br>
            <a:r>
              <a:rPr lang="en-US" sz="4400" dirty="0"/>
              <a:t>Scalable Causal Consistency</a:t>
            </a:r>
            <a:br>
              <a:rPr lang="en-US" sz="4400" dirty="0"/>
            </a:br>
            <a:r>
              <a:rPr lang="en-US" sz="4400" dirty="0"/>
              <a:t>for Geo-Replicated Storage</a:t>
            </a:r>
            <a:br>
              <a:rPr lang="en-US" sz="4400" dirty="0"/>
            </a:br>
            <a:endParaRPr lang="en-US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160585"/>
            <a:ext cx="7940804" cy="2580141"/>
          </a:xfrm>
        </p:spPr>
        <p:txBody>
          <a:bodyPr>
            <a:normAutofit/>
          </a:bodyPr>
          <a:lstStyle/>
          <a:p>
            <a:r>
              <a:rPr lang="en-US" sz="3200" dirty="0"/>
              <a:t>Don't Settle for </a:t>
            </a:r>
            <a:r>
              <a:rPr lang="en-US" sz="3200"/>
              <a:t>Eventual:</a:t>
            </a:r>
            <a:br>
              <a:rPr lang="en-US" sz="3200"/>
            </a:br>
            <a:r>
              <a:rPr lang="en-US" sz="3200"/>
              <a:t>Scalable Causal Consistency</a:t>
            </a:r>
            <a:br>
              <a:rPr lang="en-US" sz="3200"/>
            </a:br>
            <a:r>
              <a:rPr lang="en-US" sz="3200"/>
              <a:t>for </a:t>
            </a:r>
            <a:r>
              <a:rPr lang="en-US" sz="3200" dirty="0"/>
              <a:t>[Geo-Replicated</a:t>
            </a:r>
            <a:r>
              <a:rPr lang="en-US" sz="3200"/>
              <a:t>] Storage</a:t>
            </a:r>
            <a:br>
              <a:rPr lang="en-US" sz="3200"/>
            </a:br>
            <a:r>
              <a:rPr lang="en-US" sz="3200"/>
              <a:t>with </a:t>
            </a:r>
            <a:r>
              <a:rPr lang="en-US" sz="3200" dirty="0"/>
              <a:t>COPS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225636"/>
            <a:ext cx="7772400" cy="13577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2400" dirty="0"/>
            </a:br>
            <a:r>
              <a:rPr lang="en-US" sz="2400" dirty="0"/>
              <a:t>W. Lloyd, M. Freedman, M. Kaminsky, D. Andersen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SOSP 2011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-27246" y="1375468"/>
            <a:ext cx="9171246" cy="55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07104" y="5322738"/>
            <a:ext cx="3457928" cy="1744143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Geo-Replicated Storage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1" y="1236444"/>
            <a:ext cx="5803900" cy="6463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solidFill>
                  <a:prstClr val="black"/>
                </a:solidFill>
                <a:latin typeface="Helvetica Neue Medium"/>
              </a:rPr>
              <a:t>serves requests quickly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850" y="2715769"/>
            <a:ext cx="8785261" cy="3516437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70821" y="2082153"/>
            <a:ext cx="7918742" cy="3705128"/>
            <a:chOff x="770821" y="2082153"/>
            <a:chExt cx="7918742" cy="3705128"/>
          </a:xfrm>
        </p:grpSpPr>
        <p:grpSp>
          <p:nvGrpSpPr>
            <p:cNvPr id="3" name="Group 2"/>
            <p:cNvGrpSpPr/>
            <p:nvPr/>
          </p:nvGrpSpPr>
          <p:grpSpPr>
            <a:xfrm>
              <a:off x="770821" y="2311400"/>
              <a:ext cx="1451352" cy="2050194"/>
              <a:chOff x="770821" y="2311400"/>
              <a:chExt cx="1451352" cy="20501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907609">
                <a:off x="1359396" y="2616818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9390283">
                <a:off x="770821" y="3633325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/>
          </p:nvGrpSpPr>
          <p:grpSpPr>
            <a:xfrm>
              <a:off x="3040385" y="3546866"/>
              <a:ext cx="2731295" cy="2240415"/>
              <a:chOff x="3040385" y="3546866"/>
              <a:chExt cx="2731295" cy="2240415"/>
            </a:xfrm>
          </p:grpSpPr>
          <p:grpSp>
            <p:nvGrpSpPr>
              <p:cNvPr id="36" name="Group 35"/>
              <p:cNvGrpSpPr/>
              <p:nvPr/>
            </p:nvGrpSpPr>
            <p:grpSpPr>
              <a:xfrm rot="19390283">
                <a:off x="3562359" y="3546866"/>
                <a:ext cx="1468242" cy="1492664"/>
                <a:chOff x="927100" y="2273300"/>
                <a:chExt cx="965200" cy="71808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16390965">
                <a:off x="3099032" y="4873350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rot="2700000">
                <a:off x="5102058" y="5117658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7316018" y="2662104"/>
              <a:ext cx="1310008" cy="2008928"/>
              <a:chOff x="7316018" y="2662104"/>
              <a:chExt cx="1310008" cy="2008928"/>
            </a:xfrm>
          </p:grpSpPr>
          <p:grpSp>
            <p:nvGrpSpPr>
              <p:cNvPr id="51" name="Group 50"/>
              <p:cNvGrpSpPr/>
              <p:nvPr/>
            </p:nvGrpSpPr>
            <p:grpSpPr>
              <a:xfrm rot="9237480">
                <a:off x="7316018" y="3930774"/>
                <a:ext cx="635514" cy="740258"/>
                <a:chOff x="888336" y="2261479"/>
                <a:chExt cx="1003964" cy="729906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rot="10800000" flipH="1">
                  <a:off x="888336" y="2261479"/>
                  <a:ext cx="927101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 rot="9237480">
                <a:off x="8265435" y="2662104"/>
                <a:ext cx="360591" cy="470516"/>
                <a:chOff x="854906" y="2141314"/>
                <a:chExt cx="1037394" cy="85007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rot="10800000" flipH="1">
                  <a:off x="854906" y="2141314"/>
                  <a:ext cx="927099" cy="64188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910356" y="2082153"/>
              <a:ext cx="7779207" cy="3473506"/>
              <a:chOff x="910356" y="2082153"/>
              <a:chExt cx="7779207" cy="3473506"/>
            </a:xfrm>
          </p:grpSpPr>
          <p:sp>
            <p:nvSpPr>
              <p:cNvPr id="46" name="Oval 45"/>
              <p:cNvSpPr/>
              <p:nvPr/>
            </p:nvSpPr>
            <p:spPr>
              <a:xfrm rot="907609">
                <a:off x="2809876" y="462404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907609">
                <a:off x="5895604" y="527625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 rot="907609">
                <a:off x="4354734" y="303804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 rot="907609">
                <a:off x="910356" y="4463998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 rot="907609">
                <a:off x="2293400" y="257415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907609">
                <a:off x="1841530" y="2082153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907609">
                <a:off x="7321027" y="476387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907609">
                <a:off x="8410163" y="235908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9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Datacenter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926164"/>
            <a:ext cx="821267" cy="821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34" y="1693331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1788713"/>
            <a:ext cx="17272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Web 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8798" y="1788713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Storage Tier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07736" y="2552698"/>
            <a:ext cx="1524000" cy="2181584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07736" y="4961454"/>
            <a:ext cx="1524000" cy="575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90531" y="2552698"/>
            <a:ext cx="1625600" cy="2984502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A-F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G-L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M-R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S-Z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2927" y="3146268"/>
            <a:ext cx="2286000" cy="1619903"/>
            <a:chOff x="7212927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44574" y="3557905"/>
              <a:ext cx="1222707" cy="1208266"/>
              <a:chOff x="2353734" y="1693331"/>
              <a:chExt cx="4301064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0001" y="1898133"/>
                <a:ext cx="1828798" cy="553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Web Tier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Storage Tier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A-F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G-L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M-R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S-Z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12927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Remote DC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8232" y="2460774"/>
            <a:ext cx="2286000" cy="2788553"/>
            <a:chOff x="5738232" y="2460774"/>
            <a:chExt cx="2286000" cy="2788553"/>
          </a:xfrm>
        </p:grpSpPr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>
              <a:off x="6316131" y="2840571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324738">
              <a:off x="5738232" y="246077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Helvetica Neue Medium" charset="0"/>
                </a:rPr>
                <a:t>Replication</a:t>
              </a: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4131736" y="2840571"/>
            <a:ext cx="5587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31736" y="2900011"/>
            <a:ext cx="796859" cy="2349316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075267" y="2341866"/>
            <a:ext cx="1532469" cy="4055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47693" y="-214115"/>
            <a:ext cx="9285675" cy="707716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743200" y="2609134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3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3420734"/>
            <a:ext cx="4095750" cy="286576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A</a:t>
            </a:r>
            <a:r>
              <a:rPr lang="en-US" dirty="0"/>
              <a:t>vailability</a:t>
            </a:r>
            <a:endParaRPr lang="en-US" sz="160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L</a:t>
            </a:r>
            <a:r>
              <a:rPr lang="en-US" dirty="0"/>
              <a:t>ow Latency</a:t>
            </a:r>
            <a:endParaRPr lang="en-US" sz="16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P</a:t>
            </a:r>
            <a:r>
              <a:rPr lang="en-US" dirty="0"/>
              <a:t>artition Tolerance</a:t>
            </a:r>
            <a:endParaRPr lang="en-US" sz="16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S</a:t>
            </a:r>
            <a:r>
              <a:rPr lang="en-US" dirty="0"/>
              <a:t>calability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47472" y="18288"/>
            <a:ext cx="8796528" cy="1066800"/>
          </a:xfrm>
        </p:spPr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872" y="1581150"/>
            <a:ext cx="4912614" cy="16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Consistency (Stronger)</a:t>
            </a: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Tolerance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6651" y="3172648"/>
            <a:ext cx="85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Helvetica Neue Medium" charset="0"/>
                <a:ea typeface="Helvetica Neue Medium" charset="0"/>
                <a:cs typeface="Helvetica Neue Medium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1881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24307" y="1845333"/>
            <a:ext cx="6857894" cy="4992150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7845" y="1846208"/>
            <a:ext cx="6830818" cy="499040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3669" y="1846208"/>
            <a:ext cx="6839171" cy="499040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3669" y="1824816"/>
            <a:ext cx="6839171" cy="5033184"/>
            <a:chOff x="1040505" y="1168959"/>
            <a:chExt cx="6839171" cy="5033184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209993"/>
              <a:ext cx="1914635" cy="4992150"/>
              <a:chOff x="7037308" y="203669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cxnSp>
          <p:nvCxnSpPr>
            <p:cNvPr id="134" name="Straight Arrow Connector 133"/>
            <p:cNvCxnSpPr>
              <a:stCxn id="52" idx="6"/>
            </p:cNvCxnSpPr>
            <p:nvPr/>
          </p:nvCxnSpPr>
          <p:spPr>
            <a:xfrm>
              <a:off x="2593159" y="157747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3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Scalability through </a:t>
            </a:r>
            <a:r>
              <a:rPr lang="en-US" dirty="0" err="1">
                <a:ea typeface="Helvetica Neue Medium" charset="0"/>
                <a:cs typeface="Helvetica Neue Medium" charset="0"/>
              </a:rPr>
              <a:t>Sharding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4" y="4516487"/>
            <a:ext cx="1203250" cy="120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By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12" y="1724528"/>
            <a:ext cx="4347633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	Remove boss from</a:t>
            </a:r>
          </a:p>
          <a:p>
            <a:pPr marL="0" indent="0">
              <a:buNone/>
            </a:pPr>
            <a:r>
              <a:rPr lang="en-US" sz="2600" dirty="0"/>
              <a:t>	 friends group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/>
              <a:t>	Post to friends:</a:t>
            </a:r>
          </a:p>
          <a:p>
            <a:pPr marL="0" indent="0">
              <a:buNone/>
            </a:pPr>
            <a:r>
              <a:rPr lang="en-US" sz="2600" dirty="0"/>
              <a:t>	“Time for a new job!”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  Friend reads post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83200" y="4025934"/>
            <a:ext cx="1631353" cy="897467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40408" y="2608896"/>
            <a:ext cx="3092" cy="772786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83200" y="4025934"/>
            <a:ext cx="1618653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3500" y="2621964"/>
            <a:ext cx="0" cy="76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5930" y="1459271"/>
            <a:ext cx="36611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u="sng" dirty="0">
                <a:latin typeface="Helvetica Neue Medium"/>
              </a:rPr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Same process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Reads-From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  (message receipt)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Transitivity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60131" y="1813969"/>
            <a:ext cx="561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51602" y="3462635"/>
            <a:ext cx="1523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 Medium"/>
              </a:rPr>
              <a:t>New Job!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95900" y="2618114"/>
            <a:ext cx="1758353" cy="2163297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1601832"/>
            <a:ext cx="996950" cy="996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1837">
                        <a14:foregroundMark x1="78912" y1="27083" x2="83673" y2="43750"/>
                        <a14:foregroundMark x1="59184" y1="10417" x2="69388" y2="14583"/>
                        <a14:foregroundMark x1="72789" y1="17361" x2="76190" y2="22222"/>
                        <a14:foregroundMark x1="21769" y1="17361" x2="12245" y2="36111"/>
                        <a14:foregroundMark x1="65306" y1="8333" x2="45578" y2="7639"/>
                        <a14:foregroundMark x1="78231" y1="62500" x2="78231" y2="62500"/>
                        <a14:foregroundMark x1="78912" y1="58333" x2="78912" y2="58333"/>
                        <a14:foregroundMark x1="78912" y1="59722" x2="78912" y2="59722"/>
                        <a14:backgroundMark x1="69388" y1="7639" x2="91156" y2="29167"/>
                        <a14:backgroundMark x1="26531" y1="62500" x2="26531" y2="84028"/>
                        <a14:backgroundMark x1="6122" y1="45139" x2="21088" y2="80556"/>
                        <a14:backgroundMark x1="3401" y1="38194" x2="8844" y2="25694"/>
                        <a14:backgroundMark x1="9524" y1="20833" x2="15646" y2="15278"/>
                        <a14:backgroundMark x1="38776" y1="6944" x2="16327" y2="13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7502" y="4584219"/>
            <a:ext cx="1013653" cy="9929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3089950"/>
            <a:ext cx="996950" cy="996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/>
              <a:t>16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67197" y="1731688"/>
            <a:ext cx="1647433" cy="1077901"/>
            <a:chOff x="4244742" y="1789420"/>
            <a:chExt cx="1297264" cy="1077901"/>
          </a:xfrm>
        </p:grpSpPr>
        <p:sp>
          <p:nvSpPr>
            <p:cNvPr id="44" name="Rectangle 43"/>
            <p:cNvSpPr/>
            <p:nvPr/>
          </p:nvSpPr>
          <p:spPr>
            <a:xfrm>
              <a:off x="4244742" y="1789420"/>
              <a:ext cx="1297264" cy="1077901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3200" u="sng" dirty="0">
                  <a:latin typeface="Helvetica Neue Medium"/>
                </a:rPr>
                <a:t>Friends</a:t>
              </a:r>
            </a:p>
            <a:p>
              <a:pPr algn="ctr"/>
              <a:r>
                <a:rPr lang="en-US" sz="3200" dirty="0">
                  <a:latin typeface="Helvetica Neue Medium"/>
                </a:rPr>
                <a:t>Boss</a:t>
              </a:r>
              <a:endParaRPr lang="en-US" sz="3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1501" y="2468198"/>
              <a:ext cx="1025051" cy="251816"/>
              <a:chOff x="4381501" y="2448954"/>
              <a:chExt cx="1025051" cy="2518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254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Bayou ‘94, TACT ‘00, PRACTI </a:t>
            </a:r>
            <a:r>
              <a:rPr lang="fr-FR" sz="2800" dirty="0"/>
              <a:t>‘</a:t>
            </a:r>
            <a:r>
              <a:rPr lang="en-US" sz="2800" dirty="0"/>
              <a:t>06</a:t>
            </a:r>
          </a:p>
          <a:p>
            <a:pPr lvl="1"/>
            <a:r>
              <a:rPr lang="en-US" dirty="0"/>
              <a:t>Log-exchange based</a:t>
            </a:r>
          </a:p>
          <a:p>
            <a:endParaRPr lang="en-US" dirty="0"/>
          </a:p>
          <a:p>
            <a:r>
              <a:rPr lang="en-US" dirty="0"/>
              <a:t>Log is single serialization point</a:t>
            </a:r>
          </a:p>
          <a:p>
            <a:pPr marL="457200" lvl="1" indent="0">
              <a:buNone/>
            </a:pPr>
            <a:r>
              <a:rPr lang="en-US" b="1" dirty="0"/>
              <a:t>   Implicitly</a:t>
            </a:r>
            <a:r>
              <a:rPr lang="en-US" dirty="0"/>
              <a:t> captures &amp; enforces causal 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Loses cross-server causality</a:t>
            </a:r>
          </a:p>
          <a:p>
            <a:pPr marL="457200" lvl="1" indent="0">
              <a:buNone/>
            </a:pPr>
            <a:r>
              <a:rPr lang="en-US" dirty="0"/>
              <a:t>   OR</a:t>
            </a:r>
          </a:p>
          <a:p>
            <a:pPr marL="457200" lvl="1" indent="0">
              <a:buNone/>
            </a:pPr>
            <a:r>
              <a:rPr lang="en-US" dirty="0"/>
              <a:t>   Limits 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5059" y="3768143"/>
            <a:ext cx="428330" cy="1064136"/>
            <a:chOff x="885059" y="3768143"/>
            <a:chExt cx="428330" cy="1064136"/>
          </a:xfrm>
        </p:grpSpPr>
        <p:sp>
          <p:nvSpPr>
            <p:cNvPr id="5" name="TextBox 4"/>
            <p:cNvSpPr txBox="1"/>
            <p:nvPr/>
          </p:nvSpPr>
          <p:spPr>
            <a:xfrm>
              <a:off x="923539" y="3768143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srgbClr val="008000"/>
                  </a:solidFill>
                  <a:latin typeface="Helvetica Neue Medium"/>
                  <a:cs typeface="Helvetica Neue Medium"/>
                </a:rPr>
                <a:t>√ </a:t>
              </a:r>
              <a:endParaRPr lang="en-US" sz="28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5059" y="4309059"/>
              <a:ext cx="417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srgbClr val="FF0000"/>
                  </a:solidFill>
                  <a:latin typeface="Helvetica Neue Medium"/>
                  <a:cs typeface="Helvetica Neue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314" cy="4525963"/>
          </a:xfrm>
        </p:spPr>
        <p:txBody>
          <a:bodyPr>
            <a:normAutofit/>
          </a:bodyPr>
          <a:lstStyle/>
          <a:p>
            <a:r>
              <a:rPr lang="en-US" dirty="0"/>
              <a:t>Log-exchange based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Log is single serialization point within DC</a:t>
            </a:r>
          </a:p>
          <a:p>
            <a:pPr marL="457200" lvl="1" indent="0">
              <a:buNone/>
            </a:pPr>
            <a:r>
              <a:rPr lang="en-US" b="1" dirty="0"/>
              <a:t>   Implicitly</a:t>
            </a:r>
            <a:r>
              <a:rPr lang="en-US" dirty="0"/>
              <a:t> captures &amp; enforces causal 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539" y="376814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8000"/>
                </a:solidFill>
                <a:latin typeface="Helvetica Neue Medium"/>
                <a:cs typeface="Helvetica Neue Medium"/>
              </a:rPr>
              <a:t>√ </a:t>
            </a:r>
            <a:endParaRPr lang="en-US" sz="28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18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Sharded</a:t>
            </a:r>
            <a:r>
              <a:rPr lang="en-US" dirty="0"/>
              <a:t> Log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use a separate log per shard?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if we use a single log?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 (review)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66491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58195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Capture causality with explicit dependency metadata</a:t>
            </a:r>
          </a:p>
          <a:p>
            <a:endParaRPr lang="en-US" sz="2800" dirty="0"/>
          </a:p>
          <a:p>
            <a:r>
              <a:rPr lang="en-US" sz="2800" dirty="0"/>
              <a:t>Enforce with distributed verifications</a:t>
            </a:r>
          </a:p>
          <a:p>
            <a:pPr lvl="1"/>
            <a:r>
              <a:rPr lang="en-US" sz="2400" dirty="0"/>
              <a:t>Delay exposing replicated writes until all dependencies are satisfied in the datacenter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9335" y="4631195"/>
            <a:ext cx="2303044" cy="1964176"/>
            <a:chOff x="5877307" y="2124338"/>
            <a:chExt cx="1243536" cy="1060563"/>
          </a:xfrm>
        </p:grpSpPr>
        <p:sp>
          <p:nvSpPr>
            <p:cNvPr id="19" name="Rectangle 18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7307" y="2124338"/>
              <a:ext cx="1243536" cy="268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7200" y="4681822"/>
            <a:ext cx="1742972" cy="1597570"/>
            <a:chOff x="8735252" y="2030603"/>
            <a:chExt cx="941123" cy="862613"/>
          </a:xfrm>
        </p:grpSpPr>
        <p:sp>
          <p:nvSpPr>
            <p:cNvPr id="23" name="Rectangle 22"/>
            <p:cNvSpPr/>
            <p:nvPr/>
          </p:nvSpPr>
          <p:spPr>
            <a:xfrm>
              <a:off x="8735252" y="2037739"/>
              <a:ext cx="941122" cy="8554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5253" y="2030603"/>
              <a:ext cx="941122" cy="20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20116" y="5182393"/>
            <a:ext cx="211602" cy="243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81248" y="5555351"/>
            <a:ext cx="211602" cy="2367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94432" y="6161020"/>
            <a:ext cx="211602" cy="236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5448" y="6161020"/>
            <a:ext cx="211602" cy="2367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30" name="Straight Arrow Connector 29"/>
          <p:cNvCxnSpPr>
            <a:endCxn id="54" idx="2"/>
          </p:cNvCxnSpPr>
          <p:nvPr/>
        </p:nvCxnSpPr>
        <p:spPr>
          <a:xfrm flipV="1">
            <a:off x="3106034" y="5950750"/>
            <a:ext cx="4009900" cy="405600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047771" y="5065546"/>
            <a:ext cx="136325" cy="156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48714" y="5128481"/>
            <a:ext cx="136325" cy="1525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47771" y="5798226"/>
            <a:ext cx="136325" cy="1525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16875" y="5798226"/>
            <a:ext cx="136325" cy="1525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56" name="Straight Arrow Connector 55"/>
          <p:cNvCxnSpPr>
            <a:endCxn id="55" idx="1"/>
          </p:cNvCxnSpPr>
          <p:nvPr/>
        </p:nvCxnSpPr>
        <p:spPr>
          <a:xfrm flipV="1">
            <a:off x="1820348" y="5874488"/>
            <a:ext cx="4596527" cy="387016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992850" y="5281005"/>
            <a:ext cx="4355864" cy="395387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1"/>
          </p:cNvCxnSpPr>
          <p:nvPr/>
        </p:nvCxnSpPr>
        <p:spPr>
          <a:xfrm flipV="1">
            <a:off x="2931718" y="5143933"/>
            <a:ext cx="4116053" cy="46545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553200" y="5266715"/>
            <a:ext cx="490365" cy="499458"/>
            <a:chOff x="-983253" y="1936551"/>
            <a:chExt cx="264774" cy="269684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-974787" y="1936551"/>
              <a:ext cx="256308" cy="26968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-983253" y="1936551"/>
              <a:ext cx="264774" cy="25698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750076" y="2362688"/>
            <a:ext cx="869234" cy="369332"/>
            <a:chOff x="1166410" y="2211763"/>
            <a:chExt cx="869234" cy="369332"/>
          </a:xfrm>
        </p:grpSpPr>
        <p:sp>
          <p:nvSpPr>
            <p:cNvPr id="31" name="Rectangle 30"/>
            <p:cNvSpPr/>
            <p:nvPr/>
          </p:nvSpPr>
          <p:spPr>
            <a:xfrm>
              <a:off x="1899319" y="2328696"/>
              <a:ext cx="136325" cy="156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6410" y="2328696"/>
              <a:ext cx="136325" cy="1525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5193" y="22117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3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 animBg="1"/>
      <p:bldP spid="28" grpId="0" animBg="1"/>
      <p:bldP spid="2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6000" y="302441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Helvetica Neue Medium"/>
                <a:cs typeface="Helvetica Neue Medium"/>
              </a:rPr>
              <a:t>Client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33" y="4003640"/>
            <a:ext cx="2912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</a:rPr>
              <a:t>All Ops Local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=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Available and Low Latency</a:t>
            </a:r>
            <a:b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</a:br>
            <a:endParaRPr lang="en-US" sz="32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62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012748" y="4726963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12748" y="4488827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1144" y="3913749"/>
            <a:ext cx="1028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sp>
        <p:nvSpPr>
          <p:cNvPr id="53" name="Plus 52"/>
          <p:cNvSpPr/>
          <p:nvPr/>
        </p:nvSpPr>
        <p:spPr>
          <a:xfrm>
            <a:off x="1936285" y="338726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457567" y="3364741"/>
            <a:ext cx="2241434" cy="11336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32166" y="3268133"/>
            <a:ext cx="2016272" cy="10090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141632">
            <a:off x="2141218" y="3284716"/>
            <a:ext cx="2288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9577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 animBg="1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 flipV="1">
            <a:off x="2462771" y="4784696"/>
            <a:ext cx="1618488" cy="986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1700" y="4784696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01700" y="4546560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254" y="3982259"/>
            <a:ext cx="112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write</a:t>
            </a:r>
          </a:p>
        </p:txBody>
      </p:sp>
      <p:cxnSp>
        <p:nvCxnSpPr>
          <p:cNvPr id="46" name="Straight Arrow Connector 45"/>
          <p:cNvCxnSpPr>
            <a:endCxn id="8" idx="1"/>
          </p:cNvCxnSpPr>
          <p:nvPr/>
        </p:nvCxnSpPr>
        <p:spPr>
          <a:xfrm>
            <a:off x="2462771" y="4567035"/>
            <a:ext cx="1856552" cy="10007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350933" y="5863816"/>
            <a:ext cx="2651798" cy="860883"/>
            <a:chOff x="2268574" y="5860591"/>
            <a:chExt cx="2651798" cy="860883"/>
          </a:xfrm>
        </p:grpSpPr>
        <p:grpSp>
          <p:nvGrpSpPr>
            <p:cNvPr id="51" name="Group 50"/>
            <p:cNvGrpSpPr/>
            <p:nvPr/>
          </p:nvGrpSpPr>
          <p:grpSpPr>
            <a:xfrm>
              <a:off x="2268574" y="5860592"/>
              <a:ext cx="2651798" cy="195419"/>
              <a:chOff x="2268574" y="5860592"/>
              <a:chExt cx="2651798" cy="19541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2268574" y="5860592"/>
                <a:ext cx="787184" cy="195419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2468910" y="5860592"/>
                <a:ext cx="2451462" cy="114413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55758" y="5860591"/>
                <a:ext cx="1786935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400" dirty="0">
                    <a:solidFill>
                      <a:srgbClr val="8064A2">
                        <a:lumMod val="75000"/>
                      </a:srgbClr>
                    </a:solidFill>
                    <a:latin typeface="Helvetica Neue Medium"/>
                  </a:rPr>
                  <a:t>Replication</a:t>
                </a: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 flipV="1">
            <a:off x="5350933" y="5780911"/>
            <a:ext cx="200336" cy="8202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348840" y="6300081"/>
            <a:ext cx="648378" cy="421456"/>
            <a:chOff x="4266481" y="6296856"/>
            <a:chExt cx="648378" cy="421456"/>
          </a:xfrm>
        </p:grpSpPr>
        <p:sp>
          <p:nvSpPr>
            <p:cNvPr id="63" name="Rectangle 62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66481" y="6355136"/>
              <a:ext cx="648378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write</a:t>
              </a:r>
            </a:p>
            <a:p>
              <a:pPr defTabSz="457200"/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after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199" y="674870"/>
            <a:ext cx="2993334" cy="1485536"/>
            <a:chOff x="369036" y="1315700"/>
            <a:chExt cx="2993334" cy="1485536"/>
          </a:xfrm>
        </p:grpSpPr>
        <p:grpSp>
          <p:nvGrpSpPr>
            <p:cNvPr id="69" name="Group 68"/>
            <p:cNvGrpSpPr/>
            <p:nvPr/>
          </p:nvGrpSpPr>
          <p:grpSpPr>
            <a:xfrm>
              <a:off x="369036" y="1315701"/>
              <a:ext cx="2993333" cy="1485535"/>
              <a:chOff x="153919" y="992536"/>
              <a:chExt cx="2993333" cy="148553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303729" y="992536"/>
                <a:ext cx="1843523" cy="148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+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ordering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metadata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3919" y="1258250"/>
                <a:ext cx="11174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after 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236" y="1412138"/>
                <a:ext cx="10034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3600" dirty="0">
                    <a:solidFill>
                      <a:prstClr val="black"/>
                    </a:solidFill>
                    <a:latin typeface="Helvetica Neue Medium"/>
                  </a:rPr>
                  <a:t>=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440178" y="1315700"/>
              <a:ext cx="2922192" cy="14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cxnSp>
        <p:nvCxnSpPr>
          <p:cNvPr id="74" name="Straight Arrow Connector 73"/>
          <p:cNvCxnSpPr>
            <a:stCxn id="56" idx="3"/>
            <a:endCxn id="33" idx="3"/>
          </p:cNvCxnSpPr>
          <p:nvPr/>
        </p:nvCxnSpPr>
        <p:spPr>
          <a:xfrm flipV="1">
            <a:off x="8002730" y="4302417"/>
            <a:ext cx="57619" cy="2040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6" idx="3"/>
          </p:cNvCxnSpPr>
          <p:nvPr/>
        </p:nvCxnSpPr>
        <p:spPr>
          <a:xfrm flipV="1">
            <a:off x="8002730" y="1949605"/>
            <a:ext cx="610176" cy="4393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Plus 75"/>
          <p:cNvSpPr/>
          <p:nvPr/>
        </p:nvSpPr>
        <p:spPr>
          <a:xfrm>
            <a:off x="1929074" y="348783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82" name="TextBox 81"/>
          <p:cNvSpPr txBox="1"/>
          <p:nvPr/>
        </p:nvSpPr>
        <p:spPr>
          <a:xfrm rot="1800000">
            <a:off x="2305158" y="4456108"/>
            <a:ext cx="2198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Helvetica Neue Medium"/>
              </a:rPr>
              <a:t>write_after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81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 animBg="1"/>
      <p:bldP spid="76" grpId="0" animBg="1"/>
      <p:bldP spid="77" grpId="0" animBg="1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40666" y="2198600"/>
            <a:ext cx="5277085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5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8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1378" y="5787947"/>
            <a:ext cx="3404387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050" y="5203172"/>
            <a:ext cx="3879187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srgbClr val="604A7B"/>
                </a:solidFill>
                <a:latin typeface="Helvetica Neue Medium"/>
              </a:rPr>
              <a:t>write_after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(…,</a:t>
            </a:r>
            <a:r>
              <a:rPr lang="en-US" sz="3200" dirty="0" err="1">
                <a:solidFill>
                  <a:srgbClr val="953735"/>
                </a:solidFill>
                <a:latin typeface="Helvetica Neue Medium"/>
              </a:rPr>
              <a:t>deps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2815" y="3996267"/>
            <a:ext cx="2884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</a:t>
            </a:r>
            <a:endParaRPr lang="en-US" sz="2800" dirty="0">
              <a:solidFill>
                <a:prstClr val="black"/>
              </a:solidFill>
              <a:latin typeface="Helvetica Neue Medium"/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check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(L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337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45066" y="2752768"/>
            <a:ext cx="2895601" cy="2687591"/>
            <a:chOff x="5046133" y="4740739"/>
            <a:chExt cx="2895601" cy="268759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04985" y="6983305"/>
              <a:ext cx="1136749" cy="4450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046133" y="6983304"/>
              <a:ext cx="1964268" cy="4450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046133" y="4740739"/>
              <a:ext cx="1758851" cy="224256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457200">
                <a:lnSpc>
                  <a:spcPct val="70000"/>
                </a:lnSpc>
              </a:pPr>
              <a:endParaRPr lang="en-US" sz="700" dirty="0">
                <a:solidFill>
                  <a:srgbClr val="C0504D">
                    <a:lumMod val="75000"/>
                  </a:srgbClr>
                </a:solidFill>
                <a:latin typeface="Helvetica Neue Medium"/>
              </a:endParaRPr>
            </a:p>
            <a:p>
              <a:pPr defTabSz="457200">
                <a:lnSpc>
                  <a:spcPct val="70000"/>
                </a:lnSpc>
              </a:pPr>
              <a:r>
                <a:rPr lang="en-US" sz="2800" dirty="0" err="1">
                  <a:solidFill>
                    <a:srgbClr val="C0504D">
                      <a:lumMod val="75000"/>
                    </a:srgbClr>
                  </a:solidFill>
                  <a:latin typeface="Helvetica Neue Medium"/>
                </a:rPr>
                <a:t>deps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 </a:t>
              </a:r>
              <a:endParaRPr lang="en-US" sz="700" b="1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>
                <a:lnSpc>
                  <a:spcPct val="130000"/>
                </a:lnSpc>
              </a:pPr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L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337</a:t>
              </a:r>
              <a:endParaRPr lang="en-US" sz="2800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/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195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923709" y="2697666"/>
            <a:ext cx="299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dep_check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(A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195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87111" y="1233367"/>
            <a:ext cx="5130640" cy="965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Exposing values after </a:t>
            </a:r>
            <a:r>
              <a:rPr lang="en-US" sz="2400" b="1" dirty="0" err="1">
                <a:solidFill>
                  <a:prstClr val="black"/>
                </a:solidFill>
                <a:latin typeface="Helvetica Neue Medium"/>
              </a:rPr>
              <a:t>dep_checks</a:t>
            </a:r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 return ensures causal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32505" y="2045169"/>
            <a:ext cx="1906657" cy="1685806"/>
            <a:chOff x="132505" y="2045169"/>
            <a:chExt cx="1906657" cy="1685806"/>
          </a:xfrm>
        </p:grpSpPr>
        <p:sp>
          <p:nvSpPr>
            <p:cNvPr id="16" name="Freeform 15"/>
            <p:cNvSpPr/>
            <p:nvPr/>
          </p:nvSpPr>
          <p:spPr>
            <a:xfrm>
              <a:off x="677334" y="3259437"/>
              <a:ext cx="404233" cy="471538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942" y="2413001"/>
              <a:ext cx="227821" cy="1084065"/>
              <a:chOff x="464942" y="2413001"/>
              <a:chExt cx="227821" cy="108406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64942" y="2413001"/>
                <a:ext cx="119261" cy="1032933"/>
              </a:xfrm>
              <a:custGeom>
                <a:avLst/>
                <a:gdLst>
                  <a:gd name="connsiteX0" fmla="*/ 728 w 119261"/>
                  <a:gd name="connsiteY0" fmla="*/ 0 h 1032933"/>
                  <a:gd name="connsiteX1" fmla="*/ 17661 w 119261"/>
                  <a:gd name="connsiteY1" fmla="*/ 897466 h 1032933"/>
                  <a:gd name="connsiteX2" fmla="*/ 119261 w 119261"/>
                  <a:gd name="connsiteY2" fmla="*/ 1032933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61" h="1032933">
                    <a:moveTo>
                      <a:pt x="728" y="0"/>
                    </a:moveTo>
                    <a:cubicBezTo>
                      <a:pt x="-683" y="362655"/>
                      <a:pt x="-2094" y="725311"/>
                      <a:pt x="17661" y="897466"/>
                    </a:cubicBezTo>
                    <a:cubicBezTo>
                      <a:pt x="37416" y="1069621"/>
                      <a:pt x="102328" y="948266"/>
                      <a:pt x="119261" y="1032933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6487840">
                <a:off x="558073" y="3362377"/>
                <a:ext cx="119261" cy="150118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32505" y="2045169"/>
              <a:ext cx="190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Locator Key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3277" y="1479193"/>
            <a:ext cx="2863833" cy="2300464"/>
            <a:chOff x="923277" y="1479193"/>
            <a:chExt cx="2863833" cy="2300464"/>
          </a:xfrm>
        </p:grpSpPr>
        <p:sp>
          <p:nvSpPr>
            <p:cNvPr id="65" name="Freeform 64"/>
            <p:cNvSpPr/>
            <p:nvPr/>
          </p:nvSpPr>
          <p:spPr>
            <a:xfrm>
              <a:off x="1068868" y="3478631"/>
              <a:ext cx="527101" cy="301026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08612" y="1879600"/>
              <a:ext cx="427629" cy="1843471"/>
              <a:chOff x="1608612" y="2230970"/>
              <a:chExt cx="427629" cy="1492101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22964" y="2230970"/>
                <a:ext cx="313277" cy="1440193"/>
              </a:xfrm>
              <a:custGeom>
                <a:avLst/>
                <a:gdLst>
                  <a:gd name="connsiteX0" fmla="*/ 321734 w 340256"/>
                  <a:gd name="connsiteY0" fmla="*/ 0 h 1427964"/>
                  <a:gd name="connsiteX1" fmla="*/ 304800 w 340256"/>
                  <a:gd name="connsiteY1" fmla="*/ 1236133 h 1427964"/>
                  <a:gd name="connsiteX2" fmla="*/ 0 w 340256"/>
                  <a:gd name="connsiteY2" fmla="*/ 1354667 h 1427964"/>
                  <a:gd name="connsiteX0" fmla="*/ 296334 w 313277"/>
                  <a:gd name="connsiteY0" fmla="*/ 0 h 1491825"/>
                  <a:gd name="connsiteX1" fmla="*/ 279400 w 313277"/>
                  <a:gd name="connsiteY1" fmla="*/ 1236133 h 1491825"/>
                  <a:gd name="connsiteX2" fmla="*/ 0 w 313277"/>
                  <a:gd name="connsiteY2" fmla="*/ 1439334 h 1491825"/>
                  <a:gd name="connsiteX0" fmla="*/ 296334 w 313277"/>
                  <a:gd name="connsiteY0" fmla="*/ 0 h 1440193"/>
                  <a:gd name="connsiteX1" fmla="*/ 279400 w 313277"/>
                  <a:gd name="connsiteY1" fmla="*/ 1236133 h 1440193"/>
                  <a:gd name="connsiteX2" fmla="*/ 0 w 313277"/>
                  <a:gd name="connsiteY2" fmla="*/ 1439334 h 144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277" h="1440193">
                    <a:moveTo>
                      <a:pt x="296334" y="0"/>
                    </a:moveTo>
                    <a:cubicBezTo>
                      <a:pt x="314678" y="505177"/>
                      <a:pt x="328789" y="996244"/>
                      <a:pt x="279400" y="1236133"/>
                    </a:cubicBezTo>
                    <a:cubicBezTo>
                      <a:pt x="230011" y="1476022"/>
                      <a:pt x="200378" y="1436512"/>
                      <a:pt x="0" y="1439334"/>
                    </a:cubicBezTo>
                  </a:path>
                </a:pathLst>
              </a:custGeom>
              <a:ln w="38100" cmpd="sng">
                <a:solidFill>
                  <a:srgbClr val="FF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436198">
                <a:off x="1620253" y="3584594"/>
                <a:ext cx="126836" cy="150118"/>
              </a:xfrm>
              <a:prstGeom prst="triangle">
                <a:avLst/>
              </a:prstGeom>
              <a:solidFill>
                <a:srgbClr val="FF8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23277" y="1479193"/>
              <a:ext cx="2863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Unique Timestamp</a:t>
              </a:r>
            </a:p>
          </p:txBody>
        </p:sp>
      </p:grpSp>
      <p:sp>
        <p:nvSpPr>
          <p:cNvPr id="70" name="Freeform 69"/>
          <p:cNvSpPr/>
          <p:nvPr/>
        </p:nvSpPr>
        <p:spPr>
          <a:xfrm>
            <a:off x="5588000" y="4148667"/>
            <a:ext cx="474133" cy="1507066"/>
          </a:xfrm>
          <a:custGeom>
            <a:avLst/>
            <a:gdLst>
              <a:gd name="connsiteX0" fmla="*/ 50800 w 474133"/>
              <a:gd name="connsiteY0" fmla="*/ 1507066 h 1507066"/>
              <a:gd name="connsiteX1" fmla="*/ 474133 w 474133"/>
              <a:gd name="connsiteY1" fmla="*/ 558800 h 1507066"/>
              <a:gd name="connsiteX2" fmla="*/ 0 w 474133"/>
              <a:gd name="connsiteY2" fmla="*/ 0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1507066">
                <a:moveTo>
                  <a:pt x="50800" y="1507066"/>
                </a:moveTo>
                <a:lnTo>
                  <a:pt x="474133" y="5588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706533" y="3996267"/>
            <a:ext cx="558800" cy="1794933"/>
          </a:xfrm>
          <a:custGeom>
            <a:avLst/>
            <a:gdLst>
              <a:gd name="connsiteX0" fmla="*/ 0 w 558800"/>
              <a:gd name="connsiteY0" fmla="*/ 0 h 1794933"/>
              <a:gd name="connsiteX1" fmla="*/ 558800 w 558800"/>
              <a:gd name="connsiteY1" fmla="*/ 660400 h 1794933"/>
              <a:gd name="connsiteX2" fmla="*/ 33867 w 558800"/>
              <a:gd name="connsiteY2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794933">
                <a:moveTo>
                  <a:pt x="0" y="0"/>
                </a:moveTo>
                <a:lnTo>
                  <a:pt x="558800" y="660400"/>
                </a:lnTo>
                <a:lnTo>
                  <a:pt x="33867" y="1794933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689599" y="3200399"/>
            <a:ext cx="2523067" cy="2692400"/>
          </a:xfrm>
          <a:custGeom>
            <a:avLst/>
            <a:gdLst>
              <a:gd name="connsiteX0" fmla="*/ 0 w 1507066"/>
              <a:gd name="connsiteY0" fmla="*/ 2692400 h 2692400"/>
              <a:gd name="connsiteX1" fmla="*/ 1507066 w 1507066"/>
              <a:gd name="connsiteY1" fmla="*/ 2624666 h 2692400"/>
              <a:gd name="connsiteX2" fmla="*/ 1270000 w 1507066"/>
              <a:gd name="connsiteY2" fmla="*/ 220133 h 2692400"/>
              <a:gd name="connsiteX3" fmla="*/ 50800 w 1507066"/>
              <a:gd name="connsiteY3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066" h="2692400">
                <a:moveTo>
                  <a:pt x="0" y="2692400"/>
                </a:moveTo>
                <a:lnTo>
                  <a:pt x="1507066" y="2624666"/>
                </a:lnTo>
                <a:lnTo>
                  <a:pt x="1270000" y="220133"/>
                </a:lnTo>
                <a:lnTo>
                  <a:pt x="50800" y="0"/>
                </a:ln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587999" y="3301999"/>
            <a:ext cx="2506133" cy="2472266"/>
          </a:xfrm>
          <a:custGeom>
            <a:avLst/>
            <a:gdLst>
              <a:gd name="connsiteX0" fmla="*/ 0 w 1405466"/>
              <a:gd name="connsiteY0" fmla="*/ 0 h 2472266"/>
              <a:gd name="connsiteX1" fmla="*/ 1185333 w 1405466"/>
              <a:gd name="connsiteY1" fmla="*/ 203200 h 2472266"/>
              <a:gd name="connsiteX2" fmla="*/ 1405466 w 1405466"/>
              <a:gd name="connsiteY2" fmla="*/ 2438400 h 2472266"/>
              <a:gd name="connsiteX3" fmla="*/ 169333 w 1405466"/>
              <a:gd name="connsiteY3" fmla="*/ 2472266 h 24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466" h="2472266">
                <a:moveTo>
                  <a:pt x="0" y="0"/>
                </a:moveTo>
                <a:lnTo>
                  <a:pt x="1185333" y="203200"/>
                </a:lnTo>
                <a:lnTo>
                  <a:pt x="1405466" y="2438400"/>
                </a:lnTo>
                <a:lnTo>
                  <a:pt x="169333" y="2472266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61" grpId="0"/>
      <p:bldP spid="63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Architecture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4600" cy="4525963"/>
          </a:xfrm>
        </p:spPr>
        <p:txBody>
          <a:bodyPr>
            <a:normAutofit/>
          </a:bodyPr>
          <a:lstStyle/>
          <a:p>
            <a:r>
              <a:rPr lang="en-US" dirty="0"/>
              <a:t>All ops local, replicate in background</a:t>
            </a:r>
          </a:p>
          <a:p>
            <a:pPr lvl="1"/>
            <a:r>
              <a:rPr lang="en-US" dirty="0"/>
              <a:t>Availability and low latency</a:t>
            </a:r>
          </a:p>
          <a:p>
            <a:pPr lvl="1"/>
            <a:endParaRPr lang="en-US" dirty="0"/>
          </a:p>
          <a:p>
            <a:r>
              <a:rPr lang="en-US" dirty="0"/>
              <a:t>Shard data across many nodes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endParaRPr lang="en-US" dirty="0"/>
          </a:p>
          <a:p>
            <a:r>
              <a:rPr lang="en-US" dirty="0"/>
              <a:t>Control replication with dependencies</a:t>
            </a:r>
          </a:p>
          <a:p>
            <a:pPr lvl="1"/>
            <a:r>
              <a:rPr lang="en-US" dirty="0"/>
              <a:t>Causal consistency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Many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1878" y="5180086"/>
            <a:ext cx="769616" cy="1005769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1878" y="4184389"/>
            <a:ext cx="384808" cy="995697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3898" y="3544547"/>
            <a:ext cx="668097" cy="2641308"/>
            <a:chOff x="4273640" y="3544547"/>
            <a:chExt cx="668097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273640" y="5253861"/>
              <a:ext cx="457976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06302" y="3713102"/>
            <a:ext cx="1306075" cy="2472753"/>
            <a:chOff x="4466044" y="3713102"/>
            <a:chExt cx="1306075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466044" y="5468675"/>
              <a:ext cx="1095954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51878" y="3352143"/>
            <a:ext cx="384808" cy="832246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314043"/>
            <a:ext cx="11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4107532"/>
            <a:ext cx="116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0800" y="5140672"/>
            <a:ext cx="11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12646" y="6136035"/>
            <a:ext cx="22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Current Write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82803" y="4630516"/>
            <a:ext cx="104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1945" y="5037992"/>
            <a:ext cx="109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92667" y="3132667"/>
            <a:ext cx="3611752" cy="2607733"/>
            <a:chOff x="592667" y="3132667"/>
            <a:chExt cx="3611752" cy="2607733"/>
          </a:xfrm>
        </p:grpSpPr>
        <p:sp>
          <p:nvSpPr>
            <p:cNvPr id="41" name="Rounded Rectangle 40"/>
            <p:cNvSpPr/>
            <p:nvPr/>
          </p:nvSpPr>
          <p:spPr>
            <a:xfrm>
              <a:off x="2590800" y="3132667"/>
              <a:ext cx="1613619" cy="2607733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Same Process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51984" y="4555065"/>
            <a:ext cx="4248548" cy="1063124"/>
            <a:chOff x="4184252" y="4555065"/>
            <a:chExt cx="4248548" cy="1063124"/>
          </a:xfrm>
        </p:grpSpPr>
        <p:sp>
          <p:nvSpPr>
            <p:cNvPr id="42" name="Rounded Rectangle 41"/>
            <p:cNvSpPr/>
            <p:nvPr/>
          </p:nvSpPr>
          <p:spPr>
            <a:xfrm>
              <a:off x="4184252" y="4555065"/>
              <a:ext cx="2978548" cy="1063124"/>
            </a:xfrm>
            <a:prstGeom prst="round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97333" y="4718421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72151" y="3210279"/>
            <a:ext cx="4607052" cy="1277053"/>
            <a:chOff x="4204419" y="3244145"/>
            <a:chExt cx="4607052" cy="1277053"/>
          </a:xfrm>
        </p:grpSpPr>
        <p:sp>
          <p:nvSpPr>
            <p:cNvPr id="45" name="TextBox 44"/>
            <p:cNvSpPr txBox="1"/>
            <p:nvPr/>
          </p:nvSpPr>
          <p:spPr>
            <a:xfrm>
              <a:off x="7162800" y="3367619"/>
              <a:ext cx="1648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04419" y="3244145"/>
              <a:ext cx="2958381" cy="1277053"/>
            </a:xfrm>
            <a:prstGeom prst="round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0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28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95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  <a:noFill/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29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85198"/>
            <a:ext cx="8445500" cy="69495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extra server-side state to calculate </a:t>
            </a:r>
          </a:p>
        </p:txBody>
      </p:sp>
    </p:spTree>
    <p:extLst>
      <p:ext uri="{BB962C8B-B14F-4D97-AF65-F5344CB8AC3E}">
        <p14:creationId xmlns:p14="http://schemas.microsoft.com/office/powerpoint/2010/main" val="15121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 (review)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processes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</a:t>
            </a:r>
            <a:r>
              <a:rPr lang="en-US" dirty="0"/>
              <a:t>processes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eaLnBrk="1" hangingPunct="1"/>
            <a:r>
              <a:rPr lang="en-US" sz="2400" dirty="0"/>
              <a:t>Concurrent: Ops not causally related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Small superset of nearest dependencies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30</a:t>
            </a:fld>
            <a:endParaRPr lang="en-US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98587"/>
            <a:ext cx="4256698" cy="1660164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to track:</a:t>
            </a:r>
          </a:p>
          <a:p>
            <a:pPr lvl="1"/>
            <a:r>
              <a:rPr lang="en-US" dirty="0"/>
              <a:t>Last write</a:t>
            </a:r>
          </a:p>
          <a:p>
            <a:pPr lvl="1"/>
            <a:r>
              <a:rPr lang="en-US" dirty="0"/>
              <a:t>Subsequent reads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137581" y="5241287"/>
            <a:ext cx="3278419" cy="1268386"/>
            <a:chOff x="592667" y="3491966"/>
            <a:chExt cx="3278419" cy="1268386"/>
          </a:xfrm>
        </p:grpSpPr>
        <p:sp>
          <p:nvSpPr>
            <p:cNvPr id="59" name="Rounded Rectangle 58"/>
            <p:cNvSpPr/>
            <p:nvPr/>
          </p:nvSpPr>
          <p:spPr>
            <a:xfrm rot="19584064">
              <a:off x="2257467" y="3491966"/>
              <a:ext cx="1613619" cy="796464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Thread-of-Execution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41660" y="4688433"/>
            <a:ext cx="3156017" cy="1133938"/>
            <a:chOff x="4201185" y="4487333"/>
            <a:chExt cx="3156017" cy="1133938"/>
          </a:xfrm>
        </p:grpSpPr>
        <p:sp>
          <p:nvSpPr>
            <p:cNvPr id="69" name="Rounded Rectangle 68"/>
            <p:cNvSpPr/>
            <p:nvPr/>
          </p:nvSpPr>
          <p:spPr>
            <a:xfrm rot="462722">
              <a:off x="4201185" y="4487333"/>
              <a:ext cx="1958461" cy="1028219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21735" y="4790274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97737" y="4216409"/>
            <a:ext cx="2245246" cy="830997"/>
            <a:chOff x="4776394" y="3115149"/>
            <a:chExt cx="2916931" cy="1548762"/>
          </a:xfrm>
        </p:grpSpPr>
        <p:sp>
          <p:nvSpPr>
            <p:cNvPr id="72" name="TextBox 71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57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them suffices for causality</a:t>
            </a:r>
          </a:p>
          <a:p>
            <a:pPr lvl="1"/>
            <a:r>
              <a:rPr lang="en-US" dirty="0"/>
              <a:t>Competitive to eventually-consistent system</a:t>
            </a:r>
          </a:p>
          <a:p>
            <a:endParaRPr lang="en-US" dirty="0"/>
          </a:p>
          <a:p>
            <a:r>
              <a:rPr lang="en-US" dirty="0"/>
              <a:t>Never store dependencies on the server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Simplifies client-side </a:t>
            </a:r>
            <a:r>
              <a:rPr lang="en-US" dirty="0" err="1"/>
              <a:t>dep</a:t>
            </a:r>
            <a:r>
              <a:rPr lang="en-US" dirty="0"/>
              <a:t> tracking</a:t>
            </a:r>
          </a:p>
          <a:p>
            <a:pPr lvl="1"/>
            <a:r>
              <a:rPr lang="en-US" dirty="0"/>
              <a:t>Clear on every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25741" y="3760836"/>
            <a:ext cx="2245246" cy="830997"/>
            <a:chOff x="4776394" y="3115149"/>
            <a:chExt cx="2916931" cy="1548762"/>
          </a:xfrm>
        </p:grpSpPr>
        <p:sp>
          <p:nvSpPr>
            <p:cNvPr id="9" name="TextBox 8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86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5489" cy="1143000"/>
          </a:xfrm>
        </p:spPr>
        <p:txBody>
          <a:bodyPr>
            <a:normAutofit/>
          </a:bodyPr>
          <a:lstStyle/>
          <a:p>
            <a:r>
              <a:rPr lang="en-US" dirty="0"/>
              <a:t>Scalable Causal+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 rot="19201645">
            <a:off x="7614199" y="765891"/>
            <a:ext cx="995704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0" name="Rounded Rectangle 19"/>
          <p:cNvSpPr/>
          <p:nvPr/>
        </p:nvSpPr>
        <p:spPr>
          <a:xfrm rot="19201645">
            <a:off x="7737476" y="835197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1" name="Group 20"/>
          <p:cNvGrpSpPr/>
          <p:nvPr/>
        </p:nvGrpSpPr>
        <p:grpSpPr>
          <a:xfrm rot="19201645">
            <a:off x="7825104" y="969859"/>
            <a:ext cx="580254" cy="1180236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 rot="19201645">
            <a:off x="7339772" y="2922244"/>
            <a:ext cx="1038095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8" name="Rounded Rectangle 27"/>
          <p:cNvSpPr/>
          <p:nvPr/>
        </p:nvSpPr>
        <p:spPr>
          <a:xfrm rot="19201645">
            <a:off x="7480042" y="3016669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201645">
            <a:off x="7567670" y="3151331"/>
            <a:ext cx="580254" cy="1180236"/>
            <a:chOff x="2225527" y="2028429"/>
            <a:chExt cx="1625600" cy="3306469"/>
          </a:xfrm>
        </p:grpSpPr>
        <p:sp>
          <p:nvSpPr>
            <p:cNvPr id="30" name="Oval 29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32</a:t>
            </a:fld>
            <a:endParaRPr lang="en-US"/>
          </a:p>
        </p:txBody>
      </p:sp>
      <p:cxnSp>
        <p:nvCxnSpPr>
          <p:cNvPr id="74" name="Straight Arrow Connector 73"/>
          <p:cNvCxnSpPr>
            <a:stCxn id="8" idx="6"/>
            <a:endCxn id="33" idx="3"/>
          </p:cNvCxnSpPr>
          <p:nvPr/>
        </p:nvCxnSpPr>
        <p:spPr>
          <a:xfrm flipV="1">
            <a:off x="5706859" y="4302417"/>
            <a:ext cx="2353490" cy="1468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06859" y="2125133"/>
            <a:ext cx="2592360" cy="356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8011" y="1159229"/>
            <a:ext cx="6383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From fully distributed operation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82204" y="249146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04" y="3987476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2204" y="4735483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2204" y="5483490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6" name="Plus 75"/>
          <p:cNvSpPr/>
          <p:nvPr/>
        </p:nvSpPr>
        <p:spPr>
          <a:xfrm>
            <a:off x="1947362" y="564912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3" name="Plus 72"/>
          <p:cNvSpPr/>
          <p:nvPr/>
        </p:nvSpPr>
        <p:spPr>
          <a:xfrm>
            <a:off x="1947362" y="487069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8" name="Plus 77"/>
          <p:cNvSpPr/>
          <p:nvPr/>
        </p:nvSpPr>
        <p:spPr>
          <a:xfrm>
            <a:off x="1947362" y="4174131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9" name="Plus 78"/>
          <p:cNvSpPr/>
          <p:nvPr/>
        </p:nvSpPr>
        <p:spPr>
          <a:xfrm>
            <a:off x="1947362" y="2654564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2204" y="3239469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81" name="Plus 80"/>
          <p:cNvSpPr/>
          <p:nvPr/>
        </p:nvSpPr>
        <p:spPr>
          <a:xfrm>
            <a:off x="1947362" y="341626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>
            <a:off x="2306204" y="5771363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4069" y="4122610"/>
            <a:ext cx="1932331" cy="26298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2284069" y="2943334"/>
            <a:ext cx="1797190" cy="15949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306204" y="4969104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271798" y="3239469"/>
            <a:ext cx="2047525" cy="45498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8" idx="1"/>
          </p:cNvCxnSpPr>
          <p:nvPr/>
        </p:nvCxnSpPr>
        <p:spPr>
          <a:xfrm flipV="1">
            <a:off x="2306204" y="5567806"/>
            <a:ext cx="2013119" cy="2035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1282362">
            <a:off x="2340402" y="526756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284069" y="3992112"/>
            <a:ext cx="1788723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1200874">
            <a:off x="2292866" y="369187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306205" y="2752768"/>
            <a:ext cx="1847222" cy="1905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419922">
            <a:off x="2807494" y="2445634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306204" y="4765547"/>
            <a:ext cx="1775055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1282362">
            <a:off x="2801968" y="4465305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322697" y="3175000"/>
            <a:ext cx="1830730" cy="32952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21008412">
            <a:off x="2759192" y="2941452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104" name="Straight Arrow Connector 103"/>
          <p:cNvCxnSpPr>
            <a:stCxn id="6" idx="6"/>
          </p:cNvCxnSpPr>
          <p:nvPr/>
        </p:nvCxnSpPr>
        <p:spPr>
          <a:xfrm flipV="1">
            <a:off x="5706859" y="3824318"/>
            <a:ext cx="1906446" cy="126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" idx="6"/>
          </p:cNvCxnSpPr>
          <p:nvPr/>
        </p:nvCxnSpPr>
        <p:spPr>
          <a:xfrm flipV="1">
            <a:off x="5706859" y="1647035"/>
            <a:ext cx="2145316" cy="2303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7484533" y="1380067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7233961" y="3540241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991804" y="1879600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678607" y="4046382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113" name="Straight Arrow Connector 112"/>
          <p:cNvCxnSpPr>
            <a:endCxn id="23" idx="2"/>
          </p:cNvCxnSpPr>
          <p:nvPr/>
        </p:nvCxnSpPr>
        <p:spPr>
          <a:xfrm>
            <a:off x="7613305" y="1417638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31488" y="3573081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077133" y="1912844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799718" y="4087689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9261890">
            <a:off x="7535231" y="120742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19" name="Rectangle 118"/>
          <p:cNvSpPr/>
          <p:nvPr/>
        </p:nvSpPr>
        <p:spPr>
          <a:xfrm rot="19261890">
            <a:off x="7298073" y="337837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 rot="19261890">
            <a:off x="7944950" y="4139620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2" name="Rectangle 121"/>
          <p:cNvSpPr/>
          <p:nvPr/>
        </p:nvSpPr>
        <p:spPr>
          <a:xfrm rot="19261890">
            <a:off x="8226089" y="1960573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153427" y="3684858"/>
            <a:ext cx="394764" cy="2105700"/>
            <a:chOff x="4153427" y="3684858"/>
            <a:chExt cx="394764" cy="2105700"/>
          </a:xfrm>
        </p:grpSpPr>
        <p:sp>
          <p:nvSpPr>
            <p:cNvPr id="100" name="Rectangle 99"/>
            <p:cNvSpPr/>
            <p:nvPr/>
          </p:nvSpPr>
          <p:spPr>
            <a:xfrm>
              <a:off x="4216400" y="3684858"/>
              <a:ext cx="331791" cy="299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53427" y="5490844"/>
              <a:ext cx="331791" cy="2997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2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3" grpId="0" animBg="1"/>
      <p:bldP spid="78" grpId="0" animBg="1"/>
      <p:bldP spid="79" grpId="0" animBg="1"/>
      <p:bldP spid="81" grpId="0" animBg="1"/>
      <p:bldP spid="82" grpId="0"/>
      <p:bldP spid="85" grpId="0"/>
      <p:bldP spid="88" grpId="0"/>
      <p:bldP spid="91" grpId="0"/>
      <p:bldP spid="94" grpId="0"/>
      <p:bldP spid="108" grpId="0" animBg="1"/>
      <p:bldP spid="109" grpId="0" animBg="1"/>
      <p:bldP spid="110" grpId="0" animBg="1"/>
      <p:bldP spid="111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Shard data for scalable storage</a:t>
            </a:r>
          </a:p>
          <a:p>
            <a:endParaRPr lang="en-US" dirty="0"/>
          </a:p>
          <a:p>
            <a:r>
              <a:rPr lang="en-US" dirty="0"/>
              <a:t>New distributed protocol for </a:t>
            </a:r>
            <a:r>
              <a:rPr lang="en-US" dirty="0" err="1"/>
              <a:t>scalably</a:t>
            </a:r>
            <a:r>
              <a:rPr lang="en-US" dirty="0"/>
              <a:t> applying writes across shards</a:t>
            </a:r>
          </a:p>
          <a:p>
            <a:endParaRPr lang="en-US" dirty="0"/>
          </a:p>
          <a:p>
            <a:r>
              <a:rPr lang="en-US" dirty="0"/>
              <a:t>Also need a new distributed protocol for consistently reading data across shards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3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Aren’t Enough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1" y="2198600"/>
            <a:ext cx="5680916" cy="4342686"/>
            <a:chOff x="457201" y="2198600"/>
            <a:chExt cx="5680916" cy="4342686"/>
          </a:xfrm>
        </p:grpSpPr>
        <p:sp>
          <p:nvSpPr>
            <p:cNvPr id="48" name="Rounded Rectangle 47"/>
            <p:cNvSpPr/>
            <p:nvPr/>
          </p:nvSpPr>
          <p:spPr>
            <a:xfrm>
              <a:off x="457201" y="2198600"/>
              <a:ext cx="5680916" cy="4342686"/>
            </a:xfrm>
            <a:prstGeom prst="roundRect">
              <a:avLst>
                <a:gd name="adj" fmla="val 922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35766" y="2375506"/>
              <a:ext cx="2116587" cy="406099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81259" y="2752767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A-F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G-L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M-R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S-Z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469622" y="2824274"/>
            <a:ext cx="931251" cy="3064322"/>
            <a:chOff x="4469622" y="2824274"/>
            <a:chExt cx="931251" cy="3064322"/>
          </a:xfrm>
        </p:grpSpPr>
        <p:sp>
          <p:nvSpPr>
            <p:cNvPr id="85" name="Rectangle 84"/>
            <p:cNvSpPr/>
            <p:nvPr/>
          </p:nvSpPr>
          <p:spPr>
            <a:xfrm>
              <a:off x="4469622" y="2824274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1167" y="5613019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5072" y="2644159"/>
            <a:ext cx="1524000" cy="1684118"/>
            <a:chOff x="745072" y="2644159"/>
            <a:chExt cx="1524000" cy="1684118"/>
          </a:xfrm>
        </p:grpSpPr>
        <p:sp>
          <p:nvSpPr>
            <p:cNvPr id="51" name="Rectangle 50"/>
            <p:cNvSpPr/>
            <p:nvPr/>
          </p:nvSpPr>
          <p:spPr>
            <a:xfrm>
              <a:off x="745072" y="3752531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Web </a:t>
              </a:r>
              <a:r>
                <a:rPr lang="en-US" sz="2400" dirty="0" err="1">
                  <a:latin typeface="Helvetica Neue Medium"/>
                  <a:cs typeface="Helvetica Neue Medium"/>
                </a:rPr>
                <a:t>Srv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pic>
          <p:nvPicPr>
            <p:cNvPr id="36" name="Picture 35" descr="Churc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9" b="97207" l="8939" r="88827">
                          <a14:foregroundMark x1="22346" y1="39106" x2="21788" y2="44134"/>
                          <a14:foregroundMark x1="29609" y1="67039" x2="29609" y2="67039"/>
                          <a14:foregroundMark x1="79888" y1="72626" x2="67039" y2="90503"/>
                          <a14:foregroundMark x1="63128" y1="87709" x2="60894" y2="92179"/>
                          <a14:foregroundMark x1="87151" y1="92179" x2="87151" y2="92179"/>
                          <a14:foregroundMark x1="24022" y1="91620" x2="27374" y2="85475"/>
                          <a14:foregroundMark x1="36872" y1="91620" x2="23464" y2="92179"/>
                          <a14:foregroundMark x1="58101" y1="91061" x2="48603" y2="97207"/>
                          <a14:foregroundMark x1="21788" y1="36313" x2="27933" y2="20112"/>
                          <a14:foregroundMark x1="26816" y1="15642" x2="36313" y2="6145"/>
                          <a14:foregroundMark x1="40782" y1="5028" x2="54190" y2="3911"/>
                          <a14:foregroundMark x1="84358" y1="35754" x2="82123" y2="56983"/>
                          <a14:foregroundMark x1="84916" y1="29050" x2="84916" y2="32961"/>
                          <a14:backgroundMark x1="40223" y1="1676" x2="55307" y2="1117"/>
                          <a14:backgroundMark x1="84358" y1="50838" x2="85475" y2="3854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2040" y="2644159"/>
              <a:ext cx="1135597" cy="113559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16431" y="1167176"/>
            <a:ext cx="8151068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Medium"/>
              </a:rPr>
              <a:t>Asynchronous requests + distributed data = ??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69072" y="3249194"/>
            <a:ext cx="1981195" cy="719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69072" y="4157047"/>
            <a:ext cx="1812187" cy="1593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38117" y="2176611"/>
            <a:ext cx="2798576" cy="707886"/>
            <a:chOff x="-728476" y="2395990"/>
            <a:chExt cx="2798576" cy="7078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728476" y="2395990"/>
              <a:ext cx="1024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75456" y="3051606"/>
            <a:ext cx="2908324" cy="707886"/>
            <a:chOff x="-838224" y="2417668"/>
            <a:chExt cx="2908324" cy="70788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838224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587" y="4157047"/>
            <a:ext cx="2815106" cy="707886"/>
            <a:chOff x="-745006" y="2417668"/>
            <a:chExt cx="2815106" cy="70788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745006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14730" y="1739460"/>
            <a:ext cx="1752769" cy="2690415"/>
            <a:chOff x="148137" y="2291713"/>
            <a:chExt cx="1752769" cy="2690415"/>
          </a:xfrm>
        </p:grpSpPr>
        <p:grpSp>
          <p:nvGrpSpPr>
            <p:cNvPr id="59" name="Group 58"/>
            <p:cNvGrpSpPr/>
            <p:nvPr/>
          </p:nvGrpSpPr>
          <p:grpSpPr>
            <a:xfrm>
              <a:off x="148137" y="2291713"/>
              <a:ext cx="1752769" cy="2178615"/>
              <a:chOff x="219387" y="575162"/>
              <a:chExt cx="1752769" cy="217861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19387" y="575162"/>
                <a:ext cx="17527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Turing’s</a:t>
                </a:r>
              </a:p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Operations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>
                    <a:latin typeface="Helvetica Neue Medium"/>
                    <a:cs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" name="Rectangle 68"/>
          <p:cNvSpPr/>
          <p:nvPr/>
        </p:nvSpPr>
        <p:spPr>
          <a:xfrm>
            <a:off x="4469622" y="2819929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35" y="5617790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I &lt;3 Job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619800" y="2911714"/>
            <a:ext cx="845600" cy="454664"/>
            <a:chOff x="-2519295" y="2795376"/>
            <a:chExt cx="845600" cy="454664"/>
          </a:xfrm>
        </p:grpSpPr>
        <p:sp>
          <p:nvSpPr>
            <p:cNvPr id="72" name="Rectangle 71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/>
          <p:nvPr/>
        </p:nvSpPr>
        <p:spPr>
          <a:xfrm>
            <a:off x="748276" y="4531150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20241" y="4647294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63392" y="5750808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35987" y="3175926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6431" y="5009528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58092" y="4918162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23057" y="5026553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137327" y="3385414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140127" y="6114099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22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Read-Only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3400"/>
          </a:xfrm>
        </p:spPr>
        <p:txBody>
          <a:bodyPr/>
          <a:lstStyle/>
          <a:p>
            <a:r>
              <a:rPr lang="en-US" dirty="0"/>
              <a:t>Consistent up-to-date view of data</a:t>
            </a:r>
          </a:p>
          <a:p>
            <a:pPr lvl="1"/>
            <a:r>
              <a:rPr lang="en-US" dirty="0"/>
              <a:t>Across many servers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35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50769" y="2981958"/>
            <a:ext cx="6904131" cy="3047244"/>
            <a:chOff x="550769" y="2981958"/>
            <a:chExt cx="6904131" cy="3047244"/>
          </a:xfrm>
        </p:grpSpPr>
        <p:grpSp>
          <p:nvGrpSpPr>
            <p:cNvPr id="44" name="Group 43"/>
            <p:cNvGrpSpPr/>
            <p:nvPr/>
          </p:nvGrpSpPr>
          <p:grpSpPr>
            <a:xfrm>
              <a:off x="3213131" y="5567537"/>
              <a:ext cx="4241769" cy="461665"/>
              <a:chOff x="3213131" y="5418901"/>
              <a:chExt cx="4241769" cy="461665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353943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Logical Time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252424" y="3438248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42861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955218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98549" y="3130440"/>
              <a:ext cx="218026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Alan…Friends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84328" y="2981958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18323" y="2981958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385427" y="4248305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76211" y="4134408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047200" y="3948812"/>
              <a:ext cx="20316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Alan…Status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997032" y="4134407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209546" y="3791516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62096" y="3791516"/>
              <a:ext cx="469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42746" y="317213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Boss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76459" y="3172136"/>
              <a:ext cx="845600" cy="454664"/>
              <a:chOff x="-2519295" y="2795376"/>
              <a:chExt cx="845600" cy="45466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Boss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/>
            <p:cNvSpPr/>
            <p:nvPr/>
          </p:nvSpPr>
          <p:spPr>
            <a:xfrm>
              <a:off x="6358879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88805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3252424" y="5034789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242861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55218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50769" y="4726981"/>
              <a:ext cx="252804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Alonzo…Friends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84328" y="4578499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18323" y="4578499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2746" y="4768677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Alan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76459" y="4751277"/>
              <a:ext cx="845600" cy="454664"/>
              <a:chOff x="-2519295" y="2777976"/>
              <a:chExt cx="845600" cy="45466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-2519295" y="27779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Alan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Arrow Connector 53"/>
          <p:cNvCxnSpPr/>
          <p:nvPr/>
        </p:nvCxnSpPr>
        <p:spPr>
          <a:xfrm>
            <a:off x="4403278" y="2923542"/>
            <a:ext cx="0" cy="2710080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84152" y="3012735"/>
            <a:ext cx="0" cy="2554802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0659" y="3001231"/>
            <a:ext cx="0" cy="2632391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047200" y="6024185"/>
            <a:ext cx="6299890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More on transactions next time!</a:t>
            </a:r>
          </a:p>
        </p:txBody>
      </p:sp>
    </p:spTree>
    <p:extLst>
      <p:ext uri="{BB962C8B-B14F-4D97-AF65-F5344CB8AC3E}">
        <p14:creationId xmlns:p14="http://schemas.microsoft.com/office/powerpoint/2010/main" val="20623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82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COPS Scaling Evaluation</a:t>
            </a:r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2" y="1090573"/>
            <a:ext cx="9107585" cy="47646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9332" y="1090573"/>
            <a:ext cx="9107585" cy="4764616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9332" y="1090573"/>
            <a:ext cx="9107585" cy="4764616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9332" y="1090573"/>
            <a:ext cx="9107585" cy="4764616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9332" y="1090573"/>
            <a:ext cx="9107585" cy="4764616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9332" y="1090573"/>
            <a:ext cx="9107585" cy="4764616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812215" y="7007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47199" y="6024185"/>
            <a:ext cx="7323077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More servers =&gt; More operations/sec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Scalable causal consistency</a:t>
            </a:r>
          </a:p>
          <a:p>
            <a:pPr lvl="1"/>
            <a:r>
              <a:rPr lang="en-US" dirty="0"/>
              <a:t>Shard for scalable storage</a:t>
            </a:r>
          </a:p>
          <a:p>
            <a:pPr lvl="1"/>
            <a:r>
              <a:rPr lang="en-US" dirty="0"/>
              <a:t>Distributed protocols for coordinating writes and reads</a:t>
            </a:r>
          </a:p>
          <a:p>
            <a:pPr lvl="2"/>
            <a:r>
              <a:rPr lang="en-US" dirty="0"/>
              <a:t>Evaluation confirms scalability</a:t>
            </a:r>
          </a:p>
          <a:p>
            <a:endParaRPr lang="en-US" dirty="0"/>
          </a:p>
          <a:p>
            <a:r>
              <a:rPr lang="en-US" dirty="0"/>
              <a:t>All operations handled in local datacenter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Low latency</a:t>
            </a:r>
          </a:p>
          <a:p>
            <a:pPr lvl="1"/>
            <a:endParaRPr lang="en-US" dirty="0"/>
          </a:p>
          <a:p>
            <a:r>
              <a:rPr lang="en-US" dirty="0"/>
              <a:t>We’re thinking </a:t>
            </a:r>
            <a:r>
              <a:rPr lang="en-US" dirty="0" err="1"/>
              <a:t>scalably</a:t>
            </a:r>
            <a:r>
              <a:rPr lang="en-US" dirty="0"/>
              <a:t> now!</a:t>
            </a:r>
          </a:p>
          <a:p>
            <a:pPr lvl="1"/>
            <a:r>
              <a:rPr lang="en-US" dirty="0"/>
              <a:t>Next time: scalable strong consistency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0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8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Causal+ Consistency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orders all operations, does not totally order them</a:t>
            </a:r>
          </a:p>
          <a:p>
            <a:pPr lvl="1"/>
            <a:r>
              <a:rPr lang="en-US" sz="2000" dirty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/>
              <a:t>Guarantees</a:t>
            </a:r>
          </a:p>
          <a:p>
            <a:pPr lvl="1"/>
            <a:r>
              <a:rPr lang="en-US" sz="2000" dirty="0"/>
              <a:t>For each process, ∃ an order of all writes + that process’s reads</a:t>
            </a:r>
          </a:p>
          <a:p>
            <a:pPr lvl="1"/>
            <a:r>
              <a:rPr lang="en-US" sz="2000" dirty="0"/>
              <a:t>Order respects the happens-before (</a:t>
            </a:r>
            <a:r>
              <a:rPr lang="en-US" sz="2000" dirty="0">
                <a:sym typeface="Wingdings"/>
              </a:rPr>
              <a:t>) </a:t>
            </a:r>
            <a:r>
              <a:rPr lang="en-US" sz="2000" dirty="0"/>
              <a:t>ordering of operations</a:t>
            </a:r>
          </a:p>
          <a:p>
            <a:pPr lvl="1"/>
            <a:r>
              <a:rPr lang="en-US" sz="2000" dirty="0"/>
              <a:t>+ replicas converge to the same state</a:t>
            </a:r>
          </a:p>
          <a:p>
            <a:pPr lvl="2"/>
            <a:r>
              <a:rPr lang="en-US" sz="160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205466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678001"/>
          </a:xfrm>
        </p:spPr>
        <p:txBody>
          <a:bodyPr/>
          <a:lstStyle/>
          <a:p>
            <a:r>
              <a:rPr lang="en-US" b="0" dirty="0"/>
              <a:t>Causal consistency within replicated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6810786" cy="161203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err="1"/>
              <a:t>Linearizability</a:t>
            </a:r>
            <a:r>
              <a:rPr lang="en-US" sz="2400" dirty="0"/>
              <a:t> / sequential:  Eager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low-latency for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18817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76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360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744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8604658" cy="2438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Causal consistency:  Lazy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consistency for low-latency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Maintain local ordering when replicating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Operations may be lost if failure before replication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398004" y="2560485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04786"/>
              </p:ext>
            </p:extLst>
          </p:nvPr>
        </p:nvGraphicFramePr>
        <p:xfrm>
          <a:off x="288324" y="2739045"/>
          <a:ext cx="8591550" cy="218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  <p:sp>
        <p:nvSpPr>
          <p:cNvPr id="7" name="Donut 6"/>
          <p:cNvSpPr/>
          <p:nvPr/>
        </p:nvSpPr>
        <p:spPr>
          <a:xfrm>
            <a:off x="5739358" y="3038715"/>
            <a:ext cx="1061701" cy="139355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354" y="5207676"/>
            <a:ext cx="3330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It’s time to think about scalability!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9865" y="328274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9865" y="38586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9865" y="4454153"/>
            <a:ext cx="56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01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91620"/>
              </p:ext>
            </p:extLst>
          </p:nvPr>
        </p:nvGraphicFramePr>
        <p:xfrm>
          <a:off x="288324" y="2739045"/>
          <a:ext cx="8591550" cy="328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Next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Time!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</p:spTree>
    <p:extLst>
      <p:ext uri="{BB962C8B-B14F-4D97-AF65-F5344CB8AC3E}">
        <p14:creationId xmlns:p14="http://schemas.microsoft.com/office/powerpoint/2010/main" val="21995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1210</Words>
  <Application>Microsoft Macintosh PowerPoint</Application>
  <PresentationFormat>Overhead</PresentationFormat>
  <Paragraphs>531</Paragraphs>
  <Slides>38</Slides>
  <Notes>25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Helvetica Neue Medium</vt:lpstr>
      <vt:lpstr>Mangal</vt:lpstr>
      <vt:lpstr>Wingdings</vt:lpstr>
      <vt:lpstr>Office Theme</vt:lpstr>
      <vt:lpstr>1_Office Theme</vt:lpstr>
      <vt:lpstr>2_Office Theme</vt:lpstr>
      <vt:lpstr>3_Office Theme</vt:lpstr>
      <vt:lpstr>4_Office Theme</vt:lpstr>
      <vt:lpstr>Scalable Causal Consistency</vt:lpstr>
      <vt:lpstr>Consistency Hierarchy (review)</vt:lpstr>
      <vt:lpstr>Causal+ Consistency (review)</vt:lpstr>
      <vt:lpstr>Causal+ Consistency (review)</vt:lpstr>
      <vt:lpstr>Causal consistency within replicated systems</vt:lpstr>
      <vt:lpstr>Implications of laziness on consistency</vt:lpstr>
      <vt:lpstr>Implications of laziness on consistency</vt:lpstr>
      <vt:lpstr>Consistency vs Scalability</vt:lpstr>
      <vt:lpstr>Consistency vs Scalability</vt:lpstr>
      <vt:lpstr>COPS: Scalable Causal Consistency for Geo-Replicated Storage </vt:lpstr>
      <vt:lpstr>Don't Settle for Eventual: Scalable Causal Consistency for [Geo-Replicated] Storage with COPS</vt:lpstr>
      <vt:lpstr>Geo-Replicated Storage</vt:lpstr>
      <vt:lpstr>Inside the Datacenter</vt:lpstr>
      <vt:lpstr>Trade-offs</vt:lpstr>
      <vt:lpstr>Scalability through Sharding</vt:lpstr>
      <vt:lpstr>Causality By Example </vt:lpstr>
      <vt:lpstr>Bayou’s </vt:lpstr>
      <vt:lpstr>Bayou’s Causal Consistency</vt:lpstr>
      <vt:lpstr>Sharded Log Exchange</vt:lpstr>
      <vt:lpstr>Scalability Key Idea</vt:lpstr>
      <vt:lpstr>COPS Architecture</vt:lpstr>
      <vt:lpstr>COPS Architecture</vt:lpstr>
      <vt:lpstr>Read</vt:lpstr>
      <vt:lpstr>Write</vt:lpstr>
      <vt:lpstr>Replicated Write</vt:lpstr>
      <vt:lpstr>Basic Architecture Summary</vt:lpstr>
      <vt:lpstr>Challenge: Many Dependencies</vt:lpstr>
      <vt:lpstr>Nearest Dependencies</vt:lpstr>
      <vt:lpstr>Nearest Dependencies</vt:lpstr>
      <vt:lpstr>One-Hop Dependencies</vt:lpstr>
      <vt:lpstr>One-Hop Dependencies</vt:lpstr>
      <vt:lpstr>Scalable Causal+</vt:lpstr>
      <vt:lpstr>Scalability</vt:lpstr>
      <vt:lpstr>Reads Aren’t Enough</vt:lpstr>
      <vt:lpstr>Read-Only Transactions</vt:lpstr>
      <vt:lpstr>COPS Scaling Evaluation</vt:lpstr>
      <vt:lpstr>COPS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Freedman</cp:lastModifiedBy>
  <cp:revision>24</cp:revision>
  <cp:lastPrinted>2019-11-13T02:40:23Z</cp:lastPrinted>
  <dcterms:created xsi:type="dcterms:W3CDTF">2018-09-09T13:59:16Z</dcterms:created>
  <dcterms:modified xsi:type="dcterms:W3CDTF">2019-11-13T02:40:27Z</dcterms:modified>
</cp:coreProperties>
</file>