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7" r:id="rId2"/>
  </p:sldMasterIdLst>
  <p:notesMasterIdLst>
    <p:notesMasterId r:id="rId41"/>
  </p:notesMasterIdLst>
  <p:handoutMasterIdLst>
    <p:handoutMasterId r:id="rId42"/>
  </p:handoutMasterIdLst>
  <p:sldIdLst>
    <p:sldId id="257" r:id="rId3"/>
    <p:sldId id="304" r:id="rId4"/>
    <p:sldId id="261" r:id="rId5"/>
    <p:sldId id="269" r:id="rId6"/>
    <p:sldId id="267" r:id="rId7"/>
    <p:sldId id="268" r:id="rId8"/>
    <p:sldId id="302" r:id="rId9"/>
    <p:sldId id="336" r:id="rId10"/>
    <p:sldId id="371" r:id="rId11"/>
    <p:sldId id="306" r:id="rId12"/>
    <p:sldId id="342" r:id="rId13"/>
    <p:sldId id="343" r:id="rId14"/>
    <p:sldId id="370" r:id="rId15"/>
    <p:sldId id="344" r:id="rId16"/>
    <p:sldId id="347" r:id="rId17"/>
    <p:sldId id="348" r:id="rId18"/>
    <p:sldId id="349" r:id="rId19"/>
    <p:sldId id="350" r:id="rId20"/>
    <p:sldId id="372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73" r:id="rId31"/>
    <p:sldId id="374" r:id="rId32"/>
    <p:sldId id="362" r:id="rId33"/>
    <p:sldId id="363" r:id="rId34"/>
    <p:sldId id="375" r:id="rId35"/>
    <p:sldId id="365" r:id="rId36"/>
    <p:sldId id="367" r:id="rId37"/>
    <p:sldId id="379" r:id="rId38"/>
    <p:sldId id="378" r:id="rId39"/>
    <p:sldId id="380" r:id="rId40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70" autoAdjust="0"/>
    <p:restoredTop sz="83867" autoAdjust="0"/>
  </p:normalViewPr>
  <p:slideViewPr>
    <p:cSldViewPr snapToGrid="0">
      <p:cViewPr>
        <p:scale>
          <a:sx n="166" d="100"/>
          <a:sy n="166" d="100"/>
        </p:scale>
        <p:origin x="-2480" y="14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0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Q: Who</a:t>
            </a:r>
            <a:r>
              <a:rPr lang="en-US" baseline="0" dirty="0" smtClean="0"/>
              <a:t> can be elected here?? S1 √, s5 √, s4 X, s2/s3 √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</a:t>
            </a:r>
            <a:r>
              <a:rPr lang="en-US" baseline="0" dirty="0" smtClean="0"/>
              <a:t> </a:t>
            </a:r>
            <a:r>
              <a:rPr lang="en-US" baseline="0" dirty="0"/>
              <a:t>can s5 be elected?  S1 can fail, and then the rest of the system doesn’t know that epoch 4 ever existed.  S5 then has the highest epoch (3), so will get elected.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26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55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SEGUE: Don't want clients to have to resubmit their jobs.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2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16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72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0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9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03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42" y="457200"/>
            <a:ext cx="914162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609442" y="457201"/>
            <a:ext cx="11027078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887" y="5257800"/>
            <a:ext cx="81893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162" y="1371601"/>
            <a:ext cx="10360501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324" y="3810000"/>
            <a:ext cx="8532178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461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175" y="1453896"/>
            <a:ext cx="10969943" cy="4906963"/>
          </a:xfrm>
        </p:spPr>
        <p:txBody>
          <a:bodyPr/>
          <a:lstStyle>
            <a:lvl1pPr marL="342900" indent="-342900">
              <a:spcBef>
                <a:spcPts val="1200"/>
              </a:spcBef>
              <a:buClr>
                <a:schemeClr val="tx1"/>
              </a:buClr>
              <a:buFont typeface="Arial" charset="0"/>
              <a:buChar char="•"/>
              <a:defRPr/>
            </a:lvl1pPr>
            <a:lvl2pPr marL="800100" indent="-342900">
              <a:spcBef>
                <a:spcPts val="6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2pPr>
            <a:lvl3pPr marL="1200150" indent="-285750">
              <a:spcBef>
                <a:spcPts val="400"/>
              </a:spcBef>
              <a:buClr>
                <a:schemeClr val="tx1"/>
              </a:buClr>
              <a:buFont typeface="Arial" charset="0"/>
              <a:buChar char="•"/>
              <a:defRPr/>
            </a:lvl3pPr>
            <a:lvl4pPr marL="1657350" indent="-285750">
              <a:spcBef>
                <a:spcPts val="3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4pPr>
            <a:lvl5pPr marL="2114550" indent="-285750">
              <a:spcBef>
                <a:spcPts val="300"/>
              </a:spcBef>
              <a:buClr>
                <a:schemeClr val="tx1"/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03147" y="125649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466806" y="16215"/>
            <a:ext cx="1141729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4000" spc="-1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0045" y="6553201"/>
            <a:ext cx="2844059" cy="212725"/>
          </a:xfrm>
        </p:spPr>
        <p:txBody>
          <a:bodyPr/>
          <a:lstStyle>
            <a:lvl1pPr>
              <a:defRPr sz="1400">
                <a:solidFill>
                  <a:srgbClr val="FF650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55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2162002-2512-45FD-82AF-2FE8F2E91859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6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CBA6D86-DBBA-4E58-B0C7-18EC35491596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0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19201"/>
            <a:ext cx="5383398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19201"/>
            <a:ext cx="5383398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1659D765-7126-4B95-ADF3-403BFECAA36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441" y="914400"/>
            <a:ext cx="10969943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00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9F191DFC-BCA0-443D-B994-97C841DC045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272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FB45DFE7-D7AD-4ECD-A9C8-CA1FF5BAF73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3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806" y="1449421"/>
            <a:ext cx="11417298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466806" y="16215"/>
            <a:ext cx="1141729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5649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4FA54A8-AC05-4E51-97BF-0AE6FFDEEBE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0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8E048402-9490-480C-B493-607B1E845AB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5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BF7A2FB-5E63-4F6B-AD89-DAD0D43D40D8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78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3D21A300-A8DA-4985-B9D1-8777291959AF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0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304801"/>
            <a:ext cx="2742486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304801"/>
            <a:ext cx="802431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569EA510-711E-4808-BDFF-EEB70A6ECC8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0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563" y="2845761"/>
            <a:ext cx="10360501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563" y="4069954"/>
            <a:ext cx="10360501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563" y="2845761"/>
            <a:ext cx="10360501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563" y="4069954"/>
            <a:ext cx="10360501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304800"/>
            <a:ext cx="1096994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219201"/>
            <a:ext cx="10969943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441" y="6324601"/>
            <a:ext cx="284405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59795" y="6324601"/>
            <a:ext cx="457080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324601"/>
            <a:ext cx="284405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b="0">
                <a:solidFill>
                  <a:srgbClr val="7F7F7F"/>
                </a:solidFill>
                <a:latin typeface="Arial" charset="0"/>
              </a:rPr>
              <a:t>Slide </a:t>
            </a:r>
            <a:fld id="{E2162002-2512-45FD-82AF-2FE8F2E91859}" type="slidenum">
              <a:rPr lang="en-US" b="0">
                <a:solidFill>
                  <a:srgbClr val="7F7F7F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48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3412" y="371156"/>
            <a:ext cx="8382000" cy="24444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0" dirty="0" smtClean="0"/>
              <a:t>RAFT</a:t>
            </a:r>
            <a:br>
              <a:rPr lang="en-US" sz="4000" b="0" dirty="0" smtClean="0"/>
            </a:br>
            <a:r>
              <a:rPr lang="en-US" sz="4000" b="0" dirty="0" smtClean="0"/>
              <a:t>for</a:t>
            </a:r>
            <a:br>
              <a:rPr lang="en-US" sz="4000" b="0" dirty="0" smtClean="0"/>
            </a:br>
            <a:r>
              <a:rPr lang="en-US" sz="4000" b="0" dirty="0" smtClean="0"/>
              <a:t>State </a:t>
            </a:r>
            <a:r>
              <a:rPr lang="en-US" sz="4000" b="0" smtClean="0"/>
              <a:t>Machine Replication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2412" y="4475748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418/518: </a:t>
            </a:r>
            <a:r>
              <a:rPr lang="en-US" sz="3000" i="1" dirty="0"/>
              <a:t>Distributed Systems</a:t>
            </a:r>
          </a:p>
          <a:p>
            <a:r>
              <a:rPr lang="en-US" sz="3000" dirty="0"/>
              <a:t>Lecture 12</a:t>
            </a:r>
          </a:p>
          <a:p>
            <a:endParaRPr lang="en-US" sz="2400" dirty="0"/>
          </a:p>
          <a:p>
            <a:r>
              <a:rPr lang="en-US" sz="3000" dirty="0"/>
              <a:t>Michael </a:t>
            </a:r>
            <a:r>
              <a:rPr lang="en-US" sz="3000" dirty="0" smtClean="0"/>
              <a:t>Freedman &amp; Wyatt Lloyd</a:t>
            </a:r>
            <a:endParaRPr lang="en-US" sz="3000" dirty="0"/>
          </a:p>
          <a:p>
            <a:endParaRPr lang="en-US" sz="1900" dirty="0"/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RAFT slides based on those from Diego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Ongaro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and John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Ousterhout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93554" y="5105400"/>
            <a:ext cx="7653343" cy="1600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Replicated log =&gt; replicated state machine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All servers execute same commands in same order</a:t>
            </a:r>
            <a:endParaRPr lang="en-US" sz="2400" dirty="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Consensus module ensures proper log replication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Replicated Log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2073686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2378486" y="4190394"/>
            <a:ext cx="1524000" cy="228600"/>
            <a:chOff x="1828800" y="3733800"/>
            <a:chExt cx="15240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2976981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3472454" y="3199794"/>
            <a:ext cx="658633" cy="609600"/>
            <a:chOff x="3075167" y="2286000"/>
            <a:chExt cx="658633" cy="609600"/>
          </a:xfrm>
        </p:grpSpPr>
        <p:sp>
          <p:nvSpPr>
            <p:cNvPr id="72" name="Oval 71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4" idx="0"/>
              <a:endCxn id="72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2442015" y="3199794"/>
            <a:ext cx="531549" cy="533400"/>
            <a:chOff x="2057400" y="2438400"/>
            <a:chExt cx="379678" cy="381000"/>
          </a:xfrm>
        </p:grpSpPr>
        <p:sp>
          <p:nvSpPr>
            <p:cNvPr id="8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2226087" y="2742595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45287" y="2742595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4512086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4816886" y="4190394"/>
            <a:ext cx="1524000" cy="228600"/>
            <a:chOff x="1828800" y="3733800"/>
            <a:chExt cx="1524000" cy="228600"/>
          </a:xfrm>
        </p:grpSpPr>
        <p:sp>
          <p:nvSpPr>
            <p:cNvPr id="216" name="Rectangle 21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5415381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99" name="Group 198"/>
          <p:cNvGrpSpPr/>
          <p:nvPr/>
        </p:nvGrpSpPr>
        <p:grpSpPr>
          <a:xfrm>
            <a:off x="5910854" y="3199794"/>
            <a:ext cx="658633" cy="609600"/>
            <a:chOff x="3075167" y="2286000"/>
            <a:chExt cx="658633" cy="609600"/>
          </a:xfrm>
        </p:grpSpPr>
        <p:sp>
          <p:nvSpPr>
            <p:cNvPr id="206" name="Oval 205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stCxn id="208" idx="0"/>
              <a:endCxn id="206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4880415" y="3199794"/>
            <a:ext cx="531549" cy="533400"/>
            <a:chOff x="2057400" y="2438400"/>
            <a:chExt cx="379678" cy="381000"/>
          </a:xfrm>
        </p:grpSpPr>
        <p:sp>
          <p:nvSpPr>
            <p:cNvPr id="203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4664487" y="2742595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5883687" y="2742595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6950486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2" name="Group 221"/>
          <p:cNvGrpSpPr/>
          <p:nvPr/>
        </p:nvGrpSpPr>
        <p:grpSpPr>
          <a:xfrm>
            <a:off x="7255286" y="4190394"/>
            <a:ext cx="1524000" cy="228600"/>
            <a:chOff x="1828800" y="3733800"/>
            <a:chExt cx="1524000" cy="228600"/>
          </a:xfrm>
        </p:grpSpPr>
        <p:sp>
          <p:nvSpPr>
            <p:cNvPr id="241" name="Rectangle 24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7853781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224" name="Group 223"/>
          <p:cNvGrpSpPr/>
          <p:nvPr/>
        </p:nvGrpSpPr>
        <p:grpSpPr>
          <a:xfrm>
            <a:off x="8349254" y="3199794"/>
            <a:ext cx="658633" cy="609600"/>
            <a:chOff x="3075167" y="2286000"/>
            <a:chExt cx="658633" cy="609600"/>
          </a:xfrm>
        </p:grpSpPr>
        <p:sp>
          <p:nvSpPr>
            <p:cNvPr id="231" name="Oval 23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>
              <a:stCxn id="233" idx="0"/>
              <a:endCxn id="231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7318815" y="3199794"/>
            <a:ext cx="531549" cy="533400"/>
            <a:chOff x="2057400" y="2438400"/>
            <a:chExt cx="379678" cy="381000"/>
          </a:xfrm>
        </p:grpSpPr>
        <p:sp>
          <p:nvSpPr>
            <p:cNvPr id="22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" name="TextBox 225"/>
          <p:cNvSpPr txBox="1"/>
          <p:nvPr/>
        </p:nvSpPr>
        <p:spPr>
          <a:xfrm>
            <a:off x="7102887" y="2742595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322087" y="2742595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9359473" y="343422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Servers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9364281" y="181052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086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086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086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086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086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086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086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7560086" y="23615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5368368" y="2858217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2911887" y="26145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5151392" y="3771941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6234980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7583335" y="3771941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2706535" y="3771941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8672090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3795290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7747358" y="20903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76911" y="2333520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2703" y="1646238"/>
            <a:ext cx="9160510" cy="490696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Leader election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Normal operation (basic log replication)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Safety and consistency after leader changes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Neutralizing old leaders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Client interactions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Reconfiguration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Raft Overview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15021" y="1453896"/>
            <a:ext cx="8107237" cy="2311698"/>
          </a:xfrm>
        </p:spPr>
        <p:txBody>
          <a:bodyPr/>
          <a:lstStyle/>
          <a:p>
            <a:r>
              <a:rPr lang="en-US" b="0" dirty="0"/>
              <a:t>At any given time, each server is either: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Leader</a:t>
            </a:r>
            <a:r>
              <a:rPr lang="en-US" dirty="0"/>
              <a:t>: handles all client interactions, log replication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Follower</a:t>
            </a:r>
            <a:r>
              <a:rPr lang="en-US" dirty="0"/>
              <a:t>: completely passive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Candidate</a:t>
            </a:r>
            <a:r>
              <a:rPr lang="en-US" dirty="0"/>
              <a:t>: used to elect a new leader</a:t>
            </a:r>
          </a:p>
          <a:p>
            <a:r>
              <a:rPr lang="en-US" b="0" dirty="0"/>
              <a:t>Normal operation: 1 leader, N-1 followers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38099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352699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Candidate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67299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Leader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States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15020" y="1453896"/>
            <a:ext cx="8851392" cy="2311698"/>
          </a:xfrm>
        </p:spPr>
        <p:txBody>
          <a:bodyPr/>
          <a:lstStyle/>
          <a:p>
            <a:r>
              <a:rPr lang="en-US" b="0" dirty="0"/>
              <a:t>Servers start as followers</a:t>
            </a:r>
          </a:p>
          <a:p>
            <a:r>
              <a:rPr lang="en-US" b="0" dirty="0"/>
              <a:t>Leaders send </a:t>
            </a:r>
            <a:r>
              <a:rPr lang="en-US" b="0" dirty="0">
                <a:solidFill>
                  <a:schemeClr val="accent4"/>
                </a:solidFill>
              </a:rPr>
              <a:t>heartbeats</a:t>
            </a:r>
            <a:r>
              <a:rPr lang="en-US" b="0" dirty="0"/>
              <a:t> (empty </a:t>
            </a:r>
            <a:r>
              <a:rPr lang="en-US" b="0" dirty="0" err="1"/>
              <a:t>AppendEntries</a:t>
            </a:r>
            <a:r>
              <a:rPr lang="en-US" b="0" dirty="0"/>
              <a:t> RPCs) to maintain authority</a:t>
            </a:r>
          </a:p>
          <a:p>
            <a:r>
              <a:rPr lang="en-US" b="0" dirty="0"/>
              <a:t>If </a:t>
            </a:r>
            <a:r>
              <a:rPr lang="en-US" b="0" dirty="0" err="1">
                <a:solidFill>
                  <a:schemeClr val="accent4"/>
                </a:solidFill>
              </a:rPr>
              <a:t>electionTimeout</a:t>
            </a:r>
            <a:r>
              <a:rPr lang="en-US" b="0" dirty="0">
                <a:solidFill>
                  <a:schemeClr val="accent4"/>
                </a:solidFill>
              </a:rPr>
              <a:t> </a:t>
            </a:r>
            <a:r>
              <a:rPr lang="en-US" b="0" dirty="0"/>
              <a:t>elapses with no RPCs (100-500ms), follower assumes leader has crashed and starts new election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838099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352699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Candidate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67299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Leader</a:t>
            </a:r>
          </a:p>
        </p:txBody>
      </p:sp>
      <p:sp>
        <p:nvSpPr>
          <p:cNvPr id="10" name="Freeform 9"/>
          <p:cNvSpPr/>
          <p:nvPr/>
        </p:nvSpPr>
        <p:spPr>
          <a:xfrm>
            <a:off x="2492392" y="4558937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76345" y="42148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start</a:t>
            </a:r>
          </a:p>
        </p:txBody>
      </p:sp>
      <p:sp>
        <p:nvSpPr>
          <p:cNvPr id="13" name="Freeform 12"/>
          <p:cNvSpPr/>
          <p:nvPr/>
        </p:nvSpPr>
        <p:spPr>
          <a:xfrm>
            <a:off x="4167187" y="459863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28699" y="4034359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start election</a:t>
            </a:r>
          </a:p>
        </p:txBody>
      </p:sp>
      <p:sp>
        <p:nvSpPr>
          <p:cNvPr id="15" name="Freeform 14"/>
          <p:cNvSpPr/>
          <p:nvPr/>
        </p:nvSpPr>
        <p:spPr>
          <a:xfrm>
            <a:off x="6668953" y="4595834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9103" y="4034359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receive votes from</a:t>
            </a:r>
            <a:br>
              <a:rPr lang="en-US" sz="1800" b="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majority of servers</a:t>
            </a:r>
          </a:p>
        </p:txBody>
      </p:sp>
      <p:sp>
        <p:nvSpPr>
          <p:cNvPr id="17" name="Freeform 16"/>
          <p:cNvSpPr/>
          <p:nvPr/>
        </p:nvSpPr>
        <p:spPr>
          <a:xfrm>
            <a:off x="5980509" y="4434685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" fmla="*/ 46492 w 460379"/>
              <a:gd name="connsiteY0" fmla="*/ 242950 h 252575"/>
              <a:gd name="connsiteX1" fmla="*/ 460379 w 460379"/>
              <a:gd name="connsiteY1" fmla="*/ 252575 h 252575"/>
              <a:gd name="connsiteX0" fmla="*/ 34625 w 483137"/>
              <a:gd name="connsiteY0" fmla="*/ 439122 h 448747"/>
              <a:gd name="connsiteX1" fmla="*/ 448512 w 483137"/>
              <a:gd name="connsiteY1" fmla="*/ 448747 h 448747"/>
              <a:gd name="connsiteX0" fmla="*/ 53980 w 500310"/>
              <a:gd name="connsiteY0" fmla="*/ 470761 h 480386"/>
              <a:gd name="connsiteX1" fmla="*/ 467867 w 500310"/>
              <a:gd name="connsiteY1" fmla="*/ 480386 h 480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99473" y="3833834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new election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379412" y="5434034"/>
            <a:ext cx="7710832" cy="1219200"/>
            <a:chOff x="857000" y="5434034"/>
            <a:chExt cx="7710832" cy="1219200"/>
          </a:xfrm>
        </p:grpSpPr>
        <p:sp>
          <p:nvSpPr>
            <p:cNvPr id="19" name="Freeform 18"/>
            <p:cNvSpPr/>
            <p:nvPr/>
          </p:nvSpPr>
          <p:spPr>
            <a:xfrm>
              <a:off x="1720702" y="5444462"/>
              <a:ext cx="2974253" cy="590137"/>
            </a:xfrm>
            <a:custGeom>
              <a:avLst/>
              <a:gdLst>
                <a:gd name="connsiteX0" fmla="*/ 2974206 w 2974206"/>
                <a:gd name="connsiteY0" fmla="*/ 64833 h 64833"/>
                <a:gd name="connsiteX1" fmla="*/ 0 w 2974206"/>
                <a:gd name="connsiteY1" fmla="*/ 64833 h 64833"/>
                <a:gd name="connsiteX0" fmla="*/ 2974206 w 2974206"/>
                <a:gd name="connsiteY0" fmla="*/ 2990 h 304592"/>
                <a:gd name="connsiteX1" fmla="*/ 0 w 2974206"/>
                <a:gd name="connsiteY1" fmla="*/ 2990 h 304592"/>
                <a:gd name="connsiteX0" fmla="*/ 2974206 w 2974206"/>
                <a:gd name="connsiteY0" fmla="*/ 0 h 358866"/>
                <a:gd name="connsiteX1" fmla="*/ 0 w 2974206"/>
                <a:gd name="connsiteY1" fmla="*/ 0 h 358866"/>
                <a:gd name="connsiteX0" fmla="*/ 2974206 w 2974206"/>
                <a:gd name="connsiteY0" fmla="*/ 0 h 342000"/>
                <a:gd name="connsiteX1" fmla="*/ 0 w 2974206"/>
                <a:gd name="connsiteY1" fmla="*/ 0 h 342000"/>
                <a:gd name="connsiteX0" fmla="*/ 2974206 w 2974206"/>
                <a:gd name="connsiteY0" fmla="*/ 0 h 386787"/>
                <a:gd name="connsiteX1" fmla="*/ 0 w 2974206"/>
                <a:gd name="connsiteY1" fmla="*/ 0 h 386787"/>
                <a:gd name="connsiteX0" fmla="*/ 2974253 w 2974253"/>
                <a:gd name="connsiteY0" fmla="*/ 0 h 590137"/>
                <a:gd name="connsiteX1" fmla="*/ 47 w 2974253"/>
                <a:gd name="connsiteY1" fmla="*/ 0 h 59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74253" h="590137">
                  <a:moveTo>
                    <a:pt x="2974253" y="0"/>
                  </a:moveTo>
                  <a:cubicBezTo>
                    <a:pt x="2563576" y="338488"/>
                    <a:pt x="-12787" y="1138990"/>
                    <a:pt x="47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19647" y="5444462"/>
              <a:ext cx="4677878" cy="391941"/>
            </a:xfrm>
            <a:custGeom>
              <a:avLst/>
              <a:gdLst>
                <a:gd name="connsiteX0" fmla="*/ 4677878 w 4677878"/>
                <a:gd name="connsiteY0" fmla="*/ 75947 h 75947"/>
                <a:gd name="connsiteX1" fmla="*/ 0 w 4677878"/>
                <a:gd name="connsiteY1" fmla="*/ 75947 h 75947"/>
                <a:gd name="connsiteX0" fmla="*/ 4677878 w 4677878"/>
                <a:gd name="connsiteY0" fmla="*/ 3074 h 413768"/>
                <a:gd name="connsiteX1" fmla="*/ 0 w 4677878"/>
                <a:gd name="connsiteY1" fmla="*/ 3074 h 413768"/>
                <a:gd name="connsiteX0" fmla="*/ 4677878 w 4677878"/>
                <a:gd name="connsiteY0" fmla="*/ 0 h 468982"/>
                <a:gd name="connsiteX1" fmla="*/ 0 w 4677878"/>
                <a:gd name="connsiteY1" fmla="*/ 0 h 468982"/>
                <a:gd name="connsiteX0" fmla="*/ 4677878 w 4677878"/>
                <a:gd name="connsiteY0" fmla="*/ 0 h 409604"/>
                <a:gd name="connsiteX1" fmla="*/ 0 w 4677878"/>
                <a:gd name="connsiteY1" fmla="*/ 0 h 409604"/>
                <a:gd name="connsiteX0" fmla="*/ 4677878 w 4677878"/>
                <a:gd name="connsiteY0" fmla="*/ 0 h 384212"/>
                <a:gd name="connsiteX1" fmla="*/ 0 w 4677878"/>
                <a:gd name="connsiteY1" fmla="*/ 0 h 384212"/>
                <a:gd name="connsiteX0" fmla="*/ 4677878 w 4677878"/>
                <a:gd name="connsiteY0" fmla="*/ 0 h 391941"/>
                <a:gd name="connsiteX1" fmla="*/ 0 w 4677878"/>
                <a:gd name="connsiteY1" fmla="*/ 0 h 391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77878" h="391941">
                  <a:moveTo>
                    <a:pt x="4677878" y="0"/>
                  </a:moveTo>
                  <a:cubicBezTo>
                    <a:pt x="4561573" y="213360"/>
                    <a:pt x="575911" y="763604"/>
                    <a:pt x="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4146" y="5738834"/>
              <a:ext cx="222368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discover server with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 higher term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57000" y="6047940"/>
              <a:ext cx="2531463" cy="60529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discover current leader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or higher term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25287" y="5434034"/>
              <a:ext cx="67197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lnSpc>
                  <a:spcPts val="1500"/>
                </a:lnSpc>
              </a:pPr>
              <a:r>
                <a:rPr lang="en-US" sz="1400" b="0" dirty="0">
                  <a:solidFill>
                    <a:srgbClr val="A5001E"/>
                  </a:solidFill>
                  <a:latin typeface="Arial" charset="0"/>
                </a:rPr>
                <a:t>“step</a:t>
              </a:r>
              <a:br>
                <a:rPr lang="en-US" sz="14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400" b="0" dirty="0">
                  <a:solidFill>
                    <a:srgbClr val="A5001E"/>
                  </a:solidFill>
                  <a:latin typeface="Arial" charset="0"/>
                </a:rPr>
                <a:t>down”</a:t>
              </a: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Liveness Validation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466012" y="2225683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66012" y="2225683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612" y="3900616"/>
            <a:ext cx="8229600" cy="2527481"/>
          </a:xfrm>
        </p:spPr>
        <p:txBody>
          <a:bodyPr/>
          <a:lstStyle/>
          <a:p>
            <a:r>
              <a:rPr lang="en-US" b="0" dirty="0"/>
              <a:t>Time divided into terms</a:t>
            </a:r>
          </a:p>
          <a:p>
            <a:pPr lvl="1"/>
            <a:r>
              <a:rPr lang="en-US" dirty="0"/>
              <a:t>Election (either failed or resulted in 1 leader)</a:t>
            </a:r>
          </a:p>
          <a:p>
            <a:pPr lvl="1"/>
            <a:r>
              <a:rPr lang="en-US" dirty="0"/>
              <a:t>Normal operation under a single leader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/>
              <a:t>Each server maintains </a:t>
            </a:r>
            <a:r>
              <a:rPr lang="en-US" b="0" dirty="0">
                <a:solidFill>
                  <a:schemeClr val="accent4"/>
                </a:solidFill>
              </a:rPr>
              <a:t>current term </a:t>
            </a:r>
            <a:r>
              <a:rPr lang="en-US" b="0" dirty="0"/>
              <a:t>value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>
                <a:solidFill>
                  <a:schemeClr val="tx2"/>
                </a:solidFill>
              </a:rPr>
              <a:t>Key role of terms: identify obsolete information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046412" y="2835283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427412" y="2225683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7413" y="2225683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84812" y="2225683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42012" y="2225683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2012" y="2225683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89412" y="2225683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89412" y="2225683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56285" y="1979463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84985" y="1979463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2412" y="1979463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51885" y="1979463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09185" y="1979463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Term 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80412" y="2835284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03612" y="3216284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Elections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98830" y="3216284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Normal Operation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3656012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113212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6856412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770812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95922" y="3216284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Split Vote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5675312" y="2682883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itle 6"/>
          <p:cNvSpPr>
            <a:spLocks noGrp="1"/>
          </p:cNvSpPr>
          <p:nvPr>
            <p:ph type="title"/>
          </p:nvPr>
        </p:nvSpPr>
        <p:spPr>
          <a:xfrm>
            <a:off x="1872608" y="16215"/>
            <a:ext cx="8565204" cy="1066800"/>
          </a:xfrm>
        </p:spPr>
        <p:txBody>
          <a:bodyPr/>
          <a:lstStyle/>
          <a:p>
            <a:r>
              <a:rPr lang="en-US" dirty="0"/>
              <a:t>Terms (aka epochs)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69884" y="1453897"/>
            <a:ext cx="8796528" cy="4906963"/>
          </a:xfrm>
        </p:spPr>
        <p:txBody>
          <a:bodyPr/>
          <a:lstStyle/>
          <a:p>
            <a:r>
              <a:rPr lang="en-US" dirty="0"/>
              <a:t>Start election:</a:t>
            </a:r>
          </a:p>
          <a:p>
            <a:pPr lvl="1"/>
            <a:r>
              <a:rPr lang="en-US" sz="2200" dirty="0"/>
              <a:t>Increment current term, change to candidate state, vote for self</a:t>
            </a:r>
          </a:p>
          <a:p>
            <a:pPr>
              <a:lnSpc>
                <a:spcPct val="250000"/>
              </a:lnSpc>
            </a:pPr>
            <a:r>
              <a:rPr lang="en-US" dirty="0"/>
              <a:t>Send </a:t>
            </a:r>
            <a:r>
              <a:rPr lang="en-US" dirty="0" err="1"/>
              <a:t>RequestVote</a:t>
            </a:r>
            <a:r>
              <a:rPr lang="en-US" dirty="0"/>
              <a:t> to all other servers, retry until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Receive votes from majority of servers:</a:t>
            </a:r>
          </a:p>
          <a:p>
            <a:pPr marL="1314450" lvl="2" indent="-457200"/>
            <a:r>
              <a:rPr lang="en-US" sz="2000" dirty="0"/>
              <a:t>Become leader</a:t>
            </a:r>
          </a:p>
          <a:p>
            <a:pPr marL="1314450" lvl="2" indent="-457200"/>
            <a:r>
              <a:rPr lang="en-US" sz="2000" dirty="0"/>
              <a:t>Send </a:t>
            </a:r>
            <a:r>
              <a:rPr lang="en-US" sz="2000" dirty="0" err="1"/>
              <a:t>AppendEntries</a:t>
            </a:r>
            <a:r>
              <a:rPr lang="en-US" sz="2000" dirty="0"/>
              <a:t> heartbeats to all other servers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Receive RPC from valid leader:</a:t>
            </a:r>
          </a:p>
          <a:p>
            <a:pPr marL="1314450" lvl="2" indent="-457200"/>
            <a:r>
              <a:rPr lang="en-US" sz="2000" dirty="0"/>
              <a:t>Return to follower state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No-one wins election (election timeout elapses):</a:t>
            </a:r>
          </a:p>
          <a:p>
            <a:pPr marL="1314450" lvl="2" indent="-457200"/>
            <a:r>
              <a:rPr lang="en-US" sz="2000" dirty="0"/>
              <a:t>Increment term, start new election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72608" y="16215"/>
            <a:ext cx="8565204" cy="1066800"/>
          </a:xfrm>
        </p:spPr>
        <p:txBody>
          <a:bodyPr/>
          <a:lstStyle/>
          <a:p>
            <a:r>
              <a:rPr lang="en-US" dirty="0"/>
              <a:t>Elections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7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69884" y="1453897"/>
            <a:ext cx="8796528" cy="5029199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Safety</a:t>
            </a:r>
            <a:r>
              <a:rPr lang="en-US" dirty="0"/>
              <a:t>:  allow at most one winner per term</a:t>
            </a:r>
          </a:p>
          <a:p>
            <a:pPr lvl="1"/>
            <a:r>
              <a:rPr lang="en-US" sz="2200" dirty="0"/>
              <a:t>Each server votes only once per term (persists on disk)</a:t>
            </a:r>
          </a:p>
          <a:p>
            <a:pPr lvl="1"/>
            <a:r>
              <a:rPr lang="en-US" sz="2200" dirty="0"/>
              <a:t>Two different candidates can’t get majorities in same term</a:t>
            </a:r>
          </a:p>
          <a:p>
            <a:endParaRPr lang="en-US" dirty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>
                <a:solidFill>
                  <a:schemeClr val="accent4"/>
                </a:solidFill>
              </a:rPr>
              <a:t>Liveness</a:t>
            </a:r>
            <a:r>
              <a:rPr lang="en-US" dirty="0"/>
              <a:t>: some candidate eventually wins</a:t>
            </a:r>
          </a:p>
          <a:p>
            <a:pPr lvl="1"/>
            <a:r>
              <a:rPr lang="en-US" sz="2200" dirty="0"/>
              <a:t>Each choose election timeouts randomly in [T, 2T]</a:t>
            </a:r>
          </a:p>
          <a:p>
            <a:pPr lvl="1"/>
            <a:r>
              <a:rPr lang="en-US" sz="2200" dirty="0"/>
              <a:t>One usually initiates and wins election before others start</a:t>
            </a:r>
          </a:p>
          <a:p>
            <a:pPr lvl="1"/>
            <a:r>
              <a:rPr lang="en-US" sz="2200" dirty="0"/>
              <a:t>Works well if T &gt;&gt; network RTT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265612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027612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89612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551612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313612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4812" y="38297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Servers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47012" y="3208508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Voted for candidate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3012" y="3208508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704316"/>
                </a:solidFill>
                <a:latin typeface="Arial" charset="0"/>
              </a:rPr>
              <a:t>B can’t also get majority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713412" y="3208507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189412" y="3208507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91479" y="5128447"/>
            <a:ext cx="8229600" cy="1586069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/>
              <a:t>Log entry = &lt; index, term, command &gt;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/>
              <a:t>Log stored on stable storage (disk); survives crashes</a:t>
            </a:r>
          </a:p>
          <a:p>
            <a:pPr>
              <a:spcBef>
                <a:spcPts val="600"/>
              </a:spcBef>
            </a:pPr>
            <a:r>
              <a:rPr lang="en-US" sz="2000" b="0" dirty="0"/>
              <a:t>Entry </a:t>
            </a:r>
            <a:r>
              <a:rPr lang="en-US" sz="2000" b="0" dirty="0">
                <a:solidFill>
                  <a:schemeClr val="accent4"/>
                </a:solidFill>
              </a:rPr>
              <a:t>committed</a:t>
            </a:r>
            <a:r>
              <a:rPr lang="en-US" sz="2000" b="0" dirty="0"/>
              <a:t> if known to be stored on majority of servers</a:t>
            </a:r>
          </a:p>
          <a:p>
            <a:pPr lvl="1">
              <a:spcBef>
                <a:spcPts val="300"/>
              </a:spcBef>
            </a:pPr>
            <a:r>
              <a:rPr lang="en-US" sz="1800" dirty="0"/>
              <a:t>Durable / stable, will eventually be executed by state machines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677379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77379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579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91779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48979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06179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39579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72979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06379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06179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134579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591779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48979" y="17376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039579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div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572979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106379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sub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677379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06179" y="23472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34579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91779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048979" y="23472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677379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506179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34579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591779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048979" y="29568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39579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div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572979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106379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sub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677379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134579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677379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87" name="Rectangle 86"/>
          <p:cNvSpPr/>
          <p:nvPr/>
        </p:nvSpPr>
        <p:spPr>
          <a:xfrm>
            <a:off x="5506179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134579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591779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048979" y="41760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039579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div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572979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401780" y="1812401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leader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401780" y="1375939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log index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401780" y="3374501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followers</a:t>
            </a:r>
          </a:p>
        </p:txBody>
      </p:sp>
      <p:sp>
        <p:nvSpPr>
          <p:cNvPr id="97" name="Right Brace 96"/>
          <p:cNvSpPr/>
          <p:nvPr/>
        </p:nvSpPr>
        <p:spPr>
          <a:xfrm>
            <a:off x="7944579" y="2347289"/>
            <a:ext cx="228600" cy="2283023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677379" y="4709488"/>
            <a:ext cx="3429000" cy="228600"/>
            <a:chOff x="2154967" y="4709488"/>
            <a:chExt cx="3429000" cy="2286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2154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583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154967" y="4823788"/>
              <a:ext cx="3429000" cy="0"/>
            </a:xfrm>
            <a:prstGeom prst="line">
              <a:avLst/>
            </a:prstGeom>
            <a:ln w="28575" cap="rnd">
              <a:solidFill>
                <a:schemeClr val="accent4"/>
              </a:solidFill>
              <a:headEnd type="triangle" w="med" len="lg"/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8401780" y="4630312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A5001E"/>
                </a:solidFill>
                <a:latin typeface="Arial" charset="0"/>
              </a:rPr>
              <a:t>committed entries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632621" y="1473833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1F4899"/>
                </a:solidFill>
                <a:latin typeface="Arial" charset="0"/>
              </a:rPr>
              <a:t>term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018671" y="2127716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1F4899"/>
                </a:solidFill>
                <a:latin typeface="Arial" charset="0"/>
              </a:rPr>
              <a:t>command</a:t>
            </a:r>
          </a:p>
        </p:txBody>
      </p:sp>
      <p:sp>
        <p:nvSpPr>
          <p:cNvPr id="109" name="Freeform 108"/>
          <p:cNvSpPr/>
          <p:nvPr/>
        </p:nvSpPr>
        <p:spPr>
          <a:xfrm>
            <a:off x="3224993" y="1649485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0" name="Freeform 109"/>
          <p:cNvSpPr/>
          <p:nvPr/>
        </p:nvSpPr>
        <p:spPr>
          <a:xfrm flipV="1">
            <a:off x="3220180" y="2040852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Structure</a:t>
            </a:r>
          </a:p>
        </p:txBody>
      </p:sp>
    </p:spTree>
    <p:extLst>
      <p:ext uri="{BB962C8B-B14F-4D97-AF65-F5344CB8AC3E}">
        <p14:creationId xmlns:p14="http://schemas.microsoft.com/office/powerpoint/2010/main" val="50765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7" grpId="0" animBg="1"/>
      <p:bldP spid="1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1428" y="3793146"/>
            <a:ext cx="8686800" cy="3064855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Client sends command to leader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Leader appends command to its log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Leader sends </a:t>
            </a:r>
            <a:r>
              <a:rPr lang="en-US" sz="2200" b="0" dirty="0" err="1"/>
              <a:t>AppendEntries</a:t>
            </a:r>
            <a:r>
              <a:rPr lang="en-US" sz="2200" b="0" dirty="0"/>
              <a:t> RPCs to followers</a:t>
            </a:r>
          </a:p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2200" b="0" dirty="0">
                <a:solidFill>
                  <a:srgbClr val="C00000"/>
                </a:solidFill>
              </a:rPr>
              <a:t>Once new entry committed: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Leader passes command to its state machine, sends result to client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Leader piggybacks commitment to followers in later </a:t>
            </a:r>
            <a:r>
              <a:rPr lang="en-US" dirty="0" err="1"/>
              <a:t>AppendEntries</a:t>
            </a:r>
            <a:endParaRPr lang="en-US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Followers pass committed commands to their state machines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872608" y="16215"/>
            <a:ext cx="8565204" cy="1066800"/>
          </a:xfrm>
        </p:spPr>
        <p:txBody>
          <a:bodyPr/>
          <a:lstStyle/>
          <a:p>
            <a:r>
              <a:rPr lang="en-US" dirty="0"/>
              <a:t>Normal operation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2524068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2828868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3427363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3922836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2892397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2676469" y="1759939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895669" y="1759939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4962468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5267268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5865763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36" name="Group 135"/>
          <p:cNvGrpSpPr/>
          <p:nvPr/>
        </p:nvGrpSpPr>
        <p:grpSpPr>
          <a:xfrm>
            <a:off x="6361236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5330797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5114869" y="1759939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334069" y="1759939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7400868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7705668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8304163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60" name="Group 159"/>
          <p:cNvGrpSpPr/>
          <p:nvPr/>
        </p:nvGrpSpPr>
        <p:grpSpPr>
          <a:xfrm>
            <a:off x="8799636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7769197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7553269" y="1759939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8772469" y="1759939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cxnSp>
        <p:nvCxnSpPr>
          <p:cNvPr id="186" name="Straight Connector 185"/>
          <p:cNvCxnSpPr/>
          <p:nvPr/>
        </p:nvCxnSpPr>
        <p:spPr>
          <a:xfrm>
            <a:off x="8024116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5818750" y="1875561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3362269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5601774" y="2789285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6685362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8033717" y="2789285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3156917" y="2789285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9122472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4245672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8213271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7527293" y="135086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775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9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1" grpId="0" animBg="1"/>
      <p:bldP spid="192" grpId="0" animBg="1"/>
      <p:bldP spid="19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1429" y="4161637"/>
            <a:ext cx="7314511" cy="2143631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/>
              <a:t>Crashed / slow followers?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Leader retries RPCs until they succeed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/>
              <a:t>Performance is optimal in common case: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/>
              <a:t>One successful RPC to any majority of servers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872608" y="16215"/>
            <a:ext cx="8565204" cy="1066800"/>
          </a:xfrm>
        </p:spPr>
        <p:txBody>
          <a:bodyPr/>
          <a:lstStyle/>
          <a:p>
            <a:r>
              <a:rPr lang="en-US" dirty="0"/>
              <a:t>Normal operation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2524068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2828868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3427363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3922836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2892397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2676469" y="1759939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895669" y="1759939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4962468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5267268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5865763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36" name="Group 135"/>
          <p:cNvGrpSpPr/>
          <p:nvPr/>
        </p:nvGrpSpPr>
        <p:grpSpPr>
          <a:xfrm>
            <a:off x="6361236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5330797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5114869" y="1759939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334069" y="1759939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7400868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7705668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Arial" charset="0"/>
                </a:rPr>
                <a:t>add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jmp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mov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latin typeface="Arial" charset="0"/>
                </a:rPr>
                <a:t>shl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8304163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60" name="Group 159"/>
          <p:cNvGrpSpPr/>
          <p:nvPr/>
        </p:nvGrpSpPr>
        <p:grpSpPr>
          <a:xfrm>
            <a:off x="8799636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7769197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7553269" y="1759939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8772469" y="1759939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cxnSp>
        <p:nvCxnSpPr>
          <p:cNvPr id="186" name="Straight Connector 185"/>
          <p:cNvCxnSpPr/>
          <p:nvPr/>
        </p:nvCxnSpPr>
        <p:spPr>
          <a:xfrm>
            <a:off x="8024116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5818750" y="1875561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3362269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5601774" y="2789285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6685362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8033717" y="2789285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3156917" y="2789285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9122472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4245672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8213271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7527293" y="135086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775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0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6806" y="1768839"/>
            <a:ext cx="11417298" cy="4688706"/>
          </a:xfrm>
        </p:spPr>
        <p:txBody>
          <a:bodyPr>
            <a:normAutofit/>
          </a:bodyPr>
          <a:lstStyle/>
          <a:p>
            <a:r>
              <a:rPr lang="en-US" sz="3200" b="1" dirty="0"/>
              <a:t>Mechanism:</a:t>
            </a:r>
            <a:r>
              <a:rPr lang="en-US" sz="3200" dirty="0"/>
              <a:t>  Replicate and separate servers</a:t>
            </a:r>
            <a:endParaRPr lang="en-US" sz="3200" b="1" dirty="0"/>
          </a:p>
          <a:p>
            <a:r>
              <a:rPr lang="en-US" sz="3200" b="1" dirty="0"/>
              <a:t>Goal #1:  </a:t>
            </a:r>
            <a:r>
              <a:rPr lang="en-US" sz="3200" dirty="0"/>
              <a:t>Provide a highly reliable service</a:t>
            </a:r>
          </a:p>
          <a:p>
            <a:r>
              <a:rPr lang="en-US" sz="3200" b="1" dirty="0"/>
              <a:t>Goal #2:  </a:t>
            </a:r>
            <a:r>
              <a:rPr lang="en-US" sz="3200" dirty="0"/>
              <a:t>Servers should behave just like a single, more reliable server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 Primary-Backup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2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96540" y="3556947"/>
            <a:ext cx="8769872" cy="3048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If log entries on different server have same index and term: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Store the same command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Logs are identical in all preceding entries</a:t>
            </a:r>
          </a:p>
          <a:p>
            <a:pPr>
              <a:spcBef>
                <a:spcPts val="2400"/>
              </a:spcBef>
            </a:pPr>
            <a:r>
              <a:rPr lang="en-US" b="0" dirty="0"/>
              <a:t>If given entry is committed, all preceding also committed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8" name="Title 8"/>
          <p:cNvSpPr>
            <a:spLocks noGrp="1"/>
          </p:cNvSpPr>
          <p:nvPr>
            <p:ph type="title"/>
          </p:nvPr>
        </p:nvSpPr>
        <p:spPr>
          <a:xfrm>
            <a:off x="1872608" y="16215"/>
            <a:ext cx="8565204" cy="1066800"/>
          </a:xfrm>
        </p:spPr>
        <p:txBody>
          <a:bodyPr/>
          <a:lstStyle/>
          <a:p>
            <a:r>
              <a:rPr lang="en-US" dirty="0"/>
              <a:t>Log Operation:  Highly Coherent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3382440" y="1510352"/>
            <a:ext cx="2895600" cy="1447800"/>
            <a:chOff x="1860028" y="1510352"/>
            <a:chExt cx="2895600" cy="1447800"/>
          </a:xfrm>
        </p:grpSpPr>
        <p:sp>
          <p:nvSpPr>
            <p:cNvPr id="120" name="Rectangle 119"/>
            <p:cNvSpPr/>
            <p:nvPr/>
          </p:nvSpPr>
          <p:spPr>
            <a:xfrm>
              <a:off x="18600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8600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172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7744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2316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6888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222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6888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3172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7744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31628" y="18913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222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div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222228" y="2500952"/>
              <a:ext cx="533400" cy="4572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sub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00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688828" y="2500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3172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7744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31628" y="2500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2358011" y="1966065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server1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358011" y="2575665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server2</a:t>
            </a:r>
          </a:p>
        </p:txBody>
      </p:sp>
    </p:spTree>
    <p:extLst>
      <p:ext uri="{BB962C8B-B14F-4D97-AF65-F5344CB8AC3E}">
        <p14:creationId xmlns:p14="http://schemas.microsoft.com/office/powerpoint/2010/main" val="21203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0416" y="4920060"/>
            <a:ext cx="8467396" cy="1459132"/>
          </a:xfrm>
        </p:spPr>
        <p:txBody>
          <a:bodyPr/>
          <a:lstStyle/>
          <a:p>
            <a:r>
              <a:rPr lang="en-US" sz="2200" b="0" dirty="0" err="1"/>
              <a:t>AppendEntries</a:t>
            </a:r>
            <a:r>
              <a:rPr lang="en-US" sz="2200" b="0" dirty="0"/>
              <a:t> has &lt;</a:t>
            </a:r>
            <a:r>
              <a:rPr lang="en-US" sz="2200" b="0" dirty="0" err="1"/>
              <a:t>index,term</a:t>
            </a:r>
            <a:r>
              <a:rPr lang="en-US" sz="2200" b="0" dirty="0"/>
              <a:t>&gt; of entry preceding new ones</a:t>
            </a:r>
          </a:p>
          <a:p>
            <a:pPr>
              <a:spcBef>
                <a:spcPts val="1600"/>
              </a:spcBef>
            </a:pPr>
            <a:r>
              <a:rPr lang="en-US" sz="2200" b="0" dirty="0"/>
              <a:t>Follower must contain matching entry; otherwise it rejects</a:t>
            </a:r>
          </a:p>
          <a:p>
            <a:pPr>
              <a:spcBef>
                <a:spcPts val="1600"/>
              </a:spcBef>
            </a:pPr>
            <a:r>
              <a:rPr lang="en-US" sz="2200" b="0" dirty="0"/>
              <a:t>Implements an </a:t>
            </a:r>
            <a:r>
              <a:rPr lang="en-US" sz="2200" b="0" dirty="0">
                <a:solidFill>
                  <a:schemeClr val="tx2"/>
                </a:solidFill>
              </a:rPr>
              <a:t>induction step</a:t>
            </a:r>
            <a:r>
              <a:rPr lang="en-US" sz="2200" b="0" dirty="0"/>
              <a:t>, ensures coherency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Operation:  Consistency Check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374496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203296" y="1891352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31696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288896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746096" y="18913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74496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add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831696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288896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>
                <a:solidFill>
                  <a:srgbClr val="000000"/>
                </a:solidFill>
              </a:rPr>
              <a:t>ret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746096" y="25009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469485" y="1966065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leader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297963" y="2575665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follower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374496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831696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288896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746096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203296" y="1524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004566" y="3106000"/>
            <a:ext cx="8229600" cy="1223752"/>
            <a:chOff x="482154" y="3106000"/>
            <a:chExt cx="8229600" cy="122375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82154" y="3106000"/>
              <a:ext cx="8229600" cy="0"/>
            </a:xfrm>
            <a:prstGeom prst="line">
              <a:avLst/>
            </a:prstGeom>
            <a:ln w="19050" cap="rnd">
              <a:prstDash val="sysDot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18520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680884" y="3262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3092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664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223684" y="3262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8520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add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3092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7664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>
                  <a:solidFill>
                    <a:srgbClr val="000000"/>
                  </a:solidFill>
                </a:rPr>
                <a:t>ret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2236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>
                  <a:solidFill>
                    <a:srgbClr val="000000"/>
                  </a:solidFill>
                </a:rPr>
                <a:t>shl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47072" y="3337664"/>
              <a:ext cx="71333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>
                  <a:solidFill>
                    <a:srgbClr val="000000"/>
                  </a:solidFill>
                  <a:latin typeface="Arial" charset="0"/>
                </a:rPr>
                <a:t>leader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75551" y="3947264"/>
              <a:ext cx="88485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>
                  <a:solidFill>
                    <a:srgbClr val="000000"/>
                  </a:solidFill>
                  <a:latin typeface="Arial" charset="0"/>
                </a:rPr>
                <a:t>follower</a:t>
              </a:r>
            </a:p>
          </p:txBody>
        </p:sp>
      </p:grpSp>
      <p:sp>
        <p:nvSpPr>
          <p:cNvPr id="81" name="Freeform 80"/>
          <p:cNvSpPr/>
          <p:nvPr/>
        </p:nvSpPr>
        <p:spPr>
          <a:xfrm>
            <a:off x="5508096" y="2095088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65385" y="2043753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6400"/>
                </a:solidFill>
                <a:latin typeface="Arial" charset="0"/>
              </a:rPr>
              <a:t>AppendEntries</a:t>
            </a:r>
            <a:r>
              <a:rPr lang="en-US" sz="1800" b="0" dirty="0">
                <a:solidFill>
                  <a:srgbClr val="006400"/>
                </a:solidFill>
                <a:latin typeface="Arial" charset="0"/>
              </a:rPr>
              <a:t> succeeds:</a:t>
            </a:r>
          </a:p>
          <a:p>
            <a:pPr algn="l"/>
            <a:r>
              <a:rPr lang="en-US" sz="1800" b="0" dirty="0">
                <a:solidFill>
                  <a:srgbClr val="006400"/>
                </a:solidFill>
                <a:latin typeface="Arial" charset="0"/>
              </a:rPr>
              <a:t>matching entry</a:t>
            </a:r>
          </a:p>
        </p:txBody>
      </p:sp>
      <p:sp>
        <p:nvSpPr>
          <p:cNvPr id="83" name="Freeform 82"/>
          <p:cNvSpPr/>
          <p:nvPr/>
        </p:nvSpPr>
        <p:spPr>
          <a:xfrm>
            <a:off x="5508096" y="3465886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565384" y="3454822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A5001E"/>
                </a:solidFill>
                <a:latin typeface="Arial" charset="0"/>
              </a:rPr>
              <a:t>AppendEntries</a:t>
            </a: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 fails:</a:t>
            </a:r>
          </a:p>
          <a:p>
            <a:pPr algn="l"/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mismatch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317596" y="3948752"/>
            <a:ext cx="304800" cy="304800"/>
            <a:chOff x="4038600" y="5715000"/>
            <a:chExt cx="304800" cy="3048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822296" y="1542640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0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1" grpId="0" animBg="1"/>
      <p:bldP spid="82" grpId="0"/>
      <p:bldP spid="83" grpId="0" animBg="1"/>
      <p:bldP spid="84" grpId="0"/>
      <p:bldP spid="8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69884" y="1444753"/>
            <a:ext cx="8767454" cy="4906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0" dirty="0"/>
              <a:t>New leader’s log is truth, no special steps, start normal operation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Will eventually make follower’s logs identical to leader’s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Old leader may have left entries partially replicated</a:t>
            </a:r>
          </a:p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en-US" sz="2200" b="0" dirty="0"/>
              <a:t>Multiple crashes can leave many extraneous log entries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721812" y="3909290"/>
            <a:ext cx="3965040" cy="2590800"/>
            <a:chOff x="2199400" y="3928054"/>
            <a:chExt cx="3965040" cy="2590800"/>
          </a:xfrm>
        </p:grpSpPr>
        <p:sp>
          <p:nvSpPr>
            <p:cNvPr id="7" name="TextBox 6"/>
            <p:cNvSpPr txBox="1"/>
            <p:nvPr/>
          </p:nvSpPr>
          <p:spPr>
            <a:xfrm>
              <a:off x="3497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78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59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0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1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02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83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8000" y="3975921"/>
              <a:ext cx="1143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log index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97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78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97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78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259440" y="43090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59440" y="47662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40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21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02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0440" y="47662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97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878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259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0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97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0440" y="5680654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78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97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78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21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02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59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40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21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2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83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259440" y="56806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83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99400" y="4375829"/>
              <a:ext cx="762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term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16440" y="43610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16440" y="48182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16440" y="52754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6440" y="57326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16440" y="61898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677186" y="4318609"/>
              <a:ext cx="923961" cy="136388"/>
            </a:xfrm>
            <a:custGeom>
              <a:avLst/>
              <a:gdLst>
                <a:gd name="connsiteX0" fmla="*/ 0 w 960895"/>
                <a:gd name="connsiteY0" fmla="*/ 30997 h 35621"/>
                <a:gd name="connsiteX1" fmla="*/ 960895 w 960895"/>
                <a:gd name="connsiteY1" fmla="*/ 0 h 35621"/>
                <a:gd name="connsiteX0" fmla="*/ 0 w 960895"/>
                <a:gd name="connsiteY0" fmla="*/ 140060 h 140060"/>
                <a:gd name="connsiteX1" fmla="*/ 960895 w 960895"/>
                <a:gd name="connsiteY1" fmla="*/ 109063 h 140060"/>
                <a:gd name="connsiteX0" fmla="*/ 0 w 960895"/>
                <a:gd name="connsiteY0" fmla="*/ 234909 h 234909"/>
                <a:gd name="connsiteX1" fmla="*/ 960895 w 960895"/>
                <a:gd name="connsiteY1" fmla="*/ 203912 h 234909"/>
                <a:gd name="connsiteX0" fmla="*/ 0 w 960895"/>
                <a:gd name="connsiteY0" fmla="*/ 229092 h 229092"/>
                <a:gd name="connsiteX1" fmla="*/ 960895 w 960895"/>
                <a:gd name="connsiteY1" fmla="*/ 198095 h 229092"/>
                <a:gd name="connsiteX0" fmla="*/ 0 w 960895"/>
                <a:gd name="connsiteY0" fmla="*/ 232023 h 232023"/>
                <a:gd name="connsiteX1" fmla="*/ 960895 w 960895"/>
                <a:gd name="connsiteY1" fmla="*/ 201026 h 232023"/>
                <a:gd name="connsiteX0" fmla="*/ 0 w 960895"/>
                <a:gd name="connsiteY0" fmla="*/ 190489 h 190489"/>
                <a:gd name="connsiteX1" fmla="*/ 960895 w 960895"/>
                <a:gd name="connsiteY1" fmla="*/ 159492 h 190489"/>
                <a:gd name="connsiteX0" fmla="*/ 0 w 960895"/>
                <a:gd name="connsiteY0" fmla="*/ 165531 h 165531"/>
                <a:gd name="connsiteX1" fmla="*/ 960895 w 960895"/>
                <a:gd name="connsiteY1" fmla="*/ 134534 h 165531"/>
                <a:gd name="connsiteX0" fmla="*/ 0 w 960895"/>
                <a:gd name="connsiteY0" fmla="*/ 146110 h 153859"/>
                <a:gd name="connsiteX1" fmla="*/ 960895 w 960895"/>
                <a:gd name="connsiteY1" fmla="*/ 153859 h 153859"/>
                <a:gd name="connsiteX0" fmla="*/ 0 w 999641"/>
                <a:gd name="connsiteY0" fmla="*/ 132573 h 171318"/>
                <a:gd name="connsiteX1" fmla="*/ 999641 w 999641"/>
                <a:gd name="connsiteY1" fmla="*/ 171318 h 17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99641" h="171318">
                  <a:moveTo>
                    <a:pt x="0" y="132573"/>
                  </a:moveTo>
                  <a:cubicBezTo>
                    <a:pt x="315779" y="-77946"/>
                    <a:pt x="670302" y="-17245"/>
                    <a:pt x="999641" y="171318"/>
                  </a:cubicBezTo>
                </a:path>
              </a:pathLst>
            </a:custGeom>
            <a:noFill/>
            <a:ln w="19050">
              <a:solidFill>
                <a:schemeClr val="tx2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Changes</a:t>
            </a:r>
          </a:p>
        </p:txBody>
      </p:sp>
    </p:spTree>
    <p:extLst>
      <p:ext uri="{BB962C8B-B14F-4D97-AF65-F5344CB8AC3E}">
        <p14:creationId xmlns:p14="http://schemas.microsoft.com/office/powerpoint/2010/main" val="35609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5312" y="2749883"/>
            <a:ext cx="8592500" cy="2942989"/>
          </a:xfrm>
        </p:spPr>
        <p:txBody>
          <a:bodyPr/>
          <a:lstStyle/>
          <a:p>
            <a:r>
              <a:rPr lang="en-US" dirty="0"/>
              <a:t>Raft safety property:  </a:t>
            </a:r>
            <a:r>
              <a:rPr lang="en-US" sz="2300" b="0" dirty="0"/>
              <a:t>If leader has decided log entry is committed, entry will be present in logs of all future leaders</a:t>
            </a:r>
          </a:p>
          <a:p>
            <a:pPr>
              <a:spcBef>
                <a:spcPts val="2400"/>
              </a:spcBef>
            </a:pPr>
            <a:r>
              <a:rPr lang="en-US" b="0" dirty="0"/>
              <a:t>Why does this guarantee higher-level goal?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Leaders never overwrite entries in their logs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Only entries in leader’s log can be committed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Entries must be committed before applying to state machine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3197" y="5585147"/>
            <a:ext cx="5579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F4899"/>
                </a:solidFill>
                <a:latin typeface="Arial" charset="0"/>
              </a:rPr>
              <a:t>Committed → Present in future leaders’ logs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03776" y="6031599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commitment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5857" y="602074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leader election</a:t>
            </a:r>
          </a:p>
        </p:txBody>
      </p:sp>
      <p:sp>
        <p:nvSpPr>
          <p:cNvPr id="10" name="Freeform 9"/>
          <p:cNvSpPr/>
          <p:nvPr/>
        </p:nvSpPr>
        <p:spPr>
          <a:xfrm>
            <a:off x="4073556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7090559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Requirement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071056" y="1486318"/>
            <a:ext cx="8172830" cy="107447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>
                <a:solidFill>
                  <a:schemeClr val="bg1"/>
                </a:solidFill>
              </a:rPr>
              <a:t>Once log </a:t>
            </a:r>
            <a:r>
              <a:rPr lang="en-US" sz="2300">
                <a:solidFill>
                  <a:schemeClr val="bg1"/>
                </a:solidFill>
              </a:rPr>
              <a:t>entry applied </a:t>
            </a:r>
            <a:r>
              <a:rPr lang="en-US" sz="2300" dirty="0">
                <a:solidFill>
                  <a:schemeClr val="bg1"/>
                </a:solidFill>
              </a:rPr>
              <a:t>to a state machine</a:t>
            </a:r>
            <a:r>
              <a:rPr lang="en-US" sz="2300">
                <a:solidFill>
                  <a:schemeClr val="bg1"/>
                </a:solidFill>
              </a:rPr>
              <a:t>, no </a:t>
            </a:r>
            <a:r>
              <a:rPr lang="en-US" sz="2300" dirty="0">
                <a:solidFill>
                  <a:schemeClr val="bg1"/>
                </a:solidFill>
              </a:rPr>
              <a:t>other state machine must apply a different value for that log entry</a:t>
            </a:r>
          </a:p>
        </p:txBody>
      </p:sp>
    </p:spTree>
    <p:extLst>
      <p:ext uri="{BB962C8B-B14F-4D97-AF65-F5344CB8AC3E}">
        <p14:creationId xmlns:p14="http://schemas.microsoft.com/office/powerpoint/2010/main" val="196087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  <p:bldP spid="9" grpId="0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1718" y="3737919"/>
            <a:ext cx="8596095" cy="2881257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0" dirty="0"/>
              <a:t>Elect candidate most likely to contain all committed entries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/>
              <a:t>In </a:t>
            </a:r>
            <a:r>
              <a:rPr lang="en-US" sz="2200" dirty="0" err="1"/>
              <a:t>RequestVote</a:t>
            </a:r>
            <a:r>
              <a:rPr lang="en-US" sz="2200" dirty="0"/>
              <a:t>, candidates incl. index + term of last log entry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/>
              <a:t>Voter V denies vote if its log is “more complete”:              (newer term) or (entry in higher index of same term)</a:t>
            </a:r>
            <a:endParaRPr lang="en-US" sz="2200" dirty="0">
              <a:solidFill>
                <a:schemeClr val="tx2"/>
              </a:solidFill>
            </a:endParaRP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/>
              <a:t>Leader will have “most complete” log among electing majority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the Best Leader</a:t>
            </a:r>
          </a:p>
        </p:txBody>
      </p:sp>
      <p:sp>
        <p:nvSpPr>
          <p:cNvPr id="92" name="Rectangle 91"/>
          <p:cNvSpPr/>
          <p:nvPr/>
        </p:nvSpPr>
        <p:spPr>
          <a:xfrm>
            <a:off x="4261495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404495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4" name="Rectangle 93"/>
          <p:cNvSpPr/>
          <p:nvPr/>
        </p:nvSpPr>
        <p:spPr>
          <a:xfrm>
            <a:off x="4642495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023495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785495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61495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1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642495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2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023495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04495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785495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5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261495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5404495" y="23869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642495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023495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261495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5404495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642495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023495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785495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185295" y="2844113"/>
            <a:ext cx="5410200" cy="533400"/>
            <a:chOff x="2662883" y="2844113"/>
            <a:chExt cx="5410200" cy="533400"/>
          </a:xfrm>
        </p:grpSpPr>
        <p:sp>
          <p:nvSpPr>
            <p:cNvPr id="111" name="Rounded Rectangle 110"/>
            <p:cNvSpPr/>
            <p:nvPr/>
          </p:nvSpPr>
          <p:spPr>
            <a:xfrm>
              <a:off x="2662883" y="2844113"/>
              <a:ext cx="2057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41621" y="2861325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Unavailable during leader transition</a:t>
              </a:r>
            </a:p>
          </p:txBody>
        </p:sp>
        <p:cxnSp>
          <p:nvCxnSpPr>
            <p:cNvPr id="115" name="Straight Connector 114"/>
            <p:cNvCxnSpPr/>
            <p:nvPr/>
          </p:nvCxnSpPr>
          <p:spPr>
            <a:xfrm flipH="1">
              <a:off x="4796483" y="31108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709295" y="1777313"/>
            <a:ext cx="3183538" cy="533400"/>
            <a:chOff x="4186883" y="1777313"/>
            <a:chExt cx="3183538" cy="533400"/>
          </a:xfrm>
        </p:grpSpPr>
        <p:sp>
          <p:nvSpPr>
            <p:cNvPr id="113" name="TextBox 112"/>
            <p:cNvSpPr txBox="1"/>
            <p:nvPr/>
          </p:nvSpPr>
          <p:spPr>
            <a:xfrm>
              <a:off x="5541621" y="1922185"/>
              <a:ext cx="1828800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Committed?</a:t>
              </a:r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H="1">
              <a:off x="4796483" y="20440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Rounded Rectangle 115"/>
            <p:cNvSpPr/>
            <p:nvPr/>
          </p:nvSpPr>
          <p:spPr>
            <a:xfrm>
              <a:off x="4186883" y="177731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1815745" y="2016922"/>
            <a:ext cx="19607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Can’t tell which entries committed!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880494" y="1899339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880494" y="2432739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7290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1869884" y="4663440"/>
            <a:ext cx="8796528" cy="1913458"/>
          </a:xfrm>
        </p:spPr>
        <p:txBody>
          <a:bodyPr/>
          <a:lstStyle/>
          <a:p>
            <a:r>
              <a:rPr lang="en-US" dirty="0"/>
              <a:t>Case #1: </a:t>
            </a:r>
            <a:r>
              <a:rPr lang="en-US" b="0" dirty="0"/>
              <a:t>Leader decides entry in current term is committed</a:t>
            </a:r>
          </a:p>
          <a:p>
            <a:pPr>
              <a:spcBef>
                <a:spcPts val="2400"/>
              </a:spcBef>
            </a:pPr>
            <a:r>
              <a:rPr lang="en-US" b="0" dirty="0">
                <a:solidFill>
                  <a:srgbClr val="C00000"/>
                </a:solidFill>
              </a:rPr>
              <a:t>Safe: </a:t>
            </a:r>
            <a:r>
              <a:rPr lang="en-US" b="0" dirty="0"/>
              <a:t>leader for term 3 must contain entry 4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1" name="Title 5"/>
          <p:cNvSpPr>
            <a:spLocks noGrp="1"/>
          </p:cNvSpPr>
          <p:nvPr>
            <p:ph type="title"/>
          </p:nvPr>
        </p:nvSpPr>
        <p:spPr>
          <a:xfrm>
            <a:off x="1872608" y="16215"/>
            <a:ext cx="8793804" cy="1066800"/>
          </a:xfrm>
        </p:spPr>
        <p:txBody>
          <a:bodyPr/>
          <a:lstStyle/>
          <a:p>
            <a:r>
              <a:rPr lang="en-US" dirty="0"/>
              <a:t>Committing Entry from Current Term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264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645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026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407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788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5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4267670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4648670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4267670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4648670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4267670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4648670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4267670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029670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648670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4267670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4648670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3886670" y="1902216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3886670" y="2435616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886670" y="2969016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3886670" y="3502416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886670" y="4035816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029670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029670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5410670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5410670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5791670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5410670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029670" y="34504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477470" y="3374214"/>
            <a:ext cx="2819400" cy="1066800"/>
            <a:chOff x="4955058" y="3374214"/>
            <a:chExt cx="2819400" cy="1066800"/>
          </a:xfrm>
        </p:grpSpPr>
        <p:sp>
          <p:nvSpPr>
            <p:cNvPr id="191" name="TextBox 190"/>
            <p:cNvSpPr txBox="1"/>
            <p:nvPr/>
          </p:nvSpPr>
          <p:spPr>
            <a:xfrm>
              <a:off x="5242996" y="3648901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Can’t be elected as</a:t>
              </a:r>
              <a:br>
                <a:rPr lang="en-US" sz="180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leader for term 3</a:t>
              </a:r>
            </a:p>
          </p:txBody>
        </p:sp>
        <p:sp>
          <p:nvSpPr>
            <p:cNvPr id="193" name="Right Brace 192"/>
            <p:cNvSpPr/>
            <p:nvPr/>
          </p:nvSpPr>
          <p:spPr>
            <a:xfrm>
              <a:off x="4955058" y="3374214"/>
              <a:ext cx="152400" cy="1066800"/>
            </a:xfrm>
            <a:prstGeom prst="rightBrace">
              <a:avLst>
                <a:gd name="adj1" fmla="val 33757"/>
                <a:gd name="adj2" fmla="val 50000"/>
              </a:avLst>
            </a:prstGeom>
            <a:ln w="190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E1FFE1">
                    <a:lumMod val="25000"/>
                  </a:srgb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334470" y="1902216"/>
            <a:ext cx="5257800" cy="1471999"/>
            <a:chOff x="3812058" y="1902215"/>
            <a:chExt cx="5257800" cy="1471999"/>
          </a:xfrm>
        </p:grpSpPr>
        <p:sp>
          <p:nvSpPr>
            <p:cNvPr id="188" name="Rounded Rectangle 187"/>
            <p:cNvSpPr/>
            <p:nvPr/>
          </p:nvSpPr>
          <p:spPr>
            <a:xfrm>
              <a:off x="3812058" y="2840814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242996" y="2985686"/>
              <a:ext cx="38268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 just succeeded</a:t>
              </a:r>
            </a:p>
          </p:txBody>
        </p:sp>
        <p:cxnSp>
          <p:nvCxnSpPr>
            <p:cNvPr id="190" name="Straight Connector 189"/>
            <p:cNvCxnSpPr/>
            <p:nvPr/>
          </p:nvCxnSpPr>
          <p:spPr>
            <a:xfrm flipH="1">
              <a:off x="4497858" y="3107514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" name="Freeform 191"/>
            <p:cNvSpPr/>
            <p:nvPr/>
          </p:nvSpPr>
          <p:spPr>
            <a:xfrm>
              <a:off x="4168191" y="2166243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242996" y="1902215"/>
              <a:ext cx="25314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2</a:t>
              </a:r>
            </a:p>
          </p:txBody>
        </p:sp>
        <p:cxnSp>
          <p:nvCxnSpPr>
            <p:cNvPr id="195" name="Straight Connector 194"/>
            <p:cNvCxnSpPr/>
            <p:nvPr/>
          </p:nvCxnSpPr>
          <p:spPr>
            <a:xfrm flipH="1">
              <a:off x="4726458" y="2040714"/>
              <a:ext cx="3810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644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1869884" y="4663441"/>
            <a:ext cx="8761519" cy="1975831"/>
          </a:xfrm>
        </p:spPr>
        <p:txBody>
          <a:bodyPr/>
          <a:lstStyle/>
          <a:p>
            <a:r>
              <a:rPr lang="en-US" dirty="0"/>
              <a:t>Case #2: </a:t>
            </a:r>
            <a:r>
              <a:rPr lang="en-US" b="0" dirty="0"/>
              <a:t>Leader trying to finish committing entry from earlier</a:t>
            </a:r>
          </a:p>
          <a:p>
            <a:pPr>
              <a:spcBef>
                <a:spcPts val="2400"/>
              </a:spcBef>
            </a:pPr>
            <a:r>
              <a:rPr lang="en-US" b="0" dirty="0"/>
              <a:t>Entry 3 </a:t>
            </a:r>
            <a:r>
              <a:rPr lang="en-US" b="0" dirty="0">
                <a:solidFill>
                  <a:schemeClr val="accent4"/>
                </a:solidFill>
              </a:rPr>
              <a:t>not safely committed</a:t>
            </a:r>
            <a:r>
              <a:rPr lang="en-US" b="0" dirty="0"/>
              <a:t>: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s</a:t>
            </a:r>
            <a:r>
              <a:rPr lang="en-US" sz="2400" baseline="-25000" dirty="0"/>
              <a:t>5</a:t>
            </a:r>
            <a:r>
              <a:rPr lang="en-US" sz="2400" dirty="0"/>
              <a:t> can be elected as leader for term 5 (how?)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If elected, it will overwrite entry 3 on s</a:t>
            </a:r>
            <a:r>
              <a:rPr lang="en-US" sz="2400" baseline="-25000" dirty="0"/>
              <a:t>1</a:t>
            </a:r>
            <a:r>
              <a:rPr lang="en-US" sz="2400" dirty="0"/>
              <a:t>, s</a:t>
            </a:r>
            <a:r>
              <a:rPr lang="en-US" sz="2400" baseline="-25000" dirty="0"/>
              <a:t>2</a:t>
            </a:r>
            <a:r>
              <a:rPr lang="en-US" sz="2400" dirty="0"/>
              <a:t>, and s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Committing Entry from Earlier Term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64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645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026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07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88131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F4899"/>
                </a:solidFill>
                <a:latin typeface="Arial" charset="0"/>
              </a:rPr>
              <a:t>5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264131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645131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264131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645131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264131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45131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264131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026131" y="18576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645131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264131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645131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883131" y="1909632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883131" y="2443032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83131" y="2976432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883131" y="3509832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883131" y="4043232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84" name="Rectangle 83"/>
          <p:cNvSpPr/>
          <p:nvPr/>
        </p:nvSpPr>
        <p:spPr>
          <a:xfrm>
            <a:off x="5026131" y="23910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026131" y="29244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026131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407131" y="185763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407131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949931" y="1901588"/>
            <a:ext cx="5681472" cy="1480042"/>
            <a:chOff x="3427519" y="1901588"/>
            <a:chExt cx="5681472" cy="1480042"/>
          </a:xfrm>
        </p:grpSpPr>
        <p:sp>
          <p:nvSpPr>
            <p:cNvPr id="86" name="Rounded Rectangle 85"/>
            <p:cNvSpPr/>
            <p:nvPr/>
          </p:nvSpPr>
          <p:spPr>
            <a:xfrm>
              <a:off x="3427519" y="2848230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39457" y="2998014"/>
              <a:ext cx="3869534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 just succeeded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>
              <a:off x="4113319" y="3114930"/>
              <a:ext cx="990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Freeform 91"/>
            <p:cNvSpPr/>
            <p:nvPr/>
          </p:nvSpPr>
          <p:spPr>
            <a:xfrm>
              <a:off x="3808519" y="2173659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9457" y="1901588"/>
              <a:ext cx="1980118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>
                  <a:solidFill>
                    <a:srgbClr val="1F4899"/>
                  </a:solidFill>
                  <a:latin typeface="Arial" charset="0"/>
                </a:rPr>
                <a:t>4</a:t>
              </a: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H="1">
              <a:off x="4494319" y="204813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Rectangle 94"/>
          <p:cNvSpPr/>
          <p:nvPr/>
        </p:nvSpPr>
        <p:spPr>
          <a:xfrm>
            <a:off x="5788131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82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1869884" y="4663130"/>
            <a:ext cx="8079836" cy="2214689"/>
          </a:xfrm>
        </p:spPr>
        <p:txBody>
          <a:bodyPr/>
          <a:lstStyle/>
          <a:p>
            <a:r>
              <a:rPr lang="en-US" dirty="0"/>
              <a:t>For leader to decide entry is committed: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Entry stored on a majority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≥ 1 new entry from leader’s term also on majority </a:t>
            </a:r>
          </a:p>
          <a:p>
            <a:r>
              <a:rPr lang="en-US" sz="2200" b="0" dirty="0"/>
              <a:t>Example;   Once e4 committed, s</a:t>
            </a:r>
            <a:r>
              <a:rPr lang="en-US" sz="2200" b="0" baseline="-25000" dirty="0"/>
              <a:t>5</a:t>
            </a:r>
            <a:r>
              <a:rPr lang="en-US" sz="2200" b="0" dirty="0"/>
              <a:t> cannot be elected leader for term 5, and e3 and e4 both safe</a:t>
            </a:r>
            <a:endParaRPr lang="en-US" sz="2200" b="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5597631" y="9011418"/>
            <a:ext cx="787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F4899"/>
                </a:solidFill>
                <a:latin typeface="Arial" charset="0"/>
              </a:rPr>
              <a:t>Combination of election rules and commitment rules</a:t>
            </a:r>
            <a:br>
              <a:rPr lang="en-US" sz="2400" dirty="0">
                <a:solidFill>
                  <a:srgbClr val="1F4899"/>
                </a:solidFill>
                <a:latin typeface="Arial" charset="0"/>
              </a:rPr>
            </a:br>
            <a:r>
              <a:rPr lang="en-US" sz="2400" dirty="0">
                <a:solidFill>
                  <a:srgbClr val="1F4899"/>
                </a:solidFill>
                <a:latin typeface="Arial" charset="0"/>
              </a:rPr>
              <a:t>makes Raft safe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Commitment Rules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3883130" y="1476630"/>
            <a:ext cx="2743200" cy="2895600"/>
            <a:chOff x="4953000" y="1828800"/>
            <a:chExt cx="2743200" cy="2895600"/>
          </a:xfrm>
        </p:grpSpPr>
        <p:sp>
          <p:nvSpPr>
            <p:cNvPr id="56" name="TextBox 55"/>
            <p:cNvSpPr txBox="1"/>
            <p:nvPr/>
          </p:nvSpPr>
          <p:spPr>
            <a:xfrm>
              <a:off x="5334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715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96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77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8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F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334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15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34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15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334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715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34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96000" y="22098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715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334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715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953000" y="22618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953000" y="27952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953000" y="33286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953000" y="38620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53000" y="43954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>
                  <a:solidFill>
                    <a:srgbClr val="0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96000" y="27432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96000" y="32766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096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477000" y="22098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477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H="1">
              <a:off x="7086600" y="240030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6477000" y="27432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477000" y="32766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858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6761869" y="1901588"/>
            <a:ext cx="1980118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>
                <a:solidFill>
                  <a:srgbClr val="1F4899"/>
                </a:solidFill>
                <a:latin typeface="Arial" charset="0"/>
              </a:rPr>
              <a:t>Leader for term </a:t>
            </a:r>
            <a:r>
              <a:rPr lang="en-US" sz="1800" dirty="0">
                <a:solidFill>
                  <a:srgbClr val="1F4899"/>
                </a:solidFill>
                <a:latin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5602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0410" y="5883117"/>
            <a:ext cx="82296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/>
              <a:t>Leader changes can result in log inconsistencies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 Log Inconsistencies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4275907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5418907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4656907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5037907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5799907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6180907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6561907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6942907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7323907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7704907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1447306" y="1911506"/>
            <a:ext cx="2327099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Leader for term 8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4275907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5418907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4656907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41" name="Rectangle 240"/>
          <p:cNvSpPr/>
          <p:nvPr/>
        </p:nvSpPr>
        <p:spPr>
          <a:xfrm>
            <a:off x="5037907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5799907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6180907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6561907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6942907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7323907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4275907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5418907" y="29347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49" name="Rectangle 248"/>
          <p:cNvSpPr/>
          <p:nvPr/>
        </p:nvSpPr>
        <p:spPr>
          <a:xfrm>
            <a:off x="4656907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0" name="Rectangle 249"/>
          <p:cNvSpPr/>
          <p:nvPr/>
        </p:nvSpPr>
        <p:spPr>
          <a:xfrm>
            <a:off x="5037907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1" name="Rectangle 250"/>
          <p:cNvSpPr/>
          <p:nvPr/>
        </p:nvSpPr>
        <p:spPr>
          <a:xfrm>
            <a:off x="4275907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5418907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53" name="Rectangle 252"/>
          <p:cNvSpPr/>
          <p:nvPr/>
        </p:nvSpPr>
        <p:spPr>
          <a:xfrm>
            <a:off x="4656907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5037907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55" name="Rectangle 254"/>
          <p:cNvSpPr/>
          <p:nvPr/>
        </p:nvSpPr>
        <p:spPr>
          <a:xfrm>
            <a:off x="5799907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56" name="Rectangle 255"/>
          <p:cNvSpPr/>
          <p:nvPr/>
        </p:nvSpPr>
        <p:spPr>
          <a:xfrm>
            <a:off x="6180907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57" name="Rectangle 256"/>
          <p:cNvSpPr/>
          <p:nvPr/>
        </p:nvSpPr>
        <p:spPr>
          <a:xfrm>
            <a:off x="6561907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6942907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7323907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7704907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8085907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4275907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3" name="Rectangle 262"/>
          <p:cNvSpPr/>
          <p:nvPr/>
        </p:nvSpPr>
        <p:spPr>
          <a:xfrm>
            <a:off x="5418907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64" name="Rectangle 263"/>
          <p:cNvSpPr/>
          <p:nvPr/>
        </p:nvSpPr>
        <p:spPr>
          <a:xfrm>
            <a:off x="4656907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5" name="Rectangle 264"/>
          <p:cNvSpPr/>
          <p:nvPr/>
        </p:nvSpPr>
        <p:spPr>
          <a:xfrm>
            <a:off x="5037907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66" name="Rectangle 265"/>
          <p:cNvSpPr/>
          <p:nvPr/>
        </p:nvSpPr>
        <p:spPr>
          <a:xfrm>
            <a:off x="5799907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67" name="Rectangle 266"/>
          <p:cNvSpPr/>
          <p:nvPr/>
        </p:nvSpPr>
        <p:spPr>
          <a:xfrm>
            <a:off x="6180907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68" name="Rectangle 267"/>
          <p:cNvSpPr/>
          <p:nvPr/>
        </p:nvSpPr>
        <p:spPr>
          <a:xfrm>
            <a:off x="6561907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69" name="Rectangle 268"/>
          <p:cNvSpPr/>
          <p:nvPr/>
        </p:nvSpPr>
        <p:spPr>
          <a:xfrm>
            <a:off x="6942907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0" name="Rectangle 269"/>
          <p:cNvSpPr/>
          <p:nvPr/>
        </p:nvSpPr>
        <p:spPr>
          <a:xfrm>
            <a:off x="7323907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7704907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2" name="Rectangle 271"/>
          <p:cNvSpPr/>
          <p:nvPr/>
        </p:nvSpPr>
        <p:spPr>
          <a:xfrm>
            <a:off x="4275907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3" name="Rectangle 272"/>
          <p:cNvSpPr/>
          <p:nvPr/>
        </p:nvSpPr>
        <p:spPr>
          <a:xfrm>
            <a:off x="5418907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74" name="Rectangle 273"/>
          <p:cNvSpPr/>
          <p:nvPr/>
        </p:nvSpPr>
        <p:spPr>
          <a:xfrm>
            <a:off x="4656907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5037907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5799907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4275907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4656907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5037907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0" name="Right Brace 279"/>
          <p:cNvSpPr/>
          <p:nvPr/>
        </p:nvSpPr>
        <p:spPr>
          <a:xfrm flipH="1">
            <a:off x="3565297" y="2325123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626629" y="3681668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Possible</a:t>
            </a:r>
            <a:br>
              <a:rPr lang="en-US" sz="1800" dirty="0">
                <a:solidFill>
                  <a:srgbClr val="1E4899"/>
                </a:solidFill>
                <a:latin typeface="Arial" charset="0"/>
              </a:rPr>
            </a:br>
            <a:r>
              <a:rPr lang="en-US" sz="1800" dirty="0">
                <a:solidFill>
                  <a:srgbClr val="1E4899"/>
                </a:solidFill>
                <a:latin typeface="Arial" charset="0"/>
              </a:rPr>
              <a:t>followers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6180907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6561907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8085907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466907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5418907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5799907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8085907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6561907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6942907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1" name="Rectangle 290"/>
          <p:cNvSpPr/>
          <p:nvPr/>
        </p:nvSpPr>
        <p:spPr>
          <a:xfrm>
            <a:off x="7323907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7704907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3" name="Rectangle 292"/>
          <p:cNvSpPr/>
          <p:nvPr/>
        </p:nvSpPr>
        <p:spPr>
          <a:xfrm>
            <a:off x="6180907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94" name="TextBox 293"/>
          <p:cNvSpPr txBox="1"/>
          <p:nvPr/>
        </p:nvSpPr>
        <p:spPr>
          <a:xfrm>
            <a:off x="3818707" y="245332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(a)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3818707" y="298672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(b)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3818707" y="352012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(c)</a:t>
            </a:r>
          </a:p>
        </p:txBody>
      </p:sp>
      <p:sp>
        <p:nvSpPr>
          <p:cNvPr id="297" name="TextBox 296"/>
          <p:cNvSpPr txBox="1"/>
          <p:nvPr/>
        </p:nvSpPr>
        <p:spPr>
          <a:xfrm>
            <a:off x="3818707" y="405352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(d)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3818707" y="458692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(e)</a:t>
            </a:r>
          </a:p>
        </p:txBody>
      </p:sp>
      <p:sp>
        <p:nvSpPr>
          <p:cNvPr id="299" name="TextBox 298"/>
          <p:cNvSpPr txBox="1"/>
          <p:nvPr/>
        </p:nvSpPr>
        <p:spPr>
          <a:xfrm>
            <a:off x="3818707" y="512032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(f)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723708" y="2325123"/>
            <a:ext cx="4570949" cy="1066800"/>
            <a:chOff x="4201295" y="2325123"/>
            <a:chExt cx="4570949" cy="1066800"/>
          </a:xfrm>
        </p:grpSpPr>
        <p:sp>
          <p:nvSpPr>
            <p:cNvPr id="303" name="Rounded Rectangle 302"/>
            <p:cNvSpPr/>
            <p:nvPr/>
          </p:nvSpPr>
          <p:spPr>
            <a:xfrm>
              <a:off x="6106295" y="23251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201295" y="2858523"/>
              <a:ext cx="2438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805313" y="2553723"/>
              <a:ext cx="966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Missing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6717187" y="2574388"/>
              <a:ext cx="1045596" cy="261265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9" name="Freeform 308"/>
            <p:cNvSpPr/>
            <p:nvPr/>
          </p:nvSpPr>
          <p:spPr>
            <a:xfrm flipV="1">
              <a:off x="6715895" y="2934722"/>
              <a:ext cx="1045596" cy="227900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42707" y="3391923"/>
            <a:ext cx="5336670" cy="2133600"/>
            <a:chOff x="3820295" y="3391923"/>
            <a:chExt cx="5336670" cy="2133600"/>
          </a:xfrm>
        </p:grpSpPr>
        <p:sp>
          <p:nvSpPr>
            <p:cNvPr id="300" name="TextBox 299"/>
            <p:cNvSpPr txBox="1"/>
            <p:nvPr/>
          </p:nvSpPr>
          <p:spPr>
            <a:xfrm>
              <a:off x="7805313" y="4130676"/>
              <a:ext cx="13516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Extraneous</a:t>
              </a:r>
              <a:br>
                <a:rPr lang="en-US" sz="1800" b="0" dirty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>
                  <a:solidFill>
                    <a:srgbClr val="A5001E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3820295" y="4992123"/>
              <a:ext cx="3200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6487295" y="33919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7089146" y="3659269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8" name="Freeform 307"/>
            <p:cNvSpPr/>
            <p:nvPr/>
          </p:nvSpPr>
          <p:spPr>
            <a:xfrm flipV="1">
              <a:off x="7096895" y="4534923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5344295" y="4458723"/>
              <a:ext cx="1295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6487295" y="3925323"/>
              <a:ext cx="914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7422862" y="4340191"/>
              <a:ext cx="369168" cy="118589"/>
            </a:xfrm>
            <a:custGeom>
              <a:avLst/>
              <a:gdLst>
                <a:gd name="connsiteX0" fmla="*/ 482600 w 482600"/>
                <a:gd name="connsiteY0" fmla="*/ 132012 h 132012"/>
                <a:gd name="connsiteX1" fmla="*/ 0 w 482600"/>
                <a:gd name="connsiteY1" fmla="*/ 13479 h 132012"/>
                <a:gd name="connsiteX0" fmla="*/ 482600 w 482600"/>
                <a:gd name="connsiteY0" fmla="*/ 126727 h 126746"/>
                <a:gd name="connsiteX1" fmla="*/ 0 w 482600"/>
                <a:gd name="connsiteY1" fmla="*/ 8194 h 126746"/>
                <a:gd name="connsiteX0" fmla="*/ 482600 w 482600"/>
                <a:gd name="connsiteY0" fmla="*/ 118533 h 118589"/>
                <a:gd name="connsiteX1" fmla="*/ 0 w 482600"/>
                <a:gd name="connsiteY1" fmla="*/ 0 h 118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2600" h="118589">
                  <a:moveTo>
                    <a:pt x="482600" y="118533"/>
                  </a:moveTo>
                  <a:cubicBezTo>
                    <a:pt x="268111" y="120649"/>
                    <a:pt x="129823" y="6350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313" name="TextBox 312"/>
          <p:cNvSpPr txBox="1"/>
          <p:nvPr/>
        </p:nvSpPr>
        <p:spPr>
          <a:xfrm>
            <a:off x="4275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4656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2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5037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3</a:t>
            </a:r>
          </a:p>
        </p:txBody>
      </p:sp>
      <p:sp>
        <p:nvSpPr>
          <p:cNvPr id="316" name="TextBox 315"/>
          <p:cNvSpPr txBox="1"/>
          <p:nvPr/>
        </p:nvSpPr>
        <p:spPr>
          <a:xfrm>
            <a:off x="5418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4</a:t>
            </a:r>
          </a:p>
        </p:txBody>
      </p:sp>
      <p:sp>
        <p:nvSpPr>
          <p:cNvPr id="317" name="TextBox 316"/>
          <p:cNvSpPr txBox="1"/>
          <p:nvPr/>
        </p:nvSpPr>
        <p:spPr>
          <a:xfrm>
            <a:off x="5799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5</a:t>
            </a:r>
          </a:p>
        </p:txBody>
      </p:sp>
      <p:sp>
        <p:nvSpPr>
          <p:cNvPr id="318" name="TextBox 317"/>
          <p:cNvSpPr txBox="1"/>
          <p:nvPr/>
        </p:nvSpPr>
        <p:spPr>
          <a:xfrm>
            <a:off x="6180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6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6561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7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6942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8</a:t>
            </a:r>
          </a:p>
        </p:txBody>
      </p:sp>
      <p:sp>
        <p:nvSpPr>
          <p:cNvPr id="321" name="TextBox 320"/>
          <p:cNvSpPr txBox="1"/>
          <p:nvPr/>
        </p:nvSpPr>
        <p:spPr>
          <a:xfrm>
            <a:off x="7323907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9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7628707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10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8009707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11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8390707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1E4899"/>
                </a:solidFill>
                <a:latin typeface="Arial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69788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Repairing Follower Logs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47305" y="1470403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Leader for term 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12</a:t>
              </a: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4266640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5409640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4647640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5028640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4266640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647640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5028640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5" name="Right Brace 174"/>
          <p:cNvSpPr/>
          <p:nvPr/>
        </p:nvSpPr>
        <p:spPr>
          <a:xfrm flipH="1">
            <a:off x="3428440" y="2471136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282128" y="295184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F</a:t>
            </a:r>
            <a:r>
              <a:rPr lang="en-US" sz="1800">
                <a:solidFill>
                  <a:srgbClr val="1E4899"/>
                </a:solidFill>
                <a:latin typeface="Arial" charset="0"/>
              </a:rPr>
              <a:t>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5409640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790640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076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6552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6933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7314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7695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6171640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809440" y="25993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(a)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3809440" y="32851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(b)</a:t>
            </a:r>
          </a:p>
        </p:txBody>
      </p:sp>
      <p:sp>
        <p:nvSpPr>
          <p:cNvPr id="187" name="Freeform 186"/>
          <p:cNvSpPr/>
          <p:nvPr/>
        </p:nvSpPr>
        <p:spPr>
          <a:xfrm>
            <a:off x="7930317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8" name="Freeform 187"/>
          <p:cNvSpPr/>
          <p:nvPr/>
        </p:nvSpPr>
        <p:spPr>
          <a:xfrm>
            <a:off x="7543240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9" name="Freeform 188"/>
          <p:cNvSpPr/>
          <p:nvPr/>
        </p:nvSpPr>
        <p:spPr>
          <a:xfrm>
            <a:off x="7162240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0" name="Freeform 189"/>
          <p:cNvSpPr/>
          <p:nvPr/>
        </p:nvSpPr>
        <p:spPr>
          <a:xfrm>
            <a:off x="6781240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1" name="Freeform 190"/>
          <p:cNvSpPr/>
          <p:nvPr/>
        </p:nvSpPr>
        <p:spPr>
          <a:xfrm>
            <a:off x="6400240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2" name="Freeform 191"/>
          <p:cNvSpPr/>
          <p:nvPr/>
        </p:nvSpPr>
        <p:spPr>
          <a:xfrm>
            <a:off x="6019240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5638240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4" name="Freeform 193"/>
          <p:cNvSpPr/>
          <p:nvPr/>
        </p:nvSpPr>
        <p:spPr>
          <a:xfrm>
            <a:off x="7930317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5" name="Freeform 194"/>
          <p:cNvSpPr/>
          <p:nvPr/>
        </p:nvSpPr>
        <p:spPr>
          <a:xfrm>
            <a:off x="7543240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6" name="Freeform 195"/>
          <p:cNvSpPr/>
          <p:nvPr/>
        </p:nvSpPr>
        <p:spPr>
          <a:xfrm>
            <a:off x="7162240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7" name="Freeform 196"/>
          <p:cNvSpPr/>
          <p:nvPr/>
        </p:nvSpPr>
        <p:spPr>
          <a:xfrm>
            <a:off x="6781240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8" name="Freeform 197"/>
          <p:cNvSpPr/>
          <p:nvPr/>
        </p:nvSpPr>
        <p:spPr>
          <a:xfrm>
            <a:off x="6400240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9" name="Freeform 198"/>
          <p:cNvSpPr/>
          <p:nvPr/>
        </p:nvSpPr>
        <p:spPr>
          <a:xfrm>
            <a:off x="6019240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>
            <a:off x="8266740" y="1092910"/>
            <a:ext cx="0" cy="1454426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8266740" y="2623536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2" name="TextBox 201"/>
          <p:cNvSpPr txBox="1"/>
          <p:nvPr/>
        </p:nvSpPr>
        <p:spPr>
          <a:xfrm>
            <a:off x="7997126" y="849254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8085971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7748340" y="1417588"/>
            <a:ext cx="275291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05" name="Content Placeholder 1"/>
          <p:cNvSpPr txBox="1">
            <a:spLocks/>
          </p:cNvSpPr>
          <p:nvPr/>
        </p:nvSpPr>
        <p:spPr bwMode="auto">
          <a:xfrm>
            <a:off x="1869884" y="3935322"/>
            <a:ext cx="8796528" cy="290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/>
              <a:t>New leader must make follower logs consistent with its own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Delete extraneous entries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Fill in missing entries</a:t>
            </a:r>
          </a:p>
          <a:p>
            <a:r>
              <a:rPr lang="en-US" sz="2200" kern="0" dirty="0"/>
              <a:t>Leader keeps </a:t>
            </a:r>
            <a:r>
              <a:rPr lang="en-US" sz="2200" kern="0" dirty="0" err="1"/>
              <a:t>nextIndex</a:t>
            </a:r>
            <a:r>
              <a:rPr lang="en-US" sz="2200" kern="0" dirty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Index of next log entry to send to that follower</a:t>
            </a:r>
          </a:p>
          <a:p>
            <a:pPr lvl="1">
              <a:spcBef>
                <a:spcPts val="300"/>
              </a:spcBef>
            </a:pPr>
            <a:r>
              <a:rPr lang="en-US" b="0" kern="0" dirty="0"/>
              <a:t>Initialized to (1 + leader’s last index)</a:t>
            </a:r>
          </a:p>
          <a:p>
            <a:r>
              <a:rPr lang="en-US" sz="2000" b="0" kern="0" dirty="0"/>
              <a:t>If </a:t>
            </a:r>
            <a:r>
              <a:rPr lang="en-US" sz="2000" b="0" kern="0" dirty="0" err="1"/>
              <a:t>AppendEntries</a:t>
            </a:r>
            <a:r>
              <a:rPr lang="en-US" sz="2000" b="0" kern="0" dirty="0"/>
              <a:t> consistency check fails, decrement </a:t>
            </a:r>
            <a:r>
              <a:rPr lang="en-US" sz="2000" b="0" kern="0" dirty="0" err="1"/>
              <a:t>nextIndex</a:t>
            </a:r>
            <a:r>
              <a:rPr lang="en-US" sz="2000" b="0" kern="0" dirty="0"/>
              <a:t>, try again</a:t>
            </a:r>
          </a:p>
        </p:txBody>
      </p:sp>
    </p:spTree>
    <p:extLst>
      <p:ext uri="{BB962C8B-B14F-4D97-AF65-F5344CB8AC3E}">
        <p14:creationId xmlns:p14="http://schemas.microsoft.com/office/powerpoint/2010/main" val="135222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 Primary/Backup for high availability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2818376" y="2103607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Client C</a:t>
            </a: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2280707" y="3472420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Primary P</a:t>
            </a: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2198572" y="5542621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Backup</a:t>
            </a: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41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41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66" y="4812926"/>
            <a:ext cx="609600" cy="609600"/>
          </a:xfrm>
          <a:prstGeom prst="rect">
            <a:avLst/>
          </a:prstGeom>
        </p:spPr>
      </p:pic>
      <p:cxnSp>
        <p:nvCxnSpPr>
          <p:cNvPr id="28" name="Curved Connector 8"/>
          <p:cNvCxnSpPr/>
          <p:nvPr/>
        </p:nvCxnSpPr>
        <p:spPr>
          <a:xfrm rot="10800000" flipV="1">
            <a:off x="3635468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3402596" y="5542622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cxnSp>
        <p:nvCxnSpPr>
          <p:cNvPr id="31" name="Curved Connector 8"/>
          <p:cNvCxnSpPr/>
          <p:nvPr/>
        </p:nvCxnSpPr>
        <p:spPr>
          <a:xfrm>
            <a:off x="4191668" y="2617952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tangle 3"/>
          <p:cNvSpPr>
            <a:spLocks noGrp="1" noChangeArrowheads="1"/>
          </p:cNvSpPr>
          <p:nvPr>
            <p:ph idx="1"/>
          </p:nvPr>
        </p:nvSpPr>
        <p:spPr>
          <a:xfrm>
            <a:off x="5062174" y="1493665"/>
            <a:ext cx="5390386" cy="5316504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/>
              <a:t>Primary gets ops, orders into log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Replicates log of ops to backup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Backup executes ops in same order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Backup takes over if primary fails</a:t>
            </a:r>
          </a:p>
          <a:p>
            <a:pPr>
              <a:spcBef>
                <a:spcPts val="800"/>
              </a:spcBef>
            </a:pPr>
            <a:endParaRPr lang="en-US" sz="2400" dirty="0"/>
          </a:p>
          <a:p>
            <a:pPr>
              <a:spcBef>
                <a:spcPts val="800"/>
              </a:spcBef>
            </a:pPr>
            <a:r>
              <a:rPr lang="en-US" sz="2400" dirty="0"/>
              <a:t>But what if network partition rather than primary failure?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“View” server to determine primary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But what if view server fails?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“View” determined via consensus!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36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Repairing Follower Logs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47305" y="1470403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Leader for term 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>
                  <a:solidFill>
                    <a:srgbClr val="1E4899"/>
                  </a:solidFill>
                  <a:latin typeface="Arial" charset="0"/>
                </a:rPr>
                <a:t>12</a:t>
              </a: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4266640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5409640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4647640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5028640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4266640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647640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5028640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346235" y="3301808"/>
            <a:ext cx="133369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Before repair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5409640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790640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076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6552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6933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7314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7695640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6171640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809440" y="25993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(a)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3809440" y="32851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(f)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8085971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266640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/>
              <a:t>1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647640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/>
              <a:t>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028640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/>
              <a:t>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409640" y="4224775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02816" y="423267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(f)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983228" y="1536786"/>
            <a:ext cx="0" cy="1076934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602640" y="1536787"/>
            <a:ext cx="3116" cy="1758233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2" name="TextBox 71"/>
          <p:cNvSpPr txBox="1"/>
          <p:nvPr/>
        </p:nvSpPr>
        <p:spPr>
          <a:xfrm>
            <a:off x="5320340" y="129353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828557" y="3715188"/>
            <a:ext cx="411090" cy="420136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2538595" y="4276805"/>
            <a:ext cx="114133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>
                <a:solidFill>
                  <a:srgbClr val="1E4899"/>
                </a:solidFill>
                <a:latin typeface="Arial" charset="0"/>
              </a:rPr>
              <a:t>After repair</a:t>
            </a:r>
          </a:p>
        </p:txBody>
      </p:sp>
    </p:spTree>
    <p:extLst>
      <p:ext uri="{BB962C8B-B14F-4D97-AF65-F5344CB8AC3E}">
        <p14:creationId xmlns:p14="http://schemas.microsoft.com/office/powerpoint/2010/main" val="89592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69884" y="1453897"/>
            <a:ext cx="8567928" cy="53120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Leader temporarily disconnected  </a:t>
            </a:r>
          </a:p>
          <a:p>
            <a:pPr marL="457200" lvl="1" indent="0">
              <a:buNone/>
            </a:pPr>
            <a:r>
              <a:rPr lang="en-US" sz="2400" dirty="0"/>
              <a:t>→ other servers elect new leader</a:t>
            </a:r>
          </a:p>
          <a:p>
            <a:pPr marL="857250" lvl="2" indent="0">
              <a:buNone/>
            </a:pPr>
            <a:r>
              <a:rPr lang="en-US" sz="2400" dirty="0"/>
              <a:t>→ old leader reconnected</a:t>
            </a:r>
          </a:p>
          <a:p>
            <a:pPr marL="1314450" lvl="3" indent="0">
              <a:buNone/>
            </a:pPr>
            <a:r>
              <a:rPr lang="en-US" sz="2400" dirty="0"/>
              <a:t>→ old leader attempts to commit log entries</a:t>
            </a:r>
            <a:endParaRPr lang="en-US" dirty="0"/>
          </a:p>
          <a:p>
            <a:pPr>
              <a:spcBef>
                <a:spcPts val="2000"/>
              </a:spcBef>
            </a:pPr>
            <a:r>
              <a:rPr lang="en-US" dirty="0"/>
              <a:t>Terms used to detect stale leaders (and candidates)</a:t>
            </a:r>
          </a:p>
          <a:p>
            <a:pPr lvl="1"/>
            <a:r>
              <a:rPr lang="en-US" dirty="0"/>
              <a:t>Every RPC contains term of sender</a:t>
            </a:r>
          </a:p>
          <a:p>
            <a:pPr lvl="1"/>
            <a:r>
              <a:rPr lang="en-US" dirty="0"/>
              <a:t>Sender’s term &lt; receiver:</a:t>
            </a:r>
          </a:p>
          <a:p>
            <a:pPr lvl="2"/>
            <a:r>
              <a:rPr lang="en-US" sz="2000" dirty="0"/>
              <a:t>Receiver: Rejects RPC (via ACK which sender processes…)</a:t>
            </a:r>
          </a:p>
          <a:p>
            <a:pPr lvl="1"/>
            <a:r>
              <a:rPr lang="en-US" dirty="0"/>
              <a:t>Receiver’s term &lt; sender:</a:t>
            </a:r>
          </a:p>
          <a:p>
            <a:pPr lvl="2"/>
            <a:r>
              <a:rPr lang="en-US" sz="2000" dirty="0"/>
              <a:t>Receiver reverts to follower, updates term, processes RPC</a:t>
            </a:r>
          </a:p>
          <a:p>
            <a:pPr>
              <a:spcBef>
                <a:spcPts val="2000"/>
              </a:spcBef>
            </a:pPr>
            <a:r>
              <a:rPr lang="en-US" dirty="0"/>
              <a:t>Election updates terms of majority of servers</a:t>
            </a:r>
          </a:p>
          <a:p>
            <a:pPr lvl="1"/>
            <a:r>
              <a:rPr lang="en-US" dirty="0"/>
              <a:t>Deposed server cannot commit new log entries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Neutralizing Old Leaders</a:t>
            </a:r>
          </a:p>
        </p:txBody>
      </p:sp>
    </p:spTree>
    <p:extLst>
      <p:ext uri="{BB962C8B-B14F-4D97-AF65-F5344CB8AC3E}">
        <p14:creationId xmlns:p14="http://schemas.microsoft.com/office/powerpoint/2010/main" val="103506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69884" y="1453897"/>
            <a:ext cx="8796528" cy="5312029"/>
          </a:xfrm>
        </p:spPr>
        <p:txBody>
          <a:bodyPr/>
          <a:lstStyle/>
          <a:p>
            <a:r>
              <a:rPr lang="en-US" dirty="0"/>
              <a:t>Send commands to leader</a:t>
            </a:r>
          </a:p>
          <a:p>
            <a:pPr lvl="1"/>
            <a:r>
              <a:rPr lang="en-US" dirty="0"/>
              <a:t>If leader unknown, contact any server, which redirects client to leader</a:t>
            </a:r>
          </a:p>
          <a:p>
            <a:pPr>
              <a:spcBef>
                <a:spcPts val="2000"/>
              </a:spcBef>
            </a:pPr>
            <a:r>
              <a:rPr lang="en-US" dirty="0"/>
              <a:t>Leader only responds after command logged, committed, and executed by leader </a:t>
            </a:r>
          </a:p>
          <a:p>
            <a:pPr>
              <a:spcBef>
                <a:spcPts val="2000"/>
              </a:spcBef>
            </a:pPr>
            <a:r>
              <a:rPr lang="en-US" dirty="0"/>
              <a:t>If request times out (e.g., leader crashes):</a:t>
            </a:r>
          </a:p>
          <a:p>
            <a:pPr lvl="1"/>
            <a:r>
              <a:rPr lang="en-US" dirty="0"/>
              <a:t>Client reissues command to new leader (after possible redirect)</a:t>
            </a:r>
          </a:p>
          <a:p>
            <a:pPr>
              <a:spcBef>
                <a:spcPts val="3600"/>
              </a:spcBef>
            </a:pPr>
            <a:r>
              <a:rPr lang="en-US" dirty="0"/>
              <a:t>Ensure </a:t>
            </a:r>
            <a:r>
              <a:rPr lang="en-US" dirty="0">
                <a:solidFill>
                  <a:srgbClr val="C00000"/>
                </a:solidFill>
              </a:rPr>
              <a:t>exactly-once semantics </a:t>
            </a:r>
            <a:r>
              <a:rPr lang="en-US" dirty="0"/>
              <a:t>even with leader failures</a:t>
            </a:r>
          </a:p>
          <a:p>
            <a:pPr lvl="1"/>
            <a:r>
              <a:rPr lang="en-US" dirty="0"/>
              <a:t>E.g., Leader can execute command then crash before responding</a:t>
            </a:r>
          </a:p>
          <a:p>
            <a:pPr lvl="1"/>
            <a:r>
              <a:rPr lang="en-US" dirty="0"/>
              <a:t>Client should embed unique </a:t>
            </a:r>
            <a:r>
              <a:rPr lang="en-US" dirty="0" smtClean="0"/>
              <a:t>request ID </a:t>
            </a:r>
            <a:r>
              <a:rPr lang="en-US" dirty="0"/>
              <a:t>in each command</a:t>
            </a:r>
          </a:p>
          <a:p>
            <a:pPr lvl="1"/>
            <a:r>
              <a:rPr lang="en-US" dirty="0"/>
              <a:t>This </a:t>
            </a:r>
            <a:r>
              <a:rPr lang="en-US" dirty="0" smtClean="0"/>
              <a:t>unique request </a:t>
            </a:r>
            <a:r>
              <a:rPr lang="en-US" dirty="0"/>
              <a:t>ID included in log entry</a:t>
            </a:r>
          </a:p>
          <a:p>
            <a:pPr lvl="1"/>
            <a:r>
              <a:rPr lang="en-US" dirty="0"/>
              <a:t>Before accepting request, leader checks log for entry with same id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Protocol</a:t>
            </a:r>
          </a:p>
        </p:txBody>
      </p:sp>
    </p:spTree>
    <p:extLst>
      <p:ext uri="{BB962C8B-B14F-4D97-AF65-F5344CB8AC3E}">
        <p14:creationId xmlns:p14="http://schemas.microsoft.com/office/powerpoint/2010/main" val="174130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69884" y="1453896"/>
            <a:ext cx="8567928" cy="3003254"/>
          </a:xfrm>
        </p:spPr>
        <p:txBody>
          <a:bodyPr/>
          <a:lstStyle/>
          <a:p>
            <a:r>
              <a:rPr lang="en-US" dirty="0"/>
              <a:t>View configuration:  { leader, { members }, settings }</a:t>
            </a:r>
          </a:p>
          <a:p>
            <a:r>
              <a:rPr lang="en-US" dirty="0"/>
              <a:t>Consensus must support changes to configuration</a:t>
            </a:r>
          </a:p>
          <a:p>
            <a:pPr lvl="1"/>
            <a:r>
              <a:rPr lang="en-US" dirty="0"/>
              <a:t>Replace failed machine</a:t>
            </a:r>
          </a:p>
          <a:p>
            <a:pPr lvl="1"/>
            <a:r>
              <a:rPr lang="en-US" dirty="0"/>
              <a:t>Change degree of replication</a:t>
            </a:r>
          </a:p>
          <a:p>
            <a:pPr>
              <a:spcBef>
                <a:spcPts val="2400"/>
              </a:spcBef>
            </a:pPr>
            <a:r>
              <a:rPr lang="en-US" dirty="0"/>
              <a:t>Cannot switch directly from one </a:t>
            </a:r>
            <a:r>
              <a:rPr lang="en-US" dirty="0" err="1"/>
              <a:t>config</a:t>
            </a:r>
            <a:r>
              <a:rPr lang="en-US" dirty="0"/>
              <a:t> to another: </a:t>
            </a:r>
            <a:r>
              <a:rPr lang="en-US" dirty="0">
                <a:solidFill>
                  <a:schemeClr val="accent4"/>
                </a:solidFill>
              </a:rPr>
              <a:t>conflicting majorities </a:t>
            </a:r>
            <a:r>
              <a:rPr lang="en-US" dirty="0"/>
              <a:t>could arise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Changes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009900" y="4230584"/>
            <a:ext cx="5581836" cy="2466275"/>
            <a:chOff x="993712" y="4230585"/>
            <a:chExt cx="5581836" cy="2466275"/>
          </a:xfrm>
        </p:grpSpPr>
        <p:sp>
          <p:nvSpPr>
            <p:cNvPr id="10" name="Rectangle 9"/>
            <p:cNvSpPr/>
            <p:nvPr/>
          </p:nvSpPr>
          <p:spPr>
            <a:xfrm>
              <a:off x="2060512" y="4611585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8512" y="4611585"/>
              <a:ext cx="1447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60512" y="4230585"/>
              <a:ext cx="442429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</a:rPr>
                <a:t>old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57778" y="4230585"/>
              <a:ext cx="51777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err="1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err="1">
                  <a:solidFill>
                    <a:srgbClr val="000000"/>
                  </a:solidFill>
                  <a:latin typeface="Arial" charset="0"/>
                </a:rPr>
                <a:t>new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3712" y="4587386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1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60512" y="4969139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51312" y="4969139"/>
              <a:ext cx="1905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60512" y="5326693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41712" y="5326693"/>
              <a:ext cx="25146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84512" y="5684247"/>
              <a:ext cx="2971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7312" y="6041801"/>
              <a:ext cx="3429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93712" y="4944940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93712" y="5302494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3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93712" y="5660048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4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3712" y="6017602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>
                  <a:solidFill>
                    <a:srgbClr val="000000"/>
                  </a:solidFill>
                  <a:latin typeface="Arial" charset="0"/>
                </a:rPr>
                <a:t>Server 5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060512" y="6434524"/>
              <a:ext cx="4495800" cy="0"/>
            </a:xfrm>
            <a:prstGeom prst="line">
              <a:avLst/>
            </a:prstGeom>
            <a:ln w="19050" cap="rnd"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060512" y="6481416"/>
              <a:ext cx="368691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400" dirty="0">
                  <a:solidFill>
                    <a:srgbClr val="000000"/>
                  </a:solidFill>
                  <a:latin typeface="Arial" charset="0"/>
                </a:rPr>
                <a:t>time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210301" y="4230584"/>
            <a:ext cx="4362941" cy="2403828"/>
            <a:chOff x="4194112" y="4230584"/>
            <a:chExt cx="4362941" cy="2403828"/>
          </a:xfrm>
        </p:grpSpPr>
        <p:sp>
          <p:nvSpPr>
            <p:cNvPr id="43" name="Rounded Rectangle 42"/>
            <p:cNvSpPr/>
            <p:nvPr/>
          </p:nvSpPr>
          <p:spPr>
            <a:xfrm>
              <a:off x="4194112" y="5288193"/>
              <a:ext cx="304800" cy="1042415"/>
            </a:xfrm>
            <a:prstGeom prst="roundRect">
              <a:avLst/>
            </a:prstGeom>
            <a:noFill/>
            <a:ln>
              <a:solidFill>
                <a:srgbClr val="3167D3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194112" y="4561362"/>
              <a:ext cx="304800" cy="685800"/>
            </a:xfrm>
            <a:prstGeom prst="roundRect">
              <a:avLst/>
            </a:prstGeom>
            <a:noFill/>
            <a:ln>
              <a:solidFill>
                <a:srgbClr val="00B800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26799" y="4814462"/>
              <a:ext cx="163025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>
                  <a:solidFill>
                    <a:srgbClr val="008E00"/>
                  </a:solidFill>
                  <a:latin typeface="Arial" charset="0"/>
                </a:rPr>
                <a:t>Majority of C</a:t>
              </a:r>
              <a:r>
                <a:rPr lang="en-US" sz="1800" baseline="-25000" dirty="0">
                  <a:solidFill>
                    <a:srgbClr val="008E00"/>
                  </a:solidFill>
                  <a:latin typeface="Arial" charset="0"/>
                </a:rPr>
                <a:t>old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59472" y="5637355"/>
              <a:ext cx="169758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>
                  <a:solidFill>
                    <a:srgbClr val="3167D3"/>
                  </a:solidFill>
                  <a:latin typeface="Arial" charset="0"/>
                </a:rPr>
                <a:t>Majority of </a:t>
              </a:r>
              <a:r>
                <a:rPr lang="en-US" sz="1800" dirty="0" err="1">
                  <a:solidFill>
                    <a:srgbClr val="3167D3"/>
                  </a:solidFill>
                  <a:latin typeface="Arial" charset="0"/>
                </a:rPr>
                <a:t>C</a:t>
              </a:r>
              <a:r>
                <a:rPr lang="en-US" sz="1800" baseline="-25000" dirty="0" err="1">
                  <a:solidFill>
                    <a:srgbClr val="3167D3"/>
                  </a:solidFill>
                  <a:latin typeface="Arial" charset="0"/>
                </a:rPr>
                <a:t>new</a:t>
              </a:r>
              <a:endParaRPr lang="en-US" sz="1800" baseline="-25000" dirty="0">
                <a:solidFill>
                  <a:srgbClr val="3167D3"/>
                </a:solidFill>
                <a:latin typeface="Arial" charset="0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flipV="1">
              <a:off x="4422712" y="4230584"/>
              <a:ext cx="3581412" cy="569173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67239 w 3667271"/>
                <a:gd name="connsiteY0" fmla="*/ 0 h 346132"/>
                <a:gd name="connsiteX1" fmla="*/ 1848064 w 3667271"/>
                <a:gd name="connsiteY1" fmla="*/ 341548 h 346132"/>
                <a:gd name="connsiteX2" fmla="*/ 13 w 3667271"/>
                <a:gd name="connsiteY2" fmla="*/ 121878 h 346132"/>
                <a:gd name="connsiteX0" fmla="*/ 3667239 w 3667239"/>
                <a:gd name="connsiteY0" fmla="*/ 0 h 346132"/>
                <a:gd name="connsiteX1" fmla="*/ 1848064 w 3667239"/>
                <a:gd name="connsiteY1" fmla="*/ 341548 h 346132"/>
                <a:gd name="connsiteX2" fmla="*/ 13 w 3667239"/>
                <a:gd name="connsiteY2" fmla="*/ 121878 h 346132"/>
                <a:gd name="connsiteX0" fmla="*/ 3667240 w 3667240"/>
                <a:gd name="connsiteY0" fmla="*/ 0 h 341912"/>
                <a:gd name="connsiteX1" fmla="*/ 1848065 w 3667240"/>
                <a:gd name="connsiteY1" fmla="*/ 341548 h 341912"/>
                <a:gd name="connsiteX2" fmla="*/ 14 w 3667240"/>
                <a:gd name="connsiteY2" fmla="*/ 121878 h 34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67240" h="341912">
                  <a:moveTo>
                    <a:pt x="3667240" y="0"/>
                  </a:moveTo>
                  <a:cubicBezTo>
                    <a:pt x="3655208" y="315111"/>
                    <a:pt x="2478520" y="337533"/>
                    <a:pt x="1848065" y="341548"/>
                  </a:cubicBezTo>
                  <a:cubicBezTo>
                    <a:pt x="1217610" y="345563"/>
                    <a:pt x="-4799" y="319197"/>
                    <a:pt x="14" y="121878"/>
                  </a:cubicBezTo>
                </a:path>
              </a:pathLst>
            </a:custGeom>
            <a:noFill/>
            <a:ln>
              <a:solidFill>
                <a:srgbClr val="008E00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422711" y="6001747"/>
              <a:ext cx="3591027" cy="632665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90 w 3686522"/>
                <a:gd name="connsiteY0" fmla="*/ 0 h 450884"/>
                <a:gd name="connsiteX1" fmla="*/ 1848065 w 3686522"/>
                <a:gd name="connsiteY1" fmla="*/ 450205 h 450884"/>
                <a:gd name="connsiteX2" fmla="*/ 14 w 3686522"/>
                <a:gd name="connsiteY2" fmla="*/ 230535 h 45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6522" h="450884">
                  <a:moveTo>
                    <a:pt x="3686490" y="0"/>
                  </a:moveTo>
                  <a:cubicBezTo>
                    <a:pt x="3693709" y="380305"/>
                    <a:pt x="2491354" y="444380"/>
                    <a:pt x="1848065" y="450205"/>
                  </a:cubicBezTo>
                  <a:cubicBezTo>
                    <a:pt x="1204776" y="456030"/>
                    <a:pt x="-4799" y="427854"/>
                    <a:pt x="14" y="230535"/>
                  </a:cubicBezTo>
                </a:path>
              </a:pathLst>
            </a:custGeom>
            <a:noFill/>
            <a:ln>
              <a:solidFill>
                <a:srgbClr val="3167D3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49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827212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5248" y="1365269"/>
            <a:ext cx="8482564" cy="2590800"/>
          </a:xfrm>
        </p:spPr>
        <p:txBody>
          <a:bodyPr/>
          <a:lstStyle/>
          <a:p>
            <a:r>
              <a:rPr lang="en-US" b="0" dirty="0">
                <a:solidFill>
                  <a:schemeClr val="accent4"/>
                </a:solidFill>
              </a:rPr>
              <a:t>Joint consensus </a:t>
            </a:r>
            <a:r>
              <a:rPr lang="en-US" b="0" dirty="0"/>
              <a:t>in intermediate phase: need majority of </a:t>
            </a:r>
            <a:r>
              <a:rPr lang="en-US" dirty="0"/>
              <a:t>both</a:t>
            </a:r>
            <a:r>
              <a:rPr lang="en-US" b="0" dirty="0"/>
              <a:t> old and new configurations for elections, commitment</a:t>
            </a:r>
          </a:p>
          <a:p>
            <a:r>
              <a:rPr lang="en-US" b="0" dirty="0"/>
              <a:t>Configuration change just a log entry; applied immediately on receipt (committed or not)</a:t>
            </a:r>
          </a:p>
          <a:p>
            <a:r>
              <a:rPr lang="en-US" b="0" dirty="0"/>
              <a:t>Once joint consensus is committed, begin replicating log entry for final configuration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694980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095781" y="6235606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52380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12186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361980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43180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94980" y="5712554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09381" y="5369450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3167D3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3167D3"/>
                </a:solidFill>
                <a:latin typeface="Arial" charset="0"/>
              </a:rPr>
              <a:t>old+new</a:t>
            </a:r>
            <a:endParaRPr lang="en-US" sz="1800" b="0" dirty="0">
              <a:solidFill>
                <a:srgbClr val="3167D3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05342" y="5008058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8E00"/>
                </a:solidFill>
                <a:latin typeface="Arial" charset="0"/>
              </a:rPr>
              <a:t>new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152180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61980" y="5507948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47580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28780" y="5146556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343180" y="5146556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52180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28380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unilateral decisions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361980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428780" y="4792196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981304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8E00"/>
                </a:solidFill>
                <a:latin typeface="Arial" charset="0"/>
              </a:rPr>
              <a:t>new</a:t>
            </a:r>
            <a:r>
              <a:rPr lang="en-US" sz="1800" b="0" dirty="0">
                <a:solidFill>
                  <a:srgbClr val="008E00"/>
                </a:solidFill>
                <a:latin typeface="Arial" charset="0"/>
              </a:rPr>
              <a:t> can make</a:t>
            </a:r>
          </a:p>
          <a:p>
            <a:r>
              <a:rPr lang="en-US" sz="1800" b="0" dirty="0">
                <a:solidFill>
                  <a:srgbClr val="008E00"/>
                </a:solidFill>
                <a:latin typeface="Arial" charset="0"/>
              </a:rPr>
              <a:t>unilateral decisions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6428780" y="4715996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47580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28780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1872608" y="16215"/>
            <a:ext cx="8793804" cy="1066800"/>
          </a:xfrm>
        </p:spPr>
        <p:txBody>
          <a:bodyPr/>
          <a:lstStyle/>
          <a:p>
            <a:r>
              <a:rPr lang="en-US" sz="3700" dirty="0"/>
              <a:t>2-Phase Approach via Joint Consensus</a:t>
            </a:r>
          </a:p>
        </p:txBody>
      </p:sp>
    </p:spTree>
    <p:extLst>
      <p:ext uri="{BB962C8B-B14F-4D97-AF65-F5344CB8AC3E}">
        <p14:creationId xmlns:p14="http://schemas.microsoft.com/office/powerpoint/2010/main" val="172812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827212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5248" y="1660267"/>
            <a:ext cx="8711164" cy="2295802"/>
          </a:xfrm>
        </p:spPr>
        <p:txBody>
          <a:bodyPr/>
          <a:lstStyle/>
          <a:p>
            <a:r>
              <a:rPr lang="en-US" b="0" dirty="0"/>
              <a:t>Any server from either configuration can serve as leader</a:t>
            </a:r>
          </a:p>
          <a:p>
            <a:pPr>
              <a:spcBef>
                <a:spcPts val="2400"/>
              </a:spcBef>
            </a:pPr>
            <a:r>
              <a:rPr lang="en-US" b="0" dirty="0"/>
              <a:t>If leader not in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, must step down once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 committed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694980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095781" y="6235606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52380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12186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>
                <a:solidFill>
                  <a:srgbClr val="000000"/>
                </a:solidFill>
                <a:latin typeface="Arial" charset="0"/>
              </a:rPr>
              <a:t>committed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361980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43180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94980" y="5712554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09381" y="5369450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latin typeface="Arial" charset="0"/>
              </a:rPr>
              <a:t>C</a:t>
            </a:r>
            <a:r>
              <a:rPr lang="en-US" sz="1800" b="0" baseline="-25000" dirty="0" err="1">
                <a:latin typeface="Arial" charset="0"/>
              </a:rPr>
              <a:t>old+new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05342" y="5008058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>
                <a:latin typeface="Arial" charset="0"/>
              </a:rPr>
              <a:t>C</a:t>
            </a:r>
            <a:r>
              <a:rPr lang="en-US" sz="1800" b="0" baseline="-25000" dirty="0" err="1">
                <a:latin typeface="Arial" charset="0"/>
              </a:rPr>
              <a:t>new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152180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61980" y="5507948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47580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28780" y="5146556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343180" y="5146556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52180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28380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>
                <a:solidFill>
                  <a:srgbClr val="A5001E"/>
                </a:solidFill>
                <a:latin typeface="Arial" charset="0"/>
              </a:rPr>
              <a:t>unilateral decisions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361980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428780" y="4792196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981304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>
                <a:latin typeface="Arial" charset="0"/>
              </a:rPr>
              <a:t>C</a:t>
            </a:r>
            <a:r>
              <a:rPr lang="en-US" sz="1800" b="0" baseline="-25000" dirty="0" err="1">
                <a:latin typeface="Arial" charset="0"/>
              </a:rPr>
              <a:t>new</a:t>
            </a:r>
            <a:r>
              <a:rPr lang="en-US" sz="1800" b="0" dirty="0">
                <a:latin typeface="Arial" charset="0"/>
              </a:rPr>
              <a:t> can make</a:t>
            </a:r>
          </a:p>
          <a:p>
            <a:r>
              <a:rPr lang="en-US" sz="1800" b="0" dirty="0">
                <a:latin typeface="Arial" charset="0"/>
              </a:rPr>
              <a:t>unilateral decisions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6428780" y="4715996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47580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28780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1872608" y="16215"/>
            <a:ext cx="8793804" cy="1066800"/>
          </a:xfrm>
        </p:spPr>
        <p:txBody>
          <a:bodyPr/>
          <a:lstStyle/>
          <a:p>
            <a:r>
              <a:rPr lang="en-US" sz="3700" dirty="0"/>
              <a:t>2-Phase Approach via Joint Consensus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33629" y="5390046"/>
            <a:ext cx="19027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dirty="0">
                <a:solidFill>
                  <a:srgbClr val="A5001E"/>
                </a:solidFill>
                <a:latin typeface="Arial" charset="0"/>
              </a:rPr>
              <a:t>leader not in </a:t>
            </a:r>
            <a:r>
              <a:rPr lang="en-US" sz="1800" dirty="0" err="1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aseline="-25000" dirty="0" err="1">
                <a:solidFill>
                  <a:srgbClr val="A5001E"/>
                </a:solidFill>
                <a:latin typeface="Arial" charset="0"/>
              </a:rPr>
              <a:t>new</a:t>
            </a:r>
            <a:r>
              <a:rPr lang="en-US" sz="1800" dirty="0">
                <a:solidFill>
                  <a:srgbClr val="A5001E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A5001E"/>
                </a:solidFill>
                <a:latin typeface="Arial" charset="0"/>
              </a:rPr>
            </a:br>
            <a:r>
              <a:rPr lang="en-US" sz="1800" dirty="0">
                <a:solidFill>
                  <a:srgbClr val="A5001E"/>
                </a:solidFill>
                <a:latin typeface="Arial" charset="0"/>
              </a:rPr>
              <a:t>steps down here</a:t>
            </a:r>
          </a:p>
        </p:txBody>
      </p:sp>
      <p:sp>
        <p:nvSpPr>
          <p:cNvPr id="34" name="Freeform 33"/>
          <p:cNvSpPr/>
          <p:nvPr/>
        </p:nvSpPr>
        <p:spPr>
          <a:xfrm>
            <a:off x="7418688" y="5226141"/>
            <a:ext cx="885524" cy="442192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340"/>
              <a:gd name="connsiteX1" fmla="*/ 0 w 885524"/>
              <a:gd name="connsiteY1" fmla="*/ 0 h 789340"/>
              <a:gd name="connsiteX0" fmla="*/ 885524 w 885524"/>
              <a:gd name="connsiteY0" fmla="*/ 789272 h 789348"/>
              <a:gd name="connsiteX1" fmla="*/ 0 w 885524"/>
              <a:gd name="connsiteY1" fmla="*/ 0 h 7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5584" y="1404092"/>
            <a:ext cx="8542229" cy="45462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dirty="0" err="1"/>
              <a:t>Viewstamped</a:t>
            </a:r>
            <a:r>
              <a:rPr lang="en-US" sz="3400" dirty="0"/>
              <a:t> Replication: </a:t>
            </a:r>
          </a:p>
          <a:p>
            <a:pPr>
              <a:lnSpc>
                <a:spcPct val="110000"/>
              </a:lnSpc>
              <a:spcBef>
                <a:spcPts val="2000"/>
              </a:spcBef>
            </a:pPr>
            <a:r>
              <a:rPr lang="en-US" sz="3400" dirty="0"/>
              <a:t> A new primary copy method to support highly-available distributed systems</a:t>
            </a:r>
          </a:p>
          <a:p>
            <a:pPr>
              <a:lnSpc>
                <a:spcPct val="300000"/>
              </a:lnSpc>
            </a:pPr>
            <a:r>
              <a:rPr lang="en-US" dirty="0"/>
              <a:t>Oki and </a:t>
            </a:r>
            <a:r>
              <a:rPr lang="en-US" dirty="0" err="1"/>
              <a:t>Liskov</a:t>
            </a:r>
            <a:r>
              <a:rPr lang="en-US" dirty="0"/>
              <a:t>, PODC 1988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5248" y="1660267"/>
            <a:ext cx="8711164" cy="5105658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Strong leader</a:t>
            </a:r>
          </a:p>
          <a:p>
            <a:pPr lvl="1"/>
            <a:r>
              <a:rPr lang="en-US" dirty="0"/>
              <a:t>Log entries flow only from leader to other servers </a:t>
            </a:r>
          </a:p>
          <a:p>
            <a:pPr lvl="1"/>
            <a:r>
              <a:rPr lang="en-US" dirty="0"/>
              <a:t>Select leader from limited set so doesn’t need to “catch up”</a:t>
            </a:r>
          </a:p>
          <a:p>
            <a:r>
              <a:rPr lang="en-US" dirty="0">
                <a:solidFill>
                  <a:srgbClr val="C00000"/>
                </a:solidFill>
              </a:rPr>
              <a:t>Leader election</a:t>
            </a:r>
          </a:p>
          <a:p>
            <a:pPr lvl="1"/>
            <a:r>
              <a:rPr lang="en-US" dirty="0"/>
              <a:t>Randomized timers to initiate elections</a:t>
            </a:r>
          </a:p>
          <a:p>
            <a:r>
              <a:rPr lang="en-US" dirty="0">
                <a:solidFill>
                  <a:srgbClr val="C00000"/>
                </a:solidFill>
              </a:rPr>
              <a:t>Membership changes</a:t>
            </a:r>
          </a:p>
          <a:p>
            <a:pPr lvl="1"/>
            <a:r>
              <a:rPr lang="en-US" dirty="0"/>
              <a:t>New joint consensus approach with overlapping majorities</a:t>
            </a:r>
          </a:p>
          <a:p>
            <a:pPr lvl="1"/>
            <a:r>
              <a:rPr lang="en-US" dirty="0"/>
              <a:t>Cluster can operate normally during configuration changes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1872608" y="16215"/>
            <a:ext cx="8793804" cy="1066800"/>
          </a:xfrm>
        </p:spPr>
        <p:txBody>
          <a:bodyPr/>
          <a:lstStyle/>
          <a:p>
            <a:r>
              <a:rPr lang="en-US" sz="3800" dirty="0"/>
              <a:t>Raft vs. VR</a:t>
            </a:r>
          </a:p>
        </p:txBody>
      </p:sp>
    </p:spTree>
    <p:extLst>
      <p:ext uri="{BB962C8B-B14F-4D97-AF65-F5344CB8AC3E}">
        <p14:creationId xmlns:p14="http://schemas.microsoft.com/office/powerpoint/2010/main" val="51927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Primary/Backup high availability via 2PC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2818376" y="2103607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Client C</a:t>
            </a: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2280707" y="3472420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Primary P</a:t>
            </a: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2198572" y="5542621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Backup</a:t>
            </a: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41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41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66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816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4516342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3635468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3402596" y="5542622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4593151" y="5542622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</a:t>
            </a:r>
          </a:p>
        </p:txBody>
      </p:sp>
      <p:cxnSp>
        <p:nvCxnSpPr>
          <p:cNvPr id="31" name="Curved Connector 8"/>
          <p:cNvCxnSpPr/>
          <p:nvPr/>
        </p:nvCxnSpPr>
        <p:spPr>
          <a:xfrm>
            <a:off x="4191668" y="2617952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3"/>
          <p:cNvSpPr txBox="1">
            <a:spLocks/>
          </p:cNvSpPr>
          <p:nvPr/>
        </p:nvSpPr>
        <p:spPr>
          <a:xfrm>
            <a:off x="5682052" y="1828166"/>
            <a:ext cx="4819673" cy="320103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C </a:t>
            </a:r>
            <a:r>
              <a:rPr lang="en-US" dirty="0">
                <a:sym typeface="Wingdings"/>
              </a:rPr>
              <a:t> P: </a:t>
            </a:r>
            <a:r>
              <a:rPr lang="en-US" b="0" i="1" dirty="0"/>
              <a:t>“request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i="1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/>
              <a:t>“prepare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pc="-100" dirty="0"/>
              <a:t>A, B </a:t>
            </a:r>
            <a:r>
              <a:rPr lang="en-US" spc="-100" dirty="0">
                <a:sym typeface="Wingdings"/>
              </a:rPr>
              <a:t> P: </a:t>
            </a:r>
            <a:r>
              <a:rPr lang="en-US" b="0" i="1" spc="-100" dirty="0">
                <a:sym typeface="Wingdings"/>
              </a:rPr>
              <a:t>“prepared” </a:t>
            </a:r>
            <a:r>
              <a:rPr lang="en-US" b="0" spc="-100" dirty="0">
                <a:sym typeface="Wingdings"/>
              </a:rPr>
              <a:t>or </a:t>
            </a:r>
            <a:r>
              <a:rPr lang="en-US" b="0" i="1" spc="-100" dirty="0">
                <a:sym typeface="Wingdings"/>
              </a:rPr>
              <a:t>“error”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pc="-100" dirty="0"/>
              <a:t>P </a:t>
            </a:r>
            <a:r>
              <a:rPr lang="en-US" spc="-100" dirty="0">
                <a:sym typeface="Wingdings"/>
              </a:rPr>
              <a:t> C:</a:t>
            </a:r>
            <a:r>
              <a:rPr lang="en-US" b="0" spc="-100" dirty="0">
                <a:sym typeface="Wingdings"/>
              </a:rPr>
              <a:t> </a:t>
            </a:r>
            <a:r>
              <a:rPr lang="en-US" b="0" i="1" spc="-100" dirty="0">
                <a:sym typeface="Wingdings"/>
              </a:rPr>
              <a:t>“result exec&lt;op&gt;” or “failed”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b="0" i="1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/>
              <a:t>“commit &lt;op&gt;”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682052" y="5272602"/>
            <a:ext cx="4396013" cy="97088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dirty="0">
                <a:sym typeface="Wingdings"/>
              </a:rPr>
              <a:t>“Okay” (i.e., op is stable) if written to &gt; ½ backups</a:t>
            </a:r>
            <a:endParaRPr lang="en-US" sz="2400" b="0" i="1" spc="-100" dirty="0">
              <a:sym typeface="Wingding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37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View changes on failure</a:t>
            </a: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2280707" y="3472420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>
                <a:latin typeface="Arial"/>
                <a:ea typeface="Gill Sans" pitchFamily="-84" charset="0"/>
                <a:cs typeface="Arial"/>
              </a:rPr>
              <a:t>Primary P</a:t>
            </a: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2198572" y="5542621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Backup</a:t>
            </a: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41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66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816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4516342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3635468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3402596" y="5542622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4593151" y="5542622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</a:t>
            </a: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5362892" y="1645920"/>
            <a:ext cx="5303520" cy="29699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0" dirty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0" spc="-100" dirty="0">
                <a:sym typeface="Wingdings"/>
              </a:rPr>
              <a:t>If a backup thinks primary failed, initiate </a:t>
            </a:r>
            <a:r>
              <a:rPr lang="en-US" b="0" spc="-100" dirty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>
                <a:sym typeface="Wingdings"/>
              </a:rPr>
              <a:t>(leader election)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77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changes on failure</a:t>
            </a: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3855186" y="5542620"/>
            <a:ext cx="1682701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pc="-150" dirty="0">
                <a:latin typeface="Arial"/>
                <a:ea typeface="Gill Sans" pitchFamily="-84" charset="0"/>
                <a:cs typeface="Arial"/>
              </a:rPr>
              <a:t>Primary  P</a:t>
            </a: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2198572" y="5542621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Backup</a:t>
            </a: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41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66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816" y="4812926"/>
            <a:ext cx="609600" cy="609600"/>
          </a:xfrm>
          <a:prstGeom prst="rect">
            <a:avLst/>
          </a:prstGeom>
        </p:spPr>
      </p:pic>
      <p:sp>
        <p:nvSpPr>
          <p:cNvPr id="29" name="Rectangle 6"/>
          <p:cNvSpPr>
            <a:spLocks/>
          </p:cNvSpPr>
          <p:nvPr/>
        </p:nvSpPr>
        <p:spPr bwMode="auto">
          <a:xfrm>
            <a:off x="3402596" y="5542622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Gill Sans" pitchFamily="-84" charset="0"/>
                <a:cs typeface="Arial"/>
              </a:rPr>
              <a:t>A</a:t>
            </a: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5362892" y="1645920"/>
            <a:ext cx="6344426" cy="502983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0" dirty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0" spc="-100" dirty="0">
                <a:sym typeface="Wingdings"/>
              </a:rPr>
              <a:t>If a backup thinks primary failed,              initiate </a:t>
            </a:r>
            <a:r>
              <a:rPr lang="en-US" b="0" spc="-100" dirty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>
                <a:sym typeface="Wingdings"/>
              </a:rPr>
              <a:t>(leader election)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0" spc="-100" dirty="0" err="1">
                <a:sym typeface="Wingdings"/>
              </a:rPr>
              <a:t>Inituitive</a:t>
            </a:r>
            <a:r>
              <a:rPr lang="en-US" b="0" spc="-100" dirty="0">
                <a:sym typeface="Wingdings"/>
              </a:rPr>
              <a:t> safety argument:</a:t>
            </a:r>
          </a:p>
          <a:p>
            <a:pPr marL="640080" lvl="1" indent="-274320">
              <a:lnSpc>
                <a:spcPct val="100000"/>
              </a:lnSpc>
            </a:pPr>
            <a:r>
              <a:rPr lang="en-US" sz="2200" b="0" spc="-100" dirty="0">
                <a:sym typeface="Wingdings"/>
              </a:rPr>
              <a:t>View change requires </a:t>
            </a:r>
            <a:r>
              <a:rPr lang="en-US" sz="2200" b="0" i="1" spc="-100" dirty="0">
                <a:sym typeface="Wingdings"/>
              </a:rPr>
              <a:t>f+1 </a:t>
            </a:r>
            <a:r>
              <a:rPr lang="en-US" sz="2200" b="0" spc="-100" dirty="0">
                <a:sym typeface="Wingdings"/>
              </a:rPr>
              <a:t>agreement</a:t>
            </a:r>
          </a:p>
          <a:p>
            <a:pPr marL="640080" lvl="1" indent="-274320">
              <a:lnSpc>
                <a:spcPct val="100000"/>
              </a:lnSpc>
            </a:pPr>
            <a:r>
              <a:rPr lang="en-US" sz="2200" b="0" spc="-100" dirty="0">
                <a:sym typeface="Wingdings"/>
              </a:rPr>
              <a:t>Op committed once written to </a:t>
            </a:r>
            <a:r>
              <a:rPr lang="en-US" sz="2200" b="0" i="1" spc="-100" dirty="0">
                <a:sym typeface="Wingdings"/>
              </a:rPr>
              <a:t>f+1</a:t>
            </a:r>
            <a:r>
              <a:rPr lang="en-US" sz="2200" b="0" spc="-100" dirty="0">
                <a:sym typeface="Wingdings"/>
              </a:rPr>
              <a:t> nodes</a:t>
            </a:r>
          </a:p>
          <a:p>
            <a:pPr marL="640080" lvl="1" indent="-274320">
              <a:lnSpc>
                <a:spcPct val="100000"/>
              </a:lnSpc>
            </a:pPr>
            <a:r>
              <a:rPr lang="en-US" sz="2200" b="0" spc="-100" dirty="0">
                <a:sym typeface="Wingdings"/>
              </a:rPr>
              <a:t>At least one node both saw write and in new view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0" spc="-100" dirty="0">
                <a:sym typeface="Wingdings"/>
              </a:rPr>
              <a:t>More advanced:  Adding or removing nodes (“reconfiguration”)</a:t>
            </a:r>
            <a:endParaRPr lang="en-US" b="0" dirty="0">
              <a:sym typeface="Wingding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526707" y="3286282"/>
            <a:ext cx="3412910" cy="106365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dirty="0">
                <a:sym typeface="Wingdings"/>
              </a:rPr>
              <a:t>Requires </a:t>
            </a:r>
            <a:r>
              <a:rPr lang="en-US" sz="2400" i="1" dirty="0">
                <a:sym typeface="Wingdings"/>
              </a:rPr>
              <a:t>2f + 1 </a:t>
            </a:r>
            <a:r>
              <a:rPr lang="en-US" sz="2400" b="0" dirty="0">
                <a:sym typeface="Wingdings"/>
              </a:rPr>
              <a:t>nodes</a:t>
            </a:r>
          </a:p>
          <a:p>
            <a:pPr indent="-51435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spc="-100" dirty="0">
                <a:sym typeface="Wingdings"/>
              </a:rPr>
              <a:t>to handle </a:t>
            </a:r>
            <a:r>
              <a:rPr lang="en-US" sz="2400" i="1" spc="-100" dirty="0">
                <a:sym typeface="Wingdings"/>
              </a:rPr>
              <a:t>f</a:t>
            </a:r>
            <a:r>
              <a:rPr lang="en-US" sz="2400" b="0" spc="-100" dirty="0">
                <a:sym typeface="Wingdings"/>
              </a:rPr>
              <a:t>  failures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09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569037"/>
            <a:ext cx="9143999" cy="2516305"/>
          </a:xfrm>
        </p:spPr>
        <p:txBody>
          <a:bodyPr/>
          <a:lstStyle/>
          <a:p>
            <a:r>
              <a:rPr lang="en-US" dirty="0"/>
              <a:t>Basic fault-tolerant </a:t>
            </a:r>
            <a:br>
              <a:rPr lang="en-US" dirty="0"/>
            </a:br>
            <a:r>
              <a:rPr lang="en-US" dirty="0"/>
              <a:t>Replicated State Machine (RSM) approach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1616" y="3194196"/>
            <a:ext cx="7936197" cy="2700868"/>
          </a:xfrm>
        </p:spPr>
        <p:txBody>
          <a:bodyPr>
            <a:noAutofit/>
          </a:bodyPr>
          <a:lstStyle/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Consensus protocol to elect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2PC to replicate operations from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All replicas execute ops once committed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0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672395"/>
            <a:ext cx="9143999" cy="2516305"/>
          </a:xfrm>
        </p:spPr>
        <p:txBody>
          <a:bodyPr/>
          <a:lstStyle/>
          <a:p>
            <a:r>
              <a:rPr lang="en-US" dirty="0"/>
              <a:t>Why bother with a leader?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8598" y="2698142"/>
            <a:ext cx="8504465" cy="3778858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</a:rPr>
              <a:t>Not necessary, but …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Decomposition:  normal operation vs. leader changes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Simplifies normal operation (no conflicts)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More efficient than leader-less approaches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Obvious place to handle non-determinism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1668682"/>
            <a:ext cx="9143999" cy="2516305"/>
          </a:xfrm>
        </p:spPr>
        <p:txBody>
          <a:bodyPr/>
          <a:lstStyle/>
          <a:p>
            <a:pPr eaLnBrk="1" hangingPunct="1"/>
            <a:r>
              <a:rPr lang="en-US" dirty="0"/>
              <a:t>Raft: A Consensus Algorithm</a:t>
            </a:r>
            <a:br>
              <a:rPr lang="en-US" dirty="0"/>
            </a:br>
            <a:r>
              <a:rPr lang="en-US" dirty="0"/>
              <a:t>for Replicated Logs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9497" y="4339988"/>
            <a:ext cx="8969828" cy="1135222"/>
          </a:xfrm>
        </p:spPr>
        <p:txBody>
          <a:bodyPr>
            <a:noAutofit/>
          </a:bodyPr>
          <a:lstStyle/>
          <a:p>
            <a:pPr eaLnBrk="1" hangingPunct="1"/>
            <a:r>
              <a:rPr lang="en-US" sz="2200" dirty="0"/>
              <a:t>Diego </a:t>
            </a:r>
            <a:r>
              <a:rPr lang="en-US" sz="2200" dirty="0" err="1"/>
              <a:t>Ongaro</a:t>
            </a:r>
            <a:r>
              <a:rPr lang="en-US" sz="2200" dirty="0"/>
              <a:t> and John </a:t>
            </a:r>
            <a:r>
              <a:rPr lang="en-US" sz="2200" dirty="0" err="1"/>
              <a:t>Ousterhout</a:t>
            </a:r>
            <a:endParaRPr lang="en-US" sz="2200" dirty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Stanford University</a:t>
            </a:r>
          </a:p>
          <a:p>
            <a:pPr eaLnBrk="1" hangingPunct="1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50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39090</TotalTime>
  <Words>2410</Words>
  <Application>Microsoft Macintosh PowerPoint</Application>
  <PresentationFormat>Custom</PresentationFormat>
  <Paragraphs>853</Paragraphs>
  <Slides>38</Slides>
  <Notes>12</Notes>
  <HiddenSlides>6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.HelveticaNeueDeskInterface-Regular</vt:lpstr>
      <vt:lpstr>Calibri</vt:lpstr>
      <vt:lpstr>Courier New</vt:lpstr>
      <vt:lpstr>Gill Sans</vt:lpstr>
      <vt:lpstr>ＭＳ Ｐゴシック</vt:lpstr>
      <vt:lpstr>Times New Roman</vt:lpstr>
      <vt:lpstr>Verdana</vt:lpstr>
      <vt:lpstr>Wingdings</vt:lpstr>
      <vt:lpstr>Arial</vt:lpstr>
      <vt:lpstr>1_Office Theme</vt:lpstr>
      <vt:lpstr>Default Design</vt:lpstr>
      <vt:lpstr>RAFT for State Machine Replication</vt:lpstr>
      <vt:lpstr>Recall:  Primary-Backup</vt:lpstr>
      <vt:lpstr>Extend Primary/Backup for high availability</vt:lpstr>
      <vt:lpstr>Primary/Backup high availability via 2PC</vt:lpstr>
      <vt:lpstr>View changes on failure</vt:lpstr>
      <vt:lpstr>View changes on failure</vt:lpstr>
      <vt:lpstr>Basic fault-tolerant  Replicated State Machine (RSM) approach</vt:lpstr>
      <vt:lpstr>Why bother with a leader?</vt:lpstr>
      <vt:lpstr>Raft: A Consensus Algorithm for Replicated Logs</vt:lpstr>
      <vt:lpstr>Goal: Replicated Log</vt:lpstr>
      <vt:lpstr>Raft Overview</vt:lpstr>
      <vt:lpstr>Server States</vt:lpstr>
      <vt:lpstr>Liveness Validation</vt:lpstr>
      <vt:lpstr>Terms (aka epochs)</vt:lpstr>
      <vt:lpstr>Elections</vt:lpstr>
      <vt:lpstr>Elections</vt:lpstr>
      <vt:lpstr>Log Structure</vt:lpstr>
      <vt:lpstr>Normal operation</vt:lpstr>
      <vt:lpstr>Normal operation</vt:lpstr>
      <vt:lpstr>Log Operation:  Highly Coherent</vt:lpstr>
      <vt:lpstr>Log Operation:  Consistency Check</vt:lpstr>
      <vt:lpstr>Leader Changes</vt:lpstr>
      <vt:lpstr>Safety Requirement</vt:lpstr>
      <vt:lpstr>Picking the Best Leader</vt:lpstr>
      <vt:lpstr>Committing Entry from Current Term</vt:lpstr>
      <vt:lpstr>Committing Entry from Earlier Term</vt:lpstr>
      <vt:lpstr>New Commitment Rules</vt:lpstr>
      <vt:lpstr>Challenge:  Log Inconsistencies</vt:lpstr>
      <vt:lpstr>Repairing Follower Logs</vt:lpstr>
      <vt:lpstr>Repairing Follower Logs</vt:lpstr>
      <vt:lpstr>Neutralizing Old Leaders</vt:lpstr>
      <vt:lpstr>Client Protocol</vt:lpstr>
      <vt:lpstr>Reconfiguration</vt:lpstr>
      <vt:lpstr>Configuration Changes</vt:lpstr>
      <vt:lpstr>2-Phase Approach via Joint Consensus</vt:lpstr>
      <vt:lpstr>2-Phase Approach via Joint Consensus</vt:lpstr>
      <vt:lpstr>PowerPoint Presentation</vt:lpstr>
      <vt:lpstr>Raft vs. VR</vt:lpstr>
    </vt:vector>
  </TitlesOfParts>
  <Company>Princeton University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Wyatt Andrew Lloyd</cp:lastModifiedBy>
  <cp:revision>1587</cp:revision>
  <cp:lastPrinted>2019-11-06T14:35:34Z</cp:lastPrinted>
  <dcterms:created xsi:type="dcterms:W3CDTF">2013-10-08T01:49:25Z</dcterms:created>
  <dcterms:modified xsi:type="dcterms:W3CDTF">2019-11-06T14:59:20Z</dcterms:modified>
</cp:coreProperties>
</file>