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30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305" r:id="rId14"/>
    <p:sldId id="257" r:id="rId15"/>
    <p:sldId id="307" r:id="rId16"/>
    <p:sldId id="306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22" r:id="rId31"/>
    <p:sldId id="321" r:id="rId32"/>
    <p:sldId id="320" r:id="rId33"/>
    <p:sldId id="318" r:id="rId34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/>
    <p:restoredTop sz="72897"/>
  </p:normalViewPr>
  <p:slideViewPr>
    <p:cSldViewPr snapToGrid="0" snapToObjects="1">
      <p:cViewPr varScale="1">
        <p:scale>
          <a:sx n="50" d="100"/>
          <a:sy n="50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98B6CA-3680-0A43-8734-AFC739E33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811DF-1AB3-7C4D-8FB7-7EB22D1F2F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D59A-390E-584F-95AF-290CA223E177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42A3B-84F1-8C41-8088-98AB158C3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21B28-043F-104E-B684-740E71962A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29FE9-1232-D648-9666-BF8B01B9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1FB35-E210-9B4F-8DA7-0FA79F86F1C9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868-5682-FB41-9BBE-26E7F13D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4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5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10/19/19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7430" y="857250"/>
            <a:ext cx="7838902" cy="1790700"/>
          </a:xfrm>
        </p:spPr>
        <p:txBody>
          <a:bodyPr>
            <a:normAutofit/>
          </a:bodyPr>
          <a:lstStyle/>
          <a:p>
            <a:r>
              <a:rPr lang="en-US" dirty="0"/>
              <a:t>View Change Protocols and Consensus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343400"/>
            <a:ext cx="6858000" cy="2514599"/>
          </a:xfrm>
        </p:spPr>
        <p:txBody>
          <a:bodyPr>
            <a:noAutofit/>
          </a:bodyPr>
          <a:lstStyle/>
          <a:p>
            <a:r>
              <a:rPr lang="en-US" sz="3600" dirty="0"/>
              <a:t>COS 418: Distributed Systems</a:t>
            </a:r>
          </a:p>
          <a:p>
            <a:r>
              <a:rPr lang="en-US" sz="3600" dirty="0"/>
              <a:t>Lecture 11</a:t>
            </a:r>
          </a:p>
          <a:p>
            <a:r>
              <a:rPr lang="en-US" sz="36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2" y="1690688"/>
            <a:ext cx="8763000" cy="2146613"/>
          </a:xfrm>
        </p:spPr>
        <p:txBody>
          <a:bodyPr>
            <a:normAutofit/>
          </a:bodyPr>
          <a:lstStyle/>
          <a:p>
            <a:r>
              <a:rPr lang="en-US" sz="3200" dirty="0"/>
              <a:t>So far: </a:t>
            </a:r>
            <a:r>
              <a:rPr lang="en-US" sz="3200" dirty="0">
                <a:solidFill>
                  <a:srgbClr val="009900"/>
                </a:solidFill>
              </a:rPr>
              <a:t>Works </a:t>
            </a:r>
            <a:r>
              <a:rPr lang="en-US" sz="3200" dirty="0"/>
              <a:t>for </a:t>
            </a:r>
            <a:r>
              <a:rPr lang="en-US" sz="3200" i="1" dirty="0"/>
              <a:t>f</a:t>
            </a:r>
            <a:r>
              <a:rPr lang="en-US" sz="3200" dirty="0"/>
              <a:t> failed backup replicas</a:t>
            </a:r>
          </a:p>
          <a:p>
            <a:r>
              <a:rPr lang="en-US" sz="3200" dirty="0"/>
              <a:t>But what if the </a:t>
            </a:r>
            <a:r>
              <a:rPr lang="en-US" sz="3200" i="1" dirty="0"/>
              <a:t>f</a:t>
            </a:r>
            <a:r>
              <a:rPr lang="en-US" sz="3200" dirty="0"/>
              <a:t> failures include a </a:t>
            </a:r>
            <a:r>
              <a:rPr lang="en-US" sz="3200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sz="2800" dirty="0"/>
              <a:t>All clients’ requests go to the failed primary</a:t>
            </a:r>
          </a:p>
          <a:p>
            <a:pPr lvl="1"/>
            <a:r>
              <a:rPr lang="en-US" sz="2800" dirty="0"/>
              <a:t>System</a:t>
            </a:r>
            <a:r>
              <a:rPr lang="en-US" sz="2800" dirty="0">
                <a:solidFill>
                  <a:srgbClr val="FF0000"/>
                </a:solidFill>
              </a:rPr>
              <a:t> halts </a:t>
            </a:r>
            <a:r>
              <a:rPr lang="en-US" sz="2800" dirty="0"/>
              <a:t>despite </a:t>
            </a:r>
            <a:r>
              <a:rPr lang="en-US" sz="2800" dirty="0">
                <a:solidFill>
                  <a:srgbClr val="FF0000"/>
                </a:solidFill>
              </a:rPr>
              <a:t>merely </a:t>
            </a:r>
            <a:r>
              <a:rPr lang="en-US" sz="2800" i="1" dirty="0">
                <a:solidFill>
                  <a:srgbClr val="FF0000"/>
                </a:solidFill>
              </a:rPr>
              <a:t>f</a:t>
            </a:r>
            <a:r>
              <a:rPr lang="en-US" sz="2800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49046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Arial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8196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1" y="1447799"/>
            <a:ext cx="9676031" cy="2186487"/>
          </a:xfrm>
        </p:spPr>
        <p:txBody>
          <a:bodyPr>
            <a:normAutofit/>
          </a:bodyPr>
          <a:lstStyle/>
          <a:p>
            <a:r>
              <a:rPr lang="en-US" sz="3200" dirty="0"/>
              <a:t>Let </a:t>
            </a:r>
            <a:r>
              <a:rPr lang="en-US" sz="3200" dirty="0">
                <a:solidFill>
                  <a:srgbClr val="FF8F00"/>
                </a:solidFill>
              </a:rPr>
              <a:t>different replicas </a:t>
            </a:r>
            <a:r>
              <a:rPr lang="en-US" sz="3200" dirty="0"/>
              <a:t>assume role of primary over time</a:t>
            </a:r>
          </a:p>
          <a:p>
            <a:r>
              <a:rPr lang="en-US" sz="3200" dirty="0"/>
              <a:t>System moves through a sequence of views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rgbClr val="FF8F00"/>
                </a:solidFill>
              </a:rPr>
              <a:t>View = </a:t>
            </a:r>
            <a:r>
              <a:rPr lang="en-US" sz="2800" dirty="0"/>
              <a:t>(view number, primary id, backup id, ...)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7120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0516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4552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6249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68744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5068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4212" y="5053861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4020" y="5976419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6550" y="4380564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26101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3200" dirty="0"/>
              <a:t>View changes happen locally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Old primary executes requests in the old view, new primary executes requests in the new view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Want to ensure state machine replication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So correctness condition: </a:t>
            </a:r>
            <a:r>
              <a:rPr lang="en-US" sz="3200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they agree on the new primary?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What if both backup nodes attempt to become the new primary simultaneously?</a:t>
            </a:r>
          </a:p>
        </p:txBody>
      </p:sp>
    </p:spTree>
    <p:extLst>
      <p:ext uri="{BB962C8B-B14F-4D97-AF65-F5344CB8AC3E}">
        <p14:creationId xmlns:p14="http://schemas.microsoft.com/office/powerpoint/2010/main" val="3557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49288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189" y="1690689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sz="3200" dirty="0">
                <a:ea typeface="Helvetica Neue Medium" charset="0"/>
                <a:cs typeface="Helvetica Neue Medium" charset="0"/>
              </a:rPr>
              <a:t>Group of servers attempting: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4" y="1943099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15306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7982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dirty="0"/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dirty="0"/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dirty="0"/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dirty="0"/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369912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734185"/>
            <a:ext cx="10512862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latin typeface="Arial" charset="0"/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51270" y="2163596"/>
            <a:ext cx="3802408" cy="883139"/>
            <a:chOff x="6118340" y="2355323"/>
            <a:chExt cx="2852548" cy="662526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100578" y="2616642"/>
              <a:ext cx="164611" cy="4012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8285" y="3384609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506133" y="5840629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14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Paxos</a:t>
            </a:r>
            <a:r>
              <a:rPr lang="en-US" sz="3200" dirty="0"/>
              <a:t> is always safe</a:t>
            </a:r>
          </a:p>
          <a:p>
            <a:endParaRPr lang="en-US" sz="3200" dirty="0"/>
          </a:p>
          <a:p>
            <a:r>
              <a:rPr lang="en-US" sz="3200" dirty="0" err="1"/>
              <a:t>Paxos</a:t>
            </a:r>
            <a:r>
              <a:rPr lang="en-US" sz="3200" dirty="0"/>
              <a:t> is very often live  (but not always, more later)</a:t>
            </a:r>
          </a:p>
        </p:txBody>
      </p:sp>
    </p:spTree>
    <p:extLst>
      <p:ext uri="{BB962C8B-B14F-4D97-AF65-F5344CB8AC3E}">
        <p14:creationId xmlns:p14="http://schemas.microsoft.com/office/powerpoint/2010/main" val="357273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View changes in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06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sz="3200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596" y="1873251"/>
            <a:ext cx="9911634" cy="4665662"/>
          </a:xfrm>
        </p:spPr>
        <p:txBody>
          <a:bodyPr>
            <a:normAutofit/>
          </a:bodyPr>
          <a:lstStyle/>
          <a:p>
            <a:r>
              <a:rPr lang="en-US" sz="3200" dirty="0"/>
              <a:t>3 proposers, 1 acceptor</a:t>
            </a:r>
          </a:p>
          <a:p>
            <a:pPr lvl="1"/>
            <a:r>
              <a:rPr lang="en-US" sz="2800" dirty="0">
                <a:sym typeface="Wingdings"/>
              </a:rPr>
              <a:t>Acceptor accepts first value received</a:t>
            </a:r>
          </a:p>
          <a:p>
            <a:pPr lvl="1"/>
            <a:r>
              <a:rPr lang="en-US" sz="2800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ym typeface="Wingdings"/>
              </a:rPr>
              <a:t>3 proposers, 3 acceptors</a:t>
            </a:r>
          </a:p>
          <a:p>
            <a:pPr lvl="1"/>
            <a:r>
              <a:rPr lang="en-US" sz="2800" dirty="0">
                <a:sym typeface="Wingdings"/>
              </a:rPr>
              <a:t>Accept first value received, acceptors choose common value known by majority</a:t>
            </a:r>
          </a:p>
          <a:p>
            <a:pPr lvl="1"/>
            <a:r>
              <a:rPr lang="en-US" sz="2800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06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sz="3200" dirty="0"/>
              <a:t>Each acceptor accepts </a:t>
            </a:r>
            <a:r>
              <a:rPr lang="en-US" sz="3200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sz="2800" dirty="0"/>
              <a:t>Hopefully one of multiple accepted proposals will have a majority vote (and we determine that)</a:t>
            </a:r>
          </a:p>
          <a:p>
            <a:pPr lvl="1"/>
            <a:r>
              <a:rPr lang="en-US" sz="2800" dirty="0"/>
              <a:t>If not, rinse and repeat (more on this)</a:t>
            </a:r>
          </a:p>
          <a:p>
            <a:endParaRPr lang="en-US" sz="3200" dirty="0"/>
          </a:p>
          <a:p>
            <a:r>
              <a:rPr lang="en-US" sz="3200" dirty="0"/>
              <a:t>How do we select among multiple proposals?</a:t>
            </a:r>
          </a:p>
          <a:p>
            <a:pPr lvl="1"/>
            <a:r>
              <a:rPr lang="en-US" sz="2800" dirty="0"/>
              <a:t>Ordering: proposal is tuple </a:t>
            </a:r>
            <a:r>
              <a:rPr lang="en-US" sz="2800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sz="2800" dirty="0"/>
              <a:t>Proposal # strictly increasing, globally unique</a:t>
            </a:r>
          </a:p>
          <a:p>
            <a:pPr lvl="1"/>
            <a:r>
              <a:rPr lang="en-US" sz="2800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sz="2800" dirty="0"/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27" y="1690690"/>
            <a:ext cx="10368834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sz="2800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sz="2800" dirty="0"/>
              <a:t>Ask acceptors if any accepted proposals with </a:t>
            </a:r>
            <a:r>
              <a:rPr lang="en-US" sz="2800" dirty="0" err="1"/>
              <a:t>n</a:t>
            </a:r>
            <a:r>
              <a:rPr lang="en-US" sz="2800" baseline="-25000" dirty="0" err="1"/>
              <a:t>a</a:t>
            </a:r>
            <a:r>
              <a:rPr lang="en-US" sz="2800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sz="2800" dirty="0"/>
              <a:t>If existing proposal </a:t>
            </a:r>
            <a:r>
              <a:rPr lang="en-US" sz="2800" dirty="0" err="1"/>
              <a:t>v</a:t>
            </a:r>
            <a:r>
              <a:rPr lang="en-US" sz="2800" baseline="-25000" dirty="0" err="1"/>
              <a:t>a</a:t>
            </a:r>
            <a:r>
              <a:rPr lang="en-US" sz="2800" dirty="0"/>
              <a:t> returned, propose same value (n, </a:t>
            </a:r>
            <a:r>
              <a:rPr lang="en-US" sz="2800" dirty="0" err="1"/>
              <a:t>v</a:t>
            </a:r>
            <a:r>
              <a:rPr lang="en-US" sz="2800" baseline="-25000" dirty="0" err="1"/>
              <a:t>a</a:t>
            </a:r>
            <a:r>
              <a:rPr lang="en-US" sz="2800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sz="2800" dirty="0"/>
              <a:t>Otherwise, propose own value (n, v)</a:t>
            </a:r>
          </a:p>
          <a:p>
            <a:pPr marL="609448" lvl="1" indent="0">
              <a:buNone/>
            </a:pPr>
            <a:r>
              <a:rPr lang="en-US" sz="2800" dirty="0"/>
              <a:t>Note </a:t>
            </a:r>
            <a:r>
              <a:rPr lang="en-US" sz="2800" dirty="0">
                <a:solidFill>
                  <a:srgbClr val="FF8F00"/>
                </a:solidFill>
              </a:rPr>
              <a:t>altruism</a:t>
            </a:r>
            <a:r>
              <a:rPr lang="en-US" sz="2800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38232"/>
            <a:ext cx="10512862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02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4321" y="1665132"/>
            <a:ext cx="6268521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If n &gt; </a:t>
            </a:r>
            <a:r>
              <a:rPr lang="en-US" sz="2600" dirty="0" err="1"/>
              <a:t>n</a:t>
            </a:r>
            <a:r>
              <a:rPr lang="en-US" sz="2600" baseline="-25000" dirty="0" err="1"/>
              <a:t>h</a:t>
            </a:r>
            <a:endParaRPr lang="en-US" sz="2600" baseline="-25000" dirty="0"/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 err="1"/>
              <a:t>n</a:t>
            </a:r>
            <a:r>
              <a:rPr lang="en-US" sz="2600" baseline="-25000" dirty="0" err="1"/>
              <a:t>h</a:t>
            </a:r>
            <a:r>
              <a:rPr lang="en-US" sz="2600" dirty="0"/>
              <a:t> = n     </a:t>
            </a:r>
            <a:r>
              <a:rPr lang="en-US" sz="2600" dirty="0">
                <a:solidFill>
                  <a:srgbClr val="FF0000"/>
                </a:solidFill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If no prior proposal accepted</a:t>
            </a:r>
            <a:endParaRPr lang="en-US" sz="2600" baseline="-25000" dirty="0"/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Reply &lt; promise, n, </a:t>
            </a:r>
            <a:r>
              <a:rPr lang="en-US" sz="2600" dirty="0" err="1"/>
              <a:t>Ø</a:t>
            </a:r>
            <a:r>
              <a:rPr lang="en-US" sz="2600" dirty="0"/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Reply &lt; promise, n, (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baseline="-25000" dirty="0"/>
              <a:t> 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dirty="0"/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14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sz="2800" dirty="0"/>
              <a:t>If receive promise from </a:t>
            </a:r>
            <a:r>
              <a:rPr lang="en-US" sz="2800" dirty="0">
                <a:solidFill>
                  <a:srgbClr val="FF8F00"/>
                </a:solidFill>
              </a:rPr>
              <a:t>majority</a:t>
            </a:r>
            <a:r>
              <a:rPr lang="en-US" sz="2800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sz="3200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sz="2800" dirty="0"/>
              <a:t>Upon receiving (n, v),  if n ≥ </a:t>
            </a:r>
            <a:r>
              <a:rPr lang="en-US" sz="2800" dirty="0" err="1"/>
              <a:t>n</a:t>
            </a:r>
            <a:r>
              <a:rPr lang="en-US" sz="2800" baseline="-25000" dirty="0" err="1"/>
              <a:t>h</a:t>
            </a:r>
            <a:r>
              <a:rPr lang="en-US" sz="2800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8F00"/>
                </a:solidFill>
              </a:rPr>
              <a:t>Learners</a:t>
            </a:r>
            <a:r>
              <a:rPr lang="en-US" sz="3200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Approach #1</a:t>
            </a:r>
          </a:p>
          <a:p>
            <a:pPr lvl="1"/>
            <a:r>
              <a:rPr lang="en-US" sz="2800" dirty="0"/>
              <a:t>Each acceptor notifies all learners</a:t>
            </a:r>
          </a:p>
          <a:p>
            <a:pPr lvl="1"/>
            <a:r>
              <a:rPr lang="en-US" sz="2800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Approach #2</a:t>
            </a:r>
          </a:p>
          <a:p>
            <a:pPr lvl="1"/>
            <a:r>
              <a:rPr lang="en-US" sz="2800" dirty="0"/>
              <a:t>Elect a “distinguished learner”</a:t>
            </a:r>
          </a:p>
          <a:p>
            <a:pPr lvl="1"/>
            <a:r>
              <a:rPr lang="en-US" sz="2800" dirty="0"/>
              <a:t>Acceptors notify elected learner, which informs others</a:t>
            </a:r>
          </a:p>
          <a:p>
            <a:pPr lvl="1"/>
            <a:r>
              <a:rPr lang="en-US" sz="2800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1971" y="1781627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88852" y="6025475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39520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0080" y="1781627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0371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4627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4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7407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4146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5001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2595" y="4237762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7646" y="4693544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34683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3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914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Completes phase 1 with proposal n0</a:t>
            </a:r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6733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18657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1402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4387" y="3590353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0935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7150" y="1238305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1402" y="1217168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1402" y="5375900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3629" y="6191589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15895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Review: Primary-Backup Replication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2" y="4918746"/>
            <a:ext cx="8763000" cy="150379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2086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6886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5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0854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0415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4330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3687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0486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5286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3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49254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18815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2732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2087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64281" y="18105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0086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8368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1392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4980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3335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2090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7358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3398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20999" y="390779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827149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4"/>
            <a:ext cx="10512862" cy="5032375"/>
          </a:xfrm>
        </p:spPr>
        <p:txBody>
          <a:bodyPr>
            <a:normAutofit/>
          </a:bodyPr>
          <a:lstStyle/>
          <a:p>
            <a:r>
              <a:rPr lang="en-US" sz="3200" dirty="0"/>
              <a:t>Described for a single round of consensus</a:t>
            </a:r>
          </a:p>
          <a:p>
            <a:r>
              <a:rPr lang="en-US" sz="3200" dirty="0"/>
              <a:t>Proposer, Acceptors, Learners</a:t>
            </a:r>
          </a:p>
          <a:p>
            <a:pPr lvl="1"/>
            <a:r>
              <a:rPr lang="en-US" sz="2800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Always safe:  Quorum intersection</a:t>
            </a:r>
          </a:p>
          <a:p>
            <a:r>
              <a:rPr lang="en-US" sz="3200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Acceptors accept multiple values</a:t>
            </a:r>
          </a:p>
          <a:p>
            <a:pPr lvl="1"/>
            <a:r>
              <a:rPr lang="en-US" sz="2800" dirty="0"/>
              <a:t>But only one value is ultimately chosen</a:t>
            </a:r>
          </a:p>
          <a:p>
            <a:r>
              <a:rPr lang="en-US" sz="3200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4705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Terminology is a mess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Paxos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loosely and confusingly defined</a:t>
            </a:r>
            <a:r>
              <a:rPr lang="mr-IN" sz="3200" dirty="0">
                <a:latin typeface="Calibri" panose="020F0502020204030204" pitchFamily="34" charset="0"/>
              </a:rPr>
              <a:t>…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We’ll stick with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Paxos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Paxos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6753" y="591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2240304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80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2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Last time: Primary-Backup case study</a:t>
            </a:r>
          </a:p>
          <a:p>
            <a:endParaRPr lang="en-US" dirty="0"/>
          </a:p>
          <a:p>
            <a:r>
              <a:rPr lang="en-US" dirty="0"/>
              <a:t>Today: State Machine Replication with </a:t>
            </a:r>
            <a:r>
              <a:rPr lang="en-US" b="1" dirty="0"/>
              <a:t>many</a:t>
            </a:r>
            <a:r>
              <a:rPr lang="en-US" dirty="0"/>
              <a:t> replicas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Survive more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3686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78486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6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2454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2015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5932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5287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2086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6886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5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0854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0415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4330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3687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0486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5286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3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49254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18815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2732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2087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64281" y="18105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86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0086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8368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1887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1392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4980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3335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6535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2090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5290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7358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3398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20999" y="390779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3416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058618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sz="2800" dirty="0"/>
              <a:t>State Machine Replication for any number of replicas</a:t>
            </a:r>
          </a:p>
          <a:p>
            <a:pPr lvl="1"/>
            <a:r>
              <a:rPr lang="en-US" sz="2800" dirty="0">
                <a:solidFill>
                  <a:srgbClr val="FF8F00"/>
                </a:solidFill>
              </a:rPr>
              <a:t>Replica group: </a:t>
            </a:r>
            <a:r>
              <a:rPr lang="en-US" sz="2800" dirty="0"/>
              <a:t>Group of 2</a:t>
            </a:r>
            <a:r>
              <a:rPr lang="en-US" sz="2800" i="1" dirty="0"/>
              <a:t>f </a:t>
            </a:r>
            <a:r>
              <a:rPr lang="en-US" sz="2800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Assumptions</a:t>
            </a:r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9869" y="1690689"/>
            <a:ext cx="9209087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4982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8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426539" y="4592961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3814" y="181393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813" y="240866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813" y="30033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813" y="359812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2880" y="2044765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4996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1298" y="3234230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1298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32832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1849" y="2039558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3689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88431" y="1554810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21889" y="1554810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85350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5739" y="1544629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3720" y="1573852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5372" y="1585259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93314" y="2120965"/>
            <a:ext cx="1069524" cy="617096"/>
            <a:chOff x="6570902" y="2120965"/>
            <a:chExt cx="1069524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94927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12839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426539" y="4605721"/>
            <a:ext cx="9676031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3814" y="181393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813" y="240866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813" y="30033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813" y="359812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2880" y="2044765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4996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1298" y="3234230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1298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32832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1849" y="2039558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3689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88431" y="1554810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21889" y="1554810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85350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93314" y="2120965"/>
            <a:ext cx="1069524" cy="617096"/>
            <a:chOff x="6570902" y="2120965"/>
            <a:chExt cx="1069524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94927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2399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425165" y="4602544"/>
            <a:ext cx="9856788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3814" y="181393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813" y="240866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813" y="30033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813" y="359812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2880" y="2044765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4996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1298" y="3234230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1298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32832" y="385973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1849" y="2039558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3689" y="15548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88431" y="1554810"/>
            <a:ext cx="1019510" cy="2275713"/>
            <a:chOff x="3466019" y="1554809"/>
            <a:chExt cx="1019510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66019" y="1554809"/>
              <a:ext cx="1019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21889" y="1554810"/>
            <a:ext cx="1352934" cy="2265531"/>
            <a:chOff x="4899477" y="1554809"/>
            <a:chExt cx="135293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99477" y="1554809"/>
              <a:ext cx="135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85350" y="1546535"/>
            <a:ext cx="792205" cy="1084342"/>
            <a:chOff x="6952400" y="1532996"/>
            <a:chExt cx="792205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52400" y="15329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93314" y="2120965"/>
            <a:ext cx="1069524" cy="617096"/>
            <a:chOff x="6570902" y="2120965"/>
            <a:chExt cx="1069524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70902" y="21209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94927" y="77304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3138" y="2127350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83713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1519</Words>
  <Application>Microsoft Macintosh PowerPoint</Application>
  <PresentationFormat>Custom</PresentationFormat>
  <Paragraphs>362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.HelveticaNeueDeskInterface-Regular</vt:lpstr>
      <vt:lpstr>Arial</vt:lpstr>
      <vt:lpstr>Calibri</vt:lpstr>
      <vt:lpstr>Calibri Light</vt:lpstr>
      <vt:lpstr>Helvetica Neue Medium</vt:lpstr>
      <vt:lpstr>Mangal</vt:lpstr>
      <vt:lpstr>Wingdings</vt:lpstr>
      <vt:lpstr>Office Theme</vt:lpstr>
      <vt:lpstr>View Change Protocols and Consensus</vt:lpstr>
      <vt:lpstr>Today</vt:lpstr>
      <vt:lpstr>Review: Primary-Backup Replication</vt:lpstr>
      <vt:lpstr>From Two to Many Replicas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they agree on the new primary?  What if both backup nodes attempt to become the new primary simultaneously?</vt:lpstr>
      <vt:lpstr>Consensus</vt:lpstr>
      <vt:lpstr>Consensus Used in Systems</vt:lpstr>
      <vt:lpstr>Consensus</vt:lpstr>
      <vt:lpstr>Safety vs. Liveness Properties</vt:lpstr>
      <vt:lpstr>Paxos</vt:lpstr>
      <vt:lpstr>Paxos’s Safety and Liveness</vt:lpstr>
      <vt:lpstr>Roles of a Process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Freedman</cp:lastModifiedBy>
  <cp:revision>42</cp:revision>
  <cp:lastPrinted>2019-10-20T02:18:18Z</cp:lastPrinted>
  <dcterms:created xsi:type="dcterms:W3CDTF">2018-09-09T13:59:16Z</dcterms:created>
  <dcterms:modified xsi:type="dcterms:W3CDTF">2019-10-20T02:18:26Z</dcterms:modified>
</cp:coreProperties>
</file>