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7" r:id="rId2"/>
    <p:sldId id="422" r:id="rId3"/>
    <p:sldId id="419" r:id="rId4"/>
    <p:sldId id="423" r:id="rId5"/>
    <p:sldId id="272" r:id="rId6"/>
    <p:sldId id="418" r:id="rId7"/>
    <p:sldId id="424" r:id="rId8"/>
    <p:sldId id="425" r:id="rId9"/>
    <p:sldId id="426" r:id="rId10"/>
    <p:sldId id="430" r:id="rId11"/>
    <p:sldId id="431" r:id="rId12"/>
    <p:sldId id="435" r:id="rId13"/>
    <p:sldId id="438" r:id="rId14"/>
    <p:sldId id="439" r:id="rId15"/>
    <p:sldId id="436" r:id="rId16"/>
    <p:sldId id="395" r:id="rId17"/>
    <p:sldId id="396" r:id="rId18"/>
    <p:sldId id="397" r:id="rId19"/>
    <p:sldId id="432" r:id="rId20"/>
    <p:sldId id="398" r:id="rId21"/>
    <p:sldId id="399" r:id="rId22"/>
    <p:sldId id="400" r:id="rId23"/>
    <p:sldId id="401" r:id="rId24"/>
    <p:sldId id="417" r:id="rId25"/>
    <p:sldId id="403" r:id="rId26"/>
    <p:sldId id="440" r:id="rId27"/>
    <p:sldId id="405" r:id="rId28"/>
    <p:sldId id="406" r:id="rId29"/>
    <p:sldId id="407" r:id="rId30"/>
    <p:sldId id="413" r:id="rId31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6" autoAdjust="0"/>
    <p:restoredTop sz="57563" autoAdjust="0"/>
  </p:normalViewPr>
  <p:slideViewPr>
    <p:cSldViewPr snapToGrid="0">
      <p:cViewPr varScale="1">
        <p:scale>
          <a:sx n="43" d="100"/>
          <a:sy n="43" d="100"/>
        </p:scale>
        <p:origin x="1720" y="200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SEGUE: Don't want clients to have to resubmit their jobs.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</a:t>
            </a:r>
            <a:r>
              <a:rPr lang="en-US" baseline="0"/>
              <a:t>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558734" y="2971801"/>
            <a:ext cx="1074533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3200" y="434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10/13/19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10/13/19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10/13/19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Replication State Machines via Primary-Backup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COS 418: </a:t>
            </a:r>
            <a:r>
              <a:rPr lang="en-US" i="1" dirty="0"/>
              <a:t>Distributed Systems</a:t>
            </a:r>
          </a:p>
          <a:p>
            <a:r>
              <a:rPr lang="en-US" dirty="0"/>
              <a:t>Lecture 10</a:t>
            </a:r>
          </a:p>
          <a:p>
            <a:endParaRPr lang="en-US" dirty="0"/>
          </a:p>
          <a:p>
            <a:r>
              <a:rPr lang="en-US" dirty="0"/>
              <a:t>Michael Freedman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69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795918" y="2742595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69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34319" y="2742595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64295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1980071" y="5482072"/>
            <a:ext cx="923280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/>
              <a:t>All servers execute same commands in same order</a:t>
            </a:r>
            <a:endParaRPr lang="en-US" sz="2800" b="0" dirty="0">
              <a:solidFill>
                <a:schemeClr val="accent4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CBE2C-CE28-B540-B0C0-A149AB34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78569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2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3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57519" y="2742595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16969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795918" y="2742595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jmp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mov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latin typeface="Arial" charset="0"/>
                </a:rPr>
                <a:t>shl</a:t>
              </a:r>
              <a:endParaRPr lang="en-US" sz="1400" dirty="0"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55369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34319" y="2742595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27081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64295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1270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Backup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AB2C-9264-C64B-A824-79A945C25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7AA1C729-F05C-5C47-B1A4-440379104FFB}"/>
              </a:ext>
            </a:extLst>
          </p:cNvPr>
          <p:cNvSpPr txBox="1">
            <a:spLocks/>
          </p:cNvSpPr>
          <p:nvPr/>
        </p:nvSpPr>
        <p:spPr bwMode="auto">
          <a:xfrm>
            <a:off x="1981878" y="5476987"/>
            <a:ext cx="895848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/>
              <a:t>All servers execute same commands in same order</a:t>
            </a:r>
            <a:endParaRPr lang="en-US" sz="26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101012"/>
            <a:ext cx="8763000" cy="46653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3127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vSphere 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3920" y="2407299"/>
            <a:ext cx="6489734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dirty="0"/>
              <a:t>Two virtual machines (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32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i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32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i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3200" spc="-100" dirty="0"/>
              <a:t>via fiber channel</a:t>
            </a:r>
            <a:endParaRPr lang="en-US" sz="32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3200" dirty="0"/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AF51373A-E85E-3744-B9CD-D2382A5BD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791" y="1574379"/>
            <a:ext cx="6501569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978384" y="2407299"/>
            <a:ext cx="6854976" cy="3940482"/>
          </a:xfrm>
        </p:spPr>
        <p:txBody>
          <a:bodyPr>
            <a:normAutofit/>
          </a:bodyPr>
          <a:lstStyle/>
          <a:p>
            <a:r>
              <a:rPr lang="en-US" sz="3200" b="1" spc="-100" dirty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3200" spc="-100" dirty="0">
                <a:latin typeface="Arial" charset="0"/>
                <a:ea typeface="Arial" charset="0"/>
                <a:cs typeface="Arial" charset="0"/>
              </a:rPr>
              <a:t> sends </a:t>
            </a:r>
            <a:r>
              <a:rPr lang="en-US" sz="3200" b="1" spc="-100" dirty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3200" spc="-100" dirty="0">
                <a:latin typeface="Arial" charset="0"/>
                <a:ea typeface="Arial" charset="0"/>
                <a:cs typeface="Arial" charset="0"/>
              </a:rPr>
              <a:t> to backup</a:t>
            </a:r>
          </a:p>
          <a:p>
            <a:endParaRPr lang="en-US" sz="32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32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3200" spc="-100" dirty="0">
                <a:latin typeface="Arial" charset="0"/>
                <a:ea typeface="Arial" charset="0"/>
                <a:cs typeface="Arial" charset="0"/>
              </a:rPr>
              <a:t> dropped</a:t>
            </a:r>
          </a:p>
          <a:p>
            <a:endParaRPr lang="en-US" sz="32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spc="-100" dirty="0"/>
              <a:t>Primary-backup </a:t>
            </a:r>
            <a:r>
              <a:rPr lang="en-US" sz="3200" b="1" spc="-100" dirty="0"/>
              <a:t>heartbeats </a:t>
            </a:r>
          </a:p>
          <a:p>
            <a:pPr lvl="1"/>
            <a:r>
              <a:rPr lang="en-US" sz="3200" spc="-100" dirty="0"/>
              <a:t>If primary fails, backup takes over</a:t>
            </a:r>
          </a:p>
          <a:p>
            <a:endParaRPr lang="en-US" sz="3200" spc="-100" dirty="0"/>
          </a:p>
          <a:p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NFS file system as eventually consistent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NFS clients can read/write to different masters, see different versions of files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055535"/>
            <a:ext cx="9668070" cy="4497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1186160" cy="5262466"/>
          </a:xfrm>
        </p:spPr>
        <p:txBody>
          <a:bodyPr vert="horz" wrap="square" lIns="36576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spc="-100" dirty="0"/>
              <a:t>Step 1: </a:t>
            </a:r>
            <a:r>
              <a:rPr lang="en-US" spc="-100" dirty="0"/>
              <a:t>Hypervisor at primary logs causes of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32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sz="2800" i="1" dirty="0"/>
              <a:t>e.g.</a:t>
            </a:r>
            <a:r>
              <a:rPr lang="en-US" sz="2800" dirty="0"/>
              <a:t> log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6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Step 2: </a:t>
            </a:r>
            <a:r>
              <a:rPr lang="en-US" spc="-100" dirty="0"/>
              <a:t>Primary hypervisor sends log entries to backup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Backup hypervisor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log entries</a:t>
            </a:r>
            <a:endParaRPr lang="en-US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spc="-100" dirty="0"/>
              <a:t>Stops</a:t>
            </a:r>
            <a:r>
              <a:rPr lang="en-US" sz="3200" spc="-100" dirty="0"/>
              <a:t> </a:t>
            </a:r>
            <a:r>
              <a:rPr lang="en-US" sz="3200" b="1" spc="-100" dirty="0"/>
              <a:t>backup VM</a:t>
            </a:r>
            <a:r>
              <a:rPr lang="en-US" sz="32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z="2800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2108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59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non-determinism makes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When backup takes over, execution is </a:t>
            </a:r>
            <a:r>
              <a:rPr lang="en-US" sz="3200" b="1" dirty="0"/>
              <a:t>consistent</a:t>
            </a:r>
            <a:r>
              <a:rPr lang="en-US" sz="3200" dirty="0"/>
              <a:t> with </a:t>
            </a:r>
            <a:r>
              <a:rPr lang="en-US" sz="3200" b="1" dirty="0"/>
              <a:t>outputs</a:t>
            </a:r>
            <a:r>
              <a:rPr lang="en-US" sz="3200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77311" y="360895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4144" y="492036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23166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6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35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79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42002" y="292924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787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10506" y="383978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12879" y="383978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09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167650" y="2932113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48625" y="5427606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13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900000">
            <a:off x="5046678" y="2927056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5913246" y="3725921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7311" y="360676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4144" y="491817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4123166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06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2002" y="292705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92338" y="307093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81660" y="301617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243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165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192839" y="5475416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6191435" y="4136628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7311" y="360676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4144" y="491817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4123166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06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2002" y="2927058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92338" y="307093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81660" y="3016173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243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165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192839" y="5475416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4698" y="5972304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Can restart execution at an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6191435" y="4136628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4385153" y="106326"/>
            <a:ext cx="6159921" cy="1370629"/>
          </a:xfrm>
          <a:prstGeom prst="wedgeRectCallout">
            <a:avLst>
              <a:gd name="adj1" fmla="val 13196"/>
              <a:gd name="adj2" fmla="val 8014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0" dirty="0">
                <a:solidFill>
                  <a:schemeClr val="tx1"/>
                </a:solidFill>
              </a:rPr>
              <a:t>“If a tree falls in forest” metaphor:</a:t>
            </a:r>
          </a:p>
          <a:p>
            <a:r>
              <a:rPr lang="en-US" sz="2600" b="0" dirty="0">
                <a:solidFill>
                  <a:schemeClr val="tx1"/>
                </a:solidFill>
              </a:rPr>
              <a:t>If event happens and nobody sees it yet, did it really happen? 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39CC0-2A7A-BC4F-88BE-F30228DE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63200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Logging channel may </a:t>
            </a:r>
            <a:r>
              <a:rPr lang="en-US" sz="32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4546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Before “going live” (backup) or finding new backup (primary), execute </a:t>
            </a:r>
            <a:r>
              <a:rPr lang="en-US" b="1" dirty="0"/>
              <a:t>atomic test-and-set </a:t>
            </a:r>
            <a:r>
              <a:rPr lang="en-US" dirty="0"/>
              <a:t>on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the replica finds variable already set, it </a:t>
            </a:r>
            <a:r>
              <a:rPr lang="en-US" b="1" dirty="0"/>
              <a:t>aborts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120" y="2061954"/>
            <a:ext cx="6416040" cy="3999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022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Challenging application of primary-backup replication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Design for correctness and consistency of replicated VM outputs despite failures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Performance results show generally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high performance, low logging bandwidth overhead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Conclusion</a:t>
            </a:r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4770120" y="2215575"/>
            <a:ext cx="7421880" cy="3106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Clients send all ops to current </a:t>
            </a:r>
            <a:r>
              <a:rPr lang="en-US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23986" y="5742279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/>
              <a:t>Need to keep clients, primary, and backup in sync: </a:t>
            </a:r>
            <a:r>
              <a:rPr lang="en-US" sz="2800" dirty="0"/>
              <a:t>who is primary </a:t>
            </a:r>
            <a:r>
              <a:rPr lang="en-US" sz="2800" b="0" dirty="0"/>
              <a:t>and </a:t>
            </a:r>
            <a:r>
              <a:rPr lang="en-US" sz="2800" dirty="0"/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45920"/>
            <a:ext cx="108204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32" y="857250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1087" y="69398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/>
              <a:t>More reading:  ACM Computing Surveys, Vol. 22, No. 4, December 1990 (</a:t>
            </a:r>
            <a:r>
              <a:rPr lang="en-US" sz="1700" b="0" dirty="0">
                <a:hlinkClick r:id="rId3"/>
              </a:rPr>
              <a:t>pdf</a:t>
            </a:r>
            <a:r>
              <a:rPr lang="en-US" sz="1700" b="0" dirty="0"/>
              <a:t>)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42415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7" y="2215575"/>
            <a:ext cx="6801363" cy="423881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6821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4101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6821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4101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75591" y="2000131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76821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4101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0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4051400" y="4121722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65972" y="2000131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33902</TotalTime>
  <Words>1684</Words>
  <Application>Microsoft Macintosh PowerPoint</Application>
  <PresentationFormat>Widescreen</PresentationFormat>
  <Paragraphs>375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ＭＳ Ｐゴシック</vt:lpstr>
      <vt:lpstr>Arial</vt:lpstr>
      <vt:lpstr>Arial Regular</vt:lpstr>
      <vt:lpstr>Calibri</vt:lpstr>
      <vt:lpstr>Courier New</vt:lpstr>
      <vt:lpstr>Gill Sans</vt:lpstr>
      <vt:lpstr>Times New Roman</vt:lpstr>
      <vt:lpstr>1_Office Theme</vt:lpstr>
      <vt:lpstr>Replication State Machines via Primary-Backup</vt:lpstr>
      <vt:lpstr>From eventual to strong consistency</vt:lpstr>
      <vt:lpstr>Primary-Backup Replication</vt:lpstr>
      <vt:lpstr>Primary-Backup Replication</vt:lpstr>
      <vt:lpstr>State machine replication</vt:lpstr>
      <vt:lpstr>PowerPoint Presentation</vt:lpstr>
      <vt:lpstr>Primary-Backup Replication</vt:lpstr>
      <vt:lpstr>Primary-Backup Replication</vt:lpstr>
      <vt:lpstr>Primary-Backup Replication</vt:lpstr>
      <vt:lpstr>Why does this work?   Synchronous Replication</vt:lpstr>
      <vt:lpstr>Why does this work?  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vSphere 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VM-FT: Challenges</vt:lpstr>
      <vt:lpstr>Detecting and responding to failures</vt:lpstr>
      <vt:lpstr>VM-FT: Conclusion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1809</cp:revision>
  <cp:lastPrinted>2016-09-28T00:08:19Z</cp:lastPrinted>
  <dcterms:created xsi:type="dcterms:W3CDTF">2013-10-08T01:49:25Z</dcterms:created>
  <dcterms:modified xsi:type="dcterms:W3CDTF">2019-10-13T19:13:30Z</dcterms:modified>
</cp:coreProperties>
</file>