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4" r:id="rId13"/>
    <p:sldId id="259" r:id="rId14"/>
    <p:sldId id="333" r:id="rId15"/>
    <p:sldId id="295" r:id="rId16"/>
    <p:sldId id="332" r:id="rId17"/>
    <p:sldId id="268" r:id="rId18"/>
    <p:sldId id="269" r:id="rId19"/>
    <p:sldId id="270" r:id="rId20"/>
    <p:sldId id="275" r:id="rId21"/>
    <p:sldId id="294" r:id="rId22"/>
    <p:sldId id="276" r:id="rId23"/>
    <p:sldId id="277" r:id="rId24"/>
    <p:sldId id="334" r:id="rId25"/>
    <p:sldId id="278" r:id="rId26"/>
    <p:sldId id="338" r:id="rId27"/>
    <p:sldId id="281" r:id="rId28"/>
    <p:sldId id="282" r:id="rId29"/>
    <p:sldId id="283" r:id="rId30"/>
    <p:sldId id="284" r:id="rId31"/>
    <p:sldId id="285" r:id="rId32"/>
    <p:sldId id="279" r:id="rId33"/>
    <p:sldId id="339" r:id="rId34"/>
    <p:sldId id="335" r:id="rId35"/>
    <p:sldId id="337" r:id="rId36"/>
    <p:sldId id="340" r:id="rId37"/>
    <p:sldId id="341" r:id="rId38"/>
    <p:sldId id="319" r:id="rId39"/>
    <p:sldId id="289" r:id="rId40"/>
    <p:sldId id="286" r:id="rId41"/>
    <p:sldId id="287" r:id="rId42"/>
    <p:sldId id="288" r:id="rId43"/>
    <p:sldId id="290" r:id="rId44"/>
    <p:sldId id="29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99"/>
    <p:restoredTop sz="77977"/>
  </p:normalViewPr>
  <p:slideViewPr>
    <p:cSldViewPr snapToGrid="0" snapToObjects="1">
      <p:cViewPr>
        <p:scale>
          <a:sx n="68" d="100"/>
          <a:sy n="68" d="100"/>
        </p:scale>
        <p:origin x="744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F139-8948-BD40-9FA3-A6EFC8080562}" type="datetimeFigureOut">
              <a:rPr lang="en-US" smtClean="0"/>
              <a:t>9/10/19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9E83-32E0-2E4A-A646-F973F8B50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9D52-79C3-BB4D-8EC9-82DE367E600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8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13BA6ABA-E30B-2D47-9755-EA41E8326F2B}" type="slidenum">
              <a:rPr lang="en-US" altLang="en-US" sz="1300" b="0">
                <a:latin typeface="Times New Roman" charset="0"/>
              </a:rPr>
              <a:pPr eaLnBrk="1" hangingPunct="1"/>
              <a:t>31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80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D8A69E1-749B-3E46-A126-8422C8ABD577}" type="slidenum">
              <a:rPr lang="en-US" altLang="en-US" sz="1300" b="0">
                <a:latin typeface="Times New Roman" charset="0"/>
              </a:rPr>
              <a:pPr eaLnBrk="1" hangingPunct="1"/>
              <a:t>32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149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D8A69E1-749B-3E46-A126-8422C8ABD577}" type="slidenum">
              <a:rPr lang="en-US" altLang="en-US" sz="1300" b="0">
                <a:latin typeface="Times New Roman" charset="0"/>
              </a:rPr>
              <a:pPr eaLnBrk="1" hangingPunct="1"/>
              <a:t>33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716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0EB9D357-9602-5A48-B314-99AAAB9860B2}" type="slidenum">
              <a:rPr lang="en-US" altLang="en-US" sz="1300" b="0">
                <a:latin typeface="Times New Roman" charset="0"/>
              </a:rPr>
              <a:pPr eaLnBrk="1" hangingPunct="1"/>
              <a:t>35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946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0EB9D357-9602-5A48-B314-99AAAB9860B2}" type="slidenum">
              <a:rPr lang="en-US" altLang="en-US" sz="1300" b="0">
                <a:latin typeface="Times New Roman" charset="0"/>
              </a:rPr>
              <a:pPr eaLnBrk="1" hangingPunct="1"/>
              <a:t>36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964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0EB9D357-9602-5A48-B314-99AAAB9860B2}" type="slidenum">
              <a:rPr lang="en-US" altLang="en-US" sz="1300" b="0">
                <a:latin typeface="Times New Roman" charset="0"/>
              </a:rPr>
              <a:pPr eaLnBrk="1" hangingPunct="1"/>
              <a:t>37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528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build systems that continue</a:t>
            </a:r>
            <a:r>
              <a:rPr lang="en-US" baseline="0" dirty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90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Eventually consistent programs presented a hard-to-use interface to higher-level programs</a:t>
            </a:r>
            <a:endParaRPr lang="en-US" dirty="0"/>
          </a:p>
          <a:p>
            <a:r>
              <a:rPr lang="en-US" dirty="0"/>
              <a:t>How do you build systems that really work despite</a:t>
            </a:r>
            <a:r>
              <a:rPr lang="en-US" baseline="0" dirty="0"/>
              <a:t> failure and have a much cleaner interface? (i.e., hide all the complexity)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8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build systems that scale with a clean interface? (i.e.,</a:t>
            </a:r>
            <a:r>
              <a:rPr lang="en-US" baseline="0" dirty="0"/>
              <a:t>, hide all the complexity)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12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many other interesting, practical, exciting topics, we’ll try to cover as many</a:t>
            </a:r>
            <a:r>
              <a:rPr lang="en-US" baseline="0" dirty="0"/>
              <a:t> we can!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31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0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NoSQL: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Consistent hash tables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+ consistency tradeoffs (e.g., eventual)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sz="1200" dirty="0"/>
              <a:t>Amazon Dynamo popularized (published SOSP 2007), CTO was faculty at Cornell on distributed systems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85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Paxos</a:t>
            </a:r>
            <a:endParaRPr lang="en-US" dirty="0"/>
          </a:p>
          <a:p>
            <a:pPr lvl="1"/>
            <a:r>
              <a:rPr lang="en-US" dirty="0"/>
              <a:t>Long history starting in early 1990s on “reaching consensus in distributed systems”</a:t>
            </a:r>
          </a:p>
          <a:p>
            <a:pPr lvl="1"/>
            <a:endParaRPr lang="en-US" dirty="0"/>
          </a:p>
          <a:p>
            <a:r>
              <a:rPr lang="en-US" dirty="0"/>
              <a:t>Google Chubby</a:t>
            </a:r>
          </a:p>
          <a:p>
            <a:pPr lvl="1"/>
            <a:r>
              <a:rPr lang="en-US" dirty="0"/>
              <a:t>Coordinate datacenters at scale</a:t>
            </a:r>
          </a:p>
          <a:p>
            <a:pPr lvl="1"/>
            <a:r>
              <a:rPr lang="en-US" dirty="0"/>
              <a:t>When a file server fails, who takes over?</a:t>
            </a:r>
          </a:p>
          <a:p>
            <a:pPr lvl="1"/>
            <a:r>
              <a:rPr lang="en-US" dirty="0"/>
              <a:t>Authors for industrial research labs and academia (DEC SRC, Cambridge/UW, etc.)</a:t>
            </a:r>
          </a:p>
          <a:p>
            <a:r>
              <a:rPr lang="en-US" dirty="0"/>
              <a:t>Led to open-source Apache Zookeeper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20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 MapReduce</a:t>
            </a:r>
          </a:p>
          <a:p>
            <a:pPr lvl="1"/>
            <a:r>
              <a:rPr lang="en-US" dirty="0"/>
              <a:t>How to process large volumes of data over 1000s of servers, even in face of failures</a:t>
            </a:r>
          </a:p>
          <a:p>
            <a:pPr lvl="1"/>
            <a:r>
              <a:rPr lang="en-US" dirty="0"/>
              <a:t>Authors for industrial research labs and academia (DEC WRL, MIT/UW, etc.)</a:t>
            </a:r>
          </a:p>
          <a:p>
            <a:pPr lvl="1"/>
            <a:endParaRPr lang="en-US" dirty="0"/>
          </a:p>
          <a:p>
            <a:r>
              <a:rPr lang="en-US" dirty="0"/>
              <a:t>Led to open-source Apache Hadoop</a:t>
            </a:r>
          </a:p>
          <a:p>
            <a:pPr lvl="1"/>
            <a:r>
              <a:rPr lang="en-US" dirty="0"/>
              <a:t>Created Big Data industry…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21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0EB9D357-9602-5A48-B314-99AAAB9860B2}" type="slidenum">
              <a:rPr lang="en-US" altLang="en-US" sz="1300" b="0">
                <a:latin typeface="Times New Roman" charset="0"/>
              </a:rPr>
              <a:pPr eaLnBrk="1" hangingPunct="1"/>
              <a:t>21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235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13BA6ABA-E30B-2D47-9755-EA41E8326F2B}" type="slidenum">
              <a:rPr lang="en-US" altLang="en-US" sz="1300" b="0">
                <a:latin typeface="Times New Roman" charset="0"/>
              </a:rPr>
              <a:pPr eaLnBrk="1" hangingPunct="1"/>
              <a:t>23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571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0EB9D357-9602-5A48-B314-99AAAB9860B2}" type="slidenum">
              <a:rPr lang="en-US" altLang="en-US" sz="1300" b="0">
                <a:latin typeface="Times New Roman" charset="0"/>
              </a:rPr>
              <a:pPr eaLnBrk="1" hangingPunct="1"/>
              <a:t>25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829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13BA6ABA-E30B-2D47-9755-EA41E8326F2B}" type="slidenum">
              <a:rPr lang="en-US" altLang="en-US" sz="1300" b="0">
                <a:latin typeface="Times New Roman" charset="0"/>
              </a:rPr>
              <a:pPr eaLnBrk="1" hangingPunct="1"/>
              <a:t>26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574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9/10/19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iazza.com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princeton-systems-cours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dirty="0"/>
              <a:t>Distributed Systems Intro and Course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 + 518: (Advanced) Distributed Systems</a:t>
            </a:r>
          </a:p>
          <a:p>
            <a:r>
              <a:rPr lang="en-US" dirty="0"/>
              <a:t>Lecture 1</a:t>
            </a:r>
          </a:p>
          <a:p>
            <a:endParaRPr lang="en-US" dirty="0"/>
          </a:p>
          <a:p>
            <a:r>
              <a:rPr lang="en-US" dirty="0"/>
              <a:t>Mike Freedman &amp; Wyatt Lloyd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7883" y="-1299410"/>
            <a:ext cx="12729883" cy="95474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17176" y="5880100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 dirty="0"/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1065565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39" b="146"/>
          <a:stretch/>
        </p:blipFill>
        <p:spPr>
          <a:xfrm>
            <a:off x="0" y="-1227220"/>
            <a:ext cx="12192000" cy="9143999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1010652" y="0"/>
            <a:ext cx="10668000" cy="80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3200" kern="1200" spc="-50">
                <a:solidFill>
                  <a:schemeClr val="bg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4572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8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9144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6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3716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18288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100,000s of physical servers</a:t>
            </a:r>
          </a:p>
          <a:p>
            <a:r>
              <a:rPr lang="en-US" sz="4400" dirty="0"/>
              <a:t>10s MW energy consumption</a:t>
            </a:r>
          </a:p>
          <a:p>
            <a:endParaRPr lang="en-US" sz="4400" dirty="0"/>
          </a:p>
          <a:p>
            <a:r>
              <a:rPr lang="en-US" sz="4400" dirty="0"/>
              <a:t>Facebook Prineville: </a:t>
            </a:r>
          </a:p>
          <a:p>
            <a:r>
              <a:rPr lang="en-US" sz="4400" dirty="0"/>
              <a:t>$250M physical </a:t>
            </a:r>
            <a:r>
              <a:rPr lang="en-US" sz="4400" dirty="0" err="1"/>
              <a:t>infro</a:t>
            </a:r>
            <a:r>
              <a:rPr lang="en-US" sz="4400" dirty="0"/>
              <a:t>, $1B IT infra</a:t>
            </a:r>
          </a:p>
          <a:p>
            <a:pPr lvl="1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99881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 changes at scale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329" y="1580948"/>
            <a:ext cx="5443390" cy="4294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60299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“Pods provide 7.68Tbps to backplane”</a:t>
            </a:r>
          </a:p>
        </p:txBody>
      </p:sp>
    </p:spTree>
    <p:extLst>
      <p:ext uri="{BB962C8B-B14F-4D97-AF65-F5344CB8AC3E}">
        <p14:creationId xmlns:p14="http://schemas.microsoft.com/office/powerpoint/2010/main" val="37863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Service with higher-level abstractions/interface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ea typeface="Helvetica Neue Medium" charset="0"/>
                <a:cs typeface="Helvetica Neue Medium" charset="0"/>
              </a:rPr>
              <a:t>e.g., file system, database, key-value store, programming model, …</a:t>
            </a:r>
          </a:p>
          <a:p>
            <a:pPr lvl="1"/>
            <a:endParaRPr lang="en-US" sz="140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Hide complexity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Scalable (scale-out)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Reliable (fault-tolerant)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Well-defined semantics (consistent)</a:t>
            </a:r>
          </a:p>
          <a:p>
            <a:pPr lvl="1"/>
            <a:endParaRPr lang="en-US" sz="140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Do “heavy lifting” so app developer doesn’t need to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24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 matter: </a:t>
            </a:r>
            <a:r>
              <a:rPr lang="en-US" dirty="0">
                <a:solidFill>
                  <a:srgbClr val="FF0000"/>
                </a:solidFill>
              </a:rPr>
              <a:t>Layering</a:t>
            </a:r>
            <a:r>
              <a:rPr lang="en-US" dirty="0"/>
              <a:t> &amp; Naming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EF5AE-7117-CC41-B4B8-994D5473F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400" dirty="0">
                <a:latin typeface="Calibri"/>
                <a:ea typeface="ＭＳ Ｐゴシック" pitchFamily="-1" charset="-128"/>
                <a:cs typeface="Calibri"/>
              </a:rPr>
              <a:t>Abstractions everywhere: Layers partition the system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Each layer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solely</a:t>
            </a:r>
            <a:r>
              <a:rPr lang="en-US" dirty="0">
                <a:latin typeface="Calibri"/>
                <a:cs typeface="Calibri"/>
              </a:rPr>
              <a:t> relies on services from layer below 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Each layer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solely</a:t>
            </a:r>
            <a:r>
              <a:rPr lang="en-US" dirty="0">
                <a:latin typeface="Calibri"/>
                <a:cs typeface="Calibri"/>
              </a:rPr>
              <a:t> exports services to layer above</a:t>
            </a:r>
            <a:endParaRPr lang="en-US" dirty="0">
              <a:latin typeface="Calibri"/>
              <a:ea typeface="ＭＳ Ｐゴシック" pitchFamily="-1" charset="-128"/>
              <a:cs typeface="Calibri"/>
            </a:endParaRPr>
          </a:p>
          <a:p>
            <a:pPr>
              <a:spcBef>
                <a:spcPts val="3600"/>
              </a:spcBef>
            </a:pPr>
            <a:r>
              <a:rPr lang="en-US" sz="3400" dirty="0">
                <a:latin typeface="Calibri"/>
                <a:ea typeface="ＭＳ Ｐゴシック" pitchFamily="-1" charset="-128"/>
                <a:cs typeface="Calibri"/>
              </a:rPr>
              <a:t>Interface between layers defines interaction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Hides implementation details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Layers can change without disturbing other layers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0842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 matter: Layering &amp; </a:t>
            </a:r>
            <a:r>
              <a:rPr lang="en-US" dirty="0">
                <a:solidFill>
                  <a:srgbClr val="FF0000"/>
                </a:solidFill>
              </a:rPr>
              <a:t>Naming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EF5AE-7117-CC41-B4B8-994D5473F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1" charset="-128"/>
                <a:cs typeface="ＭＳ Ｐゴシック" pitchFamily="-1" charset="-128"/>
              </a:rPr>
              <a:t>Host names: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dirty="0" err="1">
                <a:ea typeface="ＭＳ Ｐゴシック" pitchFamily="-1" charset="-128"/>
                <a:cs typeface="ＭＳ Ｐゴシック" pitchFamily="-1" charset="-128"/>
              </a:rPr>
              <a:t>www.cs.princeton.edu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dirty="0"/>
              <a:t>Mnemonic, variable-length, appreciated </a:t>
            </a:r>
            <a:r>
              <a:rPr lang="en-US" i="1" dirty="0"/>
              <a:t>by humans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Hierarchical, based on organizations</a:t>
            </a:r>
          </a:p>
          <a:p>
            <a:r>
              <a:rPr lang="en-US" b="1" dirty="0">
                <a:ea typeface="ＭＳ Ｐゴシック" pitchFamily="-1" charset="-128"/>
                <a:cs typeface="ＭＳ Ｐゴシック" pitchFamily="-1" charset="-128"/>
              </a:rPr>
              <a:t>IP addresses</a:t>
            </a:r>
            <a:r>
              <a:rPr lang="en-US" dirty="0"/>
              <a:t>: 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128.112.7.156</a:t>
            </a:r>
          </a:p>
          <a:p>
            <a:pPr lvl="1"/>
            <a:r>
              <a:rPr lang="en-US" dirty="0"/>
              <a:t>Numerical 32-bit address appreciated </a:t>
            </a:r>
            <a:r>
              <a:rPr lang="en-US" i="1" dirty="0"/>
              <a:t>by routers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Hierarchical, based on organizations and topology</a:t>
            </a:r>
          </a:p>
          <a:p>
            <a:r>
              <a:rPr lang="en-US" b="1" dirty="0">
                <a:ea typeface="ＭＳ Ｐゴシック" pitchFamily="-1" charset="-128"/>
                <a:cs typeface="ＭＳ Ｐゴシック" pitchFamily="-1" charset="-128"/>
              </a:rPr>
              <a:t>MAC addresses </a:t>
            </a:r>
            <a:r>
              <a:rPr lang="en-US" dirty="0"/>
              <a:t>: 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00-15-C5-49-04-A9</a:t>
            </a:r>
          </a:p>
          <a:p>
            <a:pPr lvl="1"/>
            <a:r>
              <a:rPr lang="en-US" dirty="0"/>
              <a:t>Numerical 48-bit address appreciated</a:t>
            </a:r>
            <a:r>
              <a:rPr lang="en-US" i="1" dirty="0"/>
              <a:t> by adapters</a:t>
            </a:r>
          </a:p>
          <a:p>
            <a:pPr lvl="1"/>
            <a:r>
              <a:rPr lang="en-US" dirty="0"/>
              <a:t>Non-hierarchical, unrelated to network topology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02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 matter: Layering &amp; </a:t>
            </a:r>
            <a:r>
              <a:rPr lang="en-US" dirty="0">
                <a:solidFill>
                  <a:srgbClr val="FF0000"/>
                </a:solidFill>
              </a:rPr>
              <a:t>Naming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EF5AE-7117-CC41-B4B8-994D5473F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1" charset="-128"/>
                <a:cs typeface="ＭＳ Ｐゴシック" pitchFamily="-1" charset="-128"/>
              </a:rPr>
              <a:t>Host names: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dirty="0" err="1">
                <a:solidFill>
                  <a:srgbClr val="CC0000"/>
                </a:solidFill>
                <a:ea typeface="ＭＳ Ｐゴシック" pitchFamily="-1" charset="-128"/>
                <a:cs typeface="ＭＳ Ｐゴシック" pitchFamily="-1" charset="-128"/>
              </a:rPr>
              <a:t>www.cs.</a:t>
            </a:r>
            <a:r>
              <a:rPr lang="en-US" dirty="0" err="1">
                <a:solidFill>
                  <a:srgbClr val="009900"/>
                </a:solidFill>
                <a:ea typeface="ＭＳ Ｐゴシック" pitchFamily="-1" charset="-128"/>
                <a:cs typeface="ＭＳ Ｐゴシック" pitchFamily="-1" charset="-128"/>
              </a:rPr>
              <a:t>princeton.edu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dirty="0">
                <a:solidFill>
                  <a:srgbClr val="009900"/>
                </a:solidFill>
              </a:rPr>
              <a:t>Domain</a:t>
            </a:r>
            <a:r>
              <a:rPr lang="en-US" dirty="0"/>
              <a:t>: registrar for each top-level domain (</a:t>
            </a:r>
            <a:r>
              <a:rPr lang="en-US" dirty="0" err="1"/>
              <a:t>eg</a:t>
            </a:r>
            <a:r>
              <a:rPr lang="en-US" dirty="0"/>
              <a:t>, .</a:t>
            </a:r>
            <a:r>
              <a:rPr lang="en-US" dirty="0" err="1"/>
              <a:t>edu</a:t>
            </a:r>
            <a:r>
              <a:rPr lang="en-US" dirty="0"/>
              <a:t>)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rgbClr val="CC0000"/>
                </a:solidFill>
              </a:rPr>
              <a:t>Host name</a:t>
            </a:r>
            <a:r>
              <a:rPr lang="en-US" dirty="0"/>
              <a:t>: local administrator assigns to each host</a:t>
            </a:r>
          </a:p>
          <a:p>
            <a:r>
              <a:rPr lang="en-US" b="1" dirty="0">
                <a:ea typeface="ＭＳ Ｐゴシック" pitchFamily="-1" charset="-128"/>
                <a:cs typeface="ＭＳ Ｐゴシック" pitchFamily="-1" charset="-128"/>
              </a:rPr>
              <a:t>IP addresses: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dirty="0">
                <a:solidFill>
                  <a:srgbClr val="009900"/>
                </a:solidFill>
                <a:ea typeface="ＭＳ Ｐゴシック" pitchFamily="-1" charset="-128"/>
                <a:cs typeface="ＭＳ Ｐゴシック" pitchFamily="-1" charset="-128"/>
              </a:rPr>
              <a:t>128.112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.</a:t>
            </a:r>
            <a:r>
              <a:rPr lang="en-US" dirty="0">
                <a:solidFill>
                  <a:srgbClr val="CC0000"/>
                </a:solidFill>
                <a:ea typeface="ＭＳ Ｐゴシック" pitchFamily="-1" charset="-128"/>
                <a:cs typeface="ＭＳ Ｐゴシック" pitchFamily="-1" charset="-128"/>
              </a:rPr>
              <a:t>7.156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dirty="0">
                <a:solidFill>
                  <a:srgbClr val="009900"/>
                </a:solidFill>
              </a:rPr>
              <a:t>Prefixes</a:t>
            </a:r>
            <a:r>
              <a:rPr lang="en-US" dirty="0"/>
              <a:t>: ICANN, regional Internet registries, and ISPs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rgbClr val="CC0000"/>
                </a:solidFill>
              </a:rPr>
              <a:t>Hosts</a:t>
            </a:r>
            <a:r>
              <a:rPr lang="en-US" dirty="0"/>
              <a:t>: static configuration, or dynamic using DHCP</a:t>
            </a:r>
          </a:p>
          <a:p>
            <a:r>
              <a:rPr lang="en-US" b="1" dirty="0">
                <a:ea typeface="ＭＳ Ｐゴシック" pitchFamily="-1" charset="-128"/>
                <a:cs typeface="ＭＳ Ｐゴシック" pitchFamily="-1" charset="-128"/>
              </a:rPr>
              <a:t>MAC addresses: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dirty="0">
                <a:solidFill>
                  <a:srgbClr val="009900"/>
                </a:solidFill>
                <a:ea typeface="ＭＳ Ｐゴシック" pitchFamily="-1" charset="-128"/>
                <a:cs typeface="ＭＳ Ｐゴシック" pitchFamily="-1" charset="-128"/>
              </a:rPr>
              <a:t>00-15-C5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-</a:t>
            </a:r>
            <a:r>
              <a:rPr lang="en-US" dirty="0">
                <a:solidFill>
                  <a:srgbClr val="CC0000"/>
                </a:solidFill>
                <a:ea typeface="ＭＳ Ｐゴシック" pitchFamily="-1" charset="-128"/>
                <a:cs typeface="ＭＳ Ｐゴシック" pitchFamily="-1" charset="-128"/>
              </a:rPr>
              <a:t>49-04-A9</a:t>
            </a:r>
          </a:p>
          <a:p>
            <a:pPr lvl="1"/>
            <a:r>
              <a:rPr lang="en-US" dirty="0">
                <a:solidFill>
                  <a:srgbClr val="009900"/>
                </a:solidFill>
              </a:rPr>
              <a:t>Blocks</a:t>
            </a:r>
            <a:r>
              <a:rPr lang="en-US" dirty="0"/>
              <a:t>: assigned to vendors by the IEEE</a:t>
            </a:r>
          </a:p>
          <a:p>
            <a:pPr lvl="1"/>
            <a:r>
              <a:rPr lang="en-US" dirty="0">
                <a:solidFill>
                  <a:srgbClr val="CC0000"/>
                </a:solidFill>
              </a:rPr>
              <a:t>Adapters</a:t>
            </a:r>
            <a:r>
              <a:rPr lang="en-US" dirty="0"/>
              <a:t>: assigned by the vendor from its block</a:t>
            </a:r>
          </a:p>
        </p:txBody>
      </p:sp>
    </p:spTree>
    <p:extLst>
      <p:ext uri="{BB962C8B-B14F-4D97-AF65-F5344CB8AC3E}">
        <p14:creationId xmlns:p14="http://schemas.microsoft.com/office/powerpoint/2010/main" val="3596546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NoSQL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4197" y="1661159"/>
            <a:ext cx="5066917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650" y="2010727"/>
            <a:ext cx="5026526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5801" y="1479665"/>
            <a:ext cx="6361035" cy="59439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</a:t>
            </a:r>
            <a:r>
              <a:rPr lang="en-US" dirty="0" err="1"/>
              <a:t>Paxos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676" y="1706880"/>
            <a:ext cx="5105724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362" y="2263136"/>
            <a:ext cx="6004257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1" y="2796583"/>
            <a:ext cx="7043489" cy="618790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7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776" y="1760909"/>
            <a:ext cx="2626624" cy="46018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MapReduce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2757" y="1760908"/>
            <a:ext cx="5731785" cy="51275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1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5904" y="1120271"/>
            <a:ext cx="6585616" cy="3942955"/>
            <a:chOff x="1103727" y="1919518"/>
            <a:chExt cx="6585616" cy="39429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750" y="1919518"/>
              <a:ext cx="2432414" cy="18253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3727" y="4037101"/>
              <a:ext cx="2432414" cy="18253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6929" y="4037101"/>
              <a:ext cx="2432414" cy="18253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922600" y="3157389"/>
              <a:ext cx="2050772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151158" y="3157389"/>
              <a:ext cx="1257507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536141" y="5080723"/>
              <a:ext cx="1720788" cy="0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10"/>
          <p:cNvSpPr txBox="1">
            <a:spLocks noGrp="1"/>
          </p:cNvSpPr>
          <p:nvPr>
            <p:ph idx="1"/>
          </p:nvPr>
        </p:nvSpPr>
        <p:spPr>
          <a:xfrm>
            <a:off x="838200" y="4859770"/>
            <a:ext cx="4955203" cy="1512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 Multiple computers </a:t>
            </a:r>
          </a:p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 Connected by a network</a:t>
            </a:r>
          </a:p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 Doing something together</a:t>
            </a:r>
          </a:p>
        </p:txBody>
      </p:sp>
    </p:spTree>
    <p:extLst>
      <p:ext uri="{BB962C8B-B14F-4D97-AF65-F5344CB8AC3E}">
        <p14:creationId xmlns:p14="http://schemas.microsoft.com/office/powerpoint/2010/main" val="193974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498061"/>
            <a:ext cx="9209314" cy="526786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en-US" dirty="0"/>
              <a:t>Joint </a:t>
            </a:r>
            <a:r>
              <a:rPr lang="en-US" altLang="en-US" dirty="0" err="1"/>
              <a:t>ugrad</a:t>
            </a:r>
            <a:r>
              <a:rPr lang="en-US" altLang="en-US" dirty="0"/>
              <a:t> (418) + grad (518) course:  first of kind</a:t>
            </a:r>
            <a:endParaRPr lang="en-US" altLang="en-US" sz="1200" dirty="0"/>
          </a:p>
          <a:p>
            <a:pPr>
              <a:lnSpc>
                <a:spcPct val="110000"/>
              </a:lnSpc>
              <a:spcBef>
                <a:spcPts val="3000"/>
              </a:spcBef>
            </a:pPr>
            <a:r>
              <a:rPr lang="en-US" altLang="en-US" dirty="0"/>
              <a:t>Why / how do they differ?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418 + 518:  Both attend same lectures.  Everybody needs background, few get it elsewhere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418</a:t>
            </a:r>
          </a:p>
          <a:p>
            <a:pPr lvl="2">
              <a:lnSpc>
                <a:spcPct val="110000"/>
              </a:lnSpc>
            </a:pPr>
            <a:r>
              <a:rPr lang="en-US" altLang="en-US" sz="2200" dirty="0"/>
              <a:t>Precepts (review/understanding material), TA led</a:t>
            </a:r>
          </a:p>
          <a:p>
            <a:pPr lvl="2">
              <a:lnSpc>
                <a:spcPct val="110000"/>
              </a:lnSpc>
            </a:pPr>
            <a:r>
              <a:rPr lang="en-US" altLang="en-US" sz="2200" dirty="0"/>
              <a:t>Programming assignments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518:  </a:t>
            </a:r>
          </a:p>
          <a:p>
            <a:pPr lvl="2">
              <a:lnSpc>
                <a:spcPct val="110000"/>
              </a:lnSpc>
            </a:pPr>
            <a:r>
              <a:rPr lang="en-US" altLang="en-US" sz="2200" dirty="0"/>
              <a:t>Recitations (paper reading + discussion), faculty led</a:t>
            </a:r>
          </a:p>
          <a:p>
            <a:pPr lvl="2">
              <a:lnSpc>
                <a:spcPct val="110000"/>
              </a:lnSpc>
            </a:pPr>
            <a:r>
              <a:rPr lang="en-US" altLang="en-US" sz="2200" dirty="0"/>
              <a:t>Semester-long project</a:t>
            </a:r>
          </a:p>
          <a:p>
            <a:pPr lvl="1">
              <a:lnSpc>
                <a:spcPct val="110000"/>
              </a:lnSpc>
            </a:pPr>
            <a:endParaRPr lang="en-US" altLang="en-US" sz="2600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5EF5598C-1365-8C43-B0A1-BFC5B11FBA8F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FD03BC-F083-9140-8B40-EE05EE7C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structure</a:t>
            </a:r>
          </a:p>
        </p:txBody>
      </p:sp>
    </p:spTree>
    <p:extLst>
      <p:ext uri="{BB962C8B-B14F-4D97-AF65-F5344CB8AC3E}">
        <p14:creationId xmlns:p14="http://schemas.microsoft.com/office/powerpoint/2010/main" val="378663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88445" y="1554163"/>
            <a:ext cx="9936805" cy="516731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3000" dirty="0"/>
              <a:t>Professors Mike Freedman &amp; Wyatt Lloyd</a:t>
            </a:r>
          </a:p>
          <a:p>
            <a:pPr>
              <a:spcBef>
                <a:spcPts val="1600"/>
              </a:spcBef>
            </a:pPr>
            <a:r>
              <a:rPr lang="en-US" sz="3000" dirty="0"/>
              <a:t>Teaching Assistants:  </a:t>
            </a:r>
            <a:r>
              <a:rPr lang="en-US" sz="2600" dirty="0"/>
              <a:t>Carlo Rosati, </a:t>
            </a:r>
            <a:r>
              <a:rPr lang="en-US" dirty="0"/>
              <a:t>Jeffrey </a:t>
            </a:r>
            <a:r>
              <a:rPr lang="en-US" dirty="0" err="1"/>
              <a:t>Helt</a:t>
            </a:r>
            <a:r>
              <a:rPr lang="en-US" dirty="0"/>
              <a:t>,     Jennifer Lam, </a:t>
            </a:r>
            <a:r>
              <a:rPr lang="en-US" dirty="0" err="1"/>
              <a:t>Suriya</a:t>
            </a:r>
            <a:r>
              <a:rPr lang="en-US" dirty="0"/>
              <a:t> </a:t>
            </a:r>
            <a:r>
              <a:rPr lang="en-US" dirty="0" err="1"/>
              <a:t>Kodeswaran</a:t>
            </a:r>
            <a:r>
              <a:rPr lang="en-US" dirty="0"/>
              <a:t>, Yue Tan</a:t>
            </a:r>
          </a:p>
          <a:p>
            <a:pPr>
              <a:spcBef>
                <a:spcPts val="1600"/>
              </a:spcBef>
            </a:pPr>
            <a:r>
              <a:rPr lang="en-US" dirty="0"/>
              <a:t>Lab Assistants (for programming assignments)</a:t>
            </a:r>
          </a:p>
          <a:p>
            <a:endParaRPr lang="en-US" u="sng" dirty="0"/>
          </a:p>
          <a:p>
            <a:pPr>
              <a:lnSpc>
                <a:spcPct val="150000"/>
              </a:lnSpc>
            </a:pPr>
            <a:r>
              <a:rPr lang="en-US" dirty="0"/>
              <a:t>Main Q&amp;A forum: </a:t>
            </a:r>
            <a:r>
              <a:rPr lang="en-US" sz="2600" dirty="0">
                <a:hlinkClick r:id="rId2"/>
              </a:rPr>
              <a:t>www.piazza.com</a:t>
            </a:r>
            <a:endParaRPr lang="en-US" sz="2600" dirty="0"/>
          </a:p>
          <a:p>
            <a:pPr lvl="1"/>
            <a:r>
              <a:rPr lang="en-US" sz="2600" dirty="0"/>
              <a:t>No anonymous posts or questions, can DM instructors</a:t>
            </a:r>
          </a:p>
          <a:p>
            <a:pPr lvl="1"/>
            <a:r>
              <a:rPr lang="en-US" sz="2600" dirty="0"/>
              <a:t>Office hours (TAs and LAs) posted on Piazza</a:t>
            </a:r>
          </a:p>
          <a:p>
            <a:pPr lvl="1"/>
            <a:r>
              <a:rPr lang="en-US" sz="2600" dirty="0"/>
              <a:t>Setting expectation:  TAs will monitor/respond to Piazza 1-2 times per day in a burst of activity</a:t>
            </a:r>
          </a:p>
          <a:p>
            <a:endParaRPr lang="en-US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the material:  People</a:t>
            </a:r>
          </a:p>
        </p:txBody>
      </p:sp>
    </p:spTree>
    <p:extLst>
      <p:ext uri="{BB962C8B-B14F-4D97-AF65-F5344CB8AC3E}">
        <p14:creationId xmlns:p14="http://schemas.microsoft.com/office/powerpoint/2010/main" val="199148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the Material:  Lectures!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874196" y="1690688"/>
            <a:ext cx="8793804" cy="4786312"/>
          </a:xfrm>
        </p:spPr>
        <p:txBody>
          <a:bodyPr>
            <a:noAutofit/>
          </a:bodyPr>
          <a:lstStyle/>
          <a:p>
            <a:r>
              <a:rPr lang="en-US" altLang="en-US" dirty="0"/>
              <a:t>Lectures: MW 10-10:50 in CS 104</a:t>
            </a:r>
          </a:p>
          <a:p>
            <a:endParaRPr lang="en-US" altLang="en-US" sz="1000" dirty="0"/>
          </a:p>
          <a:p>
            <a:r>
              <a:rPr lang="en-US" altLang="en-US" dirty="0"/>
              <a:t>Attend lectures and precepts and take notes!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Lecture slides posted day/night before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Recommendation:  Print slides &amp; take notes</a:t>
            </a:r>
            <a:endParaRPr lang="en-US" altLang="en-US" sz="2200" dirty="0"/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Not everything covered in class is on slides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You are responsible for everything covered in class</a:t>
            </a:r>
          </a:p>
          <a:p>
            <a:pPr lvl="1">
              <a:lnSpc>
                <a:spcPct val="110000"/>
              </a:lnSpc>
            </a:pPr>
            <a:endParaRPr lang="en-US" altLang="en-US" sz="1000" dirty="0"/>
          </a:p>
          <a:p>
            <a:pPr>
              <a:lnSpc>
                <a:spcPts val="3400"/>
              </a:lnSpc>
            </a:pPr>
            <a:r>
              <a:rPr lang="en-US" altLang="en-US" dirty="0"/>
              <a:t>No required textbooks</a:t>
            </a:r>
          </a:p>
          <a:p>
            <a:pPr lvl="1">
              <a:lnSpc>
                <a:spcPct val="100000"/>
              </a:lnSpc>
            </a:pPr>
            <a:r>
              <a:rPr lang="en-US" altLang="en-US" dirty="0"/>
              <a:t>Links to Go Programming textbook and two other distributed systems textbooks on website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9176312D-2D42-EC42-BD83-C17402432DA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418 specifics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96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Grading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690688"/>
            <a:ext cx="9209314" cy="50752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en-US" dirty="0"/>
              <a:t>Five assignments (10% each)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90% 24 hours late, 80% 2 days late, 50% &gt;5 days late</a:t>
            </a:r>
          </a:p>
          <a:p>
            <a:pPr lvl="1">
              <a:lnSpc>
                <a:spcPct val="110000"/>
              </a:lnSpc>
            </a:pPr>
            <a:r>
              <a:rPr lang="en-US" altLang="en-US" sz="2600" b="1" dirty="0"/>
              <a:t>Three</a:t>
            </a:r>
            <a:r>
              <a:rPr lang="en-US" altLang="en-US" sz="2600" dirty="0"/>
              <a:t> free late days (we’ll figure which one is best)</a:t>
            </a:r>
          </a:p>
          <a:p>
            <a:pPr marL="0" indent="0">
              <a:lnSpc>
                <a:spcPct val="110000"/>
              </a:lnSpc>
              <a:buNone/>
            </a:pPr>
            <a:endParaRPr lang="en-US" altLang="en-US" sz="1200" dirty="0"/>
          </a:p>
          <a:p>
            <a:pPr>
              <a:lnSpc>
                <a:spcPct val="110000"/>
              </a:lnSpc>
            </a:pPr>
            <a:r>
              <a:rPr lang="en-US" altLang="en-US" dirty="0"/>
              <a:t>Two exams (50% total)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Midterm exam before fall recess (25%)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altLang="en-US" sz="2600" dirty="0"/>
              <a:t>Final exam during exam period (25%)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5EF5598C-1365-8C43-B0A1-BFC5B11FBA8F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20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Weekly recitations (Friday)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874196" y="1828800"/>
            <a:ext cx="8793804" cy="4648200"/>
          </a:xfrm>
        </p:spPr>
        <p:txBody>
          <a:bodyPr>
            <a:noAutofit/>
          </a:bodyPr>
          <a:lstStyle/>
          <a:p>
            <a:r>
              <a:rPr lang="en-US" altLang="en-US" dirty="0"/>
              <a:t>Supporting materials for class</a:t>
            </a:r>
          </a:p>
          <a:p>
            <a:pPr lvl="1"/>
            <a:r>
              <a:rPr lang="en-US" altLang="en-US" dirty="0"/>
              <a:t>Go programming</a:t>
            </a:r>
          </a:p>
          <a:p>
            <a:pPr lvl="1"/>
            <a:r>
              <a:rPr lang="en-US" altLang="en-US" dirty="0"/>
              <a:t>Problem solving around lecture topics</a:t>
            </a:r>
          </a:p>
          <a:p>
            <a:pPr lvl="1"/>
            <a:r>
              <a:rPr lang="en-US" altLang="en-US" dirty="0"/>
              <a:t>Things to think about for assignments</a:t>
            </a:r>
            <a:br>
              <a:rPr lang="en-US" altLang="en-US" dirty="0"/>
            </a:br>
            <a:endParaRPr lang="en-US" altLang="en-US" dirty="0"/>
          </a:p>
          <a:p>
            <a:pPr lvl="1"/>
            <a:endParaRPr lang="en-US" altLang="en-US" sz="1000" dirty="0"/>
          </a:p>
          <a:p>
            <a:r>
              <a:rPr lang="en-US" altLang="en-US" dirty="0"/>
              <a:t>Taught by TAs (rotation on weekly basis)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9176312D-2D42-EC42-BD83-C17402432DA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01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Assignment 1 (in three parts)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1828800" y="1692613"/>
            <a:ext cx="8763000" cy="44335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dirty="0"/>
              <a:t>Learn how to program in Go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Basic Go assignment  (due 9/19)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“Sequential” Map Reduce (due 9/26)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Distributed Map Reduce (due 10/03)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0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373" y="2149039"/>
            <a:ext cx="7772400" cy="1166478"/>
          </a:xfrm>
        </p:spPr>
        <p:txBody>
          <a:bodyPr/>
          <a:lstStyle/>
          <a:p>
            <a:r>
              <a:rPr lang="en-US" sz="4800" dirty="0"/>
              <a:t>Warnings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6373" y="3593140"/>
            <a:ext cx="7772400" cy="1515961"/>
          </a:xfrm>
        </p:spPr>
        <p:txBody>
          <a:bodyPr>
            <a:noAutofit/>
          </a:bodyPr>
          <a:lstStyle/>
          <a:p>
            <a:r>
              <a:rPr lang="en-US" sz="3600" dirty="0"/>
              <a:t>This is a 400-level course,</a:t>
            </a:r>
          </a:p>
          <a:p>
            <a:r>
              <a:rPr lang="en-US" sz="3600" dirty="0"/>
              <a:t>with expectations to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59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1408772" y="1896150"/>
            <a:ext cx="9405257" cy="4250987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altLang="en-US" sz="2400" dirty="0"/>
              <a:t>Assignment 1 is purposely easy to teach Go.  Don’t be fooled.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Last year they gave 3-4 weeks for later assignments;              many students started 3-4 days before deadline.   </a:t>
            </a:r>
            <a:r>
              <a:rPr lang="en-US" altLang="en-US" sz="2400" b="1" dirty="0"/>
              <a:t>Disaster</a:t>
            </a:r>
            <a:r>
              <a:rPr lang="en-US" altLang="en-US" sz="2400" dirty="0"/>
              <a:t>.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Distributed systems are hard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altLang="en-US" dirty="0"/>
              <a:t>Need to understand problem and protocol, carefully design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altLang="en-US" dirty="0"/>
              <a:t>Can take 5x more time to debug than “initially program”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Assignment #4 builds on your Assignment #3 solution, i.e., you can’t do #4 until your own #3 is working!  (That’s the real world!)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799" y="495638"/>
            <a:ext cx="8565204" cy="1066800"/>
          </a:xfrm>
        </p:spPr>
        <p:txBody>
          <a:bodyPr anchor="t"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US" altLang="en-US" dirty="0"/>
              <a:t>Warning #1: </a:t>
            </a:r>
            <a:br>
              <a:rPr lang="en-US" altLang="en-US" dirty="0"/>
            </a:br>
            <a:r>
              <a:rPr lang="en-US" altLang="en-US" sz="4200" dirty="0"/>
              <a:t>Assignments are a LOT of work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9962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Or, why not 1 computer to rule them all?</a:t>
            </a:r>
          </a:p>
          <a:p>
            <a:endParaRPr lang="en-US" dirty="0"/>
          </a:p>
          <a:p>
            <a:r>
              <a:rPr lang="en-US" dirty="0"/>
              <a:t>Failure</a:t>
            </a:r>
          </a:p>
          <a:p>
            <a:endParaRPr lang="en-US" dirty="0"/>
          </a:p>
          <a:p>
            <a:r>
              <a:rPr lang="en-US" dirty="0"/>
              <a:t>Limited computation/storage/…</a:t>
            </a:r>
          </a:p>
          <a:p>
            <a:endParaRPr lang="en-US" dirty="0"/>
          </a:p>
          <a:p>
            <a:r>
              <a:rPr lang="en-US" dirty="0"/>
              <a:t>Physical location</a:t>
            </a:r>
          </a:p>
        </p:txBody>
      </p:sp>
    </p:spTree>
    <p:extLst>
      <p:ext uri="{BB962C8B-B14F-4D97-AF65-F5344CB8AC3E}">
        <p14:creationId xmlns:p14="http://schemas.microsoft.com/office/powerpoint/2010/main" val="9956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433322" y="476591"/>
            <a:ext cx="8763000" cy="1238249"/>
          </a:xfrm>
        </p:spPr>
        <p:txBody>
          <a:bodyPr anchor="t"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US" altLang="en-US" dirty="0"/>
              <a:t>Warning #2: </a:t>
            </a:r>
            <a:br>
              <a:rPr lang="en-US" altLang="en-US" dirty="0"/>
            </a:br>
            <a:r>
              <a:rPr lang="en-US" altLang="en-US" sz="3400" dirty="0"/>
              <a:t>Software engineering, not just programming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1308136" y="1962150"/>
            <a:ext cx="9165771" cy="475932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en-US" dirty="0"/>
              <a:t>COS126, 217, 226 told you how to design &amp; structure your programs. This class doesn’t.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Real software engineering projects don’t either.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You need to learn to do it. 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If your system isn’t designed well, can be </a:t>
            </a:r>
            <a:r>
              <a:rPr lang="en-US" altLang="en-US" i="1" dirty="0"/>
              <a:t>significantly</a:t>
            </a:r>
            <a:r>
              <a:rPr lang="en-US" altLang="en-US" dirty="0"/>
              <a:t> harder to get right.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Your friend:  test-driven development.  </a:t>
            </a:r>
            <a:r>
              <a:rPr lang="en-US" altLang="en-US" sz="2600" dirty="0"/>
              <a:t>We’ll supply tests, bonus points for adding new ones</a:t>
            </a:r>
          </a:p>
          <a:p>
            <a:pPr>
              <a:spcAft>
                <a:spcPts val="1200"/>
              </a:spcAft>
            </a:pPr>
            <a:endParaRPr lang="en-US" altLang="en-US" dirty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0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427882" y="1901790"/>
            <a:ext cx="9479604" cy="4880009"/>
          </a:xfrm>
        </p:spPr>
        <p:txBody>
          <a:bodyPr>
            <a:noAutofit/>
          </a:bodyPr>
          <a:lstStyle/>
          <a:p>
            <a:r>
              <a:rPr lang="en-US" altLang="en-US" dirty="0"/>
              <a:t>Try to figure out yourself</a:t>
            </a:r>
          </a:p>
          <a:p>
            <a:r>
              <a:rPr lang="en-US" altLang="en-US" dirty="0"/>
              <a:t>Piazza not designed for debugging</a:t>
            </a:r>
          </a:p>
          <a:p>
            <a:pPr lvl="1"/>
            <a:r>
              <a:rPr lang="en-US" altLang="en-US" dirty="0"/>
              <a:t>Utilize right venue:  Go to office hours (TAs or LAs)</a:t>
            </a:r>
          </a:p>
          <a:p>
            <a:pPr lvl="1"/>
            <a:r>
              <a:rPr lang="en-US" altLang="en-US" dirty="0"/>
              <a:t>Send detailed Q’s / bug reports, not “no idea what’s wrong”	</a:t>
            </a:r>
          </a:p>
          <a:p>
            <a:r>
              <a:rPr lang="en-US" altLang="en-US" sz="3000" dirty="0"/>
              <a:t>Instructors are not on pager duty 24 x 7</a:t>
            </a:r>
          </a:p>
          <a:p>
            <a:pPr lvl="1"/>
            <a:r>
              <a:rPr lang="en-US" altLang="en-US" dirty="0"/>
              <a:t>Don’t expect response before next business day</a:t>
            </a:r>
          </a:p>
          <a:p>
            <a:pPr lvl="1">
              <a:lnSpc>
                <a:spcPct val="95000"/>
              </a:lnSpc>
            </a:pPr>
            <a:r>
              <a:rPr lang="en-US" altLang="en-US" dirty="0"/>
              <a:t>Questions Friday night @ 11pm should not expect fast responses.  Be happy with something before Monday.</a:t>
            </a:r>
          </a:p>
          <a:p>
            <a:r>
              <a:rPr lang="en-US" altLang="en-US" dirty="0"/>
              <a:t>Implications</a:t>
            </a:r>
          </a:p>
          <a:p>
            <a:pPr lvl="1"/>
            <a:r>
              <a:rPr lang="en-US" altLang="en-US" dirty="0"/>
              <a:t>Students should answer each other (+ it’s worth credit)</a:t>
            </a:r>
          </a:p>
          <a:p>
            <a:pPr lvl="1"/>
            <a:r>
              <a:rPr lang="en-US" altLang="en-US" dirty="0"/>
              <a:t>Start your assignments early!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9176312D-2D42-EC42-BD83-C17402432DA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484106"/>
            <a:ext cx="3706586" cy="182957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27882" y="484106"/>
            <a:ext cx="8565204" cy="1066800"/>
          </a:xfrm>
        </p:spPr>
        <p:txBody>
          <a:bodyPr anchor="t"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US" altLang="en-US" dirty="0"/>
              <a:t>Warning #3: </a:t>
            </a:r>
            <a:br>
              <a:rPr lang="en-US" altLang="en-US" dirty="0"/>
            </a:br>
            <a:r>
              <a:rPr lang="en-US" altLang="en-US" sz="3400" dirty="0"/>
              <a:t>Don’t expect 24x7 answers</a:t>
            </a:r>
          </a:p>
        </p:txBody>
      </p:sp>
    </p:spTree>
    <p:extLst>
      <p:ext uri="{BB962C8B-B14F-4D97-AF65-F5344CB8AC3E}">
        <p14:creationId xmlns:p14="http://schemas.microsoft.com/office/powerpoint/2010/main" val="95293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Policy: Write Your Own Code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403621" y="1690688"/>
            <a:ext cx="9765758" cy="4665662"/>
          </a:xfrm>
        </p:spPr>
        <p:txBody>
          <a:bodyPr>
            <a:normAutofit/>
          </a:bodyPr>
          <a:lstStyle/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Programming is an individual creative process.  At first, discussions with friends is fine.  When writing code, however, the program must be your own 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Do not copy another person’s programs, comments, or any part of submitted assignment.  This includes character-by-character transliteration but also derivative works.  Cannot use another’s code, etc. even while “citing” them.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Writing code for use by another or using another’s code is academic fraud in context of coursework.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Do not publish your code e.g., on </a:t>
            </a:r>
            <a:r>
              <a:rPr lang="en-US" altLang="en-US" sz="2400" dirty="0" err="1"/>
              <a:t>github</a:t>
            </a:r>
            <a:r>
              <a:rPr lang="en-US" altLang="en-US" sz="2400" dirty="0"/>
              <a:t>, during/after course!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C9D9DFDB-9306-3B41-8181-8A299A1590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44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Policy: Write Your Own Code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403621" y="1690688"/>
            <a:ext cx="9765758" cy="4665662"/>
          </a:xfrm>
        </p:spPr>
        <p:txBody>
          <a:bodyPr>
            <a:normAutofit/>
          </a:bodyPr>
          <a:lstStyle/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Programming is an individual creative process.  At first, discussions with friends is fine.  When writing code, however, the program must be your own 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Do not copy another person’s programs, comments, or any part of submitted assignment.  This includes character-by-character transliteration but also derivative works.  Cannot use another’s code, etc. even while “citing” them.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Writing code for use by another or using another’s code is academic fraud in context of coursework.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Do not publish your code e.g., on </a:t>
            </a:r>
            <a:r>
              <a:rPr lang="en-US" altLang="en-US" sz="24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, during/after course!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C9D9DFDB-9306-3B41-8181-8A299A1590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353F5A-9093-FA48-9252-0A3C2EAE76FC}"/>
              </a:ext>
            </a:extLst>
          </p:cNvPr>
          <p:cNvSpPr txBox="1"/>
          <p:nvPr/>
        </p:nvSpPr>
        <p:spPr>
          <a:xfrm rot="19717582">
            <a:off x="2704570" y="3243851"/>
            <a:ext cx="6904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Don’t Plagiarize!</a:t>
            </a:r>
          </a:p>
        </p:txBody>
      </p:sp>
    </p:spTree>
    <p:extLst>
      <p:ext uri="{BB962C8B-B14F-4D97-AF65-F5344CB8AC3E}">
        <p14:creationId xmlns:p14="http://schemas.microsoft.com/office/powerpoint/2010/main" val="489587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518 specifics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34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Grading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811336"/>
            <a:ext cx="9209314" cy="47275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en-US" dirty="0"/>
              <a:t>Semester-long project (40% total)</a:t>
            </a:r>
            <a:endParaRPr lang="en-US" altLang="en-US" sz="1200" dirty="0"/>
          </a:p>
          <a:p>
            <a:pPr marL="0" indent="0">
              <a:lnSpc>
                <a:spcPct val="110000"/>
              </a:lnSpc>
              <a:buNone/>
            </a:pPr>
            <a:endParaRPr lang="en-US" altLang="en-US" sz="1200" dirty="0"/>
          </a:p>
          <a:p>
            <a:pPr>
              <a:lnSpc>
                <a:spcPct val="110000"/>
              </a:lnSpc>
            </a:pPr>
            <a:r>
              <a:rPr lang="en-US" altLang="en-US" dirty="0"/>
              <a:t>Recitation participation (30% total</a:t>
            </a:r>
          </a:p>
          <a:p>
            <a:pPr>
              <a:lnSpc>
                <a:spcPct val="110000"/>
              </a:lnSpc>
            </a:pPr>
            <a:endParaRPr lang="en-US" altLang="en-US" sz="1400" dirty="0"/>
          </a:p>
          <a:p>
            <a:pPr>
              <a:lnSpc>
                <a:spcPct val="110000"/>
              </a:lnSpc>
            </a:pPr>
            <a:r>
              <a:rPr lang="en-US" altLang="en-US" dirty="0"/>
              <a:t>Two exams (30% total)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altLang="en-US" sz="2600" dirty="0"/>
              <a:t>Midterm exam before fall recess (15%)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altLang="en-US" sz="2600" dirty="0"/>
              <a:t>Final exam during exam period (15%)</a:t>
            </a:r>
          </a:p>
          <a:p>
            <a:pPr lvl="2">
              <a:lnSpc>
                <a:spcPct val="110000"/>
              </a:lnSpc>
              <a:spcAft>
                <a:spcPts val="1000"/>
              </a:spcAft>
            </a:pPr>
            <a:r>
              <a:rPr lang="en-US" altLang="en-US" sz="2200" dirty="0"/>
              <a:t>Mostly same midterm/final as 418, without Go/programming assignment related questions.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endParaRPr lang="en-US" altLang="en-US" sz="2600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5EF5598C-1365-8C43-B0A1-BFC5B11FBA8F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84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Recitations / paper readings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885950" y="1811336"/>
            <a:ext cx="9209314" cy="47275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en-US" dirty="0"/>
              <a:t>One paper that everybody reads</a:t>
            </a:r>
            <a:endParaRPr lang="en-US" altLang="en-US" sz="1200" dirty="0"/>
          </a:p>
          <a:p>
            <a:pPr lvl="1">
              <a:lnSpc>
                <a:spcPct val="110000"/>
              </a:lnSpc>
            </a:pPr>
            <a:r>
              <a:rPr lang="en-US" altLang="en-US" dirty="0"/>
              <a:t>Discuss paper at length in recitation</a:t>
            </a:r>
          </a:p>
          <a:p>
            <a:pPr lvl="1">
              <a:lnSpc>
                <a:spcPct val="110000"/>
              </a:lnSpc>
            </a:pPr>
            <a:r>
              <a:rPr lang="en-US" altLang="en-US" dirty="0"/>
              <a:t>Be prepared:  We’ll cold-call students!</a:t>
            </a:r>
          </a:p>
          <a:p>
            <a:pPr lvl="1">
              <a:lnSpc>
                <a:spcPct val="110000"/>
              </a:lnSpc>
            </a:pPr>
            <a:endParaRPr lang="en-US" altLang="en-US" dirty="0"/>
          </a:p>
          <a:p>
            <a:pPr>
              <a:lnSpc>
                <a:spcPct val="110000"/>
              </a:lnSpc>
            </a:pPr>
            <a:r>
              <a:rPr lang="en-US" altLang="en-US" dirty="0"/>
              <a:t>Friday recitations:  1:30 – 2:30, 2:30 – 3:30 pm</a:t>
            </a:r>
          </a:p>
          <a:p>
            <a:pPr lvl="1">
              <a:lnSpc>
                <a:spcPct val="110000"/>
              </a:lnSpc>
            </a:pPr>
            <a:r>
              <a:rPr lang="en-US" altLang="en-US" dirty="0"/>
              <a:t>Mandatory:  Will record attendance + participation</a:t>
            </a:r>
          </a:p>
          <a:p>
            <a:pPr lvl="1">
              <a:lnSpc>
                <a:spcPct val="110000"/>
              </a:lnSpc>
            </a:pPr>
            <a:endParaRPr lang="en-US" altLang="en-US" dirty="0"/>
          </a:p>
          <a:p>
            <a:pPr>
              <a:lnSpc>
                <a:spcPct val="110000"/>
              </a:lnSpc>
            </a:pPr>
            <a:r>
              <a:rPr lang="en-US" altLang="en-US" dirty="0"/>
              <a:t>This Friday: Butler Lampson (Turing Laureate):   “Hints for Computer System Design”</a:t>
            </a:r>
          </a:p>
          <a:p>
            <a:pPr lvl="1">
              <a:lnSpc>
                <a:spcPct val="110000"/>
              </a:lnSpc>
            </a:pPr>
            <a:endParaRPr lang="en-US" alt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5EF5598C-1365-8C43-B0A1-BFC5B11FBA8F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6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Course Project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690688"/>
            <a:ext cx="9209314" cy="507523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Groups of 2 per project </a:t>
            </a:r>
          </a:p>
          <a:p>
            <a:pPr>
              <a:spcAft>
                <a:spcPts val="1800"/>
              </a:spcAft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schedule (to be posted online)</a:t>
            </a:r>
          </a:p>
          <a:p>
            <a:pPr lvl="1">
              <a:lnSpc>
                <a:spcPct val="100000"/>
              </a:lnSpc>
              <a:buFont typeface=".HelveticaNeueDeskInterface-Regular" charset="-120"/>
              <a:buChar char="–"/>
              <a:defRPr/>
            </a:pPr>
            <a:r>
              <a:rPr lang="en-US" dirty="0"/>
              <a:t>Team selection </a:t>
            </a:r>
          </a:p>
          <a:p>
            <a:pPr lvl="1">
              <a:lnSpc>
                <a:spcPct val="100000"/>
              </a:lnSpc>
              <a:buFont typeface=".HelveticaNeueDeskInterface-Regular" charset="-120"/>
              <a:buChar char="–"/>
              <a:defRPr/>
            </a:pPr>
            <a:r>
              <a:rPr lang="en-US" dirty="0"/>
              <a:t>Project proposal </a:t>
            </a:r>
          </a:p>
          <a:p>
            <a:pPr lvl="1">
              <a:lnSpc>
                <a:spcPct val="100000"/>
              </a:lnSpc>
              <a:buFont typeface=".HelveticaNeueDeskInterface-Regular" charset="-120"/>
              <a:buChar char="–"/>
              <a:defRPr/>
            </a:pPr>
            <a:r>
              <a:rPr lang="en-US" dirty="0"/>
              <a:t>Finalized project proposal</a:t>
            </a:r>
          </a:p>
          <a:p>
            <a:pPr lvl="1">
              <a:lnSpc>
                <a:spcPct val="100000"/>
              </a:lnSpc>
              <a:buFont typeface=".HelveticaNeueDeskInterface-Regular" charset="-120"/>
              <a:buChar char="–"/>
              <a:defRPr/>
            </a:pPr>
            <a:r>
              <a:rPr lang="en-US" dirty="0"/>
              <a:t>Interim project presentation</a:t>
            </a:r>
          </a:p>
          <a:p>
            <a:pPr lvl="1">
              <a:lnSpc>
                <a:spcPct val="100000"/>
              </a:lnSpc>
              <a:buFont typeface=".HelveticaNeueDeskInterface-Regular" charset="-120"/>
              <a:buChar char="–"/>
              <a:defRPr/>
            </a:pPr>
            <a:r>
              <a:rPr lang="en-US" dirty="0"/>
              <a:t>Final project presentation</a:t>
            </a:r>
          </a:p>
          <a:p>
            <a:pPr lvl="1">
              <a:lnSpc>
                <a:spcPct val="100000"/>
              </a:lnSpc>
              <a:buFont typeface=".HelveticaNeueDeskInterface-Regular" charset="-120"/>
              <a:buChar char="–"/>
              <a:defRPr/>
            </a:pPr>
            <a:r>
              <a:rPr lang="en-US" dirty="0"/>
              <a:t>Final project report published on Medium:</a:t>
            </a:r>
          </a:p>
          <a:p>
            <a:pPr marL="914400" lvl="2" indent="0">
              <a:lnSpc>
                <a:spcPct val="100000"/>
              </a:lnSpc>
              <a:buNone/>
              <a:defRPr/>
            </a:pPr>
            <a:r>
              <a:rPr lang="en-US" sz="2400" dirty="0">
                <a:hlinkClick r:id="rId3"/>
              </a:rPr>
              <a:t>https://medium.com/princeton-systems-course</a:t>
            </a:r>
            <a:endParaRPr lang="en-US" sz="2195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5EF5598C-1365-8C43-B0A1-BFC5B11FBA8F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58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Course Project:  Options  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874196" y="1828800"/>
            <a:ext cx="8793804" cy="5029200"/>
          </a:xfrm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en-US" b="1" dirty="0"/>
              <a:t>Choice #1:  </a:t>
            </a:r>
            <a:r>
              <a:rPr lang="en-US" b="1" dirty="0">
                <a:solidFill>
                  <a:srgbClr val="F56204"/>
                </a:solidFill>
              </a:rPr>
              <a:t>Reproducibility</a:t>
            </a:r>
          </a:p>
          <a:p>
            <a:pPr lvl="1" eaLnBrk="1" hangingPunct="1"/>
            <a:r>
              <a:rPr lang="en-US" dirty="0"/>
              <a:t>Select paper from class or paper on related topic</a:t>
            </a:r>
          </a:p>
          <a:p>
            <a:pPr lvl="1" eaLnBrk="1" hangingPunct="1"/>
            <a:r>
              <a:rPr lang="en-US" dirty="0"/>
              <a:t>Re-implement and carefully re-evaluate results</a:t>
            </a:r>
          </a:p>
          <a:p>
            <a:pPr lvl="1" eaLnBrk="1" hangingPunct="1"/>
            <a:r>
              <a:rPr lang="en-US" dirty="0"/>
              <a:t>See detailed proposal instructions on webpage</a:t>
            </a:r>
          </a:p>
          <a:p>
            <a:pPr lvl="2" eaLnBrk="1" hangingPunct="1"/>
            <a:endParaRPr lang="en-US" dirty="0"/>
          </a:p>
          <a:p>
            <a:pPr eaLnBrk="1" hangingPunct="1"/>
            <a:r>
              <a:rPr lang="en-US" b="1" dirty="0"/>
              <a:t>Choice #2:  </a:t>
            </a:r>
            <a:r>
              <a:rPr lang="en-US" b="1" dirty="0">
                <a:solidFill>
                  <a:srgbClr val="F56204"/>
                </a:solidFill>
              </a:rPr>
              <a:t>Novelty</a:t>
            </a:r>
            <a:r>
              <a:rPr lang="en-US" dirty="0"/>
              <a:t>  (less common)</a:t>
            </a:r>
          </a:p>
          <a:p>
            <a:pPr lvl="1" eaLnBrk="1" hangingPunct="1"/>
            <a:r>
              <a:rPr lang="en-US" dirty="0"/>
              <a:t>Must be in area closely related to 518 topics</a:t>
            </a:r>
          </a:p>
          <a:p>
            <a:pPr lvl="1" eaLnBrk="1" hangingPunct="1"/>
            <a:r>
              <a:rPr lang="en-US" dirty="0"/>
              <a:t>We will take a </a:t>
            </a:r>
            <a:r>
              <a:rPr lang="en-US" b="1" dirty="0"/>
              <a:t>narrow</a:t>
            </a:r>
            <a:r>
              <a:rPr lang="en-US" dirty="0"/>
              <a:t> view on what’s permissible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/>
              <a:t>Both approaches need working code,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9B6D0-9984-1D4E-9718-32CE25B9CF84}" type="slidenum">
              <a:rPr lang="en-US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23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Preview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7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0925"/>
          </a:xfrm>
        </p:spPr>
        <p:txBody>
          <a:bodyPr>
            <a:normAutofit lnSpcReduction="10000"/>
          </a:bodyPr>
          <a:lstStyle/>
          <a:p>
            <a:pPr indent="-320040">
              <a:lnSpc>
                <a:spcPct val="100000"/>
              </a:lnSpc>
            </a:pPr>
            <a:r>
              <a:rPr lang="en-US" dirty="0"/>
              <a:t>Web Search (e.g., Google, Bing)</a:t>
            </a:r>
          </a:p>
          <a:p>
            <a:pPr indent="-320040">
              <a:lnSpc>
                <a:spcPct val="100000"/>
              </a:lnSpc>
            </a:pPr>
            <a:r>
              <a:rPr lang="en-US" dirty="0"/>
              <a:t>Shopping (e.g., Amazon, Walmart)</a:t>
            </a:r>
          </a:p>
          <a:p>
            <a:pPr indent="-320040">
              <a:lnSpc>
                <a:spcPct val="100000"/>
              </a:lnSpc>
            </a:pPr>
            <a:r>
              <a:rPr lang="en-US" dirty="0"/>
              <a:t>File Sync (e.g., Dropbox, iCloud)</a:t>
            </a:r>
          </a:p>
          <a:p>
            <a:pPr indent="-320040">
              <a:lnSpc>
                <a:spcPct val="100000"/>
              </a:lnSpc>
            </a:pPr>
            <a:r>
              <a:rPr lang="en-US" dirty="0"/>
              <a:t>Social Networks (e.g., Facebook, Twitter)</a:t>
            </a:r>
          </a:p>
          <a:p>
            <a:pPr indent="-320040">
              <a:lnSpc>
                <a:spcPct val="100000"/>
              </a:lnSpc>
            </a:pPr>
            <a:r>
              <a:rPr lang="en-US" dirty="0"/>
              <a:t>Music (e.g., Spotify, Apple Music)</a:t>
            </a:r>
          </a:p>
          <a:p>
            <a:pPr indent="-320040">
              <a:lnSpc>
                <a:spcPct val="100000"/>
              </a:lnSpc>
            </a:pPr>
            <a:r>
              <a:rPr lang="en-US" dirty="0"/>
              <a:t>Ride Sharing (e.g., Uber, Lyft)</a:t>
            </a:r>
          </a:p>
          <a:p>
            <a:pPr indent="-320040">
              <a:lnSpc>
                <a:spcPct val="100000"/>
              </a:lnSpc>
            </a:pPr>
            <a:r>
              <a:rPr lang="en-US" dirty="0"/>
              <a:t>Video (e.g., </a:t>
            </a:r>
            <a:r>
              <a:rPr lang="en-US" dirty="0" err="1"/>
              <a:t>Youtube</a:t>
            </a:r>
            <a:r>
              <a:rPr lang="en-US" dirty="0"/>
              <a:t>, Netflix)</a:t>
            </a:r>
          </a:p>
          <a:p>
            <a:pPr indent="-320040">
              <a:lnSpc>
                <a:spcPct val="100000"/>
              </a:lnSpc>
            </a:pPr>
            <a:r>
              <a:rPr lang="en-US" dirty="0"/>
              <a:t>Online gaming (e.g., </a:t>
            </a:r>
            <a:r>
              <a:rPr lang="en-US" dirty="0" err="1"/>
              <a:t>Fortnite</a:t>
            </a:r>
            <a:r>
              <a:rPr lang="en-US" dirty="0"/>
              <a:t>, DOTA2)</a:t>
            </a:r>
          </a:p>
          <a:p>
            <a:pPr indent="-320040">
              <a:lnSpc>
                <a:spcPct val="100000"/>
              </a:lnSpc>
            </a:pP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Where?</a:t>
            </a:r>
          </a:p>
        </p:txBody>
      </p:sp>
    </p:spTree>
    <p:extLst>
      <p:ext uri="{BB962C8B-B14F-4D97-AF65-F5344CB8AC3E}">
        <p14:creationId xmlns:p14="http://schemas.microsoft.com/office/powerpoint/2010/main" val="604448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  <a:p>
            <a:pPr lvl="1"/>
            <a:r>
              <a:rPr lang="en-US" dirty="0"/>
              <a:t>Network communication and Remote Procedure Calls</a:t>
            </a:r>
          </a:p>
          <a:p>
            <a:pPr lvl="1"/>
            <a:r>
              <a:rPr lang="en-US" dirty="0"/>
              <a:t>State in Network File Systems &amp; the Web</a:t>
            </a:r>
          </a:p>
          <a:p>
            <a:pPr lvl="1"/>
            <a:r>
              <a:rPr lang="en-US" dirty="0"/>
              <a:t>Time, logical clocks</a:t>
            </a:r>
          </a:p>
          <a:p>
            <a:pPr lvl="1"/>
            <a:r>
              <a:rPr lang="en-US" dirty="0"/>
              <a:t>Vector clocks, distributed snapshots</a:t>
            </a:r>
          </a:p>
          <a:p>
            <a:pPr lvl="1"/>
            <a:endParaRPr lang="en-US" dirty="0"/>
          </a:p>
          <a:p>
            <a:r>
              <a:rPr lang="en-US" dirty="0"/>
              <a:t>Precepts</a:t>
            </a:r>
          </a:p>
          <a:p>
            <a:pPr lvl="1"/>
            <a:r>
              <a:rPr lang="en-US" dirty="0"/>
              <a:t>Lots of Go</a:t>
            </a:r>
          </a:p>
          <a:p>
            <a:pPr lvl="1"/>
            <a:r>
              <a:rPr lang="en-US" dirty="0" err="1"/>
              <a:t>Mapreduce</a:t>
            </a:r>
            <a:r>
              <a:rPr lang="en-US" dirty="0"/>
              <a:t> (assignment 1)</a:t>
            </a:r>
          </a:p>
        </p:txBody>
      </p:sp>
    </p:spTree>
    <p:extLst>
      <p:ext uri="{BB962C8B-B14F-4D97-AF65-F5344CB8AC3E}">
        <p14:creationId xmlns:p14="http://schemas.microsoft.com/office/powerpoint/2010/main" val="1711874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Eventual Consistency and Scaling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  <a:p>
            <a:pPr lvl="1"/>
            <a:r>
              <a:rPr lang="en-US" dirty="0"/>
              <a:t>Eventual consistency and Bayou</a:t>
            </a:r>
          </a:p>
          <a:p>
            <a:pPr lvl="1"/>
            <a:r>
              <a:rPr lang="en-US" dirty="0"/>
              <a:t>Peer-to-peer systems and Distributed Hash Tables</a:t>
            </a:r>
          </a:p>
          <a:p>
            <a:pPr lvl="1"/>
            <a:r>
              <a:rPr lang="en-US" dirty="0"/>
              <a:t>Scale-out key-value storage and Dynamo</a:t>
            </a:r>
          </a:p>
          <a:p>
            <a:pPr lvl="1"/>
            <a:endParaRPr lang="en-US" dirty="0"/>
          </a:p>
          <a:p>
            <a:r>
              <a:rPr lang="en-US" dirty="0"/>
              <a:t>Precepts</a:t>
            </a:r>
          </a:p>
          <a:p>
            <a:pPr lvl="1"/>
            <a:r>
              <a:rPr lang="en-US" dirty="0"/>
              <a:t>More Go</a:t>
            </a:r>
          </a:p>
          <a:p>
            <a:pPr lvl="1"/>
            <a:r>
              <a:rPr lang="en-US" dirty="0"/>
              <a:t>Distributed snapshots (assignment 2)</a:t>
            </a:r>
          </a:p>
        </p:txBody>
      </p:sp>
    </p:spTree>
    <p:extLst>
      <p:ext uri="{BB962C8B-B14F-4D97-AF65-F5344CB8AC3E}">
        <p14:creationId xmlns:p14="http://schemas.microsoft.com/office/powerpoint/2010/main" val="1667154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Replicated State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  <a:p>
            <a:pPr lvl="1"/>
            <a:r>
              <a:rPr lang="en-US" dirty="0"/>
              <a:t>Replicated State Machines, Primary-Backup</a:t>
            </a:r>
          </a:p>
          <a:p>
            <a:pPr lvl="1"/>
            <a:r>
              <a:rPr lang="en-US" dirty="0"/>
              <a:t>Reconfiguration and View Change Protocols</a:t>
            </a:r>
          </a:p>
          <a:p>
            <a:pPr lvl="1"/>
            <a:r>
              <a:rPr lang="en-US" dirty="0"/>
              <a:t>Consensus and </a:t>
            </a:r>
            <a:r>
              <a:rPr lang="en-US" dirty="0" err="1"/>
              <a:t>Paxos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Leader Election and RAFT</a:t>
            </a:r>
          </a:p>
          <a:p>
            <a:pPr lvl="1"/>
            <a:endParaRPr lang="en-US" dirty="0"/>
          </a:p>
          <a:p>
            <a:r>
              <a:rPr lang="en-US" dirty="0"/>
              <a:t>Precepts</a:t>
            </a:r>
          </a:p>
          <a:p>
            <a:pPr lvl="1"/>
            <a:r>
              <a:rPr lang="en-US" dirty="0" err="1"/>
              <a:t>Viewstamped</a:t>
            </a:r>
            <a:r>
              <a:rPr lang="en-US" dirty="0"/>
              <a:t> replication</a:t>
            </a:r>
          </a:p>
          <a:p>
            <a:pPr lvl="1"/>
            <a:r>
              <a:rPr lang="en-US" dirty="0"/>
              <a:t>RAFT (Assignments 3,4)</a:t>
            </a:r>
          </a:p>
        </p:txBody>
      </p:sp>
    </p:spTree>
    <p:extLst>
      <p:ext uri="{BB962C8B-B14F-4D97-AF65-F5344CB8AC3E}">
        <p14:creationId xmlns:p14="http://schemas.microsoft.com/office/powerpoint/2010/main" val="1647144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Consistency and Scaling Out with Transactions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Lectures</a:t>
            </a:r>
          </a:p>
          <a:p>
            <a:pPr lvl="1"/>
            <a:r>
              <a:rPr lang="en-US" dirty="0"/>
              <a:t>Strong consistency and the CAP Theorem</a:t>
            </a:r>
          </a:p>
          <a:p>
            <a:pPr lvl="1"/>
            <a:r>
              <a:rPr lang="en-US" dirty="0"/>
              <a:t>Scalable Causal Consistency</a:t>
            </a:r>
          </a:p>
          <a:p>
            <a:pPr lvl="1"/>
            <a:r>
              <a:rPr lang="en-US" dirty="0"/>
              <a:t>Atomic commit and Concurrency Control</a:t>
            </a:r>
          </a:p>
          <a:p>
            <a:pPr lvl="1"/>
            <a:r>
              <a:rPr lang="en-US" dirty="0"/>
              <a:t>Spanner (Concurrency control + </a:t>
            </a:r>
            <a:r>
              <a:rPr lang="en-US" dirty="0" err="1"/>
              <a:t>Paxos</a:t>
            </a:r>
            <a:r>
              <a:rPr lang="en-US" dirty="0"/>
              <a:t>!)</a:t>
            </a:r>
          </a:p>
          <a:p>
            <a:pPr lvl="1"/>
            <a:r>
              <a:rPr lang="en-US" dirty="0"/>
              <a:t>The SNOW Theorem and Systems</a:t>
            </a:r>
          </a:p>
          <a:p>
            <a:pPr lvl="1"/>
            <a:endParaRPr lang="en-US" dirty="0"/>
          </a:p>
          <a:p>
            <a:r>
              <a:rPr lang="en-US" dirty="0"/>
              <a:t>Precepts</a:t>
            </a:r>
          </a:p>
          <a:p>
            <a:pPr lvl="1"/>
            <a:r>
              <a:rPr lang="en-US" dirty="0"/>
              <a:t>Consistency</a:t>
            </a:r>
          </a:p>
          <a:p>
            <a:pPr lvl="1"/>
            <a:r>
              <a:rPr lang="en-US" dirty="0"/>
              <a:t>Concurrency control</a:t>
            </a:r>
          </a:p>
        </p:txBody>
      </p:sp>
    </p:spTree>
    <p:extLst>
      <p:ext uri="{BB962C8B-B14F-4D97-AF65-F5344CB8AC3E}">
        <p14:creationId xmlns:p14="http://schemas.microsoft.com/office/powerpoint/2010/main" val="1622865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Various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  <a:p>
            <a:pPr lvl="1"/>
            <a:r>
              <a:rPr lang="en-US" dirty="0" err="1"/>
              <a:t>Blockchains</a:t>
            </a:r>
            <a:endParaRPr lang="en-US" dirty="0"/>
          </a:p>
          <a:p>
            <a:pPr lvl="1"/>
            <a:r>
              <a:rPr lang="en-US" dirty="0"/>
              <a:t>Big data processing</a:t>
            </a:r>
          </a:p>
          <a:p>
            <a:pPr lvl="1"/>
            <a:r>
              <a:rPr lang="en-US" dirty="0"/>
              <a:t>Cluster scheduling and fairness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  <a:p>
            <a:r>
              <a:rPr lang="en-US" dirty="0"/>
              <a:t>Precepts</a:t>
            </a:r>
          </a:p>
          <a:p>
            <a:pPr lvl="1"/>
            <a:r>
              <a:rPr lang="en-US" dirty="0"/>
              <a:t>Big data systems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7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941050" cy="2852737"/>
          </a:xfrm>
        </p:spPr>
        <p:txBody>
          <a:bodyPr>
            <a:noAutofit/>
          </a:bodyPr>
          <a:lstStyle/>
          <a:p>
            <a:r>
              <a:rPr lang="en-US" dirty="0"/>
              <a:t>“The Cloud” is not amorphous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9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4828"/>
            <a:ext cx="12192000" cy="792928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610600" y="375292"/>
            <a:ext cx="3390900" cy="952500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Microsoft</a:t>
            </a:r>
          </a:p>
        </p:txBody>
      </p:sp>
    </p:spTree>
    <p:extLst>
      <p:ext uri="{BB962C8B-B14F-4D97-AF65-F5344CB8AC3E}">
        <p14:creationId xmlns:p14="http://schemas.microsoft.com/office/powerpoint/2010/main" val="290044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60120"/>
            <a:ext cx="12192000" cy="9159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37160" y="5677535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 dirty="0"/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2133936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5840"/>
            <a:ext cx="12192000" cy="9144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5740400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 dirty="0"/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2094959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75">
            <a:off x="5319781" y="464943"/>
            <a:ext cx="4982212" cy="66429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9275"/>
            <a:ext cx="4587807" cy="611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08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4476</TotalTime>
  <Words>1840</Words>
  <Application>Microsoft Macintosh PowerPoint</Application>
  <PresentationFormat>Widescreen</PresentationFormat>
  <Paragraphs>337</Paragraphs>
  <Slides>44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ＭＳ Ｐゴシック</vt:lpstr>
      <vt:lpstr>.HelveticaNeueDeskInterface-Regular</vt:lpstr>
      <vt:lpstr>Arial</vt:lpstr>
      <vt:lpstr>Calibri</vt:lpstr>
      <vt:lpstr>Courier New</vt:lpstr>
      <vt:lpstr>Helvetica Neue Medium</vt:lpstr>
      <vt:lpstr>Mangal</vt:lpstr>
      <vt:lpstr>Times New Roman</vt:lpstr>
      <vt:lpstr>Office Theme</vt:lpstr>
      <vt:lpstr>Distributed Systems Intro and Course Overview</vt:lpstr>
      <vt:lpstr>Distributed Systems, What?</vt:lpstr>
      <vt:lpstr>Distributed Systems, Why?</vt:lpstr>
      <vt:lpstr>Distributed Systems, Where?</vt:lpstr>
      <vt:lpstr>“The Cloud” is not amorphous</vt:lpstr>
      <vt:lpstr>Microsoft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Everything changes at scale</vt:lpstr>
      <vt:lpstr>Distributed Systems Goal</vt:lpstr>
      <vt:lpstr>Decisions matter: Layering &amp; Naming</vt:lpstr>
      <vt:lpstr>Decisions matter: Layering &amp; Naming</vt:lpstr>
      <vt:lpstr>Decisions matter: Layering &amp; Naming</vt:lpstr>
      <vt:lpstr>Research results matter:  NoSQL</vt:lpstr>
      <vt:lpstr>Research results matter:  Paxos</vt:lpstr>
      <vt:lpstr>Research results matter:  MapReduce</vt:lpstr>
      <vt:lpstr>Course Organization</vt:lpstr>
      <vt:lpstr>Course structure</vt:lpstr>
      <vt:lpstr>Learning the material:  People</vt:lpstr>
      <vt:lpstr>Learning the Material:  Lectures!</vt:lpstr>
      <vt:lpstr>418 specifics</vt:lpstr>
      <vt:lpstr>Grading</vt:lpstr>
      <vt:lpstr>Weekly recitations (Friday)</vt:lpstr>
      <vt:lpstr>Assignment 1 (in three parts)</vt:lpstr>
      <vt:lpstr>Warnings</vt:lpstr>
      <vt:lpstr>Warning #1:  Assignments are a LOT of work</vt:lpstr>
      <vt:lpstr>Warning #2:  Software engineering, not just programming</vt:lpstr>
      <vt:lpstr>Warning #3:  Don’t expect 24x7 answers</vt:lpstr>
      <vt:lpstr>Policy: Write Your Own Code</vt:lpstr>
      <vt:lpstr>Policy: Write Your Own Code</vt:lpstr>
      <vt:lpstr>518 specifics</vt:lpstr>
      <vt:lpstr>Grading</vt:lpstr>
      <vt:lpstr>Recitations / paper readings</vt:lpstr>
      <vt:lpstr>Course Project</vt:lpstr>
      <vt:lpstr>Course Project:  Options  </vt:lpstr>
      <vt:lpstr>Topics Preview</vt:lpstr>
      <vt:lpstr>Fundamentals</vt:lpstr>
      <vt:lpstr>Eventual Consistency and Scaling Out</vt:lpstr>
      <vt:lpstr>Replicated State Machines</vt:lpstr>
      <vt:lpstr>Strong Consistency and Scaling Out with Transactions</vt:lpstr>
      <vt:lpstr>Various Topics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Freedman</cp:lastModifiedBy>
  <cp:revision>30</cp:revision>
  <dcterms:created xsi:type="dcterms:W3CDTF">2018-09-09T13:59:16Z</dcterms:created>
  <dcterms:modified xsi:type="dcterms:W3CDTF">2019-09-11T04:37:11Z</dcterms:modified>
</cp:coreProperties>
</file>